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32.xml" ContentType="application/vnd.openxmlformats-officedocument.presentationml.notesSlide+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12.xml" ContentType="application/vnd.openxmlformats-officedocument.presentationml.notesSlide+xml"/>
  <Override PartName="/ppt/notesSlides/notesSlide34.xml" ContentType="application/vnd.openxmlformats-officedocument.presentationml.notes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14.xml" ContentType="application/vnd.openxmlformats-officedocument.presentationml.notesSlide+xml"/>
  <Override PartName="/ppt/notesSlides/notesSlide36.xml" ContentType="application/vnd.openxmlformats-officedocument.presentationml.notesSlide+xml"/>
  <Override PartName="/ppt/notesSlides/notesSlide15.xml" ContentType="application/vnd.openxmlformats-officedocument.presentationml.notesSlide+xml"/>
  <Override PartName="/ppt/notesSlides/notesSlide37.xml" ContentType="application/vnd.openxmlformats-officedocument.presentationml.notesSlide+xml"/>
  <Override PartName="/ppt/notesSlides/notesSlide16.xml" ContentType="application/vnd.openxmlformats-officedocument.presentationml.notesSlide+xml"/>
  <Override PartName="/ppt/notesSlides/notesSlide38.xml" ContentType="application/vnd.openxmlformats-officedocument.presentationml.notesSlide+xml"/>
  <Override PartName="/ppt/notesSlides/notesSlide17.xml" ContentType="application/vnd.openxmlformats-officedocument.presentationml.notesSlide+xml"/>
  <Override PartName="/ppt/notesSlides/notesSlide39.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42.xml" ContentType="application/vnd.openxmlformats-officedocument.presentationml.notesSlide+xml"/>
  <Override PartName="/ppt/notesSlides/notesSlide21.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32.xml.rels" ContentType="application/vnd.openxmlformats-package.relationships+xml"/>
  <Override PartName="/ppt/notesSlides/_rels/notesSlide10.xml.rels" ContentType="application/vnd.openxmlformats-package.relationships+xml"/>
  <Override PartName="/ppt/notesSlides/_rels/notesSlide33.xml.rels" ContentType="application/vnd.openxmlformats-package.relationships+xml"/>
  <Override PartName="/ppt/notesSlides/_rels/notesSlide11.xml.rels" ContentType="application/vnd.openxmlformats-package.relationships+xml"/>
  <Override PartName="/ppt/notesSlides/_rels/notesSlide34.xml.rels" ContentType="application/vnd.openxmlformats-package.relationships+xml"/>
  <Override PartName="/ppt/notesSlides/_rels/notesSlide12.xml.rels" ContentType="application/vnd.openxmlformats-package.relationships+xml"/>
  <Override PartName="/ppt/notesSlides/_rels/notesSlide35.xml.rels" ContentType="application/vnd.openxmlformats-package.relationships+xml"/>
  <Override PartName="/ppt/notesSlides/_rels/notesSlide13.xml.rels" ContentType="application/vnd.openxmlformats-package.relationships+xml"/>
  <Override PartName="/ppt/notesSlides/_rels/notesSlide36.xml.rels" ContentType="application/vnd.openxmlformats-package.relationships+xml"/>
  <Override PartName="/ppt/notesSlides/_rels/notesSlide14.xml.rels" ContentType="application/vnd.openxmlformats-package.relationships+xml"/>
  <Override PartName="/ppt/notesSlides/_rels/notesSlide37.xml.rels" ContentType="application/vnd.openxmlformats-package.relationships+xml"/>
  <Override PartName="/ppt/notesSlides/_rels/notesSlide15.xml.rels" ContentType="application/vnd.openxmlformats-package.relationships+xml"/>
  <Override PartName="/ppt/notesSlides/_rels/notesSlide38.xml.rels" ContentType="application/vnd.openxmlformats-package.relationships+xml"/>
  <Override PartName="/ppt/notesSlides/_rels/notesSlide16.xml.rels" ContentType="application/vnd.openxmlformats-package.relationships+xml"/>
  <Override PartName="/ppt/notesSlides/_rels/notesSlide39.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42.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31.xml.rels" ContentType="application/vnd.openxmlformats-package.relationships+xml"/>
  <Override PartName="/ppt/notesSlides/_rels/notesSlide40.xml.rels" ContentType="application/vnd.openxmlformats-package.relationships+xml"/>
  <Override PartName="/ppt/notesSlides/_rels/notesSlide41.xml.rels" ContentType="application/vnd.openxmlformats-package.relationship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50.png" ContentType="image/png"/>
  <Override PartName="/ppt/media/image1.png" ContentType="image/png"/>
  <Override PartName="/ppt/media/image2.png" ContentType="image/png"/>
  <Override PartName="/ppt/media/image30.png" ContentType="image/png"/>
  <Override PartName="/ppt/media/image19.jpeg" ContentType="image/jpeg"/>
  <Override PartName="/ppt/media/image74.png" ContentType="image/png"/>
  <Override PartName="/ppt/media/image3.png" ContentType="image/png"/>
  <Override PartName="/ppt/media/image5.png" ContentType="image/png"/>
  <Override PartName="/ppt/media/image4.jpeg" ContentType="image/jpeg"/>
  <Override PartName="/ppt/media/image18.png" ContentType="image/png"/>
  <Override PartName="/ppt/media/image31.jpeg" ContentType="image/jpeg"/>
  <Override PartName="/ppt/media/image53.jpeg" ContentType="image/jpeg"/>
  <Override PartName="/ppt/media/image6.png" ContentType="image/png"/>
  <Override PartName="/ppt/media/image11.png" ContentType="image/png"/>
  <Override PartName="/ppt/media/image49.jpeg" ContentType="image/jpeg"/>
  <Override PartName="/ppt/media/image55.png" ContentType="image/png"/>
  <Override PartName="/ppt/media/image7.png" ContentType="image/png"/>
  <Override PartName="/ppt/media/image56.png" ContentType="image/png"/>
  <Override PartName="/ppt/media/image59.jpeg" ContentType="image/jpeg"/>
  <Override PartName="/ppt/media/image8.png" ContentType="image/png"/>
  <Override PartName="/ppt/media/image13.png" ContentType="image/png"/>
  <Override PartName="/ppt/media/image57.png" ContentType="image/png"/>
  <Override PartName="/ppt/media/image9.png" ContentType="image/png"/>
  <Override PartName="/ppt/media/image107.jpeg" ContentType="image/jpeg"/>
  <Override PartName="/ppt/media/image14.png" ContentType="image/png"/>
  <Override PartName="/ppt/media/image35.jpeg" ContentType="image/jpeg"/>
  <Override PartName="/ppt/media/image104.jpeg" ContentType="image/jpeg"/>
  <Override PartName="/ppt/media/image10.jpeg" ContentType="image/jpeg"/>
  <Override PartName="/ppt/media/image28.png" ContentType="image/png"/>
  <Override PartName="/ppt/media/image32.jpeg" ContentType="image/jpeg"/>
  <Override PartName="/ppt/media/image54.jpeg" ContentType="image/jpeg"/>
  <Override PartName="/ppt/media/image12.jpeg" ContentType="image/jpeg"/>
  <Override PartName="/ppt/media/image26.png" ContentType="image/png"/>
  <Override PartName="/ppt/media/image34.jpeg" ContentType="image/jpeg"/>
  <Override PartName="/ppt/media/image48.png" ContentType="image/png"/>
  <Override PartName="/ppt/media/image15.png" ContentType="image/png"/>
  <Override PartName="/ppt/media/image117.jpeg" ContentType="image/jpeg"/>
  <Override PartName="/ppt/media/image23.jpeg" ContentType="image/jpeg"/>
  <Override PartName="/ppt/media/image37.png" ContentType="image/png"/>
  <Override PartName="/ppt/media/image16.png" ContentType="image/png"/>
  <Override PartName="/ppt/media/image33.jpeg" ContentType="image/jpeg"/>
  <Override PartName="/ppt/media/image38.png" ContentType="image/png"/>
  <Override PartName="/ppt/media/image17.png" ContentType="image/png"/>
  <Override PartName="/ppt/media/image115.jpeg" ContentType="image/jpeg"/>
  <Override PartName="/ppt/media/image21.jpeg" ContentType="image/jpeg"/>
  <Override PartName="/ppt/media/image39.png" ContentType="image/png"/>
  <Override PartName="/ppt/media/image20.png" ContentType="image/png"/>
  <Override PartName="/ppt/media/image42.png" ContentType="image/png"/>
  <Override PartName="/ppt/media/image22.png" ContentType="image/png"/>
  <Override PartName="/ppt/media/image44.png" ContentType="image/png"/>
  <Override PartName="/ppt/media/image118.jpeg" ContentType="image/jpeg"/>
  <Override PartName="/ppt/media/image24.jpeg" ContentType="image/jpeg"/>
  <Override PartName="/ppt/media/image119.png" ContentType="image/png"/>
  <Override PartName="/ppt/media/image25.png" ContentType="image/png"/>
  <Override PartName="/ppt/media/image47.png" ContentType="image/png"/>
  <Override PartName="/ppt/media/image27.png" ContentType="image/png"/>
  <Override PartName="/ppt/media/image29.png" ContentType="image/png"/>
  <Override PartName="/ppt/media/image64.jpeg" ContentType="image/jpeg"/>
  <Override PartName="/ppt/media/image36.jpeg" ContentType="image/jpeg"/>
  <Override PartName="/ppt/media/image46.png" ContentType="image/png"/>
  <Override PartName="/ppt/media/image58.jpeg" ContentType="image/jpeg"/>
  <Override PartName="/ppt/media/image40.png" ContentType="image/png"/>
  <Override PartName="/ppt/media/image41.png" ContentType="image/png"/>
  <Override PartName="/ppt/media/image43.png" ContentType="image/png"/>
  <Override PartName="/ppt/media/image45.png" ContentType="image/png"/>
  <Override PartName="/ppt/media/image51.jpeg" ContentType="image/jpeg"/>
  <Override PartName="/ppt/media/image52.jpeg" ContentType="image/jpeg"/>
  <Override PartName="/ppt/media/image60.jpeg" ContentType="image/jpeg"/>
  <Override PartName="/ppt/media/image61.jpeg" ContentType="image/jpeg"/>
  <Override PartName="/ppt/media/image62.jpeg" ContentType="image/jpeg"/>
  <Override PartName="/ppt/media/image63.jpeg" ContentType="image/jpeg"/>
  <Override PartName="/ppt/media/image65.jpeg" ContentType="image/jpeg"/>
  <Override PartName="/ppt/media/image66.jpeg" ContentType="image/jpeg"/>
  <Override PartName="/ppt/media/image67.jpeg" ContentType="image/jpeg"/>
  <Override PartName="/ppt/media/image68.png" ContentType="image/png"/>
  <Override PartName="/ppt/media/image69.png" ContentType="image/png"/>
  <Override PartName="/ppt/media/image70.png" ContentType="image/png"/>
  <Override PartName="/ppt/media/image71.jpeg" ContentType="image/jpeg"/>
  <Override PartName="/ppt/media/image72.png" ContentType="image/png"/>
  <Override PartName="/ppt/media/image73.png" ContentType="image/png"/>
  <Override PartName="/ppt/media/image75.jpeg" ContentType="image/jpeg"/>
  <Override PartName="/ppt/media/image76.jpeg" ContentType="image/jpeg"/>
  <Override PartName="/ppt/media/image77.jpeg" ContentType="image/jpeg"/>
  <Override PartName="/ppt/media/image78.png" ContentType="image/png"/>
  <Override PartName="/ppt/media/image79.png" ContentType="image/png"/>
  <Override PartName="/ppt/media/image80.jpeg" ContentType="image/jpeg"/>
  <Override PartName="/ppt/media/image81.png" ContentType="image/png"/>
  <Override PartName="/ppt/media/image82.png" ContentType="image/png"/>
  <Override PartName="/ppt/media/image83.jpeg" ContentType="image/jpeg"/>
  <Override PartName="/ppt/media/image84.jpeg" ContentType="image/jpeg"/>
  <Override PartName="/ppt/media/image85.jpeg" ContentType="image/jpeg"/>
  <Override PartName="/ppt/media/image86.jpeg" ContentType="image/jpeg"/>
  <Override PartName="/ppt/media/image87.jpeg" ContentType="image/jpeg"/>
  <Override PartName="/ppt/media/image88.jpeg" ContentType="image/jpeg"/>
  <Override PartName="/ppt/media/image89.png" ContentType="image/png"/>
  <Override PartName="/ppt/media/image90.png" ContentType="image/png"/>
  <Override PartName="/ppt/media/image91.png" ContentType="image/png"/>
  <Override PartName="/ppt/media/image92.jpeg" ContentType="image/jpeg"/>
  <Override PartName="/ppt/media/image93.jpeg" ContentType="image/jpeg"/>
  <Override PartName="/ppt/media/image94.png" ContentType="image/png"/>
  <Override PartName="/ppt/media/image95.jpeg" ContentType="image/jpeg"/>
  <Override PartName="/ppt/media/image96.png" ContentType="image/png"/>
  <Override PartName="/ppt/media/image97.png" ContentType="image/png"/>
  <Override PartName="/ppt/media/image98.png" ContentType="image/png"/>
  <Override PartName="/ppt/media/image99.jpeg" ContentType="image/jpeg"/>
  <Override PartName="/ppt/media/image100.jpeg" ContentType="image/jpeg"/>
  <Override PartName="/ppt/media/image101.png" ContentType="image/png"/>
  <Override PartName="/ppt/media/image102.jpeg" ContentType="image/jpeg"/>
  <Override PartName="/ppt/media/image103.jpeg" ContentType="image/jpeg"/>
  <Override PartName="/ppt/media/image105.jpeg" ContentType="image/jpeg"/>
  <Override PartName="/ppt/media/image106.png" ContentType="image/png"/>
  <Override PartName="/ppt/media/image108.jpeg" ContentType="image/jpeg"/>
  <Override PartName="/ppt/media/image109.jpeg" ContentType="image/jpeg"/>
  <Override PartName="/ppt/media/image110.jpeg" ContentType="image/jpeg"/>
  <Override PartName="/ppt/media/image111.jpeg" ContentType="image/jpeg"/>
  <Override PartName="/ppt/media/image112.jpeg" ContentType="image/jpeg"/>
  <Override PartName="/ppt/media/image113.jpeg" ContentType="image/jpeg"/>
  <Override PartName="/ppt/media/image114.jpeg" ContentType="image/jpeg"/>
  <Override PartName="/ppt/media/image116.jpeg" ContentType="image/jpeg"/>
  <Override PartName="/ppt/media/image120.png" ContentType="image/png"/>
  <Override PartName="/ppt/media/image121.png" ContentType="image/png"/>
  <Override PartName="/ppt/media/image122.png" ContentType="image/png"/>
  <Override PartName="/ppt/media/image123.jpeg" ContentType="image/jpeg"/>
  <Override PartName="/ppt/media/image124.jpe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32.xml" ContentType="application/vnd.openxmlformats-officedocument.presentationml.slide+xml"/>
  <Override PartName="/ppt/slides/slide11.xml" ContentType="application/vnd.openxmlformats-officedocument.presentationml.slide+xml"/>
  <Override PartName="/ppt/slides/slide33.xml" ContentType="application/vnd.openxmlformats-officedocument.presentationml.slide+xml"/>
  <Override PartName="/ppt/slides/slide12.xml" ContentType="application/vnd.openxmlformats-officedocument.presentationml.slide+xml"/>
  <Override PartName="/ppt/slides/slide34.xml" ContentType="application/vnd.openxmlformats-officedocument.presentationml.slide+xml"/>
  <Override PartName="/ppt/slides/slide13.xml" ContentType="application/vnd.openxmlformats-officedocument.presentationml.slide+xml"/>
  <Override PartName="/ppt/slides/slide35.xml" ContentType="application/vnd.openxmlformats-officedocument.presentationml.slide+xml"/>
  <Override PartName="/ppt/slides/slide14.xml" ContentType="application/vnd.openxmlformats-officedocument.presentationml.slide+xml"/>
  <Override PartName="/ppt/slides/slide36.xml" ContentType="application/vnd.openxmlformats-officedocument.presentationml.slide+xml"/>
  <Override PartName="/ppt/slides/slide15.xml" ContentType="application/vnd.openxmlformats-officedocument.presentationml.slide+xml"/>
  <Override PartName="/ppt/slides/slide37.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17.xml" ContentType="application/vnd.openxmlformats-officedocument.presentationml.slide+xml"/>
  <Override PartName="/ppt/slides/slide39.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42.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32.xml.rels" ContentType="application/vnd.openxmlformats-package.relationships+xml"/>
  <Override PartName="/ppt/slides/_rels/slide10.xml.rels" ContentType="application/vnd.openxmlformats-package.relationships+xml"/>
  <Override PartName="/ppt/slides/_rels/slide33.xml.rels" ContentType="application/vnd.openxmlformats-package.relationships+xml"/>
  <Override PartName="/ppt/slides/_rels/slide11.xml.rels" ContentType="application/vnd.openxmlformats-package.relationships+xml"/>
  <Override PartName="/ppt/slides/_rels/slide34.xml.rels" ContentType="application/vnd.openxmlformats-package.relationships+xml"/>
  <Override PartName="/ppt/slides/_rels/slide12.xml.rels" ContentType="application/vnd.openxmlformats-package.relationships+xml"/>
  <Override PartName="/ppt/slides/_rels/slide35.xml.rels" ContentType="application/vnd.openxmlformats-package.relationships+xml"/>
  <Override PartName="/ppt/slides/_rels/slide13.xml.rels" ContentType="application/vnd.openxmlformats-package.relationships+xml"/>
  <Override PartName="/ppt/slides/_rels/slide36.xml.rels" ContentType="application/vnd.openxmlformats-package.relationships+xml"/>
  <Override PartName="/ppt/slides/_rels/slide14.xml.rels" ContentType="application/vnd.openxmlformats-package.relationships+xml"/>
  <Override PartName="/ppt/slides/_rels/slide37.xml.rels" ContentType="application/vnd.openxmlformats-package.relationships+xml"/>
  <Override PartName="/ppt/slides/_rels/slide15.xml.rels" ContentType="application/vnd.openxmlformats-package.relationships+xml"/>
  <Override PartName="/ppt/slides/_rels/slide38.xml.rels" ContentType="application/vnd.openxmlformats-package.relationships+xml"/>
  <Override PartName="/ppt/slides/_rels/slide16.xml.rels" ContentType="application/vnd.openxmlformats-package.relationships+xml"/>
  <Override PartName="/ppt/slides/_rels/slide39.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42.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_rels/presentation.xml.rels" ContentType="application/vnd.openxmlformats-package.relationships+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x="9144000" cy="6858000"/>
  <p:notesSz cx="6799263" cy="9929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r>
              <a:rPr b="0" lang="it-IT" sz="4400" spc="-1" strike="noStrike">
                <a:solidFill>
                  <a:srgbClr val="000000"/>
                </a:solidFill>
                <a:latin typeface="Arial"/>
              </a:rPr>
              <a:t>Fai clic per spostare la diapositiva</a:t>
            </a:r>
            <a:endParaRPr b="0" lang="it-IT" sz="4400" spc="-1" strike="noStrike">
              <a:solidFill>
                <a:srgbClr val="000000"/>
              </a:solidFill>
              <a:latin typeface="Arial"/>
            </a:endParaRPr>
          </a:p>
        </p:txBody>
      </p:sp>
      <p:sp>
        <p:nvSpPr>
          <p:cNvPr id="80"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b="0" lang="it-IT" sz="2000" spc="-1" strike="noStrike">
                <a:solidFill>
                  <a:srgbClr val="000000"/>
                </a:solidFill>
                <a:latin typeface="Arial"/>
              </a:rPr>
              <a:t>Fai clic per modificare il formato delle note</a:t>
            </a:r>
            <a:endParaRPr b="0" lang="it-IT" sz="2000" spc="-1" strike="noStrike">
              <a:solidFill>
                <a:srgbClr val="000000"/>
              </a:solidFill>
              <a:latin typeface="Arial"/>
            </a:endParaRPr>
          </a:p>
        </p:txBody>
      </p:sp>
      <p:sp>
        <p:nvSpPr>
          <p:cNvPr id="81"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it-IT" sz="1400" spc="-1" strike="noStrike">
                <a:solidFill>
                  <a:srgbClr val="000000"/>
                </a:solidFill>
                <a:latin typeface="Times New Roman"/>
              </a:rPr>
              <a:t>&lt;intestazione&gt;</a:t>
            </a:r>
            <a:endParaRPr b="0" lang="it-IT" sz="1400" spc="-1" strike="noStrike">
              <a:solidFill>
                <a:srgbClr val="000000"/>
              </a:solidFill>
              <a:latin typeface="Times New Roman"/>
            </a:endParaRPr>
          </a:p>
        </p:txBody>
      </p:sp>
      <p:sp>
        <p:nvSpPr>
          <p:cNvPr id="82" name="PlaceHolder 4"/>
          <p:cNvSpPr>
            <a:spLocks noGrp="1"/>
          </p:cNvSpPr>
          <p:nvPr>
            <p:ph type="dt" idx="1"/>
          </p:nvPr>
        </p:nvSpPr>
        <p:spPr>
          <a:xfrm>
            <a:off x="4278960" y="0"/>
            <a:ext cx="3280680" cy="534240"/>
          </a:xfrm>
          <a:prstGeom prst="rect">
            <a:avLst/>
          </a:prstGeom>
          <a:noFill/>
          <a:ln w="0">
            <a:noFill/>
          </a:ln>
        </p:spPr>
        <p:txBody>
          <a:bodyPr lIns="0" rIns="0" tIns="0" bIns="0" anchor="t">
            <a:noAutofit/>
          </a:bodyPr>
          <a:lstStyle>
            <a:lvl1pPr indent="0" algn="r">
              <a:buNone/>
              <a:defRPr b="0" lang="it-IT" sz="1400" spc="-1" strike="noStrike">
                <a:solidFill>
                  <a:srgbClr val="000000"/>
                </a:solidFill>
                <a:latin typeface="Times New Roman"/>
              </a:defRPr>
            </a:lvl1pPr>
          </a:lstStyle>
          <a:p>
            <a:pPr indent="0" algn="r">
              <a:buNone/>
            </a:pPr>
            <a:r>
              <a:rPr b="0" lang="it-IT" sz="1400" spc="-1" strike="noStrike">
                <a:solidFill>
                  <a:srgbClr val="000000"/>
                </a:solidFill>
                <a:latin typeface="Times New Roman"/>
              </a:rPr>
              <a:t>&lt;data/ora&gt;</a:t>
            </a:r>
            <a:endParaRPr b="0" lang="it-IT" sz="1400" spc="-1" strike="noStrike">
              <a:solidFill>
                <a:srgbClr val="000000"/>
              </a:solidFill>
              <a:latin typeface="Times New Roman"/>
            </a:endParaRPr>
          </a:p>
        </p:txBody>
      </p:sp>
      <p:sp>
        <p:nvSpPr>
          <p:cNvPr id="83" name="PlaceHolder 5"/>
          <p:cNvSpPr>
            <a:spLocks noGrp="1"/>
          </p:cNvSpPr>
          <p:nvPr>
            <p:ph type="ftr" idx="2"/>
          </p:nvPr>
        </p:nvSpPr>
        <p:spPr>
          <a:xfrm>
            <a:off x="0" y="10157400"/>
            <a:ext cx="3280680" cy="534240"/>
          </a:xfrm>
          <a:prstGeom prst="rect">
            <a:avLst/>
          </a:prstGeom>
          <a:noFill/>
          <a:ln w="0">
            <a:noFill/>
          </a:ln>
        </p:spPr>
        <p:txBody>
          <a:bodyPr lIns="0" rIns="0" tIns="0" bIns="0" anchor="b">
            <a:noAutofit/>
          </a:bodyPr>
          <a:lstStyle>
            <a:lvl1pPr indent="0">
              <a:buNone/>
              <a:defRPr b="0" lang="it-IT" sz="1400" spc="-1" strike="noStrike">
                <a:solidFill>
                  <a:srgbClr val="000000"/>
                </a:solidFill>
                <a:latin typeface="Times New Roman"/>
              </a:defRPr>
            </a:lvl1pPr>
          </a:lstStyle>
          <a:p>
            <a:pPr indent="0">
              <a:buNone/>
            </a:pPr>
            <a:r>
              <a:rPr b="0" lang="it-IT" sz="1400" spc="-1" strike="noStrike">
                <a:solidFill>
                  <a:srgbClr val="000000"/>
                </a:solidFill>
                <a:latin typeface="Times New Roman"/>
              </a:rPr>
              <a:t>&lt;piè di pagina&gt;</a:t>
            </a:r>
            <a:endParaRPr b="0" lang="it-IT" sz="1400" spc="-1" strike="noStrike">
              <a:solidFill>
                <a:srgbClr val="000000"/>
              </a:solidFill>
              <a:latin typeface="Times New Roman"/>
            </a:endParaRPr>
          </a:p>
        </p:txBody>
      </p:sp>
      <p:sp>
        <p:nvSpPr>
          <p:cNvPr id="84" name="PlaceHolder 6"/>
          <p:cNvSpPr>
            <a:spLocks noGrp="1"/>
          </p:cNvSpPr>
          <p:nvPr>
            <p:ph type="sldNum" idx="3"/>
          </p:nvPr>
        </p:nvSpPr>
        <p:spPr>
          <a:xfrm>
            <a:off x="4278960" y="10157400"/>
            <a:ext cx="3280680" cy="534240"/>
          </a:xfrm>
          <a:prstGeom prst="rect">
            <a:avLst/>
          </a:prstGeom>
          <a:noFill/>
          <a:ln w="0">
            <a:noFill/>
          </a:ln>
        </p:spPr>
        <p:txBody>
          <a:bodyPr lIns="0" rIns="0" tIns="0" bIns="0" anchor="b">
            <a:noAutofit/>
          </a:bodyPr>
          <a:lstStyle>
            <a:lvl1pPr indent="0" algn="r">
              <a:buNone/>
              <a:defRPr b="0" lang="it-IT" sz="1400" spc="-1" strike="noStrike">
                <a:solidFill>
                  <a:srgbClr val="000000"/>
                </a:solidFill>
                <a:latin typeface="Times New Roman"/>
              </a:defRPr>
            </a:lvl1pPr>
          </a:lstStyle>
          <a:p>
            <a:pPr indent="0" algn="r">
              <a:buNone/>
            </a:pPr>
            <a:fld id="{00FD82A6-BD1B-4FA1-84FA-40F0D0FC222E}" type="slidenum">
              <a:rPr b="0" lang="it-IT" sz="1400" spc="-1" strike="noStrike">
                <a:solidFill>
                  <a:srgbClr val="000000"/>
                </a:solidFill>
                <a:latin typeface="Times New Roman"/>
              </a:rPr>
              <a:t>&lt;numero&gt;</a:t>
            </a:fld>
            <a:endParaRPr b="0" lang="it-IT"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hyperlink" Target="https://valori.it/glossario/unfccc/" TargetMode="External"/><Relationship Id="rId2" Type="http://schemas.openxmlformats.org/officeDocument/2006/relationships/hyperlink" Target="https://valori.it/glossario/cop/" TargetMode="External"/><Relationship Id="rId3" Type="http://schemas.openxmlformats.org/officeDocument/2006/relationships/slide" Target="../slides/slide11.xml"/><Relationship Id="rId4"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hyperlink" Target="https://fridaysforfutureitalia.it/giustizia-climatica/" TargetMode="External"/><Relationship Id="rId2" Type="http://schemas.openxmlformats.org/officeDocument/2006/relationships/hyperlink" Target="https://www.consilium.europa.eu/it/policies/climate-change/paris-agreement/" TargetMode="External"/><Relationship Id="rId3" Type="http://schemas.openxmlformats.org/officeDocument/2006/relationships/hyperlink" Target="https://ipccitalia.cmcc.it/cose-lipcc/" TargetMode="External"/><Relationship Id="rId4" Type="http://schemas.openxmlformats.org/officeDocument/2006/relationships/hyperlink" Target="https://fridaysforfuture.org/" TargetMode="External"/><Relationship Id="rId5" Type="http://schemas.openxmlformats.org/officeDocument/2006/relationships/hyperlink" Target="https://fridaysforfuture.org/" TargetMode="External"/><Relationship Id="rId6" Type="http://schemas.openxmlformats.org/officeDocument/2006/relationships/hyperlink" Target="https://extinctionrebellion.uk/" TargetMode="External"/><Relationship Id="rId7" Type="http://schemas.openxmlformats.org/officeDocument/2006/relationships/hyperlink" Target="https://extinctionrebellion.uk/" TargetMode="External"/><Relationship Id="rId8" Type="http://schemas.openxmlformats.org/officeDocument/2006/relationships/hyperlink" Target="https://extinctionrebellion.uk/" TargetMode="External"/><Relationship Id="rId9" Type="http://schemas.openxmlformats.org/officeDocument/2006/relationships/hyperlink" Target="https://it.wikipedia.org/wiki/Organizzazione_non_governativa" TargetMode="External"/><Relationship Id="rId10" Type="http://schemas.openxmlformats.org/officeDocument/2006/relationships/hyperlink" Target="https://it.wikipedia.org/wiki/Ambientalismo" TargetMode="External"/><Relationship Id="rId11" Type="http://schemas.openxmlformats.org/officeDocument/2006/relationships/hyperlink" Target="https://it.wikipedia.org/wiki/Pacifismo" TargetMode="External"/><Relationship Id="rId12" Type="http://schemas.openxmlformats.org/officeDocument/2006/relationships/hyperlink" Target="https://it.wikipedia.org/wiki/Vancouver" TargetMode="External"/><Relationship Id="rId13" Type="http://schemas.openxmlformats.org/officeDocument/2006/relationships/hyperlink" Target="https://it.wikipedia.org/wiki/1971" TargetMode="External"/><Relationship Id="rId14" Type="http://schemas.openxmlformats.org/officeDocument/2006/relationships/hyperlink" Target="https://it.wikipedia.org/wiki/Clima" TargetMode="External"/><Relationship Id="rId15" Type="http://schemas.openxmlformats.org/officeDocument/2006/relationships/hyperlink" Target="https://it.wikipedia.org/wiki/Balena" TargetMode="External"/><Relationship Id="rId16" Type="http://schemas.openxmlformats.org/officeDocument/2006/relationships/hyperlink" Target="https://it.wikipedia.org/wiki/Nucleare" TargetMode="External"/><Relationship Id="rId17" Type="http://schemas.openxmlformats.org/officeDocument/2006/relationships/hyperlink" Target="https://it.wikipedia.org/wiki/Riscaldamento_globale" TargetMode="External"/><Relationship Id="rId18" Type="http://schemas.openxmlformats.org/officeDocument/2006/relationships/hyperlink" Target="https://it.wikipedia.org/wiki/Ingegneria_genetica" TargetMode="External"/><Relationship Id="rId19" Type="http://schemas.openxmlformats.org/officeDocument/2006/relationships/hyperlink" Target="https://it.wikipedia.org/wiki/Pesca_a_strascico" TargetMode="External"/><Relationship Id="rId20" Type="http://schemas.openxmlformats.org/officeDocument/2006/relationships/hyperlink" Target="https://it.wikipedia.org/wiki/Greenpeace#cite_note-sedi-1" TargetMode="External"/><Relationship Id="rId21" Type="http://schemas.openxmlformats.org/officeDocument/2006/relationships/hyperlink" Target="https://it.wikipedia.org/wiki/Amsterdam" TargetMode="External"/><Relationship Id="rId22" Type="http://schemas.openxmlformats.org/officeDocument/2006/relationships/hyperlink" Target="https://it.wikipedia.org/wiki/Greenpeace#cite_note-2" TargetMode="External"/><Relationship Id="rId23" Type="http://schemas.openxmlformats.org/officeDocument/2006/relationships/hyperlink" Target="https://it.wikipedia.org/wiki/Mahatma_Gandhi" TargetMode="External"/><Relationship Id="rId24" Type="http://schemas.openxmlformats.org/officeDocument/2006/relationships/hyperlink" Target="https://it.wikipedia.org/wiki/Giornalista" TargetMode="External"/><Relationship Id="rId25" Type="http://schemas.openxmlformats.org/officeDocument/2006/relationships/hyperlink" Target="https://it.wikipedia.org/wiki/Fotoreporter" TargetMode="External"/><Relationship Id="rId26" Type="http://schemas.openxmlformats.org/officeDocument/2006/relationships/hyperlink" Target="https://it.wikipedia.org/wiki/Test_nucleari" TargetMode="External"/><Relationship Id="rId27" Type="http://schemas.openxmlformats.org/officeDocument/2006/relationships/hyperlink" Target="https://it.wikipedia.org/wiki/Moruroa" TargetMode="External"/><Relationship Id="rId28" Type="http://schemas.openxmlformats.org/officeDocument/2006/relationships/hyperlink" Target="https://it.wikipedia.org/wiki/1971" TargetMode="External"/><Relationship Id="rId29" Type="http://schemas.openxmlformats.org/officeDocument/2006/relationships/hyperlink" Target="https://it.wikipedia.org/wiki/Vancouver" TargetMode="External"/><Relationship Id="rId30" Type="http://schemas.openxmlformats.org/officeDocument/2006/relationships/hyperlink" Target="https://it.wikipedia.org/wiki/Canada" TargetMode="External"/><Relationship Id="rId31" Type="http://schemas.openxmlformats.org/officeDocument/2006/relationships/hyperlink" Target="https://it.wikipedia.org/w/index.php?title=Jim_Bohlen&amp;action=edit&amp;redlink=1" TargetMode="External"/><Relationship Id="rId32" Type="http://schemas.openxmlformats.org/officeDocument/2006/relationships/hyperlink" Target="https://it.wikipedia.org/w/index.php?title=Jim_Bohlen&amp;action=edit&amp;redlink=1" TargetMode="External"/><Relationship Id="rId33" Type="http://schemas.openxmlformats.org/officeDocument/2006/relationships/hyperlink" Target="https://it.wikipedia.org/w/index.php?title=Irving_Stowe&amp;action=edit&amp;redlink=1" TargetMode="External"/><Relationship Id="rId34" Type="http://schemas.openxmlformats.org/officeDocument/2006/relationships/hyperlink" Target="https://it.wikipedia.org/w/index.php?title=Paul_Cote&amp;action=edit&amp;redlink=1" TargetMode="External"/><Relationship Id="rId35" Type="http://schemas.openxmlformats.org/officeDocument/2006/relationships/hyperlink" Target="https://it.wikipedia.org/w/index.php?title=Robert_Hunter_(giornalista)&amp;action=edit&amp;redlink=1" TargetMode="External"/><Relationship Id="rId36" Type="http://schemas.openxmlformats.org/officeDocument/2006/relationships/hyperlink" Target="https://it.wikipedia.org/w/index.php?title=Ben_Metcalfe&amp;action=edit&amp;redlink=1" TargetMode="External"/><Relationship Id="rId37" Type="http://schemas.openxmlformats.org/officeDocument/2006/relationships/hyperlink" Target="https://it.wikipedia.org/wiki/Bob_Cummings" TargetMode="External"/><Relationship Id="rId38" Type="http://schemas.openxmlformats.org/officeDocument/2006/relationships/hyperlink" Target="https://it.wikipedia.org/wiki/Bomba_nucleare" TargetMode="External"/><Relationship Id="rId39" Type="http://schemas.openxmlformats.org/officeDocument/2006/relationships/hyperlink" Target="https://it.wikipedia.org/wiki/Amchitka" TargetMode="External"/><Relationship Id="rId40" Type="http://schemas.openxmlformats.org/officeDocument/2006/relationships/hyperlink" Target="https://it.wikipedia.org/wiki/Oceano_Pacifico" TargetMode="External"/><Relationship Id="rId41" Type="http://schemas.openxmlformats.org/officeDocument/2006/relationships/hyperlink" Target="https://it.wikipedia.org/wiki/Alaska" TargetMode="External"/><Relationship Id="rId42" Type="http://schemas.openxmlformats.org/officeDocument/2006/relationships/hyperlink" Target="https://it.wikipedia.org/wiki/Enhydra_lutris" TargetMode="External"/><Relationship Id="rId43" Type="http://schemas.openxmlformats.org/officeDocument/2006/relationships/hyperlink" Target="https://it.wikipedia.org/wiki/Haliaeetus_leucocephalus" TargetMode="External"/><Relationship Id="rId44" Type="http://schemas.openxmlformats.org/officeDocument/2006/relationships/hyperlink" Target="https://it.wikipedia.org/wiki/Haliaeetus_leucocephalus" TargetMode="External"/><Relationship Id="rId45" Type="http://schemas.openxmlformats.org/officeDocument/2006/relationships/hyperlink" Target="https://it.wikipedia.org/wiki/Falco_peregrinus" TargetMode="External"/><Relationship Id="rId46" Type="http://schemas.openxmlformats.org/officeDocument/2006/relationships/hyperlink" Target="https://it.wikipedia.org/w/index.php?title=Don%27t_Make_a_Wave_Committee&amp;action=edit&amp;redlink=1" TargetMode="External"/><Relationship Id="rId47" Type="http://schemas.openxmlformats.org/officeDocument/2006/relationships/hyperlink" Target="https://it.wikipedia.org/wiki/Kwakiutl" TargetMode="External"/><Relationship Id="rId48" Type="http://schemas.openxmlformats.org/officeDocument/2006/relationships/hyperlink" Target="https://it.wikipedia.org/wiki/Stati_Uniti_d%27America" TargetMode="External"/><Relationship Id="rId49" Type="http://schemas.openxmlformats.org/officeDocument/2006/relationships/hyperlink" Target="https://it.wikipedia.org/wiki/Quaccheri" TargetMode="External"/><Relationship Id="rId50" Type="http://schemas.openxmlformats.org/officeDocument/2006/relationships/hyperlink" Target="https://www.youtube.com/watch?v=vzT3-5d4dQw&amp;ab_channel=EarthDayItalia" TargetMode="External"/><Relationship Id="rId51" Type="http://schemas.openxmlformats.org/officeDocument/2006/relationships/hyperlink" Target="https://www.nationalgeographic.it/perche-queste-citta-stanno-sprofondando" TargetMode="External"/><Relationship Id="rId52" Type="http://schemas.openxmlformats.org/officeDocument/2006/relationships/slide" Target="../slides/slide16.xml"/><Relationship Id="rId53"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hyperlink" Target="https://greatfon.com/" TargetMode="External"/><Relationship Id="rId2" Type="http://schemas.openxmlformats.org/officeDocument/2006/relationships/hyperlink" Target="https://greatfon.com/" TargetMode="External"/><Relationship Id="rId3" Type="http://schemas.openxmlformats.org/officeDocument/2006/relationships/hyperlink" Target="https://greatfon.com/" TargetMode="External"/><Relationship Id="rId4" Type="http://schemas.openxmlformats.org/officeDocument/2006/relationships/slide" Target="../slides/slide18.xml"/><Relationship Id="rId5"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2" name="PlaceHolder 1"/>
          <p:cNvSpPr>
            <a:spLocks noGrp="1"/>
          </p:cNvSpPr>
          <p:nvPr>
            <p:ph type="sldImg"/>
          </p:nvPr>
        </p:nvSpPr>
        <p:spPr>
          <a:xfrm>
            <a:off x="1166760" y="1241280"/>
            <a:ext cx="4465080" cy="3350520"/>
          </a:xfrm>
          <a:prstGeom prst="rect">
            <a:avLst/>
          </a:prstGeom>
          <a:ln w="0">
            <a:noFill/>
          </a:ln>
        </p:spPr>
      </p:sp>
      <p:sp>
        <p:nvSpPr>
          <p:cNvPr id="773"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216000" indent="0">
              <a:lnSpc>
                <a:spcPct val="100000"/>
              </a:lnSpc>
              <a:buNone/>
              <a:tabLst>
                <a:tab algn="l" pos="0"/>
              </a:tabLst>
            </a:pPr>
            <a:r>
              <a:rPr b="0" lang="it-IT" sz="1200" spc="-1" strike="noStrike">
                <a:solidFill>
                  <a:srgbClr val="000000"/>
                </a:solidFill>
                <a:latin typeface="+mn-lt"/>
                <a:ea typeface="+mn-ea"/>
              </a:rPr>
              <a:t>Oggi chiudiamo il nostro percorso di apprendimento</a:t>
            </a:r>
            <a:endParaRPr b="0" lang="it-IT" sz="1200" spc="-1" strike="noStrike">
              <a:solidFill>
                <a:srgbClr val="000000"/>
              </a:solidFill>
              <a:latin typeface="Arial"/>
            </a:endParaRPr>
          </a:p>
          <a:p>
            <a:pPr marL="216000" indent="0">
              <a:lnSpc>
                <a:spcPct val="100000"/>
              </a:lnSpc>
              <a:buNone/>
              <a:tabLst>
                <a:tab algn="l" pos="0"/>
              </a:tabLst>
            </a:pPr>
            <a:r>
              <a:rPr b="0" lang="it-IT" sz="1200" spc="-1" strike="noStrike">
                <a:solidFill>
                  <a:srgbClr val="000000"/>
                </a:solidFill>
                <a:latin typeface="+mn-lt"/>
                <a:ea typeface="+mn-ea"/>
              </a:rPr>
              <a:t>Oggi vogliamo dare una sintesi del percorso: </a:t>
            </a:r>
            <a:endParaRPr b="0" lang="it-IT" sz="1200" spc="-1" strike="noStrike">
              <a:solidFill>
                <a:srgbClr val="000000"/>
              </a:solidFill>
              <a:latin typeface="Arial"/>
            </a:endParaRPr>
          </a:p>
          <a:p>
            <a:pPr lvl="1" marL="628560" indent="-171360">
              <a:lnSpc>
                <a:spcPct val="100000"/>
              </a:lnSpc>
              <a:buClr>
                <a:srgbClr val="000000"/>
              </a:buClr>
              <a:buFont typeface="Arial"/>
              <a:buChar char="•"/>
              <a:tabLst>
                <a:tab algn="l" pos="0"/>
              </a:tabLst>
            </a:pPr>
            <a:r>
              <a:rPr b="0" lang="it-IT" sz="1200" spc="-1" strike="noStrike">
                <a:solidFill>
                  <a:srgbClr val="000000"/>
                </a:solidFill>
                <a:latin typeface="+mn-lt"/>
                <a:ea typeface="+mn-ea"/>
              </a:rPr>
              <a:t>dare ulteriori elementi di conoscenza/strumenti</a:t>
            </a:r>
            <a:endParaRPr b="0" lang="it-IT" sz="1200" spc="-1" strike="noStrike">
              <a:solidFill>
                <a:srgbClr val="000000"/>
              </a:solidFill>
              <a:latin typeface="Arial"/>
            </a:endParaRPr>
          </a:p>
          <a:p>
            <a:pPr lvl="1" marL="628560" indent="-171360">
              <a:lnSpc>
                <a:spcPct val="100000"/>
              </a:lnSpc>
              <a:buClr>
                <a:srgbClr val="000000"/>
              </a:buClr>
              <a:buFont typeface="Arial"/>
              <a:buChar char="•"/>
              <a:tabLst>
                <a:tab algn="l" pos="0"/>
              </a:tabLst>
            </a:pPr>
            <a:r>
              <a:rPr b="0" lang="it-IT" sz="1200" spc="-1" strike="noStrike">
                <a:solidFill>
                  <a:srgbClr val="000000"/>
                </a:solidFill>
                <a:latin typeface="+mn-lt"/>
                <a:ea typeface="+mn-ea"/>
              </a:rPr>
              <a:t>sollecitare una maggior consapevolezza</a:t>
            </a:r>
            <a:endParaRPr b="0" lang="it-IT" sz="1200" spc="-1" strike="noStrike">
              <a:solidFill>
                <a:srgbClr val="000000"/>
              </a:solidFill>
              <a:latin typeface="Arial"/>
            </a:endParaRPr>
          </a:p>
          <a:p>
            <a:pPr lvl="1" marL="628560" indent="-171360">
              <a:lnSpc>
                <a:spcPct val="100000"/>
              </a:lnSpc>
              <a:buClr>
                <a:srgbClr val="000000"/>
              </a:buClr>
              <a:buFont typeface="Arial"/>
              <a:buChar char="•"/>
              <a:tabLst>
                <a:tab algn="l" pos="0"/>
              </a:tabLst>
            </a:pPr>
            <a:r>
              <a:rPr b="0" lang="it-IT" sz="1200" spc="-1" strike="noStrike">
                <a:solidFill>
                  <a:srgbClr val="000000"/>
                </a:solidFill>
                <a:latin typeface="+mn-lt"/>
                <a:ea typeface="+mn-ea"/>
              </a:rPr>
              <a:t>presentare un possibile percorso</a:t>
            </a:r>
            <a:endParaRPr b="0" lang="it-IT" sz="1200" spc="-1" strike="noStrike">
              <a:solidFill>
                <a:srgbClr val="000000"/>
              </a:solidFill>
              <a:latin typeface="Arial"/>
            </a:endParaRPr>
          </a:p>
          <a:p>
            <a:pPr indent="0">
              <a:lnSpc>
                <a:spcPct val="100000"/>
              </a:lnSpc>
              <a:buNone/>
              <a:tabLst>
                <a:tab algn="l" pos="0"/>
              </a:tabLst>
            </a:pPr>
            <a:endParaRPr b="0" lang="it-IT" sz="1200" spc="-1" strike="noStrike">
              <a:solidFill>
                <a:srgbClr val="000000"/>
              </a:solidFill>
              <a:latin typeface="Arial"/>
            </a:endParaRPr>
          </a:p>
        </p:txBody>
      </p:sp>
      <p:sp>
        <p:nvSpPr>
          <p:cNvPr id="774" name="PlaceHolder 3"/>
          <p:cNvSpPr>
            <a:spLocks noGrp="1"/>
          </p:cNvSpPr>
          <p:nvPr>
            <p:ph type="sldNum" idx="7"/>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B5B448E9-4200-4FD4-8891-5BF7AD77CE86}"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9" name="PlaceHolder 1"/>
          <p:cNvSpPr>
            <a:spLocks noGrp="1"/>
          </p:cNvSpPr>
          <p:nvPr>
            <p:ph type="sldImg"/>
          </p:nvPr>
        </p:nvSpPr>
        <p:spPr>
          <a:xfrm>
            <a:off x="1166760" y="1241280"/>
            <a:ext cx="4465080" cy="3350520"/>
          </a:xfrm>
          <a:prstGeom prst="rect">
            <a:avLst/>
          </a:prstGeom>
          <a:ln w="0">
            <a:noFill/>
          </a:ln>
        </p:spPr>
      </p:sp>
      <p:sp>
        <p:nvSpPr>
          <p:cNvPr id="800" name="PlaceHolder 2"/>
          <p:cNvSpPr>
            <a:spLocks noGrp="1"/>
          </p:cNvSpPr>
          <p:nvPr>
            <p:ph type="body"/>
          </p:nvPr>
        </p:nvSpPr>
        <p:spPr>
          <a:xfrm>
            <a:off x="680040" y="4818600"/>
            <a:ext cx="5438520" cy="3909240"/>
          </a:xfrm>
          <a:prstGeom prst="rect">
            <a:avLst/>
          </a:prstGeom>
          <a:noFill/>
          <a:ln w="0">
            <a:noFill/>
          </a:ln>
        </p:spPr>
        <p:txBody>
          <a:bodyPr lIns="0" rIns="0" tIns="0" bIns="0" anchor="t">
            <a:noAutofit/>
          </a:bodyPr>
          <a:p>
            <a:pPr marL="171360" indent="-171360">
              <a:lnSpc>
                <a:spcPct val="100000"/>
              </a:lnSpc>
              <a:buClr>
                <a:srgbClr val="000000"/>
              </a:buClr>
              <a:buFont typeface="Arial"/>
              <a:buChar char="•"/>
            </a:pPr>
            <a:r>
              <a:rPr b="0" lang="it-IT" sz="1200" spc="-1" strike="noStrike">
                <a:solidFill>
                  <a:srgbClr val="000000"/>
                </a:solidFill>
                <a:latin typeface="Calibri"/>
                <a:ea typeface="Calibri"/>
              </a:rPr>
              <a:t>Al fine di ottenere dei finanziamenti adeguati e di raggiungere gli obiettivi sottostanti agli obblighi derivanti da Agenda 2030, e altro si deve procedere con un cambio di mindset presentando della nuova documentazione.</a:t>
            </a:r>
            <a:endParaRPr b="0" lang="it-IT" sz="1200" spc="-1" strike="noStrike">
              <a:solidFill>
                <a:srgbClr val="000000"/>
              </a:solidFill>
              <a:latin typeface="Arial"/>
            </a:endParaRPr>
          </a:p>
          <a:p>
            <a:pPr indent="0">
              <a:lnSpc>
                <a:spcPct val="100000"/>
              </a:lnSpc>
              <a:buNone/>
              <a:tabLst>
                <a:tab algn="l" pos="0"/>
              </a:tabLst>
            </a:pPr>
            <a:endParaRPr b="0" lang="it-IT" sz="1200" spc="-1" strike="noStrike">
              <a:solidFill>
                <a:srgbClr val="000000"/>
              </a:solidFill>
              <a:latin typeface="Arial"/>
            </a:endParaRPr>
          </a:p>
          <a:p>
            <a:pPr marL="171360" indent="-171360">
              <a:lnSpc>
                <a:spcPct val="100000"/>
              </a:lnSpc>
              <a:buClr>
                <a:srgbClr val="000000"/>
              </a:buClr>
              <a:buFont typeface="Arial"/>
              <a:buChar char="•"/>
              <a:tabLst>
                <a:tab algn="l" pos="0"/>
              </a:tabLst>
            </a:pPr>
            <a:r>
              <a:rPr b="0" i="1" lang="it-IT" sz="1200" spc="-1" strike="noStrike">
                <a:solidFill>
                  <a:srgbClr val="000000"/>
                </a:solidFill>
                <a:latin typeface="Calibri"/>
                <a:ea typeface="Calibri"/>
              </a:rPr>
              <a:t>nelle definizioni del Codice di Governance 2020: </a:t>
            </a:r>
            <a:r>
              <a:rPr b="1" lang="it-IT" sz="1200" spc="-1" strike="noStrike">
                <a:solidFill>
                  <a:srgbClr val="000000"/>
                </a:solidFill>
                <a:latin typeface="Calibri"/>
                <a:ea typeface="Calibri"/>
              </a:rPr>
              <a:t>successo sostenibile</a:t>
            </a:r>
            <a:r>
              <a:rPr b="0" lang="it-IT" sz="1200" spc="-1" strike="noStrike">
                <a:solidFill>
                  <a:srgbClr val="000000"/>
                </a:solidFill>
                <a:latin typeface="Calibri"/>
                <a:ea typeface="Calibri"/>
              </a:rPr>
              <a:t>: obiettivo che guida l’azione dell’organo di amministrazione e che si sostanzia nella creazione di valore nel lungo termine a beneficio degli azionisti, tenendo conto degli interessi degli altri stakeholder rilevanti per la società</a:t>
            </a:r>
            <a:endParaRPr b="0" lang="it-IT" sz="1200" spc="-1" strike="noStrike">
              <a:solidFill>
                <a:srgbClr val="000000"/>
              </a:solidFill>
              <a:latin typeface="Arial"/>
            </a:endParaRPr>
          </a:p>
          <a:p>
            <a:pPr indent="0">
              <a:lnSpc>
                <a:spcPct val="100000"/>
              </a:lnSpc>
              <a:buNone/>
              <a:tabLst>
                <a:tab algn="l" pos="0"/>
              </a:tabLst>
            </a:pPr>
            <a:endParaRPr b="0" lang="it-IT" sz="1200" spc="-1" strike="noStrike">
              <a:solidFill>
                <a:srgbClr val="000000"/>
              </a:solidFill>
              <a:latin typeface="Arial"/>
            </a:endParaRPr>
          </a:p>
        </p:txBody>
      </p:sp>
      <p:sp>
        <p:nvSpPr>
          <p:cNvPr id="801" name="PlaceHolder 3"/>
          <p:cNvSpPr>
            <a:spLocks noGrp="1"/>
          </p:cNvSpPr>
          <p:nvPr>
            <p:ph type="sldNum" idx="16"/>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9624A9EA-D90C-4A53-BD75-95FE281E65D5}"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2" name="PlaceHolder 1"/>
          <p:cNvSpPr>
            <a:spLocks noGrp="1"/>
          </p:cNvSpPr>
          <p:nvPr>
            <p:ph type="sldImg"/>
          </p:nvPr>
        </p:nvSpPr>
        <p:spPr>
          <a:xfrm>
            <a:off x="1166760" y="1241280"/>
            <a:ext cx="4465080" cy="3350520"/>
          </a:xfrm>
          <a:prstGeom prst="rect">
            <a:avLst/>
          </a:prstGeom>
          <a:ln w="0">
            <a:noFill/>
          </a:ln>
        </p:spPr>
      </p:sp>
      <p:sp>
        <p:nvSpPr>
          <p:cNvPr id="803" name="PlaceHolder 2"/>
          <p:cNvSpPr>
            <a:spLocks noGrp="1"/>
          </p:cNvSpPr>
          <p:nvPr>
            <p:ph type="body"/>
          </p:nvPr>
        </p:nvSpPr>
        <p:spPr>
          <a:xfrm>
            <a:off x="680040" y="4818600"/>
            <a:ext cx="5438520" cy="3909240"/>
          </a:xfrm>
          <a:prstGeom prst="rect">
            <a:avLst/>
          </a:prstGeom>
          <a:noFill/>
          <a:ln w="0">
            <a:noFill/>
          </a:ln>
        </p:spPr>
        <p:txBody>
          <a:bodyPr lIns="0" rIns="0" tIns="0" bIns="0" anchor="t">
            <a:noAutofit/>
          </a:bodyPr>
          <a:p>
            <a:pPr marL="216000" indent="0">
              <a:lnSpc>
                <a:spcPct val="100000"/>
              </a:lnSpc>
              <a:buNone/>
              <a:tabLst>
                <a:tab algn="l" pos="0"/>
              </a:tabLst>
            </a:pPr>
            <a:r>
              <a:rPr b="0" lang="it-IT" sz="2000" spc="-1" strike="noStrike">
                <a:solidFill>
                  <a:srgbClr val="3f4a52"/>
                </a:solidFill>
                <a:latin typeface="Open Sans"/>
              </a:rPr>
              <a:t>Il Consiglio ha approvato ottobre 2023 la presentazione alla convenzione quadro delle Nazioni Unite sui cambiamenti climatici (UNFCCC </a:t>
            </a:r>
            <a:r>
              <a:rPr b="0" lang="it-IT" sz="2000" spc="-1" strike="noStrike">
                <a:solidFill>
                  <a:srgbClr val="111111"/>
                </a:solidFill>
                <a:latin typeface="Roboto"/>
              </a:rPr>
              <a:t>La Convenzione quadro delle Nazioni Unite sui</a:t>
            </a:r>
            <a:r>
              <a:rPr b="1" lang="it-IT" sz="2000" spc="-1" strike="noStrike">
                <a:solidFill>
                  <a:srgbClr val="111111"/>
                </a:solidFill>
                <a:latin typeface="Roboto"/>
              </a:rPr>
              <a:t> cambiamenti climatici</a:t>
            </a:r>
            <a:r>
              <a:rPr b="0" lang="it-IT" sz="2000" spc="-1" strike="noStrike">
                <a:solidFill>
                  <a:srgbClr val="111111"/>
                </a:solidFill>
                <a:latin typeface="Roboto"/>
              </a:rPr>
              <a:t> (in inglese</a:t>
            </a:r>
            <a:r>
              <a:rPr b="1" lang="it-IT" sz="2000" spc="-1" strike="noStrike">
                <a:solidFill>
                  <a:srgbClr val="111111"/>
                </a:solidFill>
                <a:latin typeface="Roboto"/>
              </a:rPr>
              <a:t> United Nations Framework Convention</a:t>
            </a:r>
            <a:r>
              <a:rPr b="0" lang="it-IT" sz="2000" spc="-1" strike="noStrike">
                <a:solidFill>
                  <a:srgbClr val="111111"/>
                </a:solidFill>
                <a:latin typeface="Roboto"/>
              </a:rPr>
              <a:t> on</a:t>
            </a:r>
            <a:r>
              <a:rPr b="1" lang="it-IT" sz="2000" spc="-1" strike="noStrike">
                <a:solidFill>
                  <a:srgbClr val="111111"/>
                </a:solidFill>
                <a:latin typeface="Roboto"/>
              </a:rPr>
              <a:t> Climate Change</a:t>
            </a:r>
            <a:r>
              <a:rPr b="0" lang="it-IT" sz="2000" spc="-1" strike="noStrike">
                <a:solidFill>
                  <a:srgbClr val="111111"/>
                </a:solidFill>
                <a:latin typeface="Roboto"/>
              </a:rPr>
              <a:t> da cui l'acronimo UNFCCC o FCCC)</a:t>
            </a:r>
            <a:r>
              <a:rPr b="0" lang="it-IT" sz="2000" spc="-1" strike="noStrike">
                <a:solidFill>
                  <a:srgbClr val="3f4a52"/>
                </a:solidFill>
                <a:latin typeface="Open Sans"/>
              </a:rPr>
              <a:t>) di un contributo determinato a livello nazionale (NDC </a:t>
            </a:r>
            <a:r>
              <a:rPr b="0" lang="it-IT" sz="2000" spc="-1" strike="noStrike">
                <a:solidFill>
                  <a:srgbClr val="001028"/>
                </a:solidFill>
                <a:latin typeface="Merriweather"/>
              </a:rPr>
              <a:t>sta per </a:t>
            </a:r>
            <a:r>
              <a:rPr b="1" lang="it-IT" sz="2000" spc="-1" strike="noStrike">
                <a:solidFill>
                  <a:srgbClr val="001028"/>
                </a:solidFill>
                <a:latin typeface="Merriweather"/>
              </a:rPr>
              <a:t>Nationally Determined Contributions</a:t>
            </a:r>
            <a:r>
              <a:rPr b="0" lang="it-IT" sz="2000" spc="-1" strike="noStrike">
                <a:solidFill>
                  <a:srgbClr val="3f4a52"/>
                </a:solidFill>
                <a:latin typeface="Open Sans"/>
              </a:rPr>
              <a:t>) aggiornato dell'UE e dei suoi Stati membri. Tale documento sostituisce il precedente, del 17 dicembre 2020, e sarà considerato l'attuale NDC dell'UE e dei suoi Stati membri.</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3f4a52"/>
                </a:solidFill>
                <a:latin typeface="Open Sans"/>
              </a:rPr>
              <a:t>La presentazione dell'NDC aggiornato dell'UE è stata preparata alla luce dell'adozione di tutti gli elementi essenziali del pacchetto legislativo "Pronti per il 55%", che comporterà da parte dell'UE una riduzione delle emissioni nette di gas a effetto serra (GES  Emissioni di gas effetto serra) di almeno il 55% entro il 2030 (rispetto ai livelli del 1990). Con l'aggiornamento dell'NDC l'UE e i suoi Stati membri ribadiscono il loro impegno a favore di questo obiettivo giuridicamente vincolante.</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001028"/>
                </a:solidFill>
                <a:latin typeface="Merriweather"/>
              </a:rPr>
              <a:t>La sigla NDC sta per </a:t>
            </a:r>
            <a:r>
              <a:rPr b="1" lang="it-IT" sz="2000" spc="-1" strike="noStrike">
                <a:solidFill>
                  <a:srgbClr val="001028"/>
                </a:solidFill>
                <a:latin typeface="Merriweather"/>
              </a:rPr>
              <a:t>Nationally Determined Contributions</a:t>
            </a:r>
            <a:r>
              <a:rPr b="0" lang="it-IT" sz="2000" spc="-1" strike="noStrike">
                <a:solidFill>
                  <a:srgbClr val="001028"/>
                </a:solidFill>
                <a:latin typeface="Merriweather"/>
              </a:rPr>
              <a:t>. Si tratta delle </a:t>
            </a:r>
            <a:r>
              <a:rPr b="1" lang="it-IT" sz="2000" spc="-1" strike="noStrike">
                <a:solidFill>
                  <a:srgbClr val="001028"/>
                </a:solidFill>
                <a:latin typeface="Merriweather"/>
              </a:rPr>
              <a:t>promesse</a:t>
            </a:r>
            <a:r>
              <a:rPr b="0" lang="it-IT" sz="2000" spc="-1" strike="noStrike">
                <a:solidFill>
                  <a:srgbClr val="001028"/>
                </a:solidFill>
                <a:latin typeface="Merriweather"/>
              </a:rPr>
              <a:t> che sono state avanzate dai governi di tutto il mondo in termini di </a:t>
            </a:r>
            <a:r>
              <a:rPr b="1" lang="it-IT" sz="2000" spc="-1" strike="noStrike">
                <a:solidFill>
                  <a:srgbClr val="001028"/>
                </a:solidFill>
                <a:latin typeface="Merriweather"/>
              </a:rPr>
              <a:t>riduzione delle emissioni di gas ad effetto serra</a:t>
            </a:r>
            <a:r>
              <a:rPr b="0" lang="it-IT" sz="2000" spc="-1" strike="noStrike">
                <a:solidFill>
                  <a:srgbClr val="001028"/>
                </a:solidFill>
                <a:latin typeface="Merriweather"/>
              </a:rPr>
              <a:t>. Tali documenti vengono raccolti dall’</a:t>
            </a:r>
            <a:r>
              <a:rPr b="0" lang="it-IT" sz="2000" spc="-1" strike="noStrike" u="sng">
                <a:solidFill>
                  <a:srgbClr val="000000"/>
                </a:solidFill>
                <a:uFillTx/>
                <a:latin typeface="Merriweather"/>
                <a:hlinkClick r:id="rId1"/>
              </a:rPr>
              <a:t>Unfccc</a:t>
            </a:r>
            <a:r>
              <a:rPr b="0" lang="it-IT" sz="2000" spc="-1" strike="noStrike">
                <a:solidFill>
                  <a:srgbClr val="001028"/>
                </a:solidFill>
                <a:latin typeface="Merriweather"/>
              </a:rPr>
              <a:t>, la Convenzione quadro delle Nazioni Unite sui cambiamenti climatici: l’organismo che organizza le </a:t>
            </a:r>
            <a:r>
              <a:rPr b="0" lang="it-IT" sz="2000" spc="-1" strike="noStrike" u="sng">
                <a:solidFill>
                  <a:srgbClr val="000000"/>
                </a:solidFill>
                <a:uFillTx/>
                <a:latin typeface="Merriweather"/>
                <a:hlinkClick r:id="rId2"/>
              </a:rPr>
              <a:t>Cop</a:t>
            </a:r>
            <a:r>
              <a:rPr b="0" lang="it-IT" sz="2000" spc="-1" strike="noStrike">
                <a:solidFill>
                  <a:srgbClr val="001028"/>
                </a:solidFill>
                <a:latin typeface="Merriweather"/>
              </a:rPr>
              <a:t>, le Conferenze delle parti che si tengono ogni anno sul tema.</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3f4a52"/>
                </a:solidFill>
                <a:latin typeface="Open Sans"/>
              </a:rPr>
              <a:t>Nell'NDC aggiornato l'UE ricorda le tappe che hanno portato alla sua presentazione, dalla ratifica dell'accordo di Parigi nell'ottobre 2016, quando l'NDC all'epoca conteneva un obiettivo di riduzione delle emissioni di GES di almeno il 40% entro il 2030 (rispetto ai livelli del 1990). A seguito degli orientamenti forniti dal Consiglio europeo l'11 dicembre 2020, l'UE ha presentato un NDC aggiornato contenente un obiettivo di riduzione rafforzato di almeno il 55%. Tale obiettivo è stato poi definito giuridicamente vincolante mediante la normativa europea sul clima, adottata il 30 giugno 2021.</a:t>
            </a:r>
            <a:endParaRPr b="0" lang="it-IT" sz="2000" spc="-1" strike="noStrike">
              <a:solidFill>
                <a:srgbClr val="000000"/>
              </a:solidFill>
              <a:latin typeface="Arial"/>
            </a:endParaRPr>
          </a:p>
          <a:p>
            <a:pPr marL="216000" indent="0" algn="just">
              <a:lnSpc>
                <a:spcPct val="100000"/>
              </a:lnSpc>
              <a:spcAft>
                <a:spcPts val="601"/>
              </a:spcAft>
              <a:buNone/>
              <a:tabLst>
                <a:tab algn="l" pos="0"/>
              </a:tabLst>
            </a:pPr>
            <a:r>
              <a:rPr b="0" lang="it-IT" sz="1200" spc="-1" strike="noStrike">
                <a:solidFill>
                  <a:srgbClr val="000000"/>
                </a:solidFill>
                <a:latin typeface="Calibri"/>
                <a:ea typeface="Calibri"/>
              </a:rPr>
              <a:t>La </a:t>
            </a:r>
            <a:r>
              <a:rPr b="1" lang="it-IT" sz="2000" spc="-1" strike="noStrike">
                <a:solidFill>
                  <a:srgbClr val="000000"/>
                </a:solidFill>
                <a:latin typeface="Calibri"/>
                <a:ea typeface="Calibri"/>
              </a:rPr>
              <a:t>Tassonomia EU </a:t>
            </a:r>
            <a:r>
              <a:rPr b="0" lang="it-IT" sz="1200" spc="-1" strike="noStrike">
                <a:solidFill>
                  <a:srgbClr val="000000"/>
                </a:solidFill>
                <a:latin typeface="Calibri"/>
                <a:ea typeface="Calibri"/>
              </a:rPr>
              <a:t>E’ un regolamento europeo (2020/852) che fornisce un </a:t>
            </a:r>
            <a:r>
              <a:rPr b="1" lang="it-IT" sz="1200" spc="-1" strike="noStrike">
                <a:solidFill>
                  <a:srgbClr val="000000"/>
                </a:solidFill>
                <a:latin typeface="Calibri"/>
                <a:ea typeface="Calibri"/>
              </a:rPr>
              <a:t>linguaggio comune per la classificazione delle attività economiche sostenibili </a:t>
            </a:r>
            <a:r>
              <a:rPr b="0" lang="it-IT" sz="1200" spc="-1" strike="noStrike">
                <a:solidFill>
                  <a:srgbClr val="000000"/>
                </a:solidFill>
                <a:latin typeface="Calibri"/>
                <a:ea typeface="Calibri"/>
              </a:rPr>
              <a:t>da un punto di vista ambientale, in base agli obiettivi definiti nel Regolamento stesso. </a:t>
            </a:r>
            <a:endParaRPr b="0" lang="it-IT" sz="1200" spc="-1" strike="noStrike">
              <a:solidFill>
                <a:srgbClr val="000000"/>
              </a:solidFill>
              <a:latin typeface="Arial"/>
            </a:endParaRPr>
          </a:p>
          <a:p>
            <a:pPr marL="216000" indent="0" algn="just">
              <a:lnSpc>
                <a:spcPct val="100000"/>
              </a:lnSpc>
              <a:spcAft>
                <a:spcPts val="601"/>
              </a:spcAft>
              <a:buNone/>
              <a:tabLst>
                <a:tab algn="l" pos="0"/>
              </a:tabLst>
            </a:pPr>
            <a:r>
              <a:rPr b="0" lang="it-IT" sz="1200" spc="-1" strike="noStrike">
                <a:solidFill>
                  <a:srgbClr val="1a1a1a"/>
                </a:solidFill>
                <a:latin typeface="Calibri"/>
                <a:ea typeface="Times New Roman"/>
              </a:rPr>
              <a:t>L'obiettivo è quello di rafforzare la fiducia degli investitori, anche attraverso un superamento dei limiti attuali dei punteggi utilizzati per l'analisi di sostenibilità (i rating ESG), in particolare per quanto riguarda la completezza e qualità delle informazioni e l'eterogeneità delle metodologie utilizzati per la loro elaborazione. Con questo obiettivo, la regolamentazione europea sulla finanza sostenibile e, in particolare, sulla finanza verde si sta sviluppando lungo tre direttrici:</a:t>
            </a:r>
            <a:endParaRPr b="0" lang="it-IT" sz="1200" spc="-1" strike="noStrike">
              <a:solidFill>
                <a:srgbClr val="000000"/>
              </a:solidFill>
              <a:latin typeface="Arial"/>
            </a:endParaRPr>
          </a:p>
          <a:p>
            <a:pPr marL="214200" indent="-214200" algn="just">
              <a:lnSpc>
                <a:spcPct val="100000"/>
              </a:lnSpc>
              <a:spcAft>
                <a:spcPts val="901"/>
              </a:spcAft>
              <a:buClr>
                <a:srgbClr val="1a1a1a"/>
              </a:buClr>
              <a:buFont typeface="Arial"/>
              <a:buChar char="•"/>
              <a:tabLst>
                <a:tab algn="l" pos="0"/>
              </a:tabLst>
            </a:pPr>
            <a:r>
              <a:rPr b="0" lang="it-IT" sz="1200" spc="-1" strike="noStrike">
                <a:solidFill>
                  <a:srgbClr val="1a1a1a"/>
                </a:solidFill>
                <a:latin typeface="Calibri"/>
                <a:ea typeface="Times New Roman"/>
              </a:rPr>
              <a:t>sistema di classificazione comune , la "tassonomia dell'UE", per stabilire un linguaggio comune </a:t>
            </a:r>
            <a:endParaRPr b="0" lang="it-IT" sz="1200" spc="-1" strike="noStrike">
              <a:solidFill>
                <a:srgbClr val="000000"/>
              </a:solidFill>
              <a:latin typeface="Arial"/>
            </a:endParaRPr>
          </a:p>
          <a:p>
            <a:pPr marL="214200" indent="-214200" algn="just">
              <a:lnSpc>
                <a:spcPct val="100000"/>
              </a:lnSpc>
              <a:spcAft>
                <a:spcPts val="901"/>
              </a:spcAft>
              <a:buClr>
                <a:srgbClr val="1a1a1a"/>
              </a:buClr>
              <a:buFont typeface="Arial"/>
              <a:buChar char="•"/>
              <a:tabLst>
                <a:tab algn="l" pos="0"/>
              </a:tabLst>
            </a:pPr>
            <a:r>
              <a:rPr b="0" lang="it-IT" sz="1200" spc="-1" strike="noStrike">
                <a:solidFill>
                  <a:srgbClr val="1a1a1a"/>
                </a:solidFill>
                <a:latin typeface="Calibri"/>
                <a:ea typeface="Times New Roman"/>
              </a:rPr>
              <a:t>rafforzare l'affidabilità e la comparabilità delle informazioni. </a:t>
            </a:r>
            <a:endParaRPr b="0" lang="it-IT" sz="1200" spc="-1" strike="noStrike">
              <a:solidFill>
                <a:srgbClr val="000000"/>
              </a:solidFill>
              <a:latin typeface="Arial"/>
            </a:endParaRPr>
          </a:p>
          <a:p>
            <a:pPr marL="214200" indent="-214200" algn="just">
              <a:lnSpc>
                <a:spcPct val="100000"/>
              </a:lnSpc>
              <a:spcAft>
                <a:spcPts val="901"/>
              </a:spcAft>
              <a:buClr>
                <a:srgbClr val="1a1a1a"/>
              </a:buClr>
              <a:buFont typeface="Arial"/>
              <a:buChar char="•"/>
              <a:tabLst>
                <a:tab algn="l" pos="0"/>
              </a:tabLst>
            </a:pPr>
            <a:r>
              <a:rPr b="0" lang="it-IT" sz="1200" spc="-1" strike="noStrike">
                <a:solidFill>
                  <a:srgbClr val="1a1a1a"/>
                </a:solidFill>
                <a:latin typeface="Calibri"/>
                <a:ea typeface="Times New Roman"/>
              </a:rPr>
              <a:t>l'obiettivo di fornire agli investitori informazioni complete sulle opportunità e i rischi di investimento è perseguito anche attraverso le regole per specifici prodotti finanziari sostenibili: </a:t>
            </a:r>
            <a:endParaRPr b="0" lang="it-IT" sz="1200" spc="-1" strike="noStrike">
              <a:solidFill>
                <a:srgbClr val="000000"/>
              </a:solidFill>
              <a:latin typeface="Arial"/>
            </a:endParaRPr>
          </a:p>
          <a:p>
            <a:pPr indent="0">
              <a:lnSpc>
                <a:spcPct val="100000"/>
              </a:lnSpc>
              <a:buNone/>
              <a:tabLst>
                <a:tab algn="l" pos="0"/>
              </a:tabLst>
            </a:pPr>
            <a:r>
              <a:rPr b="0" lang="it-IT" sz="2000" spc="-1" strike="noStrike">
                <a:solidFill>
                  <a:srgbClr val="1a1a1a"/>
                </a:solidFill>
                <a:latin typeface="Source Sans Pro"/>
                <a:ea typeface="Times New Roman"/>
              </a:rPr>
              <a:t>In base al Regolamento Tassonomia un'attività economica è considerata ecosostenibile se soddisfa questi criteri: (1) contribuisce in maniera sostanziale a uno dei sei obiettivi ambientali, (2) non causa danno significativo a uno degli altri obiettivi (principio </a:t>
            </a:r>
            <a:r>
              <a:rPr b="0" i="1" lang="it-IT" sz="2000" spc="-1" strike="noStrike">
                <a:solidFill>
                  <a:srgbClr val="1a1a1a"/>
                </a:solidFill>
                <a:latin typeface="Source Sans Pro"/>
                <a:ea typeface="Times New Roman"/>
              </a:rPr>
              <a:t>Do Not Significant Harm</a:t>
            </a:r>
            <a:r>
              <a:rPr b="0" lang="it-IT" sz="2000" spc="-1" strike="noStrike">
                <a:solidFill>
                  <a:srgbClr val="1a1a1a"/>
                </a:solidFill>
                <a:latin typeface="Source Sans Pro"/>
                <a:ea typeface="Times New Roman"/>
              </a:rPr>
              <a:t> - DNSH), (3) rispetta alcune garanzie minime di salvaguardia sociale, come quelli descritti nelle linee guida dell'OCSE per le multinazionali o nelle convenzioni dell'Organizzazione Internazionale del Lavoro (OIL) finalizzati alla tutela di diritti umani e di diritti dei lavoratori e, infine, (4) è conforme ad alcuni criteri di verifica tecnici che devono essere specificati dalla Commissione attraverso una normativa secondaria, gli atti delegati.</a:t>
            </a:r>
            <a:endParaRPr b="0" lang="it-IT" sz="2000" spc="-1" strike="noStrike">
              <a:solidFill>
                <a:srgbClr val="000000"/>
              </a:solidFill>
              <a:latin typeface="Arial"/>
            </a:endParaRPr>
          </a:p>
          <a:p>
            <a:pPr indent="0" algn="just">
              <a:lnSpc>
                <a:spcPct val="100000"/>
              </a:lnSpc>
              <a:buNone/>
              <a:tabLst>
                <a:tab algn="l" pos="0"/>
              </a:tabLst>
            </a:pPr>
            <a:r>
              <a:rPr b="0" lang="it-IT" sz="2000" spc="-1" strike="noStrike">
                <a:solidFill>
                  <a:srgbClr val="000000"/>
                </a:solidFill>
                <a:latin typeface="Source Sans Pro"/>
                <a:ea typeface="Times New Roman"/>
              </a:rPr>
              <a:t>La nuova Direttiva CSRD estende in misura molto significativa l’applicazione del </a:t>
            </a:r>
            <a:r>
              <a:rPr b="1" lang="it-IT" sz="2000" spc="-1" strike="noStrike">
                <a:solidFill>
                  <a:srgbClr val="00a197"/>
                </a:solidFill>
                <a:latin typeface="Source Sans Pro"/>
                <a:ea typeface="Times New Roman"/>
              </a:rPr>
              <a:t>reporting di sostenibilità</a:t>
            </a:r>
            <a:r>
              <a:rPr b="0" lang="it-IT" sz="2000" spc="-1" strike="noStrike">
                <a:solidFill>
                  <a:srgbClr val="000000"/>
                </a:solidFill>
                <a:latin typeface="Source Sans Pro"/>
                <a:ea typeface="Times New Roman"/>
              </a:rPr>
              <a:t> a tutte le grandi imprese, banche e assicurazioni europee quotate o non quotate, nonché a tutte le società quotate, con la sola eccezione delle micro-quotate. Dovrà essere necessariamente collocato in una sezione ad hoc all’interno della Relazione sulla Gestione, divenendo così parte integrante e sostanziale del reporting annuale di una società</a:t>
            </a:r>
            <a:endParaRPr b="0" lang="it-IT" sz="2000" spc="-1" strike="noStrike">
              <a:solidFill>
                <a:srgbClr val="000000"/>
              </a:solidFill>
              <a:latin typeface="Arial"/>
            </a:endParaRPr>
          </a:p>
          <a:p>
            <a:pPr indent="0">
              <a:lnSpc>
                <a:spcPct val="100000"/>
              </a:lnSpc>
              <a:buNone/>
              <a:tabLst>
                <a:tab algn="l" pos="0"/>
              </a:tabLst>
            </a:pPr>
            <a:r>
              <a:rPr b="1" lang="it-IT" sz="2000" spc="-1" strike="noStrike">
                <a:solidFill>
                  <a:srgbClr val="00a197"/>
                </a:solidFill>
                <a:latin typeface="Source Sans Pro"/>
                <a:ea typeface="Times New Roman"/>
              </a:rPr>
              <a:t>Impatti di imprese che dovranno predisporre il reporting di sostenibilità al posto della Dichiarazione Non Finanziaria DFN :</a:t>
            </a:r>
            <a:endParaRPr b="0" lang="it-IT" sz="2000" spc="-1" strike="noStrike">
              <a:solidFill>
                <a:srgbClr val="000000"/>
              </a:solidFill>
              <a:latin typeface="Arial"/>
            </a:endParaRPr>
          </a:p>
          <a:p>
            <a:pPr indent="0" algn="just">
              <a:lnSpc>
                <a:spcPct val="100000"/>
              </a:lnSpc>
              <a:buNone/>
              <a:tabLst>
                <a:tab algn="l" pos="0"/>
              </a:tabLst>
            </a:pPr>
            <a:r>
              <a:rPr b="0" lang="it-IT" sz="2000" spc="-1" strike="noStrike">
                <a:solidFill>
                  <a:srgbClr val="000000"/>
                </a:solidFill>
                <a:latin typeface="Source Sans Pro"/>
                <a:ea typeface="Times New Roman"/>
              </a:rPr>
              <a:t>in Europa: </a:t>
            </a:r>
            <a:r>
              <a:rPr b="0" lang="it-IT" sz="2000" spc="-1" strike="noStrike">
                <a:solidFill>
                  <a:srgbClr val="000000"/>
                </a:solidFill>
                <a:latin typeface="Source Sans Pro"/>
                <a:ea typeface="Times New Roman"/>
              </a:rPr>
              <a:t>	</a:t>
            </a:r>
            <a:r>
              <a:rPr b="0" lang="it-IT" sz="2000" spc="-1" strike="noStrike">
                <a:solidFill>
                  <a:srgbClr val="000000"/>
                </a:solidFill>
                <a:latin typeface="Source Sans Pro"/>
                <a:ea typeface="Times New Roman"/>
              </a:rPr>
              <a:t>si passerà dalle attuali 11.000 imprese a 49.000</a:t>
            </a:r>
            <a:endParaRPr b="0" lang="it-IT" sz="2000" spc="-1" strike="noStrike">
              <a:solidFill>
                <a:srgbClr val="000000"/>
              </a:solidFill>
              <a:latin typeface="Arial"/>
            </a:endParaRPr>
          </a:p>
          <a:p>
            <a:pPr indent="0" algn="just">
              <a:lnSpc>
                <a:spcPct val="100000"/>
              </a:lnSpc>
              <a:buNone/>
              <a:tabLst>
                <a:tab algn="l" pos="0"/>
              </a:tabLst>
            </a:pPr>
            <a:r>
              <a:rPr b="0" lang="it-IT" sz="2000" spc="-1" strike="noStrike">
                <a:solidFill>
                  <a:srgbClr val="000000"/>
                </a:solidFill>
                <a:latin typeface="Source Sans Pro"/>
                <a:ea typeface="Times New Roman"/>
              </a:rPr>
              <a:t>in Italia: </a:t>
            </a:r>
            <a:r>
              <a:rPr b="0" lang="it-IT" sz="2000" spc="-1" strike="noStrike">
                <a:solidFill>
                  <a:srgbClr val="000000"/>
                </a:solidFill>
                <a:latin typeface="Source Sans Pro"/>
                <a:ea typeface="Times New Roman"/>
              </a:rPr>
              <a:t>	</a:t>
            </a:r>
            <a:r>
              <a:rPr b="0" lang="it-IT" sz="2000" spc="-1" strike="noStrike">
                <a:solidFill>
                  <a:srgbClr val="000000"/>
                </a:solidFill>
                <a:latin typeface="Source Sans Pro"/>
                <a:ea typeface="Times New Roman"/>
              </a:rPr>
              <a:t> </a:t>
            </a:r>
            <a:r>
              <a:rPr b="0" lang="it-IT" sz="2000" spc="-1" strike="noStrike">
                <a:solidFill>
                  <a:srgbClr val="000000"/>
                </a:solidFill>
                <a:latin typeface="Source Sans Pro"/>
                <a:ea typeface="Times New Roman"/>
              </a:rPr>
              <a:t>	</a:t>
            </a:r>
            <a:r>
              <a:rPr b="0" lang="it-IT" sz="2000" spc="-1" strike="noStrike">
                <a:solidFill>
                  <a:srgbClr val="000000"/>
                </a:solidFill>
                <a:latin typeface="Source Sans Pro"/>
                <a:ea typeface="Times New Roman"/>
              </a:rPr>
              <a:t>si passerà da circa 200 imprese a ca 4/ 5.000</a:t>
            </a:r>
            <a:endParaRPr b="0" lang="it-IT" sz="2000" spc="-1" strike="noStrike">
              <a:solidFill>
                <a:srgbClr val="000000"/>
              </a:solidFill>
              <a:latin typeface="Arial"/>
            </a:endParaRPr>
          </a:p>
          <a:p>
            <a:pPr indent="0" algn="just">
              <a:lnSpc>
                <a:spcPct val="100000"/>
              </a:lnSpc>
              <a:buNone/>
              <a:tabLst>
                <a:tab algn="l" pos="0"/>
              </a:tabLst>
            </a:pPr>
            <a:endParaRPr b="0" lang="it-IT" sz="2000" spc="-1" strike="noStrike">
              <a:solidFill>
                <a:srgbClr val="000000"/>
              </a:solidFill>
              <a:latin typeface="Arial"/>
            </a:endParaRPr>
          </a:p>
          <a:p>
            <a:pPr indent="0" algn="just">
              <a:lnSpc>
                <a:spcPct val="100000"/>
              </a:lnSpc>
              <a:buNone/>
              <a:tabLst>
                <a:tab algn="l" pos="0"/>
              </a:tabLst>
            </a:pPr>
            <a:r>
              <a:rPr b="1" lang="it-IT" sz="2000" spc="-1" strike="noStrike">
                <a:solidFill>
                  <a:srgbClr val="00a197"/>
                </a:solidFill>
                <a:latin typeface="Source Sans Pro"/>
                <a:ea typeface="Times New Roman"/>
              </a:rPr>
              <a:t>I gruppi dovranno produrre un report di sostenibilità consolidato. </a:t>
            </a:r>
            <a:endParaRPr b="0" lang="it-IT" sz="2000" spc="-1" strike="noStrike">
              <a:solidFill>
                <a:srgbClr val="000000"/>
              </a:solidFill>
              <a:latin typeface="Arial"/>
            </a:endParaRPr>
          </a:p>
          <a:p>
            <a:pPr indent="0" algn="just">
              <a:lnSpc>
                <a:spcPct val="100000"/>
              </a:lnSpc>
              <a:buNone/>
              <a:tabLst>
                <a:tab algn="l" pos="0"/>
              </a:tabLst>
            </a:pPr>
            <a:r>
              <a:rPr b="0" lang="it-IT" sz="2000" spc="-1" strike="noStrike">
                <a:solidFill>
                  <a:srgbClr val="000000"/>
                </a:solidFill>
                <a:latin typeface="Source Sans Pro"/>
                <a:ea typeface="Times New Roman"/>
              </a:rPr>
              <a:t>La soglia per definire «grande» un’impresa è quella fissata dalla Direttiva contabile n. 34/2013, ovvero di superare alla data del bilancio economico-finanziario due dei seguenti tre criteri: </a:t>
            </a:r>
            <a:endParaRPr b="0" lang="it-IT" sz="2000" spc="-1" strike="noStrike">
              <a:solidFill>
                <a:srgbClr val="000000"/>
              </a:solidFill>
              <a:latin typeface="Arial"/>
            </a:endParaRPr>
          </a:p>
          <a:p>
            <a:pPr marL="285840" indent="-285840">
              <a:lnSpc>
                <a:spcPct val="100000"/>
              </a:lnSpc>
              <a:buClr>
                <a:srgbClr val="00a197"/>
              </a:buClr>
              <a:buFont typeface="Wingdings" charset="2"/>
              <a:buChar char=""/>
              <a:tabLst>
                <a:tab algn="l" pos="0"/>
              </a:tabLst>
            </a:pPr>
            <a:r>
              <a:rPr b="1" lang="it-IT" sz="2000" spc="-1" strike="noStrike">
                <a:solidFill>
                  <a:srgbClr val="00a197"/>
                </a:solidFill>
                <a:latin typeface="Source Sans Pro"/>
                <a:ea typeface="Times New Roman"/>
              </a:rPr>
              <a:t>€</a:t>
            </a:r>
            <a:r>
              <a:rPr b="1" lang="it-IT" sz="2000" spc="-1" strike="noStrike">
                <a:solidFill>
                  <a:srgbClr val="00a197"/>
                </a:solidFill>
                <a:latin typeface="Source Sans Pro"/>
                <a:ea typeface="Times New Roman"/>
              </a:rPr>
              <a:t>20 milioni di totale attivo</a:t>
            </a:r>
            <a:r>
              <a:rPr b="1" lang="it-IT" sz="2000" spc="-1" strike="noStrike">
                <a:solidFill>
                  <a:srgbClr val="00a197"/>
                </a:solidFill>
                <a:latin typeface="Source Sans Pro"/>
                <a:ea typeface="Times New Roman"/>
              </a:rPr>
              <a:t>	</a:t>
            </a:r>
            <a:r>
              <a:rPr b="1" lang="it-IT" sz="2000" spc="-1" strike="noStrike">
                <a:solidFill>
                  <a:srgbClr val="00a197"/>
                </a:solidFill>
                <a:latin typeface="Source Sans Pro"/>
                <a:ea typeface="Times New Roman"/>
              </a:rPr>
              <a:t>	</a:t>
            </a:r>
            <a:endParaRPr b="0" lang="it-IT" sz="2000" spc="-1" strike="noStrike">
              <a:solidFill>
                <a:srgbClr val="000000"/>
              </a:solidFill>
              <a:latin typeface="Arial"/>
            </a:endParaRPr>
          </a:p>
          <a:p>
            <a:pPr marL="285840" indent="-285840">
              <a:lnSpc>
                <a:spcPct val="100000"/>
              </a:lnSpc>
              <a:buClr>
                <a:srgbClr val="00a197"/>
              </a:buClr>
              <a:buFont typeface="Wingdings" charset="2"/>
              <a:buChar char=""/>
              <a:tabLst>
                <a:tab algn="l" pos="0"/>
              </a:tabLst>
            </a:pPr>
            <a:r>
              <a:rPr b="1" lang="it-IT" sz="2000" spc="-1" strike="noStrike">
                <a:solidFill>
                  <a:srgbClr val="00a197"/>
                </a:solidFill>
                <a:latin typeface="Source Sans Pro"/>
                <a:ea typeface="Times New Roman"/>
              </a:rPr>
              <a:t>250 addetti medi annui</a:t>
            </a:r>
            <a:endParaRPr b="0" lang="it-IT" sz="2000" spc="-1" strike="noStrike">
              <a:solidFill>
                <a:srgbClr val="000000"/>
              </a:solidFill>
              <a:latin typeface="Arial"/>
            </a:endParaRPr>
          </a:p>
          <a:p>
            <a:pPr marL="285840" indent="-285840">
              <a:lnSpc>
                <a:spcPct val="100000"/>
              </a:lnSpc>
              <a:buClr>
                <a:srgbClr val="00a197"/>
              </a:buClr>
              <a:buFont typeface="Wingdings" charset="2"/>
              <a:buChar char=""/>
              <a:tabLst>
                <a:tab algn="l" pos="0"/>
              </a:tabLst>
            </a:pPr>
            <a:r>
              <a:rPr b="1" lang="it-IT" sz="2000" spc="-1" strike="noStrike">
                <a:solidFill>
                  <a:srgbClr val="00a197"/>
                </a:solidFill>
                <a:latin typeface="Source Sans Pro"/>
                <a:ea typeface="Times New Roman"/>
              </a:rPr>
              <a:t>€</a:t>
            </a:r>
            <a:r>
              <a:rPr b="1" lang="it-IT" sz="2000" spc="-1" strike="noStrike">
                <a:solidFill>
                  <a:srgbClr val="00a197"/>
                </a:solidFill>
                <a:latin typeface="Source Sans Pro"/>
                <a:ea typeface="Times New Roman"/>
              </a:rPr>
              <a:t>40 milioni di fatturato</a:t>
            </a:r>
            <a:endParaRPr b="0" lang="it-IT" sz="2000" spc="-1" strike="noStrike">
              <a:solidFill>
                <a:srgbClr val="000000"/>
              </a:solidFill>
              <a:latin typeface="Arial"/>
            </a:endParaRPr>
          </a:p>
          <a:p>
            <a:pPr lvl="1" marL="628560" indent="-285840" algn="just">
              <a:lnSpc>
                <a:spcPct val="100000"/>
              </a:lnSpc>
              <a:buClr>
                <a:srgbClr val="00a197"/>
              </a:buClr>
              <a:buFont typeface="Wingdings" charset="2"/>
              <a:buChar char=""/>
              <a:tabLst>
                <a:tab algn="l" pos="0"/>
              </a:tabLst>
            </a:pPr>
            <a:r>
              <a:rPr b="0" lang="it-IT" sz="2000" spc="-1" strike="noStrike">
                <a:solidFill>
                  <a:srgbClr val="000000"/>
                </a:solidFill>
                <a:latin typeface="Source Sans Pro"/>
                <a:ea typeface="Calibri"/>
              </a:rPr>
              <a:t>1° gennaio 2024 per le imprese che già producono la Dichiarazione Non Finanziaria (DNF) 1° report all’inizio del 2025 </a:t>
            </a:r>
            <a:endParaRPr b="0" lang="it-IT" sz="2000" spc="-1" strike="noStrike">
              <a:solidFill>
                <a:srgbClr val="000000"/>
              </a:solidFill>
              <a:latin typeface="Arial"/>
            </a:endParaRPr>
          </a:p>
          <a:p>
            <a:pPr indent="0" algn="just">
              <a:lnSpc>
                <a:spcPct val="100000"/>
              </a:lnSpc>
              <a:buNone/>
              <a:tabLst>
                <a:tab algn="l" pos="0"/>
              </a:tabLst>
            </a:pPr>
            <a:endParaRPr b="0" lang="it-IT" sz="2000" spc="-1" strike="noStrike">
              <a:solidFill>
                <a:srgbClr val="000000"/>
              </a:solidFill>
              <a:latin typeface="Arial"/>
            </a:endParaRPr>
          </a:p>
          <a:p>
            <a:pPr lvl="1" marL="628560" indent="-285840" algn="just">
              <a:lnSpc>
                <a:spcPct val="100000"/>
              </a:lnSpc>
              <a:buClr>
                <a:srgbClr val="00a197"/>
              </a:buClr>
              <a:buFont typeface="Wingdings" charset="2"/>
              <a:buChar char=""/>
              <a:tabLst>
                <a:tab algn="l" pos="0"/>
              </a:tabLst>
            </a:pPr>
            <a:r>
              <a:rPr b="0" lang="it-IT" sz="2000" spc="-1" strike="noStrike">
                <a:solidFill>
                  <a:srgbClr val="000000"/>
                </a:solidFill>
                <a:latin typeface="Source Sans Pro"/>
                <a:ea typeface="Calibri"/>
              </a:rPr>
              <a:t>1° gennaio 2025 per le imprese che ricadono nell’ambito della CSRD e non producevano già la DNF - 1° report all’inizio del 2026; </a:t>
            </a:r>
            <a:endParaRPr b="0" lang="it-IT" sz="2000" spc="-1" strike="noStrike">
              <a:solidFill>
                <a:srgbClr val="000000"/>
              </a:solidFill>
              <a:latin typeface="Arial"/>
            </a:endParaRPr>
          </a:p>
          <a:p>
            <a:pPr indent="0" algn="just">
              <a:lnSpc>
                <a:spcPct val="100000"/>
              </a:lnSpc>
              <a:buNone/>
              <a:tabLst>
                <a:tab algn="l" pos="0"/>
              </a:tabLst>
            </a:pPr>
            <a:endParaRPr b="0" lang="it-IT" sz="2000" spc="-1" strike="noStrike">
              <a:solidFill>
                <a:srgbClr val="000000"/>
              </a:solidFill>
              <a:latin typeface="Arial"/>
            </a:endParaRPr>
          </a:p>
          <a:p>
            <a:pPr lvl="1" marL="628560" indent="-285840" algn="just">
              <a:lnSpc>
                <a:spcPct val="100000"/>
              </a:lnSpc>
              <a:buClr>
                <a:srgbClr val="00a197"/>
              </a:buClr>
              <a:buFont typeface="Wingdings" charset="2"/>
              <a:buChar char=""/>
              <a:tabLst>
                <a:tab algn="l" pos="0"/>
              </a:tabLst>
            </a:pPr>
            <a:r>
              <a:rPr b="0" lang="it-IT" sz="2000" spc="-1" strike="noStrike">
                <a:solidFill>
                  <a:srgbClr val="000000"/>
                </a:solidFill>
                <a:latin typeface="Source Sans Pro"/>
                <a:ea typeface="Calibri"/>
              </a:rPr>
              <a:t>1° gennaio 2026 per le PMI quotate che ricadono nell’ambito della CSRD - 1° report all’inizio del 2027, con l’opzione di non applicare la nuova normativa (c.d. “opt-out option”) per due anni (ovvero fino al 1° gennaio 2028), salva la necessità di spiegare perché l’impresa abbia deciso di avvalersi di tale opzione; </a:t>
            </a:r>
            <a:endParaRPr b="0" lang="it-IT" sz="2000" spc="-1" strike="noStrike">
              <a:solidFill>
                <a:srgbClr val="000000"/>
              </a:solidFill>
              <a:latin typeface="Arial"/>
            </a:endParaRPr>
          </a:p>
          <a:p>
            <a:pPr indent="0" algn="just">
              <a:lnSpc>
                <a:spcPct val="100000"/>
              </a:lnSpc>
              <a:buNone/>
              <a:tabLst>
                <a:tab algn="l" pos="0"/>
              </a:tabLst>
            </a:pPr>
            <a:endParaRPr b="0" lang="it-IT" sz="2000" spc="-1" strike="noStrike">
              <a:solidFill>
                <a:srgbClr val="000000"/>
              </a:solidFill>
              <a:latin typeface="Arial"/>
            </a:endParaRPr>
          </a:p>
          <a:p>
            <a:pPr lvl="1" marL="628560" indent="-285840" algn="just">
              <a:lnSpc>
                <a:spcPct val="100000"/>
              </a:lnSpc>
              <a:buClr>
                <a:srgbClr val="00a197"/>
              </a:buClr>
              <a:buFont typeface="Wingdings" charset="2"/>
              <a:buChar char=""/>
              <a:tabLst>
                <a:tab algn="l" pos="0"/>
              </a:tabLst>
            </a:pPr>
            <a:r>
              <a:rPr b="0" lang="it-IT" sz="2000" spc="-1" strike="noStrike">
                <a:solidFill>
                  <a:srgbClr val="000000"/>
                </a:solidFill>
                <a:latin typeface="Source Sans Pro"/>
                <a:ea typeface="Calibri"/>
              </a:rPr>
              <a:t>1° gennaio 2026 per le istituzioni creditizie piccole e non-complesse e le imprese assicurative “captive” - 1° report all’inizio del 2027;</a:t>
            </a:r>
            <a:endParaRPr b="0" lang="it-IT" sz="2000" spc="-1" strike="noStrike">
              <a:solidFill>
                <a:srgbClr val="000000"/>
              </a:solidFill>
              <a:latin typeface="Arial"/>
            </a:endParaRPr>
          </a:p>
          <a:p>
            <a:pPr indent="0" algn="just">
              <a:lnSpc>
                <a:spcPct val="100000"/>
              </a:lnSpc>
              <a:buNone/>
              <a:tabLst>
                <a:tab algn="l" pos="0"/>
              </a:tabLst>
            </a:pPr>
            <a:endParaRPr b="0" lang="it-IT" sz="2000" spc="-1" strike="noStrike">
              <a:solidFill>
                <a:srgbClr val="000000"/>
              </a:solidFill>
              <a:latin typeface="Arial"/>
            </a:endParaRPr>
          </a:p>
          <a:p>
            <a:pPr lvl="1" marL="628560" indent="-285840" algn="just">
              <a:lnSpc>
                <a:spcPct val="100000"/>
              </a:lnSpc>
              <a:spcAft>
                <a:spcPts val="601"/>
              </a:spcAft>
              <a:buClr>
                <a:srgbClr val="00a197"/>
              </a:buClr>
              <a:buFont typeface="Wingdings" charset="2"/>
              <a:buChar char=""/>
              <a:tabLst>
                <a:tab algn="l" pos="0"/>
              </a:tabLst>
            </a:pPr>
            <a:r>
              <a:rPr b="0" lang="it-IT" sz="2000" spc="-1" strike="noStrike">
                <a:solidFill>
                  <a:srgbClr val="000000"/>
                </a:solidFill>
                <a:latin typeface="Source Sans Pro"/>
                <a:ea typeface="Calibri"/>
              </a:rPr>
              <a:t>1° gennaio 2028 per le filiali di imprese extra-UE che ricadono nell’ambito della CSRD -1° report all’inizio del 2029. </a:t>
            </a:r>
            <a:endParaRPr b="0" lang="it-IT" sz="2000" spc="-1" strike="noStrike">
              <a:solidFill>
                <a:srgbClr val="000000"/>
              </a:solidFill>
              <a:latin typeface="Arial"/>
            </a:endParaRPr>
          </a:p>
          <a:p>
            <a:pPr indent="0">
              <a:lnSpc>
                <a:spcPct val="100000"/>
              </a:lnSpc>
              <a:buNone/>
              <a:tabLst>
                <a:tab algn="l" pos="0"/>
              </a:tabLst>
            </a:pPr>
            <a:endParaRPr b="0" lang="it-IT" sz="2000" spc="-1" strike="noStrike">
              <a:solidFill>
                <a:srgbClr val="000000"/>
              </a:solidFill>
              <a:latin typeface="Arial"/>
            </a:endParaRPr>
          </a:p>
          <a:p>
            <a:pPr indent="0">
              <a:lnSpc>
                <a:spcPct val="100000"/>
              </a:lnSpc>
              <a:buNone/>
              <a:tabLst>
                <a:tab algn="l" pos="0"/>
              </a:tabLst>
            </a:pPr>
            <a:endParaRPr b="0" lang="it-IT" sz="2000" spc="-1" strike="noStrike">
              <a:solidFill>
                <a:srgbClr val="000000"/>
              </a:solidFill>
              <a:latin typeface="Arial"/>
            </a:endParaRPr>
          </a:p>
          <a:p>
            <a:pPr indent="0">
              <a:lnSpc>
                <a:spcPct val="100000"/>
              </a:lnSpc>
              <a:buNone/>
              <a:tabLst>
                <a:tab algn="l" pos="0"/>
              </a:tabLst>
            </a:pPr>
            <a:endParaRPr b="0" lang="it-IT" sz="2000" spc="-1" strike="noStrike">
              <a:solidFill>
                <a:srgbClr val="000000"/>
              </a:solidFill>
              <a:latin typeface="Arial"/>
            </a:endParaRPr>
          </a:p>
        </p:txBody>
      </p:sp>
      <p:sp>
        <p:nvSpPr>
          <p:cNvPr id="804" name="PlaceHolder 3"/>
          <p:cNvSpPr>
            <a:spLocks noGrp="1"/>
          </p:cNvSpPr>
          <p:nvPr>
            <p:ph type="sldNum" idx="17"/>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9263C86E-7333-4F08-80CB-F8302E7972DF}"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5" name="PlaceHolder 1"/>
          <p:cNvSpPr>
            <a:spLocks noGrp="1"/>
          </p:cNvSpPr>
          <p:nvPr>
            <p:ph type="sldImg"/>
          </p:nvPr>
        </p:nvSpPr>
        <p:spPr>
          <a:xfrm>
            <a:off x="1166760" y="1241280"/>
            <a:ext cx="4465080" cy="3350520"/>
          </a:xfrm>
          <a:prstGeom prst="rect">
            <a:avLst/>
          </a:prstGeom>
          <a:ln w="0">
            <a:noFill/>
          </a:ln>
        </p:spPr>
      </p:sp>
      <p:sp>
        <p:nvSpPr>
          <p:cNvPr id="806"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216000" indent="0">
              <a:buNone/>
            </a:pPr>
            <a:endParaRPr b="0" lang="it-IT" sz="1800" spc="-1" strike="noStrike">
              <a:solidFill>
                <a:srgbClr val="000000"/>
              </a:solidFill>
              <a:latin typeface="Arial"/>
            </a:endParaRPr>
          </a:p>
        </p:txBody>
      </p:sp>
      <p:sp>
        <p:nvSpPr>
          <p:cNvPr id="807" name="PlaceHolder 3"/>
          <p:cNvSpPr>
            <a:spLocks noGrp="1"/>
          </p:cNvSpPr>
          <p:nvPr>
            <p:ph type="sldNum" idx="18"/>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E2D7306C-8F92-4C25-A151-36BB983C3486}"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8" name="PlaceHolder 1"/>
          <p:cNvSpPr>
            <a:spLocks noGrp="1"/>
          </p:cNvSpPr>
          <p:nvPr>
            <p:ph type="sldImg"/>
          </p:nvPr>
        </p:nvSpPr>
        <p:spPr>
          <a:xfrm>
            <a:off x="1166760" y="1241280"/>
            <a:ext cx="4465080" cy="3350520"/>
          </a:xfrm>
          <a:prstGeom prst="rect">
            <a:avLst/>
          </a:prstGeom>
          <a:ln w="0">
            <a:noFill/>
          </a:ln>
        </p:spPr>
      </p:sp>
      <p:sp>
        <p:nvSpPr>
          <p:cNvPr id="809"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216000" indent="0">
              <a:buNone/>
            </a:pPr>
            <a:endParaRPr b="0" lang="it-IT" sz="1800" spc="-1" strike="noStrike">
              <a:solidFill>
                <a:srgbClr val="000000"/>
              </a:solidFill>
              <a:latin typeface="Arial"/>
            </a:endParaRPr>
          </a:p>
        </p:txBody>
      </p:sp>
      <p:sp>
        <p:nvSpPr>
          <p:cNvPr id="810" name="PlaceHolder 3"/>
          <p:cNvSpPr>
            <a:spLocks noGrp="1"/>
          </p:cNvSpPr>
          <p:nvPr>
            <p:ph type="sldNum" idx="19"/>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642C6C46-B1FD-4A17-96C1-E9862517A643}"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1" name="PlaceHolder 1"/>
          <p:cNvSpPr>
            <a:spLocks noGrp="1"/>
          </p:cNvSpPr>
          <p:nvPr>
            <p:ph type="sldImg"/>
          </p:nvPr>
        </p:nvSpPr>
        <p:spPr>
          <a:xfrm>
            <a:off x="1166760" y="1241280"/>
            <a:ext cx="4465080" cy="3350520"/>
          </a:xfrm>
          <a:prstGeom prst="rect">
            <a:avLst/>
          </a:prstGeom>
          <a:ln w="0">
            <a:noFill/>
          </a:ln>
        </p:spPr>
      </p:sp>
      <p:sp>
        <p:nvSpPr>
          <p:cNvPr id="812"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216000" indent="0">
              <a:lnSpc>
                <a:spcPct val="100000"/>
              </a:lnSpc>
              <a:buNone/>
              <a:tabLst>
                <a:tab algn="l" pos="0"/>
              </a:tabLst>
            </a:pPr>
            <a:r>
              <a:rPr b="0" lang="it-IT" sz="1200" spc="-1" strike="noStrike">
                <a:solidFill>
                  <a:srgbClr val="000000"/>
                </a:solidFill>
                <a:latin typeface="+mn-lt"/>
                <a:ea typeface="+mn-ea"/>
              </a:rPr>
              <a:t>Tutti siamo consapevoli che questa è l’alternativa, dobbiamo tuttavia considerare 2 aspetti:</a:t>
            </a:r>
            <a:endParaRPr b="0" lang="it-IT" sz="1200" spc="-1" strike="noStrike">
              <a:solidFill>
                <a:srgbClr val="000000"/>
              </a:solidFill>
              <a:latin typeface="Arial"/>
            </a:endParaRPr>
          </a:p>
          <a:p>
            <a:pPr lvl="1" marL="628560" indent="-171360">
              <a:lnSpc>
                <a:spcPct val="100000"/>
              </a:lnSpc>
              <a:buClr>
                <a:srgbClr val="000000"/>
              </a:buClr>
              <a:buFont typeface="Arial"/>
              <a:buChar char="•"/>
              <a:tabLst>
                <a:tab algn="l" pos="0"/>
              </a:tabLst>
            </a:pPr>
            <a:r>
              <a:rPr b="0" lang="it-IT" sz="1200" spc="-1" strike="noStrike">
                <a:solidFill>
                  <a:srgbClr val="000000"/>
                </a:solidFill>
                <a:latin typeface="+mn-lt"/>
                <a:ea typeface="+mn-ea"/>
              </a:rPr>
              <a:t>C’è il grigio, un percorso con tappe intermedia (attenzione al catastrofismo)</a:t>
            </a:r>
            <a:endParaRPr b="0" lang="it-IT" sz="1200" spc="-1" strike="noStrike">
              <a:solidFill>
                <a:srgbClr val="000000"/>
              </a:solidFill>
              <a:latin typeface="Arial"/>
            </a:endParaRPr>
          </a:p>
          <a:p>
            <a:pPr lvl="1" marL="628560" indent="-171360">
              <a:lnSpc>
                <a:spcPct val="100000"/>
              </a:lnSpc>
              <a:buClr>
                <a:srgbClr val="000000"/>
              </a:buClr>
              <a:buFont typeface="Arial"/>
              <a:buChar char="•"/>
              <a:tabLst>
                <a:tab algn="l" pos="0"/>
              </a:tabLst>
            </a:pPr>
            <a:r>
              <a:rPr b="0" lang="it-IT" sz="1200" spc="-1" strike="noStrike">
                <a:solidFill>
                  <a:srgbClr val="000000"/>
                </a:solidFill>
                <a:latin typeface="+mn-lt"/>
                <a:ea typeface="+mn-ea"/>
              </a:rPr>
              <a:t>Esiste l’adattabilità</a:t>
            </a:r>
            <a:endParaRPr b="0" lang="it-IT" sz="1200" spc="-1" strike="noStrike">
              <a:solidFill>
                <a:srgbClr val="000000"/>
              </a:solidFill>
              <a:latin typeface="Arial"/>
            </a:endParaRPr>
          </a:p>
          <a:p>
            <a:pPr lvl="2" marL="1085760" indent="-171360">
              <a:lnSpc>
                <a:spcPct val="100000"/>
              </a:lnSpc>
              <a:buClr>
                <a:srgbClr val="000000"/>
              </a:buClr>
              <a:buFont typeface="Arial"/>
              <a:buChar char="•"/>
              <a:tabLst>
                <a:tab algn="l" pos="0"/>
              </a:tabLst>
            </a:pPr>
            <a:r>
              <a:rPr b="0" lang="it-IT" sz="1200" spc="-1" strike="noStrike">
                <a:solidFill>
                  <a:srgbClr val="000000"/>
                </a:solidFill>
                <a:latin typeface="+mn-lt"/>
                <a:ea typeface="+mn-ea"/>
              </a:rPr>
              <a:t>Ci sappiamo adattare ai cambiamenti semplici (il fumo al cinema, nei ristoranti; la cintura di sicurezza; i 30 all’ora; la benzina a 2€). Cambiare pelle per salvare la pelle. Come i serpenti</a:t>
            </a:r>
            <a:endParaRPr b="0" lang="it-IT" sz="1200" spc="-1" strike="noStrike">
              <a:solidFill>
                <a:srgbClr val="000000"/>
              </a:solidFill>
              <a:latin typeface="Arial"/>
            </a:endParaRPr>
          </a:p>
          <a:p>
            <a:pPr lvl="2" marL="1085760" indent="-171360">
              <a:lnSpc>
                <a:spcPct val="100000"/>
              </a:lnSpc>
              <a:buClr>
                <a:srgbClr val="000000"/>
              </a:buClr>
              <a:buFont typeface="Arial"/>
              <a:buChar char="•"/>
              <a:tabLst>
                <a:tab algn="l" pos="0"/>
              </a:tabLst>
            </a:pPr>
            <a:r>
              <a:rPr b="0" lang="it-IT" sz="1200" spc="-1" strike="noStrike">
                <a:solidFill>
                  <a:srgbClr val="000000"/>
                </a:solidFill>
                <a:latin typeface="+mn-lt"/>
                <a:ea typeface="+mn-ea"/>
              </a:rPr>
              <a:t>L’evoluzione ci insegna che sopravvive solo chi si sa adattare, cambiando i propri comportamenti (chi emigra, chi fa scorta, ecc.). L’uomo nei millenni ha saputo adattarsi alle mutate condizioni e quindi è sopravvissuto (a differenza dei dinosauri)</a:t>
            </a:r>
            <a:endParaRPr b="0" lang="it-IT" sz="1200" spc="-1" strike="noStrike">
              <a:solidFill>
                <a:srgbClr val="000000"/>
              </a:solidFill>
              <a:latin typeface="Arial"/>
            </a:endParaRPr>
          </a:p>
          <a:p>
            <a:pPr lvl="2" marL="1085760" indent="-171360">
              <a:lnSpc>
                <a:spcPct val="100000"/>
              </a:lnSpc>
              <a:buClr>
                <a:srgbClr val="000000"/>
              </a:buClr>
              <a:buFont typeface="Arial"/>
              <a:buChar char="•"/>
              <a:tabLst>
                <a:tab algn="l" pos="0"/>
              </a:tabLst>
            </a:pPr>
            <a:r>
              <a:rPr b="0" lang="it-IT" sz="1200" spc="-1" strike="noStrike">
                <a:solidFill>
                  <a:srgbClr val="000000"/>
                </a:solidFill>
                <a:latin typeface="+mn-lt"/>
                <a:ea typeface="+mn-ea"/>
              </a:rPr>
              <a:t>66 milioni di anni fa ci fu l’estinzione di massa dell’80% delle specie animali; il 20% sopravvissuto ha dato origine con l’evoluzione alla realtà naturale attuale</a:t>
            </a:r>
            <a:endParaRPr b="0" lang="it-IT" sz="1200" spc="-1" strike="noStrike">
              <a:solidFill>
                <a:srgbClr val="000000"/>
              </a:solidFill>
              <a:latin typeface="Arial"/>
            </a:endParaRPr>
          </a:p>
          <a:p>
            <a:pPr lvl="2" marL="1085760" indent="-171360">
              <a:lnSpc>
                <a:spcPct val="100000"/>
              </a:lnSpc>
              <a:buClr>
                <a:srgbClr val="000000"/>
              </a:buClr>
              <a:buFont typeface="Arial"/>
              <a:buChar char="•"/>
              <a:tabLst>
                <a:tab algn="l" pos="0"/>
              </a:tabLst>
            </a:pPr>
            <a:r>
              <a:rPr b="0" lang="it-IT" sz="1200" spc="-1" strike="noStrike">
                <a:solidFill>
                  <a:srgbClr val="000000"/>
                </a:solidFill>
                <a:latin typeface="+mn-lt"/>
                <a:ea typeface="+mn-ea"/>
              </a:rPr>
              <a:t>L’adattabilità chiede tuttavia tempi adeguati. Oggi abbiamo una velocità sfrenata di cambiamento climatico (contro chi dice che i cambiamenti climatici ci sono stati sempre)</a:t>
            </a:r>
            <a:endParaRPr b="0" lang="it-IT" sz="1200" spc="-1" strike="noStrike">
              <a:solidFill>
                <a:srgbClr val="000000"/>
              </a:solidFill>
              <a:latin typeface="Arial"/>
            </a:endParaRPr>
          </a:p>
          <a:p>
            <a:pPr indent="0">
              <a:lnSpc>
                <a:spcPct val="100000"/>
              </a:lnSpc>
              <a:buNone/>
              <a:tabLst>
                <a:tab algn="l" pos="0"/>
              </a:tabLst>
            </a:pPr>
            <a:endParaRPr b="0" lang="it-IT" sz="1200" spc="-1" strike="noStrike">
              <a:solidFill>
                <a:srgbClr val="000000"/>
              </a:solidFill>
              <a:latin typeface="Arial"/>
            </a:endParaRPr>
          </a:p>
        </p:txBody>
      </p:sp>
      <p:sp>
        <p:nvSpPr>
          <p:cNvPr id="813" name="PlaceHolder 3"/>
          <p:cNvSpPr>
            <a:spLocks noGrp="1"/>
          </p:cNvSpPr>
          <p:nvPr>
            <p:ph type="sldNum" idx="20"/>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48DC6C5B-7CF2-43A5-9BCF-2F03CEC5308B}"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4" name="PlaceHolder 1"/>
          <p:cNvSpPr>
            <a:spLocks noGrp="1"/>
          </p:cNvSpPr>
          <p:nvPr>
            <p:ph type="sldImg"/>
          </p:nvPr>
        </p:nvSpPr>
        <p:spPr>
          <a:xfrm>
            <a:off x="1166760" y="1241280"/>
            <a:ext cx="4465080" cy="3350520"/>
          </a:xfrm>
          <a:prstGeom prst="rect">
            <a:avLst/>
          </a:prstGeom>
          <a:ln w="0">
            <a:noFill/>
          </a:ln>
        </p:spPr>
      </p:sp>
      <p:sp>
        <p:nvSpPr>
          <p:cNvPr id="815"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216000" indent="0">
              <a:buNone/>
            </a:pPr>
            <a:endParaRPr b="0" lang="it-IT" sz="1800" spc="-1" strike="noStrike">
              <a:solidFill>
                <a:srgbClr val="000000"/>
              </a:solidFill>
              <a:latin typeface="Arial"/>
            </a:endParaRPr>
          </a:p>
        </p:txBody>
      </p:sp>
      <p:sp>
        <p:nvSpPr>
          <p:cNvPr id="816" name="PlaceHolder 3"/>
          <p:cNvSpPr>
            <a:spLocks noGrp="1"/>
          </p:cNvSpPr>
          <p:nvPr>
            <p:ph type="sldNum" idx="21"/>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966CB3E2-0DDF-4265-8716-A6233987D1B5}"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7" name="PlaceHolder 1"/>
          <p:cNvSpPr>
            <a:spLocks noGrp="1"/>
          </p:cNvSpPr>
          <p:nvPr>
            <p:ph type="sldImg"/>
          </p:nvPr>
        </p:nvSpPr>
        <p:spPr>
          <a:xfrm>
            <a:off x="1166760" y="1241280"/>
            <a:ext cx="4465080" cy="3350520"/>
          </a:xfrm>
          <a:prstGeom prst="rect">
            <a:avLst/>
          </a:prstGeom>
          <a:ln w="0">
            <a:noFill/>
          </a:ln>
        </p:spPr>
      </p:sp>
      <p:sp>
        <p:nvSpPr>
          <p:cNvPr id="818"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171360" indent="-171360">
              <a:lnSpc>
                <a:spcPct val="100000"/>
              </a:lnSpc>
              <a:buClr>
                <a:srgbClr val="000000"/>
              </a:buClr>
              <a:buFont typeface="Arial"/>
              <a:buChar char="•"/>
            </a:pPr>
            <a:r>
              <a:rPr b="1" lang="it-IT" sz="2000" spc="-1" strike="noStrike">
                <a:solidFill>
                  <a:srgbClr val="000000"/>
                </a:solidFill>
                <a:latin typeface="Jost"/>
              </a:rPr>
              <a:t>FRIDAYS FOR FUTURE</a:t>
            </a:r>
            <a:r>
              <a:rPr b="0" lang="it-IT" sz="2000" spc="-1" strike="noStrike">
                <a:solidFill>
                  <a:srgbClr val="000000"/>
                </a:solidFill>
                <a:latin typeface="Jost"/>
              </a:rPr>
              <a:t> è un </a:t>
            </a:r>
            <a:r>
              <a:rPr b="1" lang="it-IT" sz="2000" spc="-1" strike="noStrike">
                <a:solidFill>
                  <a:srgbClr val="000000"/>
                </a:solidFill>
                <a:latin typeface="Jost"/>
              </a:rPr>
              <a:t>movimento globale per la </a:t>
            </a:r>
            <a:r>
              <a:rPr b="1" lang="it-IT" sz="2000" spc="-1" strike="noStrike" u="sng">
                <a:solidFill>
                  <a:srgbClr val="000000"/>
                </a:solidFill>
                <a:uFillTx/>
                <a:latin typeface="Jost"/>
                <a:hlinkClick r:id="rId1"/>
              </a:rPr>
              <a:t>giustizia climatica</a:t>
            </a:r>
            <a:r>
              <a:rPr b="1" lang="it-IT" sz="2000" spc="-1" strike="noStrike">
                <a:solidFill>
                  <a:srgbClr val="000000"/>
                </a:solidFill>
                <a:latin typeface="Jost"/>
              </a:rPr>
              <a:t> e ambientale </a:t>
            </a:r>
            <a:r>
              <a:rPr b="0" lang="it-IT" sz="2000" spc="-1" strike="noStrike">
                <a:solidFill>
                  <a:srgbClr val="000000"/>
                </a:solidFill>
                <a:latin typeface="Jost"/>
              </a:rPr>
              <a:t>che riconosce l’</a:t>
            </a:r>
            <a:r>
              <a:rPr b="1" lang="it-IT" sz="2000" spc="-1" strike="noStrike">
                <a:solidFill>
                  <a:srgbClr val="000000"/>
                </a:solidFill>
                <a:latin typeface="Jost"/>
              </a:rPr>
              <a:t>Emergenza Climatica</a:t>
            </a:r>
            <a:r>
              <a:rPr b="0" lang="it-IT" sz="2000" spc="-1" strike="noStrike">
                <a:solidFill>
                  <a:srgbClr val="000000"/>
                </a:solidFill>
                <a:latin typeface="Jost"/>
              </a:rPr>
              <a:t> ed esige un percorso sicuro per restare </a:t>
            </a:r>
            <a:r>
              <a:rPr b="1" lang="it-IT" sz="2000" spc="-1" strike="noStrike">
                <a:solidFill>
                  <a:srgbClr val="000000"/>
                </a:solidFill>
                <a:latin typeface="Jost"/>
              </a:rPr>
              <a:t>sotto +1.5ºC </a:t>
            </a:r>
            <a:r>
              <a:rPr b="0" lang="it-IT" sz="2000" spc="-1" strike="noStrike">
                <a:solidFill>
                  <a:srgbClr val="000000"/>
                </a:solidFill>
                <a:latin typeface="Jost"/>
              </a:rPr>
              <a:t>come indicato negli </a:t>
            </a:r>
            <a:r>
              <a:rPr b="1" lang="it-IT" sz="2000" spc="-1" strike="noStrike" u="sng">
                <a:solidFill>
                  <a:srgbClr val="000000"/>
                </a:solidFill>
                <a:uFillTx/>
                <a:latin typeface="Jost"/>
                <a:hlinkClick r:id="rId2"/>
              </a:rPr>
              <a:t>Accordi di Parigi</a:t>
            </a:r>
            <a:r>
              <a:rPr b="0" lang="it-IT" sz="2000" spc="-1" strike="noStrike">
                <a:solidFill>
                  <a:srgbClr val="000000"/>
                </a:solidFill>
                <a:latin typeface="Jost"/>
              </a:rPr>
              <a:t> del 2015 e nei rapporti dei climatologi dell’</a:t>
            </a:r>
            <a:r>
              <a:rPr b="0" lang="it-IT" sz="2000" spc="-1" strike="noStrike" u="sng">
                <a:solidFill>
                  <a:srgbClr val="000000"/>
                </a:solidFill>
                <a:uFillTx/>
                <a:latin typeface="Jost"/>
                <a:hlinkClick r:id="rId3"/>
              </a:rPr>
              <a:t>IPCC</a:t>
            </a:r>
            <a:r>
              <a:rPr b="0" lang="it-IT" sz="2000" spc="-1" strike="noStrike">
                <a:solidFill>
                  <a:srgbClr val="000000"/>
                </a:solidFill>
                <a:latin typeface="Jost"/>
              </a:rPr>
              <a:t>. Associazione anche in Italia.</a:t>
            </a:r>
            <a:endParaRPr b="0" lang="it-IT" sz="2000" spc="-1" strike="noStrike">
              <a:solidFill>
                <a:srgbClr val="000000"/>
              </a:solidFill>
              <a:latin typeface="Arial"/>
            </a:endParaRPr>
          </a:p>
          <a:p>
            <a:pPr marL="171360" indent="-171360">
              <a:lnSpc>
                <a:spcPct val="100000"/>
              </a:lnSpc>
              <a:buClr>
                <a:srgbClr val="1a1a1a"/>
              </a:buClr>
              <a:buFont typeface="Arial"/>
              <a:buChar char="•"/>
            </a:pPr>
            <a:r>
              <a:rPr b="0" lang="it-IT" sz="2000" spc="-1" strike="noStrike">
                <a:solidFill>
                  <a:srgbClr val="1a1a1a"/>
                </a:solidFill>
                <a:latin typeface="BreveText"/>
              </a:rPr>
              <a:t>A livello associazionistico, i movimenti più forti oggi sono </a:t>
            </a:r>
            <a:r>
              <a:rPr b="1" lang="it-IT" sz="2000" spc="-1" strike="noStrike" u="sng">
                <a:solidFill>
                  <a:srgbClr val="000000"/>
                </a:solidFill>
                <a:uFillTx/>
                <a:latin typeface="BreveText"/>
                <a:hlinkClick r:id="rId4"/>
              </a:rPr>
              <a:t>Fridays</a:t>
            </a:r>
            <a:r>
              <a:rPr b="1" lang="it-IT" sz="2000" spc="-1" strike="noStrike" u="sng">
                <a:solidFill>
                  <a:srgbClr val="000000"/>
                </a:solidFill>
                <a:uFillTx/>
                <a:latin typeface="BreveText"/>
                <a:hlinkClick r:id="rId5"/>
              </a:rPr>
              <a:t> For Future</a:t>
            </a:r>
            <a:r>
              <a:rPr b="0" lang="it-IT" sz="2000" spc="-1" strike="noStrike">
                <a:solidFill>
                  <a:srgbClr val="1a1a1a"/>
                </a:solidFill>
                <a:latin typeface="BreveText"/>
              </a:rPr>
              <a:t> e </a:t>
            </a:r>
            <a:r>
              <a:rPr b="1" lang="it-IT" sz="2000" spc="-1" strike="noStrike" u="sng">
                <a:solidFill>
                  <a:srgbClr val="000000"/>
                </a:solidFill>
                <a:uFillTx/>
                <a:latin typeface="BreveText"/>
                <a:hlinkClick r:id="rId6"/>
              </a:rPr>
              <a:t>Extinction</a:t>
            </a:r>
            <a:r>
              <a:rPr b="1" lang="it-IT" sz="2000" spc="-1" strike="noStrike" u="sng">
                <a:solidFill>
                  <a:srgbClr val="000000"/>
                </a:solidFill>
                <a:uFillTx/>
                <a:latin typeface="BreveText"/>
                <a:hlinkClick r:id="rId7"/>
              </a:rPr>
              <a:t> </a:t>
            </a:r>
            <a:r>
              <a:rPr b="1" lang="it-IT" sz="2000" spc="-1" strike="noStrike" u="sng">
                <a:solidFill>
                  <a:srgbClr val="000000"/>
                </a:solidFill>
                <a:uFillTx/>
                <a:latin typeface="BreveText"/>
                <a:hlinkClick r:id="rId8"/>
              </a:rPr>
              <a:t>Rebellion</a:t>
            </a:r>
            <a:r>
              <a:rPr b="0" lang="it-IT" sz="2000" spc="-1" strike="noStrike">
                <a:solidFill>
                  <a:srgbClr val="1a1a1a"/>
                </a:solidFill>
                <a:latin typeface="BreveText"/>
              </a:rPr>
              <a:t>. Il primo è la continuazione dello sciopero che Greta Thunberg faceva anni fa, ma su scala globale: una diretta eredità che l'attivista è riuscita a espandere in decine e decine di città sparse in tutto il mondo. Il nome (letteralmente "venerdì per il futuro") viene dal fatto che la </a:t>
            </a:r>
            <a:r>
              <a:rPr b="1" lang="it-IT" sz="2000" spc="-1" strike="noStrike">
                <a:solidFill>
                  <a:srgbClr val="1a1a1a"/>
                </a:solidFill>
                <a:latin typeface="BreveText"/>
              </a:rPr>
              <a:t>giovanissima attivista svedese protestava ogni venerdì davanti al parlamento del suo paese</a:t>
            </a:r>
            <a:r>
              <a:rPr b="0" lang="it-IT" sz="2000" spc="-1" strike="noStrike">
                <a:solidFill>
                  <a:srgbClr val="1a1a1a"/>
                </a:solidFill>
                <a:latin typeface="BreveText"/>
              </a:rPr>
              <a:t>. Si tratta ormai di una rete molto ampia e distribuita sul pianeta, e di conseguenza molto eterogenea, ma che ha come capisaldi l’attivismo dei più giovani e la pressione sugli stati. Extinction Rebellion, invece, è molto diverso. Innanzitutto è nato nel Regno Unito ed </a:t>
            </a:r>
            <a:r>
              <a:rPr b="1" lang="it-IT" sz="2000" spc="-1" strike="noStrike">
                <a:solidFill>
                  <a:srgbClr val="1a1a1a"/>
                </a:solidFill>
                <a:latin typeface="BreveText"/>
              </a:rPr>
              <a:t>è più legato ai movimenti sociali come Occupy Wall Street</a:t>
            </a:r>
            <a:r>
              <a:rPr b="0" lang="it-IT" sz="2000" spc="-1" strike="noStrike">
                <a:solidFill>
                  <a:srgbClr val="1a1a1a"/>
                </a:solidFill>
                <a:latin typeface="BreveText"/>
              </a:rPr>
              <a:t> e quelli che, molti anni fa, chiamavamo “No Global”. Entrambi i movimenti sono principalmente occidentali e hanno presa quasi solamente in Europa e nell’America del Nord, ma nel caso di ER l’idea è quella di un attivismo basato più sulla disobbedienza che sulla pressione sulle istituzioni.</a:t>
            </a:r>
            <a:endParaRPr b="0" lang="it-IT" sz="2000" spc="-1" strike="noStrike">
              <a:solidFill>
                <a:srgbClr val="000000"/>
              </a:solidFill>
              <a:latin typeface="Arial"/>
            </a:endParaRPr>
          </a:p>
          <a:p>
            <a:pPr indent="0">
              <a:lnSpc>
                <a:spcPct val="100000"/>
              </a:lnSpc>
              <a:buNone/>
              <a:tabLst>
                <a:tab algn="l" pos="0"/>
              </a:tabLst>
            </a:pPr>
            <a:r>
              <a:rPr b="0" lang="it-IT" sz="2000" spc="-1" strike="noStrike">
                <a:solidFill>
                  <a:srgbClr val="202122"/>
                </a:solidFill>
                <a:latin typeface="Arial"/>
              </a:rPr>
              <a:t>è un'</a:t>
            </a:r>
            <a:r>
              <a:rPr b="0" lang="it-IT" sz="2000" spc="-1" strike="noStrike" u="sng">
                <a:solidFill>
                  <a:srgbClr val="000000"/>
                </a:solidFill>
                <a:uFillTx/>
                <a:latin typeface="Arial"/>
                <a:hlinkClick r:id="rId9"/>
              </a:rPr>
              <a:t>organizzazione non governativa</a:t>
            </a:r>
            <a:r>
              <a:rPr b="0" lang="it-IT" sz="2000" spc="-1" strike="noStrike">
                <a:solidFill>
                  <a:srgbClr val="202122"/>
                </a:solidFill>
                <a:latin typeface="Arial"/>
              </a:rPr>
              <a:t> </a:t>
            </a:r>
            <a:r>
              <a:rPr b="0" lang="it-IT" sz="2000" spc="-1" strike="noStrike" u="sng">
                <a:solidFill>
                  <a:srgbClr val="000000"/>
                </a:solidFill>
                <a:uFillTx/>
                <a:latin typeface="Arial"/>
                <a:hlinkClick r:id="rId10"/>
              </a:rPr>
              <a:t>ambientalista</a:t>
            </a:r>
            <a:r>
              <a:rPr b="0" lang="it-IT" sz="2000" spc="-1" strike="noStrike">
                <a:solidFill>
                  <a:srgbClr val="202122"/>
                </a:solidFill>
                <a:latin typeface="Arial"/>
              </a:rPr>
              <a:t> e </a:t>
            </a:r>
            <a:r>
              <a:rPr b="0" lang="it-IT" sz="2000" spc="-1" strike="noStrike" u="sng">
                <a:solidFill>
                  <a:srgbClr val="000000"/>
                </a:solidFill>
                <a:uFillTx/>
                <a:latin typeface="Arial"/>
                <a:hlinkClick r:id="rId11"/>
              </a:rPr>
              <a:t>pacifista</a:t>
            </a:r>
            <a:r>
              <a:rPr b="0" lang="it-IT" sz="2000" spc="-1" strike="noStrike">
                <a:solidFill>
                  <a:srgbClr val="202122"/>
                </a:solidFill>
                <a:latin typeface="Arial"/>
              </a:rPr>
              <a:t> fondata a </a:t>
            </a:r>
            <a:r>
              <a:rPr b="0" lang="it-IT" sz="2000" spc="-1" strike="noStrike" u="sng">
                <a:solidFill>
                  <a:srgbClr val="000000"/>
                </a:solidFill>
                <a:uFillTx/>
                <a:latin typeface="Arial"/>
                <a:hlinkClick r:id="rId12"/>
              </a:rPr>
              <a:t>Vancouver</a:t>
            </a:r>
            <a:r>
              <a:rPr b="0" lang="it-IT" sz="2000" spc="-1" strike="noStrike">
                <a:solidFill>
                  <a:srgbClr val="202122"/>
                </a:solidFill>
                <a:latin typeface="Arial"/>
              </a:rPr>
              <a:t> nel </a:t>
            </a:r>
            <a:r>
              <a:rPr b="0" lang="it-IT" sz="2000" spc="-1" strike="noStrike" u="sng">
                <a:solidFill>
                  <a:srgbClr val="000000"/>
                </a:solidFill>
                <a:uFillTx/>
                <a:latin typeface="Arial"/>
                <a:hlinkClick r:id="rId13"/>
              </a:rPr>
              <a:t>1971</a:t>
            </a:r>
            <a:r>
              <a:rPr b="0" lang="it-IT" sz="2000" spc="-1" strike="noStrike">
                <a:solidFill>
                  <a:srgbClr val="202122"/>
                </a:solidFill>
                <a:latin typeface="Arial"/>
              </a:rPr>
              <a:t>.</a:t>
            </a:r>
            <a:endParaRPr b="0" lang="it-IT" sz="2000" spc="-1" strike="noStrike">
              <a:solidFill>
                <a:srgbClr val="000000"/>
              </a:solidFill>
              <a:latin typeface="Arial"/>
            </a:endParaRPr>
          </a:p>
          <a:p>
            <a:pPr indent="0">
              <a:lnSpc>
                <a:spcPct val="100000"/>
              </a:lnSpc>
              <a:buNone/>
              <a:tabLst>
                <a:tab algn="l" pos="0"/>
              </a:tabLst>
            </a:pPr>
            <a:r>
              <a:rPr b="0" lang="it-IT" sz="2000" spc="-1" strike="noStrike">
                <a:solidFill>
                  <a:srgbClr val="202122"/>
                </a:solidFill>
                <a:latin typeface="Arial"/>
              </a:rPr>
              <a:t>Greenpeace è famosa per la sua azione diretta e non violenta per la difesa del </a:t>
            </a:r>
            <a:r>
              <a:rPr b="0" lang="it-IT" sz="2000" spc="-1" strike="noStrike" u="sng">
                <a:solidFill>
                  <a:srgbClr val="000000"/>
                </a:solidFill>
                <a:uFillTx/>
                <a:latin typeface="Arial"/>
                <a:hlinkClick r:id="rId14"/>
              </a:rPr>
              <a:t>clima</a:t>
            </a:r>
            <a:r>
              <a:rPr b="0" lang="it-IT" sz="2000" spc="-1" strike="noStrike">
                <a:solidFill>
                  <a:srgbClr val="202122"/>
                </a:solidFill>
                <a:latin typeface="Arial"/>
              </a:rPr>
              <a:t>, delle </a:t>
            </a:r>
            <a:r>
              <a:rPr b="0" lang="it-IT" sz="2000" spc="-1" strike="noStrike" u="sng">
                <a:solidFill>
                  <a:srgbClr val="000000"/>
                </a:solidFill>
                <a:uFillTx/>
                <a:latin typeface="Arial"/>
                <a:hlinkClick r:id="rId15"/>
              </a:rPr>
              <a:t>balene</a:t>
            </a:r>
            <a:r>
              <a:rPr b="0" lang="it-IT" sz="2000" spc="-1" strike="noStrike">
                <a:solidFill>
                  <a:srgbClr val="202122"/>
                </a:solidFill>
                <a:latin typeface="Arial"/>
              </a:rPr>
              <a:t>, dell'interruzione dei test </a:t>
            </a:r>
            <a:r>
              <a:rPr b="0" lang="it-IT" sz="2000" spc="-1" strike="noStrike" u="sng">
                <a:solidFill>
                  <a:srgbClr val="000000"/>
                </a:solidFill>
                <a:uFillTx/>
                <a:latin typeface="Arial"/>
                <a:hlinkClick r:id="rId16"/>
              </a:rPr>
              <a:t>nucleari</a:t>
            </a:r>
            <a:r>
              <a:rPr b="0" lang="it-IT" sz="2000" spc="-1" strike="noStrike">
                <a:solidFill>
                  <a:srgbClr val="202122"/>
                </a:solidFill>
                <a:latin typeface="Arial"/>
              </a:rPr>
              <a:t> e dell'ambiente in generale. Negli ultimi anni l'attività dell'organizzazione si è rivolta ad altre questioni ambientali come il </a:t>
            </a:r>
            <a:r>
              <a:rPr b="0" lang="it-IT" sz="2000" spc="-1" strike="noStrike" u="sng">
                <a:solidFill>
                  <a:srgbClr val="000000"/>
                </a:solidFill>
                <a:uFillTx/>
                <a:latin typeface="Arial"/>
                <a:hlinkClick r:id="rId17"/>
              </a:rPr>
              <a:t>riscaldamento globale</a:t>
            </a:r>
            <a:r>
              <a:rPr b="0" lang="it-IT" sz="2000" spc="-1" strike="noStrike">
                <a:solidFill>
                  <a:srgbClr val="202122"/>
                </a:solidFill>
                <a:latin typeface="Arial"/>
              </a:rPr>
              <a:t>, l'</a:t>
            </a:r>
            <a:r>
              <a:rPr b="0" lang="it-IT" sz="2000" spc="-1" strike="noStrike" u="sng">
                <a:solidFill>
                  <a:srgbClr val="000000"/>
                </a:solidFill>
                <a:uFillTx/>
                <a:latin typeface="Arial"/>
                <a:hlinkClick r:id="rId18"/>
              </a:rPr>
              <a:t>ingegneria genetica</a:t>
            </a:r>
            <a:r>
              <a:rPr b="0" lang="it-IT" sz="2000" spc="-1" strike="noStrike">
                <a:solidFill>
                  <a:srgbClr val="202122"/>
                </a:solidFill>
                <a:latin typeface="Arial"/>
              </a:rPr>
              <a:t> e la </a:t>
            </a:r>
            <a:r>
              <a:rPr b="0" lang="it-IT" sz="2000" spc="-1" strike="noStrike" u="sng">
                <a:solidFill>
                  <a:srgbClr val="000000"/>
                </a:solidFill>
                <a:uFillTx/>
                <a:latin typeface="Arial"/>
                <a:hlinkClick r:id="rId19"/>
              </a:rPr>
              <a:t>pesca a strascico</a:t>
            </a:r>
            <a:r>
              <a:rPr b="0" lang="it-IT" sz="2000" spc="-1" strike="noStrike">
                <a:solidFill>
                  <a:srgbClr val="202122"/>
                </a:solidFill>
                <a:latin typeface="Arial"/>
              </a:rPr>
              <a:t>. Greenpeace ha uffici nazionali e regionali in 41 paesi</a:t>
            </a:r>
            <a:r>
              <a:rPr b="0" lang="it-IT" sz="2000" spc="-1" strike="noStrike" u="sng" baseline="30000">
                <a:solidFill>
                  <a:srgbClr val="000000"/>
                </a:solidFill>
                <a:uFillTx/>
                <a:latin typeface="Arial"/>
                <a:hlinkClick r:id="rId20"/>
              </a:rPr>
              <a:t>[1]</a:t>
            </a:r>
            <a:r>
              <a:rPr b="0" lang="it-IT" sz="2000" spc="-1" strike="noStrike">
                <a:solidFill>
                  <a:srgbClr val="202122"/>
                </a:solidFill>
                <a:latin typeface="Arial"/>
              </a:rPr>
              <a:t>, tutti affiliati a Greenpeace International, con sede ad </a:t>
            </a:r>
            <a:r>
              <a:rPr b="0" lang="it-IT" sz="2000" spc="-1" strike="noStrike" u="sng">
                <a:solidFill>
                  <a:srgbClr val="000000"/>
                </a:solidFill>
                <a:uFillTx/>
                <a:latin typeface="Arial"/>
                <a:hlinkClick r:id="rId21"/>
              </a:rPr>
              <a:t>Amsterdam</a:t>
            </a:r>
            <a:r>
              <a:rPr b="0" lang="it-IT" sz="2000" spc="-1" strike="noStrike">
                <a:solidFill>
                  <a:srgbClr val="202122"/>
                </a:solidFill>
                <a:latin typeface="Arial"/>
              </a:rPr>
              <a:t>.</a:t>
            </a:r>
            <a:endParaRPr b="0" lang="it-IT" sz="2000" spc="-1" strike="noStrike">
              <a:solidFill>
                <a:srgbClr val="000000"/>
              </a:solidFill>
              <a:latin typeface="Arial"/>
            </a:endParaRPr>
          </a:p>
          <a:p>
            <a:pPr indent="0">
              <a:lnSpc>
                <a:spcPct val="100000"/>
              </a:lnSpc>
              <a:buNone/>
              <a:tabLst>
                <a:tab algn="l" pos="0"/>
              </a:tabLst>
            </a:pPr>
            <a:r>
              <a:rPr b="0" lang="it-IT" sz="2000" spc="-1" strike="noStrike">
                <a:solidFill>
                  <a:srgbClr val="202122"/>
                </a:solidFill>
                <a:latin typeface="Arial"/>
              </a:rPr>
              <a:t>L'organizzazione è finanziata tramite i contributi individuali da parte di circa 2,8 milioni donatori e fondazioni no profit, ma non accetta fondi da governi, partiti politici o grandi aziende.</a:t>
            </a:r>
            <a:r>
              <a:rPr b="0" lang="it-IT" sz="2000" spc="-1" strike="noStrike" u="sng" baseline="30000">
                <a:solidFill>
                  <a:srgbClr val="000000"/>
                </a:solidFill>
                <a:uFillTx/>
                <a:latin typeface="Arial"/>
                <a:hlinkClick r:id="rId22"/>
              </a:rPr>
              <a:t>[2]</a:t>
            </a:r>
            <a:r>
              <a:rPr b="0" lang="it-IT" sz="2000" spc="-1" strike="noStrike">
                <a:solidFill>
                  <a:srgbClr val="202122"/>
                </a:solidFill>
                <a:latin typeface="Arial"/>
              </a:rPr>
              <a:t> Non è nemmeno una società di aderenti spontanei, in quanto Greenpeace accetta le donazioni ma non iscrive soci. Greenpeace basa la propria testimonianza su:</a:t>
            </a:r>
            <a:endParaRPr b="0" lang="it-IT" sz="2000" spc="-1" strike="noStrike">
              <a:solidFill>
                <a:srgbClr val="000000"/>
              </a:solidFill>
              <a:latin typeface="Arial"/>
            </a:endParaRPr>
          </a:p>
          <a:p>
            <a:pPr marL="171360" indent="-171360">
              <a:lnSpc>
                <a:spcPct val="100000"/>
              </a:lnSpc>
              <a:buClr>
                <a:srgbClr val="202122"/>
              </a:buClr>
              <a:buFont typeface="Arial"/>
              <a:buChar char="•"/>
              <a:tabLst>
                <a:tab algn="l" pos="0"/>
              </a:tabLst>
            </a:pPr>
            <a:r>
              <a:rPr b="0" lang="it-IT" sz="2000" spc="-1" strike="noStrike">
                <a:solidFill>
                  <a:srgbClr val="202122"/>
                </a:solidFill>
                <a:latin typeface="Arial"/>
              </a:rPr>
              <a:t>azione diretta e non violenta,</a:t>
            </a:r>
            <a:br>
              <a:rPr sz="2000"/>
            </a:br>
            <a:r>
              <a:rPr b="0" lang="it-IT" sz="2000" spc="-1" strike="noStrike">
                <a:solidFill>
                  <a:srgbClr val="202122"/>
                </a:solidFill>
                <a:latin typeface="Arial"/>
              </a:rPr>
              <a:t>manifestando direttamente in luoghi ritenuti importanti per i messaggi che vuole trasmettere, ma senza l'uso della forza in parte rifacendosi alle teorie di </a:t>
            </a:r>
            <a:r>
              <a:rPr b="0" lang="it-IT" sz="2000" spc="-1" strike="noStrike" u="sng">
                <a:solidFill>
                  <a:srgbClr val="000000"/>
                </a:solidFill>
                <a:uFillTx/>
                <a:latin typeface="Arial"/>
                <a:hlinkClick r:id="rId23"/>
              </a:rPr>
              <a:t>Mahatma Gandhi</a:t>
            </a:r>
            <a:endParaRPr b="0" lang="it-IT" sz="2000" spc="-1" strike="noStrike">
              <a:solidFill>
                <a:srgbClr val="000000"/>
              </a:solidFill>
              <a:latin typeface="Arial"/>
            </a:endParaRPr>
          </a:p>
          <a:p>
            <a:pPr marL="171360" indent="-171360">
              <a:lnSpc>
                <a:spcPct val="100000"/>
              </a:lnSpc>
              <a:buClr>
                <a:srgbClr val="202122"/>
              </a:buClr>
              <a:buFont typeface="Arial"/>
              <a:buChar char="•"/>
              <a:tabLst>
                <a:tab algn="l" pos="0"/>
              </a:tabLst>
            </a:pPr>
            <a:r>
              <a:rPr b="0" lang="it-IT" sz="2000" spc="-1" strike="noStrike">
                <a:solidFill>
                  <a:srgbClr val="202122"/>
                </a:solidFill>
                <a:latin typeface="Arial"/>
              </a:rPr>
              <a:t>scientificità,</a:t>
            </a:r>
            <a:br>
              <a:rPr sz="2000"/>
            </a:br>
            <a:r>
              <a:rPr b="0" lang="it-IT" sz="2000" spc="-1" strike="noStrike">
                <a:solidFill>
                  <a:srgbClr val="202122"/>
                </a:solidFill>
                <a:latin typeface="Arial"/>
              </a:rPr>
              <a:t>in quanto ogni dossier, report o altra documentazione sono basati su una precedente ricerca scientifica commissionata in maniera indipendente</a:t>
            </a:r>
            <a:endParaRPr b="0" lang="it-IT" sz="2000" spc="-1" strike="noStrike">
              <a:solidFill>
                <a:srgbClr val="000000"/>
              </a:solidFill>
              <a:latin typeface="Arial"/>
            </a:endParaRPr>
          </a:p>
          <a:p>
            <a:pPr marL="171360" indent="-171360">
              <a:lnSpc>
                <a:spcPct val="100000"/>
              </a:lnSpc>
              <a:buClr>
                <a:srgbClr val="202122"/>
              </a:buClr>
              <a:buFont typeface="Arial"/>
              <a:buChar char="•"/>
              <a:tabLst>
                <a:tab algn="l" pos="0"/>
              </a:tabLst>
            </a:pPr>
            <a:r>
              <a:rPr b="0" lang="it-IT" sz="2000" spc="-1" strike="noStrike">
                <a:solidFill>
                  <a:srgbClr val="202122"/>
                </a:solidFill>
                <a:latin typeface="Arial"/>
              </a:rPr>
              <a:t>indipendenza,</a:t>
            </a:r>
            <a:br>
              <a:rPr sz="2000"/>
            </a:br>
            <a:r>
              <a:rPr b="0" lang="it-IT" sz="2000" spc="-1" strike="noStrike">
                <a:solidFill>
                  <a:srgbClr val="202122"/>
                </a:solidFill>
                <a:latin typeface="Arial"/>
              </a:rPr>
              <a:t>in quanto non riceve cospicui sostegni in denaro da nessun ente governativo o multinazionale privata per evitare possibili manipolazioni dei risultati scientifici o delle attività intraprese.</a:t>
            </a:r>
            <a:endParaRPr b="0" lang="it-IT" sz="2000" spc="-1" strike="noStrike">
              <a:solidFill>
                <a:srgbClr val="000000"/>
              </a:solidFill>
              <a:latin typeface="Arial"/>
            </a:endParaRPr>
          </a:p>
          <a:p>
            <a:pPr indent="0">
              <a:lnSpc>
                <a:spcPct val="100000"/>
              </a:lnSpc>
              <a:buNone/>
              <a:tabLst>
                <a:tab algn="l" pos="0"/>
              </a:tabLst>
            </a:pPr>
            <a:r>
              <a:rPr b="0" lang="it-IT" sz="2000" spc="-1" strike="noStrike">
                <a:solidFill>
                  <a:srgbClr val="202122"/>
                </a:solidFill>
                <a:latin typeface="Arial"/>
              </a:rPr>
              <a:t>Col passare del tempo Greenpeace migliora la propria tecnica di manifestare introducendo nel proprio </a:t>
            </a:r>
            <a:r>
              <a:rPr b="0" i="1" lang="it-IT" sz="2000" spc="-1" strike="noStrike">
                <a:solidFill>
                  <a:srgbClr val="202122"/>
                </a:solidFill>
                <a:latin typeface="Arial"/>
              </a:rPr>
              <a:t>modus operandi</a:t>
            </a:r>
            <a:r>
              <a:rPr b="0" lang="it-IT" sz="2000" spc="-1" strike="noStrike">
                <a:solidFill>
                  <a:srgbClr val="202122"/>
                </a:solidFill>
                <a:latin typeface="Arial"/>
              </a:rPr>
              <a:t> la presenza costante di </a:t>
            </a:r>
            <a:r>
              <a:rPr b="0" lang="it-IT" sz="2000" spc="-1" strike="noStrike" u="sng">
                <a:solidFill>
                  <a:srgbClr val="000000"/>
                </a:solidFill>
                <a:uFillTx/>
                <a:latin typeface="Arial"/>
                <a:hlinkClick r:id="rId24"/>
              </a:rPr>
              <a:t>giornalisti</a:t>
            </a:r>
            <a:r>
              <a:rPr b="0" lang="it-IT" sz="2000" spc="-1" strike="noStrike">
                <a:solidFill>
                  <a:srgbClr val="202122"/>
                </a:solidFill>
                <a:latin typeface="Arial"/>
              </a:rPr>
              <a:t> e </a:t>
            </a:r>
            <a:r>
              <a:rPr b="0" lang="it-IT" sz="2000" spc="-1" strike="noStrike" u="sng">
                <a:solidFill>
                  <a:srgbClr val="000000"/>
                </a:solidFill>
                <a:uFillTx/>
                <a:latin typeface="Arial"/>
                <a:hlinkClick r:id="rId25"/>
              </a:rPr>
              <a:t>fotoreporter</a:t>
            </a:r>
            <a:r>
              <a:rPr b="0" lang="it-IT" sz="2000" spc="-1" strike="noStrike">
                <a:solidFill>
                  <a:srgbClr val="202122"/>
                </a:solidFill>
                <a:latin typeface="Arial"/>
              </a:rPr>
              <a:t> per documentare le azioni dirette e non violente, l'utilizzo di gommoni per spostamenti più precisi ed efficaci (spunto preso grazie ai marinai francesi negli episodi legati ai </a:t>
            </a:r>
            <a:r>
              <a:rPr b="0" lang="it-IT" sz="2000" spc="-1" strike="noStrike" u="sng">
                <a:solidFill>
                  <a:srgbClr val="000000"/>
                </a:solidFill>
                <a:uFillTx/>
                <a:latin typeface="Arial"/>
                <a:hlinkClick r:id="rId26"/>
              </a:rPr>
              <a:t>test nucleari</a:t>
            </a:r>
            <a:r>
              <a:rPr b="0" lang="it-IT" sz="2000" spc="-1" strike="noStrike">
                <a:solidFill>
                  <a:srgbClr val="202122"/>
                </a:solidFill>
                <a:latin typeface="Arial"/>
              </a:rPr>
              <a:t> di </a:t>
            </a:r>
            <a:r>
              <a:rPr b="0" lang="it-IT" sz="2000" spc="-1" strike="noStrike" u="sng">
                <a:solidFill>
                  <a:srgbClr val="000000"/>
                </a:solidFill>
                <a:uFillTx/>
                <a:latin typeface="Arial"/>
                <a:hlinkClick r:id="rId27"/>
              </a:rPr>
              <a:t>Moruroa</a:t>
            </a:r>
            <a:r>
              <a:rPr b="0" lang="it-IT" sz="2000" spc="-1" strike="noStrike">
                <a:solidFill>
                  <a:srgbClr val="202122"/>
                </a:solidFill>
                <a:latin typeface="Arial"/>
              </a:rPr>
              <a:t>) e la formazione di equipaggi misti. Il 15 settembre </a:t>
            </a:r>
            <a:r>
              <a:rPr b="0" lang="it-IT" sz="2000" spc="-1" strike="noStrike" u="sng">
                <a:solidFill>
                  <a:srgbClr val="000000"/>
                </a:solidFill>
                <a:uFillTx/>
                <a:latin typeface="Arial"/>
                <a:hlinkClick r:id="rId28"/>
              </a:rPr>
              <a:t>1971</a:t>
            </a:r>
            <a:r>
              <a:rPr b="0" lang="it-IT" sz="2000" spc="-1" strike="noStrike">
                <a:solidFill>
                  <a:srgbClr val="202122"/>
                </a:solidFill>
                <a:latin typeface="Arial"/>
              </a:rPr>
              <a:t>, ancora prima che apparisse il nome Greenpeace, una vecchia barca da pesca (la </a:t>
            </a:r>
            <a:r>
              <a:rPr b="0" i="1" lang="it-IT" sz="2000" spc="-1" strike="noStrike">
                <a:solidFill>
                  <a:srgbClr val="202122"/>
                </a:solidFill>
                <a:latin typeface="Arial"/>
              </a:rPr>
              <a:t>Phyllis Cormack</a:t>
            </a:r>
            <a:r>
              <a:rPr b="0" lang="it-IT" sz="2000" spc="-1" strike="noStrike">
                <a:solidFill>
                  <a:srgbClr val="202122"/>
                </a:solidFill>
                <a:latin typeface="Arial"/>
              </a:rPr>
              <a:t>) salpò da </a:t>
            </a:r>
            <a:r>
              <a:rPr b="0" lang="it-IT" sz="2000" spc="-1" strike="noStrike" u="sng">
                <a:solidFill>
                  <a:srgbClr val="000000"/>
                </a:solidFill>
                <a:uFillTx/>
                <a:latin typeface="Arial"/>
                <a:hlinkClick r:id="rId29"/>
              </a:rPr>
              <a:t>Vancouver</a:t>
            </a:r>
            <a:r>
              <a:rPr b="0" lang="it-IT" sz="2000" spc="-1" strike="noStrike">
                <a:solidFill>
                  <a:srgbClr val="202122"/>
                </a:solidFill>
                <a:latin typeface="Arial"/>
              </a:rPr>
              <a:t> (costa occidentale del </a:t>
            </a:r>
            <a:r>
              <a:rPr b="0" lang="it-IT" sz="2000" spc="-1" strike="noStrike" u="sng">
                <a:solidFill>
                  <a:srgbClr val="000000"/>
                </a:solidFill>
                <a:uFillTx/>
                <a:latin typeface="Arial"/>
                <a:hlinkClick r:id="rId30"/>
              </a:rPr>
              <a:t>Canada</a:t>
            </a:r>
            <a:r>
              <a:rPr b="0" lang="it-IT" sz="2000" spc="-1" strike="noStrike">
                <a:solidFill>
                  <a:srgbClr val="202122"/>
                </a:solidFill>
                <a:latin typeface="Arial"/>
              </a:rPr>
              <a:t>) con a bordo dodici volontari. Tra loro c'erano </a:t>
            </a:r>
            <a:r>
              <a:rPr b="0" lang="it-IT" sz="2000" spc="-1" strike="noStrike" u="sng">
                <a:solidFill>
                  <a:srgbClr val="000000"/>
                </a:solidFill>
                <a:uFillTx/>
                <a:latin typeface="Arial"/>
                <a:hlinkClick r:id="rId31"/>
              </a:rPr>
              <a:t>Jim </a:t>
            </a:r>
            <a:r>
              <a:rPr b="0" lang="it-IT" sz="2000" spc="-1" strike="noStrike" u="sng">
                <a:solidFill>
                  <a:srgbClr val="000000"/>
                </a:solidFill>
                <a:uFillTx/>
                <a:latin typeface="Arial"/>
                <a:hlinkClick r:id="rId32"/>
              </a:rPr>
              <a:t>Bohlen</a:t>
            </a:r>
            <a:r>
              <a:rPr b="0" lang="it-IT" sz="2000" spc="-1" strike="noStrike">
                <a:solidFill>
                  <a:srgbClr val="202122"/>
                </a:solidFill>
                <a:latin typeface="Arial"/>
              </a:rPr>
              <a:t>, </a:t>
            </a:r>
            <a:r>
              <a:rPr b="0" lang="it-IT" sz="2000" spc="-1" strike="noStrike" u="sng">
                <a:solidFill>
                  <a:srgbClr val="000000"/>
                </a:solidFill>
                <a:uFillTx/>
                <a:latin typeface="Arial"/>
                <a:hlinkClick r:id="rId33"/>
              </a:rPr>
              <a:t>Irving Stowe</a:t>
            </a:r>
            <a:r>
              <a:rPr b="0" lang="it-IT" sz="2000" spc="-1" strike="noStrike">
                <a:solidFill>
                  <a:srgbClr val="202122"/>
                </a:solidFill>
                <a:latin typeface="Arial"/>
              </a:rPr>
              <a:t>, </a:t>
            </a:r>
            <a:r>
              <a:rPr b="0" lang="it-IT" sz="2000" spc="-1" strike="noStrike" u="sng">
                <a:solidFill>
                  <a:srgbClr val="000000"/>
                </a:solidFill>
                <a:uFillTx/>
                <a:latin typeface="Arial"/>
                <a:hlinkClick r:id="rId34"/>
              </a:rPr>
              <a:t>Paul Cote</a:t>
            </a:r>
            <a:r>
              <a:rPr b="0" lang="it-IT" sz="2000" spc="-1" strike="noStrike">
                <a:solidFill>
                  <a:srgbClr val="202122"/>
                </a:solidFill>
                <a:latin typeface="Arial"/>
              </a:rPr>
              <a:t> e tra i giornalisti c'erano </a:t>
            </a:r>
            <a:r>
              <a:rPr b="0" lang="it-IT" sz="2000" spc="-1" strike="noStrike" u="sng">
                <a:solidFill>
                  <a:srgbClr val="000000"/>
                </a:solidFill>
                <a:uFillTx/>
                <a:latin typeface="Arial"/>
                <a:hlinkClick r:id="rId35"/>
              </a:rPr>
              <a:t>Robert Hunter</a:t>
            </a:r>
            <a:r>
              <a:rPr b="0" lang="it-IT" sz="2000" spc="-1" strike="noStrike">
                <a:solidFill>
                  <a:srgbClr val="202122"/>
                </a:solidFill>
                <a:latin typeface="Arial"/>
              </a:rPr>
              <a:t> del </a:t>
            </a:r>
            <a:r>
              <a:rPr b="0" i="1" lang="it-IT" sz="2000" spc="-1" strike="noStrike">
                <a:solidFill>
                  <a:srgbClr val="202122"/>
                </a:solidFill>
                <a:latin typeface="Arial"/>
              </a:rPr>
              <a:t>Vancouver Sun</a:t>
            </a:r>
            <a:r>
              <a:rPr b="0" lang="it-IT" sz="2000" spc="-1" strike="noStrike">
                <a:solidFill>
                  <a:srgbClr val="202122"/>
                </a:solidFill>
                <a:latin typeface="Arial"/>
              </a:rPr>
              <a:t>, </a:t>
            </a:r>
            <a:r>
              <a:rPr b="0" lang="it-IT" sz="2000" spc="-1" strike="noStrike" u="sng">
                <a:solidFill>
                  <a:srgbClr val="000000"/>
                </a:solidFill>
                <a:uFillTx/>
                <a:latin typeface="Arial"/>
                <a:hlinkClick r:id="rId36"/>
              </a:rPr>
              <a:t>Ben Metcalfe</a:t>
            </a:r>
            <a:r>
              <a:rPr b="0" lang="it-IT" sz="2000" spc="-1" strike="noStrike">
                <a:solidFill>
                  <a:srgbClr val="202122"/>
                </a:solidFill>
                <a:latin typeface="Arial"/>
              </a:rPr>
              <a:t> della </a:t>
            </a:r>
            <a:r>
              <a:rPr b="0" i="1" lang="it-IT" sz="2000" spc="-1" strike="noStrike">
                <a:solidFill>
                  <a:srgbClr val="202122"/>
                </a:solidFill>
                <a:latin typeface="Arial"/>
              </a:rPr>
              <a:t>Canadian Broadcasting Corporation</a:t>
            </a:r>
            <a:r>
              <a:rPr b="0" lang="it-IT" sz="2000" spc="-1" strike="noStrike">
                <a:solidFill>
                  <a:srgbClr val="202122"/>
                </a:solidFill>
                <a:latin typeface="Arial"/>
              </a:rPr>
              <a:t> e </a:t>
            </a:r>
            <a:r>
              <a:rPr b="0" lang="it-IT" sz="2000" spc="-1" strike="noStrike" u="sng">
                <a:solidFill>
                  <a:srgbClr val="000000"/>
                </a:solidFill>
                <a:uFillTx/>
                <a:latin typeface="Arial"/>
                <a:hlinkClick r:id="rId37"/>
              </a:rPr>
              <a:t>Bob Cummings</a:t>
            </a:r>
            <a:r>
              <a:rPr b="0" lang="it-IT" sz="2000" spc="-1" strike="noStrike">
                <a:solidFill>
                  <a:srgbClr val="202122"/>
                </a:solidFill>
                <a:latin typeface="Arial"/>
              </a:rPr>
              <a:t> del </a:t>
            </a:r>
            <a:r>
              <a:rPr b="0" i="1" lang="it-IT" sz="2000" spc="-1" strike="noStrike">
                <a:solidFill>
                  <a:srgbClr val="202122"/>
                </a:solidFill>
                <a:latin typeface="Arial"/>
              </a:rPr>
              <a:t>Georgia Strait</a:t>
            </a:r>
            <a:r>
              <a:rPr b="0" lang="it-IT" sz="2000" spc="-1" strike="noStrike">
                <a:solidFill>
                  <a:srgbClr val="202122"/>
                </a:solidFill>
                <a:latin typeface="Arial"/>
              </a:rPr>
              <a:t>.</a:t>
            </a:r>
            <a:endParaRPr b="0" lang="it-IT" sz="2000" spc="-1" strike="noStrike">
              <a:solidFill>
                <a:srgbClr val="000000"/>
              </a:solidFill>
              <a:latin typeface="Arial"/>
            </a:endParaRPr>
          </a:p>
          <a:p>
            <a:pPr indent="0">
              <a:lnSpc>
                <a:spcPct val="100000"/>
              </a:lnSpc>
              <a:buNone/>
              <a:tabLst>
                <a:tab algn="l" pos="0"/>
              </a:tabLst>
            </a:pPr>
            <a:r>
              <a:rPr b="0" lang="it-IT" sz="2000" spc="-1" strike="noStrike">
                <a:solidFill>
                  <a:srgbClr val="202122"/>
                </a:solidFill>
                <a:latin typeface="Arial"/>
              </a:rPr>
              <a:t>Lo scopo era d'impedire l'esplosione di una </a:t>
            </a:r>
            <a:r>
              <a:rPr b="0" lang="it-IT" sz="2000" spc="-1" strike="noStrike" u="sng">
                <a:solidFill>
                  <a:srgbClr val="000000"/>
                </a:solidFill>
                <a:uFillTx/>
                <a:latin typeface="Arial"/>
                <a:hlinkClick r:id="rId38"/>
              </a:rPr>
              <a:t>bomba nucleare</a:t>
            </a:r>
            <a:r>
              <a:rPr b="0" lang="it-IT" sz="2000" spc="-1" strike="noStrike">
                <a:solidFill>
                  <a:srgbClr val="202122"/>
                </a:solidFill>
                <a:latin typeface="Arial"/>
              </a:rPr>
              <a:t> ad </a:t>
            </a:r>
            <a:r>
              <a:rPr b="0" lang="it-IT" sz="2000" spc="-1" strike="noStrike" u="sng">
                <a:solidFill>
                  <a:srgbClr val="000000"/>
                </a:solidFill>
                <a:uFillTx/>
                <a:latin typeface="Arial"/>
                <a:hlinkClick r:id="rId39"/>
              </a:rPr>
              <a:t>Amchitka</a:t>
            </a:r>
            <a:r>
              <a:rPr b="0" lang="it-IT" sz="2000" spc="-1" strike="noStrike">
                <a:solidFill>
                  <a:srgbClr val="202122"/>
                </a:solidFill>
                <a:latin typeface="Arial"/>
              </a:rPr>
              <a:t> (un'isola nell'</a:t>
            </a:r>
            <a:r>
              <a:rPr b="0" lang="it-IT" sz="2000" spc="-1" strike="noStrike" u="sng">
                <a:solidFill>
                  <a:srgbClr val="000000"/>
                </a:solidFill>
                <a:uFillTx/>
                <a:latin typeface="Arial"/>
                <a:hlinkClick r:id="rId40"/>
              </a:rPr>
              <a:t>oceano Pacifico</a:t>
            </a:r>
            <a:r>
              <a:rPr b="0" lang="it-IT" sz="2000" spc="-1" strike="noStrike">
                <a:solidFill>
                  <a:srgbClr val="202122"/>
                </a:solidFill>
                <a:latin typeface="Arial"/>
              </a:rPr>
              <a:t> settentrionale vicino alla costa dell'</a:t>
            </a:r>
            <a:r>
              <a:rPr b="0" lang="it-IT" sz="2000" spc="-1" strike="noStrike" u="sng">
                <a:solidFill>
                  <a:srgbClr val="000000"/>
                </a:solidFill>
                <a:uFillTx/>
                <a:latin typeface="Arial"/>
                <a:hlinkClick r:id="rId41"/>
              </a:rPr>
              <a:t>Alaska</a:t>
            </a:r>
            <a:r>
              <a:rPr b="0" lang="it-IT" sz="2000" spc="-1" strike="noStrike">
                <a:solidFill>
                  <a:srgbClr val="202122"/>
                </a:solidFill>
                <a:latin typeface="Arial"/>
              </a:rPr>
              <a:t>) perché lo scoppio avrebbe potuto danneggiare una zona naturale protetta (ultimo rifugio per 3000 </a:t>
            </a:r>
            <a:r>
              <a:rPr b="0" lang="it-IT" sz="2000" spc="-1" strike="noStrike" u="sng">
                <a:solidFill>
                  <a:srgbClr val="000000"/>
                </a:solidFill>
                <a:uFillTx/>
                <a:latin typeface="Arial"/>
                <a:hlinkClick r:id="rId42"/>
              </a:rPr>
              <a:t>lontre di mare</a:t>
            </a:r>
            <a:r>
              <a:rPr b="0" lang="it-IT" sz="2000" spc="-1" strike="noStrike">
                <a:solidFill>
                  <a:srgbClr val="202122"/>
                </a:solidFill>
                <a:latin typeface="Arial"/>
              </a:rPr>
              <a:t> in pericolo e casa per </a:t>
            </a:r>
            <a:r>
              <a:rPr b="0" lang="it-IT" sz="2000" spc="-1" strike="noStrike" u="sng">
                <a:solidFill>
                  <a:srgbClr val="000000"/>
                </a:solidFill>
                <a:uFillTx/>
                <a:latin typeface="Arial"/>
                <a:hlinkClick r:id="rId43"/>
              </a:rPr>
              <a:t>aquile di mare </a:t>
            </a:r>
            <a:r>
              <a:rPr b="0" lang="it-IT" sz="2000" spc="-1" strike="noStrike" u="sng">
                <a:solidFill>
                  <a:srgbClr val="000000"/>
                </a:solidFill>
                <a:uFillTx/>
                <a:latin typeface="Arial"/>
                <a:hlinkClick r:id="rId44"/>
              </a:rPr>
              <a:t>testabianca</a:t>
            </a:r>
            <a:r>
              <a:rPr b="0" lang="it-IT" sz="2000" spc="-1" strike="noStrike">
                <a:solidFill>
                  <a:srgbClr val="202122"/>
                </a:solidFill>
                <a:latin typeface="Arial"/>
              </a:rPr>
              <a:t> e </a:t>
            </a:r>
            <a:r>
              <a:rPr b="0" lang="it-IT" sz="2000" spc="-1" strike="noStrike" u="sng">
                <a:solidFill>
                  <a:srgbClr val="000000"/>
                </a:solidFill>
                <a:uFillTx/>
                <a:latin typeface="Arial"/>
                <a:hlinkClick r:id="rId45"/>
              </a:rPr>
              <a:t>falchi pellegrino</a:t>
            </a:r>
            <a:r>
              <a:rPr b="0" lang="it-IT" sz="2000" spc="-1" strike="noStrike">
                <a:solidFill>
                  <a:srgbClr val="202122"/>
                </a:solidFill>
                <a:latin typeface="Arial"/>
              </a:rPr>
              <a:t>) provocando un terremoto e un maremoto. Il rischio era alto e i volontari speravano d'impedire l'esperimento per il fatto di essere fisicamente presenti sul posto con un'imbarcazione. A bordo c'erano anche dei giornalisti per poter documentare il viaggio. Il gruppo di protesta si faceva chiamare </a:t>
            </a:r>
            <a:r>
              <a:rPr b="0" lang="it-IT" sz="2000" spc="-1" strike="noStrike" u="sng">
                <a:solidFill>
                  <a:srgbClr val="000000"/>
                </a:solidFill>
                <a:uFillTx/>
                <a:latin typeface="Arial"/>
                <a:hlinkClick r:id="rId46"/>
              </a:rPr>
              <a:t>Comitato "Non create l'onda"</a:t>
            </a:r>
            <a:r>
              <a:rPr b="0" lang="it-IT" sz="2000" spc="-1" strike="noStrike">
                <a:solidFill>
                  <a:srgbClr val="202122"/>
                </a:solidFill>
                <a:latin typeface="Arial"/>
              </a:rPr>
              <a:t>, ma durante il primo viaggio l'imbarcazione fu ribattezzata </a:t>
            </a:r>
            <a:r>
              <a:rPr b="0" i="1" lang="it-IT" sz="2000" spc="-1" strike="noStrike">
                <a:solidFill>
                  <a:srgbClr val="202122"/>
                </a:solidFill>
                <a:latin typeface="Arial"/>
              </a:rPr>
              <a:t>Greenpeace</a:t>
            </a:r>
            <a:r>
              <a:rPr b="0" lang="it-IT" sz="2000" spc="-1" strike="noStrike">
                <a:solidFill>
                  <a:srgbClr val="202122"/>
                </a:solidFill>
                <a:latin typeface="Arial"/>
              </a:rPr>
              <a:t>. L'imbarcazione fu intercettata dalla guardia costiera nei pressi dell'isola di Akutan con motivazioni legate a formalità doganali e, anche a causa delle continue cattive condizioni meteorologiche, sfibrati, i volontari decisero di abbandonare l'impresa. Con grande stupore scoprirono di essere sulle prime pagine di tutti i giornali con sostegno da parte di molte persone. Nel viaggio di ritorno l'equipaggio incontrò un gruppo di indiani </a:t>
            </a:r>
            <a:r>
              <a:rPr b="0" lang="it-IT" sz="2000" spc="-1" strike="noStrike" u="sng">
                <a:solidFill>
                  <a:srgbClr val="000000"/>
                </a:solidFill>
                <a:uFillTx/>
                <a:latin typeface="Arial"/>
                <a:hlinkClick r:id="rId47"/>
              </a:rPr>
              <a:t>Kwakiutl</a:t>
            </a:r>
            <a:r>
              <a:rPr b="0" lang="it-IT" sz="2000" spc="-1" strike="noStrike">
                <a:solidFill>
                  <a:srgbClr val="202122"/>
                </a:solidFill>
                <a:latin typeface="Arial"/>
              </a:rPr>
              <a:t>, che rivelò una profezia secondo cui dei "Guerrieri dell'arcobaleno" avrebbero salvato il mondo prima che fosse troppo tardi e li dichiararono fratelli di sangue.</a:t>
            </a:r>
            <a:endParaRPr b="0" lang="it-IT" sz="2000" spc="-1" strike="noStrike">
              <a:solidFill>
                <a:srgbClr val="000000"/>
              </a:solidFill>
              <a:latin typeface="Arial"/>
            </a:endParaRPr>
          </a:p>
          <a:p>
            <a:pPr indent="0">
              <a:lnSpc>
                <a:spcPct val="100000"/>
              </a:lnSpc>
              <a:buNone/>
              <a:tabLst>
                <a:tab algn="l" pos="0"/>
              </a:tabLst>
            </a:pPr>
            <a:r>
              <a:rPr b="0" lang="it-IT" sz="2000" spc="-1" strike="noStrike">
                <a:solidFill>
                  <a:srgbClr val="202122"/>
                </a:solidFill>
                <a:latin typeface="Arial"/>
              </a:rPr>
              <a:t>Grazie all'inaspettato sostegno della gente (economico e di volontari) si riuscì a progettare una nuova spedizione chiamata </a:t>
            </a:r>
            <a:r>
              <a:rPr b="0" i="1" lang="it-IT" sz="2000" spc="-1" strike="noStrike">
                <a:solidFill>
                  <a:srgbClr val="202122"/>
                </a:solidFill>
                <a:latin typeface="Arial"/>
              </a:rPr>
              <a:t>Greenpeace Too</a:t>
            </a:r>
            <a:r>
              <a:rPr b="0" lang="it-IT" sz="2000" spc="-1" strike="noStrike">
                <a:solidFill>
                  <a:srgbClr val="202122"/>
                </a:solidFill>
                <a:latin typeface="Arial"/>
              </a:rPr>
              <a:t>, ma la distanza da coprire era troppa e il tempo a disposizione poco, il test venne portato a termine ugualmente il 6 novembre. Si scatenarono molte proteste tra Canada e </a:t>
            </a:r>
            <a:r>
              <a:rPr b="0" lang="it-IT" sz="2000" spc="-1" strike="noStrike" u="sng">
                <a:solidFill>
                  <a:srgbClr val="000000"/>
                </a:solidFill>
                <a:uFillTx/>
                <a:latin typeface="Arial"/>
                <a:hlinkClick r:id="rId48"/>
              </a:rPr>
              <a:t>USA</a:t>
            </a:r>
            <a:r>
              <a:rPr b="0" lang="it-IT" sz="2000" spc="-1" strike="noStrike">
                <a:solidFill>
                  <a:srgbClr val="202122"/>
                </a:solidFill>
                <a:latin typeface="Arial"/>
              </a:rPr>
              <a:t>, tanto da rendere nota pubblicamente la volontà di non effettuare ulteriori test, da quella volta Amchitka è una riserva naturale per uccelli.</a:t>
            </a:r>
            <a:endParaRPr b="0" lang="it-IT" sz="2000" spc="-1" strike="noStrike">
              <a:solidFill>
                <a:srgbClr val="000000"/>
              </a:solidFill>
              <a:latin typeface="Arial"/>
            </a:endParaRPr>
          </a:p>
          <a:p>
            <a:pPr indent="0">
              <a:lnSpc>
                <a:spcPct val="100000"/>
              </a:lnSpc>
              <a:buNone/>
              <a:tabLst>
                <a:tab algn="l" pos="0"/>
              </a:tabLst>
            </a:pPr>
            <a:r>
              <a:rPr b="0" lang="it-IT" sz="2000" spc="-1" strike="noStrike">
                <a:solidFill>
                  <a:srgbClr val="202122"/>
                </a:solidFill>
                <a:latin typeface="Arial"/>
              </a:rPr>
              <a:t>Alcuni tra i volontari della spedizione appartenevano al gruppo religioso dei </a:t>
            </a:r>
            <a:r>
              <a:rPr b="0" lang="it-IT" sz="2000" spc="-1" strike="noStrike" u="sng">
                <a:solidFill>
                  <a:srgbClr val="000000"/>
                </a:solidFill>
                <a:uFillTx/>
                <a:latin typeface="Arial"/>
                <a:hlinkClick r:id="rId49"/>
              </a:rPr>
              <a:t>quaccheri</a:t>
            </a:r>
            <a:r>
              <a:rPr b="0" lang="it-IT" sz="2000" spc="-1" strike="noStrike">
                <a:solidFill>
                  <a:srgbClr val="202122"/>
                </a:solidFill>
                <a:latin typeface="Arial"/>
              </a:rPr>
              <a:t>, che crede nella pratica delle proteste non violente. Questa prima azione diretta e non violenta diverrà tipica della testimonianza di Greenpeace.</a:t>
            </a:r>
            <a:endParaRPr b="0" lang="it-IT" sz="2000" spc="-1" strike="noStrike">
              <a:solidFill>
                <a:srgbClr val="000000"/>
              </a:solidFill>
              <a:latin typeface="Arial"/>
            </a:endParaRPr>
          </a:p>
          <a:p>
            <a:pPr indent="0">
              <a:lnSpc>
                <a:spcPct val="100000"/>
              </a:lnSpc>
              <a:buNone/>
              <a:tabLst>
                <a:tab algn="l" pos="0"/>
              </a:tabLst>
            </a:pPr>
            <a:r>
              <a:rPr b="1" lang="it-IT" sz="2000" spc="-1" strike="noStrike">
                <a:solidFill>
                  <a:srgbClr val="00a197"/>
                </a:solidFill>
                <a:latin typeface="BreveText"/>
              </a:rPr>
              <a:t>Severn Cullis-Suzuki</a:t>
            </a:r>
            <a:r>
              <a:rPr b="0" lang="it-IT" sz="2000" spc="-1" strike="noStrike">
                <a:solidFill>
                  <a:srgbClr val="1a1a1a"/>
                </a:solidFill>
                <a:latin typeface="BreveText"/>
              </a:rPr>
              <a:t>. Nel 1992 Severn aveva appena 12 anni e con altre tre giovani attiviste viaggiò per migliaia di chilometri per andare al summit sul clima delle Nazioni Unite (non si chiamava ancora Cop).</a:t>
            </a:r>
            <a:endParaRPr b="0" lang="it-IT" sz="2000" spc="-1" strike="noStrike">
              <a:solidFill>
                <a:srgbClr val="000000"/>
              </a:solidFill>
              <a:latin typeface="Arial"/>
            </a:endParaRPr>
          </a:p>
          <a:p>
            <a:pPr indent="0">
              <a:lnSpc>
                <a:spcPct val="100000"/>
              </a:lnSpc>
              <a:buNone/>
              <a:tabLst>
                <a:tab algn="l" pos="0"/>
              </a:tabLst>
            </a:pPr>
            <a:r>
              <a:rPr b="0" lang="it-IT" sz="2000" spc="-1" strike="noStrike">
                <a:solidFill>
                  <a:srgbClr val="1a1a1a"/>
                </a:solidFill>
                <a:latin typeface="BreveText"/>
              </a:rPr>
              <a:t>Col suo discorso la giovane attivista canadese passò alla storia come </a:t>
            </a:r>
            <a:r>
              <a:rPr b="1" lang="it-IT" sz="2000" spc="-1" strike="noStrike">
                <a:solidFill>
                  <a:srgbClr val="1a1a1a"/>
                </a:solidFill>
                <a:latin typeface="BreveText"/>
              </a:rPr>
              <a:t>"</a:t>
            </a:r>
            <a:r>
              <a:rPr b="1" i="1" lang="it-IT" sz="2000" spc="-1" strike="noStrike" u="sng">
                <a:solidFill>
                  <a:srgbClr val="000000"/>
                </a:solidFill>
                <a:uFillTx/>
                <a:latin typeface="BreveText"/>
                <a:hlinkClick r:id="rId50"/>
              </a:rPr>
              <a:t>la bambina che ha messo a tacere il mondo per sei minuti</a:t>
            </a:r>
            <a:r>
              <a:rPr b="1" lang="it-IT" sz="2000" spc="-1" strike="noStrike">
                <a:solidFill>
                  <a:srgbClr val="00a197"/>
                </a:solidFill>
                <a:latin typeface="BreveText"/>
              </a:rPr>
              <a:t>"</a:t>
            </a:r>
            <a:endParaRPr b="0" lang="it-IT" sz="2000" spc="-1" strike="noStrike">
              <a:solidFill>
                <a:srgbClr val="000000"/>
              </a:solidFill>
              <a:latin typeface="Arial"/>
            </a:endParaRPr>
          </a:p>
          <a:p>
            <a:pPr indent="0">
              <a:lnSpc>
                <a:spcPct val="100000"/>
              </a:lnSpc>
              <a:buNone/>
              <a:tabLst>
                <a:tab algn="l" pos="0"/>
              </a:tabLst>
            </a:pPr>
            <a:endParaRPr b="0" lang="it-IT" sz="2000" spc="-1" strike="noStrike">
              <a:solidFill>
                <a:srgbClr val="000000"/>
              </a:solidFill>
              <a:latin typeface="Arial"/>
            </a:endParaRPr>
          </a:p>
          <a:p>
            <a:pPr indent="0">
              <a:lnSpc>
                <a:spcPct val="100000"/>
              </a:lnSpc>
              <a:buNone/>
              <a:tabLst>
                <a:tab algn="l" pos="0"/>
              </a:tabLst>
            </a:pPr>
            <a:endParaRPr b="0" lang="it-IT" sz="2000" spc="-1" strike="noStrike">
              <a:solidFill>
                <a:srgbClr val="000000"/>
              </a:solidFill>
              <a:latin typeface="Arial"/>
            </a:endParaRPr>
          </a:p>
          <a:p>
            <a:pPr indent="0">
              <a:lnSpc>
                <a:spcPct val="100000"/>
              </a:lnSpc>
              <a:buNone/>
              <a:tabLst>
                <a:tab algn="l" pos="0"/>
              </a:tabLst>
            </a:pPr>
            <a:endParaRPr b="0" lang="it-IT" sz="2000" spc="-1" strike="noStrike">
              <a:solidFill>
                <a:srgbClr val="000000"/>
              </a:solidFill>
              <a:latin typeface="Arial"/>
            </a:endParaRPr>
          </a:p>
          <a:p>
            <a:pPr marL="171360" indent="-171360">
              <a:lnSpc>
                <a:spcPct val="100000"/>
              </a:lnSpc>
              <a:buClr>
                <a:srgbClr val="000000"/>
              </a:buClr>
              <a:buFont typeface="Arial"/>
              <a:buChar char="•"/>
              <a:tabLst>
                <a:tab algn="l" pos="0"/>
              </a:tabLst>
            </a:pPr>
            <a:r>
              <a:rPr b="1" lang="it-IT" sz="2000" spc="-1" strike="noStrike">
                <a:solidFill>
                  <a:srgbClr val="000000"/>
                </a:solidFill>
                <a:latin typeface="Jost"/>
              </a:rPr>
              <a:t>Hayhoe:</a:t>
            </a:r>
            <a:endParaRPr b="0" lang="it-IT" sz="2000" spc="-1" strike="noStrike">
              <a:solidFill>
                <a:srgbClr val="000000"/>
              </a:solidFill>
              <a:latin typeface="Arial"/>
            </a:endParaRPr>
          </a:p>
          <a:p>
            <a:pPr indent="0">
              <a:lnSpc>
                <a:spcPct val="100000"/>
              </a:lnSpc>
              <a:buNone/>
              <a:tabLst>
                <a:tab algn="l" pos="0"/>
              </a:tabLst>
            </a:pPr>
            <a:r>
              <a:rPr b="0" lang="it-IT" sz="2000" spc="-1" strike="noStrike">
                <a:solidFill>
                  <a:srgbClr val="000000"/>
                </a:solidFill>
                <a:latin typeface="Jost"/>
              </a:rPr>
              <a:t>Quello che è stato davvero insolito è che il freddo è durato per tanto tempo. Dove vivo io in Texas nevica, ma normalmente non gela così a lungo. L’hanno notato tutti. La situazione è stata immediatamente strumentalizzata a livello politico, il governatore è andato in tv dicendo: “Tutte le turbine eoliche si sono congelate, ecco perché manca la corrente elettrica”. Ma poi è stato fin troppo evidente che il problema principale è stato il gas naturale e non gli impianti eolici.</a:t>
            </a:r>
            <a:endParaRPr b="0" lang="it-IT" sz="2000" spc="-1" strike="noStrike">
              <a:solidFill>
                <a:srgbClr val="000000"/>
              </a:solidFill>
              <a:latin typeface="Arial"/>
            </a:endParaRPr>
          </a:p>
          <a:p>
            <a:pPr indent="0">
              <a:lnSpc>
                <a:spcPct val="100000"/>
              </a:lnSpc>
              <a:buNone/>
              <a:tabLst>
                <a:tab algn="l" pos="0"/>
              </a:tabLst>
            </a:pPr>
            <a:r>
              <a:rPr b="0" lang="it-IT" sz="2000" spc="-1" strike="noStrike">
                <a:solidFill>
                  <a:srgbClr val="000000"/>
                </a:solidFill>
                <a:latin typeface="Jost"/>
              </a:rPr>
              <a:t>Quello che noi scienziati siamo in grado di fare è mettere in numeri la misura in cui il cambiamento climatico ha peggiorato gli eventi specifici. I dati spaventano davvero: la valutazione di attribuzione delle inondazioni mortali avvenute in Germania ha mostrato che la probabilità che queste siano il risultato del cambiamento climatico è di nove volte superiore. Gli incendi, avvenuti in concomitanza delle ondate di calore estreme negli Stati Uniti occidentali, vedono nel </a:t>
            </a:r>
            <a:r>
              <a:rPr b="0" lang="it-IT" sz="2000" spc="-1" strike="noStrike" u="sng">
                <a:solidFill>
                  <a:srgbClr val="000000"/>
                </a:solidFill>
                <a:uFillTx/>
                <a:latin typeface="Jost"/>
                <a:hlinkClick r:id="rId51"/>
              </a:rPr>
              <a:t>cambiamento climatico</a:t>
            </a:r>
            <a:r>
              <a:rPr b="0" lang="it-IT" sz="2000" spc="-1" strike="noStrike">
                <a:solidFill>
                  <a:srgbClr val="000000"/>
                </a:solidFill>
                <a:latin typeface="Jost"/>
              </a:rPr>
              <a:t> una causa 150 volte più probabile.</a:t>
            </a:r>
            <a:endParaRPr b="0" lang="it-IT" sz="2000" spc="-1" strike="noStrike">
              <a:solidFill>
                <a:srgbClr val="000000"/>
              </a:solidFill>
              <a:latin typeface="Arial"/>
            </a:endParaRPr>
          </a:p>
          <a:p>
            <a:pPr indent="0">
              <a:lnSpc>
                <a:spcPct val="100000"/>
              </a:lnSpc>
              <a:buNone/>
              <a:tabLst>
                <a:tab algn="l" pos="0"/>
              </a:tabLst>
            </a:pPr>
            <a:r>
              <a:rPr b="0" lang="it-IT" sz="2000" spc="-1" strike="noStrike">
                <a:solidFill>
                  <a:srgbClr val="000000"/>
                </a:solidFill>
                <a:latin typeface="Jost"/>
              </a:rPr>
              <a:t>Riguardo agli inverni rigidi, ora sappiamo che si verificano a causa della velocità con cui l’Artide si sta riscaldando – velocità due volte superiore rispetto al resto del mondo – e dell’influenza che questo ha sul vortice polare. Anche in questo caso c’è un rapporto di causa-effetto quindi. Ecco perché, secondo me, parlando di quello che sta accadendo, il tema non è tanto il riscaldamento globale, quanto lo “sconvolgimento” globale. In nessuna parte del mondo è possibile non accorgersi di quanto gli eventi climatici siano sempre più estremi.</a:t>
            </a:r>
            <a:endParaRPr b="0" lang="it-IT" sz="2000" spc="-1" strike="noStrike">
              <a:solidFill>
                <a:srgbClr val="000000"/>
              </a:solidFill>
              <a:latin typeface="Arial"/>
            </a:endParaRPr>
          </a:p>
          <a:p>
            <a:pPr indent="0">
              <a:lnSpc>
                <a:spcPct val="100000"/>
              </a:lnSpc>
              <a:buNone/>
              <a:tabLst>
                <a:tab algn="l" pos="0"/>
              </a:tabLst>
            </a:pPr>
            <a:r>
              <a:rPr b="0" lang="it-IT" sz="2000" spc="-1" strike="noStrike">
                <a:solidFill>
                  <a:srgbClr val="000000"/>
                </a:solidFill>
                <a:latin typeface="Jost"/>
              </a:rPr>
              <a:t>Anche io sento che c'è una nuova tendenza. Prima di tutto perché assistiamo personalmente al cambiamento climatico e ne viviamo le conseguenze nella nostra vita, ma anche perché vediamo che le soluzioni ci sono. Le soluzioni non implicano la distruzione dell’economia e non ci riportano all’età della pietra. Le soluzioni sono nelle fonti di energia pulita che migliorano la qualità dell’aria e dell’acqua e che danno maggiori opportunità di lavoro in ambito agricolo rispetto ai combustibili fossili. Le soluzioni ci riportano ad alcune delle pratiche con cui si facevano le cose in passato, che avevano molto più senso e ci permettevano di gestire in modo migliore le nostre risorse. Quando si parla di cambiamento climatico, piuttosto che fornire numeri e dati scientifici e puntare il dito, aiutiamo le persone a vedere come effettivamente i rischi possono avere conseguenze sulla loro vita personale e come le soluzioni possono apportare benefici nell’immediato: è questo quello che veramente unisce le persone e provoca un cambiamento nel modo di pensare.</a:t>
            </a:r>
            <a:endParaRPr b="0" lang="it-IT" sz="2000" spc="-1" strike="noStrike">
              <a:solidFill>
                <a:srgbClr val="000000"/>
              </a:solidFill>
              <a:latin typeface="Arial"/>
            </a:endParaRPr>
          </a:p>
          <a:p>
            <a:pPr indent="0">
              <a:lnSpc>
                <a:spcPct val="100000"/>
              </a:lnSpc>
              <a:buNone/>
              <a:tabLst>
                <a:tab algn="l" pos="0"/>
              </a:tabLst>
            </a:pPr>
            <a:r>
              <a:rPr b="0" lang="it-IT" sz="2000" spc="-1" strike="noStrike">
                <a:solidFill>
                  <a:srgbClr val="000000"/>
                </a:solidFill>
                <a:latin typeface="Jost"/>
              </a:rPr>
              <a:t> </a:t>
            </a:r>
            <a:r>
              <a:rPr b="0" lang="it-IT" sz="2000" spc="-1" strike="noStrike">
                <a:solidFill>
                  <a:srgbClr val="000000"/>
                </a:solidFill>
                <a:latin typeface="Jost"/>
              </a:rPr>
              <a:t>Il futuro è nelle nostre mani: le nostre scelte di oggi avranno un grosso impatto su quello che accadrà nel prossimo futuro. Ogni anno è determinante, ogni piccolo incremento del riscaldamento è determinante, ogni scelta è determinante.</a:t>
            </a:r>
            <a:endParaRPr b="0" lang="it-IT" sz="2000" spc="-1" strike="noStrike">
              <a:solidFill>
                <a:srgbClr val="000000"/>
              </a:solidFill>
              <a:latin typeface="Arial"/>
            </a:endParaRPr>
          </a:p>
          <a:p>
            <a:pPr indent="0">
              <a:lnSpc>
                <a:spcPct val="100000"/>
              </a:lnSpc>
              <a:buNone/>
              <a:tabLst>
                <a:tab algn="l" pos="0"/>
              </a:tabLst>
            </a:pPr>
            <a:r>
              <a:rPr b="1" lang="it-IT" sz="2000" spc="-1" strike="noStrike">
                <a:solidFill>
                  <a:srgbClr val="000000"/>
                </a:solidFill>
                <a:latin typeface="Jost"/>
              </a:rPr>
              <a:t>Wilkinson:</a:t>
            </a:r>
            <a:br>
              <a:rPr sz="2000"/>
            </a:br>
            <a:r>
              <a:rPr b="0" lang="it-IT" sz="2000" spc="-1" strike="noStrike">
                <a:solidFill>
                  <a:srgbClr val="000000"/>
                </a:solidFill>
                <a:latin typeface="Jost"/>
              </a:rPr>
              <a:t>La maggiore frequenza e intensità con cui si verificano gli eventi meteorologici estremi va in realtà di pari passo con ciò che vediamo accadere nell’opinione pubblica, ma anche – cosa più importante – nell’impegno pubblico. Nessuno vuole essere scosso dal torpore in questo modo: scienziati che parlano a gran voce, sebbene con toni smorzati, oppure tempeste che infuriano, la mancanza di energia elettrica, o intere città messe in ginocchio. E invece tutto questo sta facendo svegliare le persone. Mi rendo conto che sempre più persone hanno maturato consapevolezza, chiedendosi cosa possono fare e in che modo possono aiutare.</a:t>
            </a:r>
            <a:endParaRPr b="0" lang="it-IT" sz="2000" spc="-1" strike="noStrike">
              <a:solidFill>
                <a:srgbClr val="000000"/>
              </a:solidFill>
              <a:latin typeface="Arial"/>
            </a:endParaRPr>
          </a:p>
          <a:p>
            <a:pPr marL="171360" indent="-171360">
              <a:lnSpc>
                <a:spcPct val="100000"/>
              </a:lnSpc>
              <a:buClr>
                <a:srgbClr val="555555"/>
              </a:buClr>
              <a:buFont typeface="Arial"/>
              <a:buChar char="•"/>
              <a:tabLst>
                <a:tab algn="l" pos="0"/>
              </a:tabLst>
            </a:pPr>
            <a:r>
              <a:rPr b="0" lang="it-IT" sz="2000" spc="-1" strike="noStrike">
                <a:solidFill>
                  <a:srgbClr val="555555"/>
                </a:solidFill>
                <a:latin typeface="system-ui"/>
              </a:rPr>
              <a:t>Il World Water Forum (WWF) è il più grande evento globale legato all'acqua, organizzato dal World Water Council (WWC), una piattaforma internazionale multi-stakeholder che riunisce quasi 400 istituzioni, provenienti da 70 paesi in tutto il mondo. Il Forum globale sull'acqua incoraggia dibattiti e scambi di esperienze, con l'obiettivo di raggiungere una visione strategica comune sulle risorse idriche e sulla gestione dei servizi idrici tra tutti i membri della comunità globale. Il 10° World Water Forum si terrà a Bali dal 18 al 24 maggio 2024, ma per arrivare preparati all'evento, il 15 e 16 febbraio quasi mille membri della comunità mondiale dell'acqua si incontreranno a Giakarta per confermare che l'acqua e i servizi igienico-sanitari sono priorità politiche. Come si legge sullo stesso sito del Water World Forum "L'acqua è politica" a tutti i livelli, internazionale, nazionale e locale e questo richiede azioni e soluzioni che siano esse stesse politiche.</a:t>
            </a:r>
            <a:endParaRPr b="0" lang="it-IT" sz="2000" spc="-1" strike="noStrike">
              <a:solidFill>
                <a:srgbClr val="000000"/>
              </a:solidFill>
              <a:latin typeface="Arial"/>
            </a:endParaRPr>
          </a:p>
          <a:p>
            <a:pPr marL="171360" indent="-171360">
              <a:lnSpc>
                <a:spcPct val="100000"/>
              </a:lnSpc>
              <a:buClr>
                <a:srgbClr val="555555"/>
              </a:buClr>
              <a:buFont typeface="Arial"/>
              <a:buChar char="•"/>
              <a:tabLst>
                <a:tab algn="l" pos="0"/>
              </a:tabLst>
            </a:pPr>
            <a:r>
              <a:rPr b="0" lang="it-IT" sz="2000" spc="-1" strike="noStrike">
                <a:solidFill>
                  <a:srgbClr val="555555"/>
                </a:solidFill>
                <a:latin typeface="system-ui"/>
              </a:rPr>
              <a:t>La prossima COP sul clima - la COP29 - si prevede sarà una conferenza tecnica, necessaria per implementare gli accordi presi durante il meeting di Dubai, ma sarà anche quella in cui dovranno essere resi operativi i diversi meccanismi di finanza climatica (Fondo sull'adattamento, sulla mitigazione, sul Loss and Damage). La COP 29 si farà a Baku, in Azerbaijan. Una scelta contestata da molti in quanto l'Azerbaijan è un paese esportatore di combustibili fossili, membro dell'OPEC+, e anche un paese in cui non c'è piena libertà d'espressione.</a:t>
            </a:r>
            <a:endParaRPr b="0" lang="it-IT" sz="2000" spc="-1" strike="noStrike">
              <a:solidFill>
                <a:srgbClr val="000000"/>
              </a:solidFill>
              <a:latin typeface="Arial"/>
            </a:endParaRPr>
          </a:p>
          <a:p>
            <a:pPr marL="171360" indent="-171360">
              <a:lnSpc>
                <a:spcPct val="100000"/>
              </a:lnSpc>
              <a:buClr>
                <a:srgbClr val="555555"/>
              </a:buClr>
              <a:buFont typeface="Arial"/>
              <a:buChar char="•"/>
              <a:tabLst>
                <a:tab algn="l" pos="0"/>
              </a:tabLst>
            </a:pPr>
            <a:r>
              <a:rPr b="0" lang="it-IT" sz="2000" spc="-1" strike="noStrike">
                <a:solidFill>
                  <a:srgbClr val="555555"/>
                </a:solidFill>
                <a:latin typeface="system-ui"/>
              </a:rPr>
              <a:t>La COP 15 sulla biodiversità si era chiusa a Montreal nel dicembre del 2022 con la stesura del GBF il Global Biodiversity Framework,  un documento che delineava gli obiettivi per invertire e fermare il declino della biodiversità al 2030. 'Le parti hanno stabilito obiettivi numerici specifici per ripristinare habitat degradati e ampliare le aree protette, tagliare le sovvenzioni dannose per l'ambiente e aumentare le risorse finanziarie per la tutela della biodiversità, ma la chiave starà nell'attuazione: i governi devono mettersi alla prova e stabilire esattamente come raggiungeranno questi obiettivi' - aveva dichiarato Eliot Whittington, Director of Policy al Cambridge Institute for Sustainability Leadership. In attesa della COP 16 che si terrà in Colombia dal 21 ottobre al 1° novembre 2024, l'organismo deputato alla consulenza scientifica e tecnica della Convenzione sulla Biodiversità si è riunito a Ottobre del 2023 per vagliare i vari aspetti dell'attuazione del Global Biodiversity Framework, ponendo 'una forte enfasi sullo sviluppo di strategie sinergiche per affrontare contemporaneamente due fattori principali della perdita di biodiversità: il cambiamento climatico e le specie esotiche invasive'. Alla COP 16, quindi, i governi avranno il compito di rivedere lo stato di attuazione del Quadro globale sulla biodiversità all'interno dei loro piani nazionali e di definire tutte le politiche necessarie per renderlo concreto.</a:t>
            </a:r>
            <a:endParaRPr b="0" lang="it-IT" sz="2000" spc="-1" strike="noStrike">
              <a:solidFill>
                <a:srgbClr val="000000"/>
              </a:solidFill>
              <a:latin typeface="Arial"/>
            </a:endParaRPr>
          </a:p>
          <a:p>
            <a:pPr indent="0">
              <a:lnSpc>
                <a:spcPct val="100000"/>
              </a:lnSpc>
              <a:buNone/>
              <a:tabLst>
                <a:tab algn="l" pos="0"/>
              </a:tabLst>
            </a:pPr>
            <a:r>
              <a:rPr b="0" lang="it-IT" sz="2000" spc="-1" strike="noStrike">
                <a:solidFill>
                  <a:srgbClr val="555555"/>
                </a:solidFill>
                <a:latin typeface="var(--system-ui)"/>
              </a:rPr>
              <a:t>l World Water Forum (WWF) è il più grande evento globale legato all'acqua, organizzato dal World Water Council (WWC), una piattaforma internazionale multi-stakeholder che riunisce quasi 400 istituzioni, provenienti da 70 paesi in tutto il mondo. Il Forum globale sull'acqua incoraggia dibattiti e scambi di esperienze, con l'obiettivo di raggiungere una visione strategica comune sulle risorse idriche e sulla gestione dei servizi idrici tra tutti i membri della comunità globale. Il 10° World Water Forum si terrà a Bali dal 18 al 24 maggio 2024, ma per arrivare preparati all'evento, il 15 e 16 febbraio quasi mille membri della comunità mondiale dell'acqua si incontreranno a Giakarta per confermare che l'acqua e i servizi igienico-sanitari sono priorità politiche. Come si legge sullo stesso sito del Water World Forum "L'acqua è politica" a tutti i livelli, internazionale, nazionale e locale e questo richiede azioni e soluzioni che siano esse stesse politiche.</a:t>
            </a:r>
            <a:endParaRPr b="0" lang="it-IT" sz="2000" spc="-1" strike="noStrike">
              <a:solidFill>
                <a:srgbClr val="000000"/>
              </a:solidFill>
              <a:latin typeface="Arial"/>
            </a:endParaRPr>
          </a:p>
          <a:p>
            <a:pPr indent="0">
              <a:lnSpc>
                <a:spcPct val="100000"/>
              </a:lnSpc>
              <a:buNone/>
              <a:tabLst>
                <a:tab algn="l" pos="0"/>
              </a:tabLst>
            </a:pPr>
            <a:r>
              <a:rPr b="1" lang="it-IT" sz="2000" spc="-1" strike="noStrike">
                <a:solidFill>
                  <a:srgbClr val="555555"/>
                </a:solidFill>
                <a:latin typeface="var(--system-ui)"/>
              </a:rPr>
              <a:t>Verge Climate Tech</a:t>
            </a:r>
            <a:endParaRPr b="0" lang="it-IT" sz="2000" spc="-1" strike="noStrike">
              <a:solidFill>
                <a:srgbClr val="000000"/>
              </a:solidFill>
              <a:latin typeface="Arial"/>
            </a:endParaRPr>
          </a:p>
          <a:p>
            <a:pPr indent="0">
              <a:lnSpc>
                <a:spcPct val="100000"/>
              </a:lnSpc>
              <a:buNone/>
              <a:tabLst>
                <a:tab algn="l" pos="0"/>
              </a:tabLst>
            </a:pPr>
            <a:r>
              <a:rPr b="0" lang="it-IT" sz="2000" spc="-1" strike="noStrike">
                <a:solidFill>
                  <a:srgbClr val="555555"/>
                </a:solidFill>
                <a:latin typeface="var(--system-ui)"/>
              </a:rPr>
              <a:t>VERGE 24 è il principale evento tecnologico sul clima che accelera le soluzioni alle sfide più urgenti del nostro tempo. All'evento si riuniranno leader di imprese, rappresentanti di governi, fornitori di soluzioni e startup che lavorano insieme per affrontare la crisi climatica. Al centro ci saranno le cosiddette Climate Tech, tutte quelle tecnologie innovative che puntano a ridurre la quantità di anidride carbonica nell'atmosfera e che possano aiutare a raggiungere l'obiettivo di 'zero emissioni nette' entro il 2050. </a:t>
            </a:r>
            <a:endParaRPr b="0" lang="it-IT" sz="2000" spc="-1" strike="noStrike">
              <a:solidFill>
                <a:srgbClr val="000000"/>
              </a:solidFill>
              <a:latin typeface="Arial"/>
            </a:endParaRPr>
          </a:p>
          <a:p>
            <a:pPr indent="0">
              <a:lnSpc>
                <a:spcPct val="100000"/>
              </a:lnSpc>
              <a:buNone/>
              <a:tabLst>
                <a:tab algn="l" pos="0"/>
              </a:tabLst>
            </a:pPr>
            <a:r>
              <a:rPr b="1" lang="it-IT" sz="2000" spc="-1" strike="noStrike">
                <a:solidFill>
                  <a:srgbClr val="555555"/>
                </a:solidFill>
                <a:latin typeface="var(--system-ui)"/>
              </a:rPr>
              <a:t>Terra madre</a:t>
            </a:r>
            <a:endParaRPr b="0" lang="it-IT" sz="2000" spc="-1" strike="noStrike">
              <a:solidFill>
                <a:srgbClr val="000000"/>
              </a:solidFill>
              <a:latin typeface="Arial"/>
            </a:endParaRPr>
          </a:p>
          <a:p>
            <a:pPr indent="0">
              <a:lnSpc>
                <a:spcPct val="100000"/>
              </a:lnSpc>
              <a:buNone/>
              <a:tabLst>
                <a:tab algn="l" pos="0"/>
              </a:tabLst>
            </a:pPr>
            <a:r>
              <a:rPr b="0" lang="it-IT" sz="2000" spc="-1" strike="noStrike">
                <a:solidFill>
                  <a:srgbClr val="555555"/>
                </a:solidFill>
                <a:latin typeface="var(--system-ui)"/>
              </a:rPr>
              <a:t>Creata da Slow Food nel 2004, Terra Madre è una rete mondiale che raggruppa le 'comunità dell'alimentazione' impegnate a salvaguardare la qualità delle produzioni agro-alimentari locali. È un grande meeting che coinvolge agricoltori, allevatori, pescatori, artigiani del cibo, accademici, cuochi, consumatori di oltre 160 Paesi del mondo per promuovere una uova cultura del cibo, rispettosa dell'ambiente e delle comunità. Nel 2024 il meeting si terrà al Salone del Gusto a Parco Dora, a Torino, dal 26 al 30 settembre. Il tema dell'anno sarà essere natura, inteso come il rapporto equilibrato degli esseri umani con gli ecosistemi in cui è inserito e che lo circondano. Dagli organizzatori il cibo è visto come l'anello di congiunzione fra natura e cultura, l'elemento più potente che riconduce alla terra, al suolo, all'acqua e alla biodiversità.</a:t>
            </a:r>
            <a:endParaRPr b="0" lang="it-IT" sz="2000" spc="-1" strike="noStrike">
              <a:solidFill>
                <a:srgbClr val="000000"/>
              </a:solidFill>
              <a:latin typeface="Arial"/>
            </a:endParaRPr>
          </a:p>
          <a:p>
            <a:pPr indent="0">
              <a:lnSpc>
                <a:spcPct val="100000"/>
              </a:lnSpc>
              <a:buNone/>
              <a:tabLst>
                <a:tab algn="l" pos="0"/>
              </a:tabLst>
            </a:pPr>
            <a:br>
              <a:rPr sz="2000"/>
            </a:br>
            <a:endParaRPr b="0" lang="it-IT" sz="2000" spc="-1" strike="noStrike">
              <a:solidFill>
                <a:srgbClr val="000000"/>
              </a:solidFill>
              <a:latin typeface="Arial"/>
            </a:endParaRPr>
          </a:p>
        </p:txBody>
      </p:sp>
      <p:sp>
        <p:nvSpPr>
          <p:cNvPr id="819" name="PlaceHolder 3"/>
          <p:cNvSpPr>
            <a:spLocks noGrp="1"/>
          </p:cNvSpPr>
          <p:nvPr>
            <p:ph type="sldNum" idx="22"/>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39F94690-90BC-4080-A927-B5C0535E3782}"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0" name="PlaceHolder 1"/>
          <p:cNvSpPr>
            <a:spLocks noGrp="1"/>
          </p:cNvSpPr>
          <p:nvPr>
            <p:ph type="sldImg"/>
          </p:nvPr>
        </p:nvSpPr>
        <p:spPr>
          <a:xfrm>
            <a:off x="1166760" y="1241280"/>
            <a:ext cx="4465080" cy="3350520"/>
          </a:xfrm>
          <a:prstGeom prst="rect">
            <a:avLst/>
          </a:prstGeom>
          <a:ln w="0">
            <a:noFill/>
          </a:ln>
        </p:spPr>
      </p:sp>
      <p:sp>
        <p:nvSpPr>
          <p:cNvPr id="821"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216000" indent="0">
              <a:buNone/>
            </a:pPr>
            <a:endParaRPr b="0" lang="it-IT" sz="1800" spc="-1" strike="noStrike">
              <a:solidFill>
                <a:srgbClr val="000000"/>
              </a:solidFill>
              <a:latin typeface="Arial"/>
            </a:endParaRPr>
          </a:p>
        </p:txBody>
      </p:sp>
      <p:sp>
        <p:nvSpPr>
          <p:cNvPr id="822" name="PlaceHolder 3"/>
          <p:cNvSpPr>
            <a:spLocks noGrp="1"/>
          </p:cNvSpPr>
          <p:nvPr>
            <p:ph type="sldNum" idx="23"/>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0B8BC491-D700-4B78-8CDF-DD609F66A338}"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3" name="PlaceHolder 1"/>
          <p:cNvSpPr>
            <a:spLocks noGrp="1"/>
          </p:cNvSpPr>
          <p:nvPr>
            <p:ph type="sldImg"/>
          </p:nvPr>
        </p:nvSpPr>
        <p:spPr>
          <a:xfrm>
            <a:off x="1166760" y="1241280"/>
            <a:ext cx="4465080" cy="3350520"/>
          </a:xfrm>
          <a:prstGeom prst="rect">
            <a:avLst/>
          </a:prstGeom>
          <a:ln w="0">
            <a:noFill/>
          </a:ln>
        </p:spPr>
      </p:sp>
      <p:sp>
        <p:nvSpPr>
          <p:cNvPr id="824"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216000" indent="0">
              <a:lnSpc>
                <a:spcPct val="100000"/>
              </a:lnSpc>
              <a:buNone/>
              <a:tabLst>
                <a:tab algn="l" pos="0"/>
              </a:tabLst>
            </a:pPr>
            <a:r>
              <a:rPr b="0" lang="it-IT" sz="2000" spc="-1" strike="noStrike">
                <a:solidFill>
                  <a:srgbClr val="555555"/>
                </a:solidFill>
                <a:latin typeface="open sans"/>
              </a:rPr>
              <a:t>Vediamo quali organizzazioni sono incaricate di monitorare e controllare l'adempimento di questi diritti.</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yanone kaffeesatz"/>
              </a:rPr>
              <a:t>1. Amnistia internazionale</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open sans"/>
              </a:rPr>
              <a:t>Questa organizzazione globale senza scopo di lucro, presente in più di 150 paesi,</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u="sng">
                <a:solidFill>
                  <a:srgbClr val="000000"/>
                </a:solidFill>
                <a:uFillTx/>
                <a:latin typeface="open sans"/>
                <a:hlinkClick r:id="rId1"/>
              </a:rPr>
              <a:t>instagram</a:t>
            </a:r>
            <a:r>
              <a:rPr b="0" lang="it-IT" sz="2000" spc="-1" strike="noStrike" u="sng">
                <a:solidFill>
                  <a:srgbClr val="000000"/>
                </a:solidFill>
                <a:uFillTx/>
                <a:latin typeface="open sans"/>
                <a:hlinkClick r:id="rId2"/>
              </a:rPr>
              <a:t> story </a:t>
            </a:r>
            <a:r>
              <a:rPr b="0" lang="it-IT" sz="2000" spc="-1" strike="noStrike" u="sng">
                <a:solidFill>
                  <a:srgbClr val="000000"/>
                </a:solidFill>
                <a:uFillTx/>
                <a:latin typeface="open sans"/>
                <a:hlinkClick r:id="rId3"/>
              </a:rPr>
              <a:t>viewer</a:t>
            </a:r>
            <a:endParaRPr b="0" lang="it-IT" sz="2000" spc="-1" strike="noStrike">
              <a:solidFill>
                <a:srgbClr val="000000"/>
              </a:solidFill>
              <a:latin typeface="Arial"/>
            </a:endParaRPr>
          </a:p>
          <a:p>
            <a:pPr marL="216000" indent="0">
              <a:lnSpc>
                <a:spcPct val="100000"/>
              </a:lnSpc>
              <a:buNone/>
              <a:tabLst>
                <a:tab algn="l" pos="0"/>
              </a:tabLst>
            </a:pPr>
            <a:r>
              <a:rPr b="1" lang="it-IT" sz="2000" spc="-1" strike="noStrike">
                <a:solidFill>
                  <a:srgbClr val="ffffff"/>
                </a:solidFill>
                <a:latin typeface="open sans"/>
              </a:rPr>
              <a:t>lavora per il diritto alla verità, alla giustizia e alla riparazione delle vittime di abusi</a:t>
            </a:r>
            <a:r>
              <a:rPr b="0" lang="it-IT" sz="2000" spc="-1" strike="noStrike">
                <a:solidFill>
                  <a:srgbClr val="ffffff"/>
                </a:solidFill>
                <a:latin typeface="open sans"/>
              </a:rPr>
              <a:t>, come processi iniqui, arresti arbitrari, esecuzioni extragiudiziali o violenza di genere.</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open sans"/>
              </a:rPr>
              <a:t>Inoltre, Amnesty International difende i diritti umani di migranti, richiedenti asilo, rifugiati, sfollati o vittime di tratta. Anche alla popolazione civile nei conflitti armati e vittime di violenze da parte degli Stati e di altri attori politici e imprenditoriali.</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open sans"/>
              </a:rPr>
              <a:t>Questa organizzazione civile di solito si batte contro la tortura e i maltrattamenti, e in favore della diritti sessuali e riproduttivi, contro la pena di morte e per un effettivo controllo della Armi.</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yanone kaffeesatz"/>
              </a:rPr>
              <a:t>2. Trasparenza internazionale</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open sans"/>
              </a:rPr>
              <a:t>Transparency International è un'organizzazione non governativa, fondata in Germania nel 1993, che </a:t>
            </a:r>
            <a:r>
              <a:rPr b="1" lang="it-IT" sz="2000" spc="-1" strike="noStrike">
                <a:solidFill>
                  <a:srgbClr val="555555"/>
                </a:solidFill>
                <a:latin typeface="open sans"/>
              </a:rPr>
              <a:t>promuove misure contro i reati societari e la corruzione politica a livello internazionale</a:t>
            </a:r>
            <a:r>
              <a:rPr b="0" lang="it-IT" sz="2000" spc="-1" strike="noStrike">
                <a:solidFill>
                  <a:srgbClr val="555555"/>
                </a:solidFill>
                <a:latin typeface="open sans"/>
              </a:rPr>
              <a:t>. È composto da più di 100 delegazioni in diversi paesi.</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open sans"/>
              </a:rPr>
              <a:t>Questa organizzazione pubblica solitamente ogni anno e dal 1995 il Corruption Perception Index, che misura i livelli di corruzione nel settore pubblico, sulla base di indagini di esperti e aziende. Questo indice è stato criticato per la sua scarsa affidabilità.</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open sans"/>
              </a:rPr>
              <a:t>In Spagna, Transparency International ha iniziato a lavorare nel 2000 ed è attualmente gestita dalla Fondazione José Ortega y Gasset. A livello statale, </a:t>
            </a:r>
            <a:r>
              <a:rPr b="1" lang="it-IT" sz="2000" spc="-1" strike="noStrike">
                <a:solidFill>
                  <a:srgbClr val="555555"/>
                </a:solidFill>
                <a:latin typeface="open sans"/>
              </a:rPr>
              <a:t>Dispone inoltre di indici che misurano la corruzione nei comuni, nelle comunità autonome e nei consigli di contea</a:t>
            </a:r>
            <a:r>
              <a:rPr b="0" lang="it-IT" sz="2000" spc="-1" strike="noStrike">
                <a:solidFill>
                  <a:srgbClr val="555555"/>
                </a:solidFill>
                <a:latin typeface="open sans"/>
              </a:rPr>
              <a:t>.</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yanone kaffeesatz"/>
              </a:rPr>
              <a:t>3. Difensore civico</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open sans"/>
              </a:rPr>
              <a:t>L'Ombudsman è la figura istituzionale che </a:t>
            </a:r>
            <a:r>
              <a:rPr b="1" lang="it-IT" sz="2000" spc="-1" strike="noStrike">
                <a:solidFill>
                  <a:srgbClr val="555555"/>
                </a:solidFill>
                <a:latin typeface="open sans"/>
              </a:rPr>
              <a:t>è responsabile della difesa dei diritti fondamentali e delle libertà pubbliche dei cittadini</a:t>
            </a:r>
            <a:r>
              <a:rPr b="0" lang="it-IT" sz="2000" spc="-1" strike="noStrike">
                <a:solidFill>
                  <a:srgbClr val="555555"/>
                </a:solidFill>
                <a:latin typeface="open sans"/>
              </a:rPr>
              <a:t>, vigilando sull'attività delle pubbliche amministrazioni.</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open sans"/>
              </a:rPr>
              <a:t>In Spagna è eletto dal Congresso dei Deputati e dal Senato, con una maggioranza di tre quinti. È un'istituzione senza poteri esecutivi, quindi la sua forza è piuttosto persuasiva e politica. Ha la capacità di emettere rapporti alle Cortes Generali, anche se non vincolanti.</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yanone kaffeesatz"/>
              </a:rPr>
              <a:t>4. Consiglio dei diritti umani delle Nazioni Unite</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open sans"/>
              </a:rPr>
              <a:t>Il Consiglio per i diritti umani, creato nel 2006, è un'istituzione intergovernativa delle Nazioni Unite che </a:t>
            </a:r>
            <a:r>
              <a:rPr b="1" lang="it-IT" sz="2000" spc="-1" strike="noStrike">
                <a:solidFill>
                  <a:srgbClr val="555555"/>
                </a:solidFill>
                <a:latin typeface="open sans"/>
              </a:rPr>
              <a:t>è responsabile del rafforzamento della promozione e della protezione dei diritti umani in tutto il mondo</a:t>
            </a:r>
            <a:r>
              <a:rPr b="0" lang="it-IT" sz="2000" spc="-1" strike="noStrike">
                <a:solidFill>
                  <a:srgbClr val="555555"/>
                </a:solidFill>
                <a:latin typeface="open sans"/>
              </a:rPr>
              <a:t>, nonché affrontare situazioni di violazione dei diritti umani e formulare raccomandazioni in merito.</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open sans"/>
              </a:rPr>
              <a:t>Questo organismo ha la capacità di discutere tutte le questioni e le situazioni relative ai diritti umani che richiedono la sua attenzione durante tutto l'anno. Si riunisce presso l'Ufficio delle Nazioni Unite a Ginevra.</a:t>
            </a:r>
            <a:endParaRPr b="0" lang="it-IT" sz="2000" spc="-1" strike="noStrike">
              <a:solidFill>
                <a:srgbClr val="000000"/>
              </a:solidFill>
              <a:latin typeface="Arial"/>
            </a:endParaRPr>
          </a:p>
          <a:p>
            <a:pPr marL="216000" indent="0">
              <a:lnSpc>
                <a:spcPct val="100000"/>
              </a:lnSpc>
              <a:buNone/>
              <a:tabLst>
                <a:tab algn="l" pos="0"/>
              </a:tabLst>
            </a:pPr>
            <a:r>
              <a:rPr b="1" lang="it-IT" sz="2000" spc="-1" strike="noStrike">
                <a:solidFill>
                  <a:srgbClr val="555555"/>
                </a:solidFill>
                <a:latin typeface="open sans"/>
              </a:rPr>
              <a:t>Il Consiglio è composto da 47 Stati membri delle Nazioni Unite</a:t>
            </a:r>
            <a:r>
              <a:rPr b="0" lang="it-IT" sz="2000" spc="-1" strike="noStrike">
                <a:solidFill>
                  <a:srgbClr val="555555"/>
                </a:solidFill>
                <a:latin typeface="open sans"/>
              </a:rPr>
              <a:t> che sono eletti dall'Assemblea generale delle Nazioni Unite. Il Consiglio per i diritti umani ha sostituito l'ex Commissione delle Nazioni Unite sui diritti umani.</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yanone kaffeesatz"/>
              </a:rPr>
              <a:t>5. Fondo delle Nazioni Unite per l'Infanzia (UNICEF)</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open sans"/>
              </a:rPr>
              <a:t>L'UNICEF è un'organizzazione delle Nazioni Unite con sede negli Stati Uniti e presente in più di 190 paesi, il cui obiettivo è quello di </a:t>
            </a:r>
            <a:r>
              <a:rPr b="1" lang="it-IT" sz="2000" spc="-1" strike="noStrike">
                <a:solidFill>
                  <a:srgbClr val="555555"/>
                </a:solidFill>
                <a:latin typeface="open sans"/>
              </a:rPr>
              <a:t>fornire aiuti umanitari a bambini e famiglie nei paesi in via di sviluppo</a:t>
            </a:r>
            <a:r>
              <a:rPr b="0" lang="it-IT" sz="2000" spc="-1" strike="noStrike">
                <a:solidFill>
                  <a:srgbClr val="555555"/>
                </a:solidFill>
                <a:latin typeface="open sans"/>
              </a:rPr>
              <a:t>.</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open sans"/>
              </a:rPr>
              <a:t>Con la Dichiarazione dei diritti dell'infanzia promossa nel 1959, l'UNICEF è diventato un agente essenziale per rispondere ai bisogni dei bambini e tutelare i loro diritti. Nel 1965 ricevette il Premio Nobel per la pace.</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open sans"/>
              </a:rPr>
              <a:t>Tra le sue priorità c'è l'aiuto ai bambini e alle famiglie nelle aree estremamente povere dell'Africa e di altre parti del mondo. </a:t>
            </a:r>
            <a:r>
              <a:rPr b="1" lang="it-IT" sz="2000" spc="-1" strike="noStrike">
                <a:solidFill>
                  <a:srgbClr val="555555"/>
                </a:solidFill>
                <a:latin typeface="open sans"/>
              </a:rPr>
              <a:t>L'UNICEF lavora anche su salute, acqua, servizi igienico-sanitari e programmi nutrizionali, oltre a promuovere l'istruzione</a:t>
            </a:r>
            <a:r>
              <a:rPr b="0" lang="it-IT" sz="2000" spc="-1" strike="noStrike">
                <a:solidFill>
                  <a:srgbClr val="555555"/>
                </a:solidFill>
                <a:latin typeface="open sans"/>
              </a:rPr>
              <a:t> e la partecipazione sociale dei bambini.</a:t>
            </a:r>
            <a:endParaRPr b="0" lang="it-IT" sz="2000" spc="-1" strike="noStrike">
              <a:solidFill>
                <a:srgbClr val="000000"/>
              </a:solidFill>
              <a:latin typeface="Arial"/>
            </a:endParaRPr>
          </a:p>
          <a:p>
            <a:pPr marL="216000" indent="-216000">
              <a:lnSpc>
                <a:spcPct val="100000"/>
              </a:lnSpc>
              <a:buClr>
                <a:srgbClr val="ffffff"/>
              </a:buClr>
              <a:buFont typeface="Arial"/>
              <a:buChar char="•"/>
              <a:tabLst>
                <a:tab algn="l" pos="0"/>
              </a:tabLst>
            </a:pPr>
            <a:r>
              <a:rPr b="0" lang="it-IT" sz="2000" spc="-1" strike="noStrike">
                <a:solidFill>
                  <a:srgbClr val="ffffff"/>
                </a:solidFill>
                <a:latin typeface="open sans"/>
              </a:rPr>
              <a:t>Potresti essere interessato: "La povertà colpisce lo sviluppo del cervello dei bambini"</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yanone kaffeesatz"/>
              </a:rPr>
              <a:t>6. Programma delle Nazioni Unite per lo sviluppo (UNDP)</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open sans"/>
              </a:rPr>
              <a:t>L'UNDP è stato creato nel 1958 dall'Assemblea Generale delle Nazioni Unite per contribuire al miglioramento della qualità della vita delle nazioni e dei loro cittadini. Attualmente è presente in 178 paesi e </a:t>
            </a:r>
            <a:r>
              <a:rPr b="1" lang="it-IT" sz="2000" spc="-1" strike="noStrike">
                <a:solidFill>
                  <a:srgbClr val="555555"/>
                </a:solidFill>
                <a:latin typeface="open sans"/>
              </a:rPr>
              <a:t>è l'organismo responsabile dell'attuazione degli obiettivi di sviluppo sostenibile</a:t>
            </a:r>
            <a:r>
              <a:rPr b="0" lang="it-IT" sz="2000" spc="-1" strike="noStrike">
                <a:solidFill>
                  <a:srgbClr val="555555"/>
                </a:solidFill>
                <a:latin typeface="open sans"/>
              </a:rPr>
              <a:t>, che comprendono aspetti quali il cambiamento climatico, la disuguaglianza economica, l'innovazione, il consumo sostenibile, la promozione della pace o della giustizia.</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open sans"/>
              </a:rPr>
              <a:t>Le sue priorità sono la riduzione della povertà, la prevenzione e la ripresa dalla crisi economica, l'energia e l'ambiente, le tecnologie dell'informazione o l'HIV-AIDS. Dal 1990 l'UNDP pubblica il rapporto sullo sviluppo umano o Indice di Sviluppo Umano (HDI), un indicatore dei risultati ottenuti in aspetti fondamentali dello sviluppo delle persone, come avere una vita lunga e sana, acquisire conoscenze e godersi la vita degno.</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yanone kaffeesatz"/>
              </a:rPr>
              <a:t>7. Human Rights Watch</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open sans"/>
              </a:rPr>
              <a:t>Human Rights Watch è un'organizzazione per i diritti umani senza scopo di lucro e non governativa composta da circa 400 membri provenienti da vari paesi del mondo. È stata fondata nel 1978 ed è un'istituzione riconosciuta per l'indagine rigorosa dei fatti, la presentazione di segnalazione imparziale, uso efficace dei media e mantenimento di obiettivi chiari per quanto riguarda Diritti.</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open sans"/>
              </a:rPr>
              <a:t>Questa organizzazione </a:t>
            </a:r>
            <a:r>
              <a:rPr b="1" lang="it-IT" sz="2000" spc="-1" strike="noStrike">
                <a:solidFill>
                  <a:srgbClr val="555555"/>
                </a:solidFill>
                <a:latin typeface="open sans"/>
              </a:rPr>
              <a:t>si oppone alle violazioni dei diritti umani fondamentali, compresa la pena capitale e la discriminazione sessuale</a:t>
            </a:r>
            <a:r>
              <a:rPr b="0" lang="it-IT" sz="2000" spc="-1" strike="noStrike">
                <a:solidFill>
                  <a:srgbClr val="555555"/>
                </a:solidFill>
                <a:latin typeface="open sans"/>
              </a:rPr>
              <a:t>. È anche nota per la sua difesa delle libertà civili e dei diritti fondamentali, come la libertà di religione e di stampa.</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open sans"/>
              </a:rPr>
              <a:t>Ogni anno Human Rights Watch consegna il Premio Human Rights Defenders agli attivisti di tutto il mondo che hanno dimostrato leadership e coraggio nella difesa dei diritti umani.</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yanone kaffeesatz"/>
              </a:rPr>
              <a:t>8. Diritti umani senza frontiere (HRWF)</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open sans"/>
              </a:rPr>
              <a:t>Questa organizzazione non governativa è stata creata nel 1989 come associazione senza scopo di lucro in Belgio. I suoi obiettivi principali sono plasmare la politica europea e internazionale per rafforzare la democrazia; difendere lo stato di diritto; e proteggere i diritti umani in tutto il mondo.</a:t>
            </a:r>
            <a:endParaRPr b="0" lang="it-IT" sz="2000" spc="-1" strike="noStrike">
              <a:solidFill>
                <a:srgbClr val="000000"/>
              </a:solidFill>
              <a:latin typeface="Arial"/>
            </a:endParaRPr>
          </a:p>
          <a:p>
            <a:pPr marL="216000" indent="0">
              <a:lnSpc>
                <a:spcPct val="100000"/>
              </a:lnSpc>
              <a:buNone/>
              <a:tabLst>
                <a:tab algn="l" pos="0"/>
              </a:tabLst>
            </a:pPr>
            <a:r>
              <a:rPr b="1" lang="it-IT" sz="2000" spc="-1" strike="noStrike">
                <a:solidFill>
                  <a:srgbClr val="555555"/>
                </a:solidFill>
                <a:latin typeface="open sans"/>
              </a:rPr>
              <a:t>HRWF cerca di rafforzare la cultura dei diritti umani</a:t>
            </a:r>
            <a:r>
              <a:rPr b="0" lang="it-IT" sz="2000" spc="-1" strike="noStrike">
                <a:solidFill>
                  <a:srgbClr val="555555"/>
                </a:solidFill>
                <a:latin typeface="open sans"/>
              </a:rPr>
              <a:t> scambiando informazioni, pubblicando relazioni e organizzando seminari ed eventi che istruiscono i responsabili politici e informano il pubblico in generale.</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open sans"/>
              </a:rPr>
              <a:t>Altre delle sue priorità sono: affrontare le violazioni della libertà religiosa, denunciare la tratta delle donne per il sfruttamento sessuale o la protezione delle minoranze etniche e linguistiche, nonché la violazione dei diritti umani in paesi come Cina, Corea o Russia.</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yanone kaffeesatz"/>
              </a:rPr>
              <a:t>9. Organizzazione delle Nazioni Unite per l'Educazione, la Scienza e la Cultura (UNESCO)</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open sans"/>
              </a:rPr>
              <a:t>L'UNESCO è un'istituzione fondata nel 1945 che promuove i diritti umani e lo stato di diritto, </a:t>
            </a:r>
            <a:r>
              <a:rPr b="1" lang="it-IT" sz="2000" spc="-1" strike="noStrike">
                <a:solidFill>
                  <a:srgbClr val="555555"/>
                </a:solidFill>
                <a:latin typeface="open sans"/>
              </a:rPr>
              <a:t>con particolare attenzione al diritto all'istruzione, all'informazione, alla libertà di opinione e di espressione</a:t>
            </a:r>
            <a:r>
              <a:rPr b="0" lang="it-IT" sz="2000" spc="-1" strike="noStrike">
                <a:solidFill>
                  <a:srgbClr val="555555"/>
                </a:solidFill>
                <a:latin typeface="open sans"/>
              </a:rPr>
              <a:t>, i diritti culturali e il diritto a partecipare ai progressi scientifici e al progresso tecnologico e sociale.</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open sans"/>
              </a:rPr>
              <a:t>Questa organizzazione ha una vocazione pacifista e, tra l'altro, </a:t>
            </a:r>
            <a:r>
              <a:rPr b="1" lang="it-IT" sz="2000" spc="-1" strike="noStrike">
                <a:solidFill>
                  <a:srgbClr val="555555"/>
                </a:solidFill>
                <a:latin typeface="open sans"/>
              </a:rPr>
              <a:t>sostiene in particolare l'alfabetizzazione</a:t>
            </a:r>
            <a:r>
              <a:rPr b="0" lang="it-IT" sz="2000" spc="-1" strike="noStrike">
                <a:solidFill>
                  <a:srgbClr val="555555"/>
                </a:solidFill>
                <a:latin typeface="open sans"/>
              </a:rPr>
              <a:t>.</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open sans"/>
              </a:rPr>
              <a:t>Nell'istruzione, questo organismo dà la priorità al conseguimento di un'istruzione elementare adattata alle esigenze attuali. Promuove inoltre la collaborazione con insegnanti, pianificatori familiari, amministratori educativi e incoraggia la costruzione di scuole e la fornitura delle attrezzature necessarie per la loro realizzazione e funzionamento.</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yanone kaffeesatz"/>
              </a:rPr>
              <a:t>10. Organizzazione internazionale del lavoro (OIL)</a:t>
            </a:r>
            <a:endParaRPr b="0" lang="it-IT" sz="2000" spc="-1" strike="noStrike">
              <a:solidFill>
                <a:srgbClr val="000000"/>
              </a:solidFill>
              <a:latin typeface="Arial"/>
            </a:endParaRPr>
          </a:p>
          <a:p>
            <a:pPr marL="216000" indent="0">
              <a:lnSpc>
                <a:spcPct val="100000"/>
              </a:lnSpc>
              <a:buNone/>
              <a:tabLst>
                <a:tab algn="l" pos="0"/>
              </a:tabLst>
            </a:pPr>
            <a:r>
              <a:rPr b="0" lang="it-IT" sz="2000" spc="-1" strike="noStrike">
                <a:solidFill>
                  <a:srgbClr val="555555"/>
                </a:solidFill>
                <a:latin typeface="open sans"/>
              </a:rPr>
              <a:t>L'ILO è un'agenzia delle Nazioni Unite, fondata nel 1919, che </a:t>
            </a:r>
            <a:r>
              <a:rPr b="1" lang="it-IT" sz="2000" spc="-1" strike="noStrike">
                <a:solidFill>
                  <a:srgbClr val="555555"/>
                </a:solidFill>
                <a:latin typeface="open sans"/>
              </a:rPr>
              <a:t>si occupa di questioni di lavoro e relazioni sindacali</a:t>
            </a:r>
            <a:r>
              <a:rPr b="0" lang="it-IT" sz="2000" spc="-1" strike="noStrike">
                <a:solidFill>
                  <a:srgbClr val="555555"/>
                </a:solidFill>
                <a:latin typeface="open sans"/>
              </a:rPr>
              <a:t>. I suoi obiettivi principali sono: promuovere i diritti del lavoro, promuovere le opportunità di lavoro dignitoso, migliorare la protezione sociale e rafforzare il dialogo per affrontare le questioni relative a lavoro.</a:t>
            </a:r>
            <a:endParaRPr b="0" lang="it-IT" sz="2000" spc="-1" strike="noStrike">
              <a:solidFill>
                <a:srgbClr val="000000"/>
              </a:solidFill>
              <a:latin typeface="Arial"/>
            </a:endParaRPr>
          </a:p>
          <a:p>
            <a:pPr marL="216000" indent="0">
              <a:lnSpc>
                <a:spcPct val="100000"/>
              </a:lnSpc>
              <a:buNone/>
              <a:tabLst>
                <a:tab algn="l" pos="0"/>
              </a:tabLst>
            </a:pPr>
            <a:r>
              <a:rPr b="1" lang="it-IT" sz="2000" spc="-1" strike="noStrike">
                <a:solidFill>
                  <a:srgbClr val="555555"/>
                </a:solidFill>
                <a:latin typeface="open sans"/>
              </a:rPr>
              <a:t>Il suo funzionamento si basa su una struttura tripartita</a:t>
            </a:r>
            <a:r>
              <a:rPr b="0" lang="it-IT" sz="2000" spc="-1" strike="noStrike">
                <a:solidFill>
                  <a:srgbClr val="555555"/>
                </a:solidFill>
                <a:latin typeface="open sans"/>
              </a:rPr>
              <a:t>, in cui lavoratori e datori di lavoro hanno gli stessi diritti di voto dei governi durante le deliberazioni dei loro organi principali. Ogni anno si incontrano a Ginevra per celebrare la Conferenza Internazionale del Lavoro. Nel 1969 ha ricevuto il Premio Nobel per la pace per i suoi successi nel campo della giustizia sociale.</a:t>
            </a:r>
            <a:endParaRPr b="0" lang="it-IT" sz="2000" spc="-1" strike="noStrike">
              <a:solidFill>
                <a:srgbClr val="000000"/>
              </a:solidFill>
              <a:latin typeface="Arial"/>
            </a:endParaRPr>
          </a:p>
          <a:p>
            <a:pPr marL="216000" indent="0">
              <a:lnSpc>
                <a:spcPct val="100000"/>
              </a:lnSpc>
              <a:buNone/>
              <a:tabLst>
                <a:tab algn="l" pos="0"/>
              </a:tabLst>
            </a:pPr>
            <a:endParaRPr b="0" lang="it-IT" sz="2000" spc="-1" strike="noStrike">
              <a:solidFill>
                <a:srgbClr val="000000"/>
              </a:solidFill>
              <a:latin typeface="Arial"/>
            </a:endParaRPr>
          </a:p>
        </p:txBody>
      </p:sp>
      <p:sp>
        <p:nvSpPr>
          <p:cNvPr id="825" name="PlaceHolder 3"/>
          <p:cNvSpPr>
            <a:spLocks noGrp="1"/>
          </p:cNvSpPr>
          <p:nvPr>
            <p:ph type="sldNum" idx="24"/>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A1186A3A-B0BF-4F84-ABD5-538CF936ACCC}"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6" name="PlaceHolder 1"/>
          <p:cNvSpPr>
            <a:spLocks noGrp="1"/>
          </p:cNvSpPr>
          <p:nvPr>
            <p:ph type="sldImg"/>
          </p:nvPr>
        </p:nvSpPr>
        <p:spPr>
          <a:xfrm>
            <a:off x="1166760" y="1241280"/>
            <a:ext cx="4465080" cy="3350520"/>
          </a:xfrm>
          <a:prstGeom prst="rect">
            <a:avLst/>
          </a:prstGeom>
          <a:ln w="0">
            <a:noFill/>
          </a:ln>
        </p:spPr>
      </p:sp>
      <p:sp>
        <p:nvSpPr>
          <p:cNvPr id="827"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171360" indent="-171360">
              <a:lnSpc>
                <a:spcPct val="100000"/>
              </a:lnSpc>
              <a:buClr>
                <a:srgbClr val="000000"/>
              </a:buClr>
              <a:buFont typeface="Arial"/>
              <a:buChar char="•"/>
            </a:pPr>
            <a:r>
              <a:rPr b="0" lang="it-IT" sz="1200" spc="-1" strike="noStrike">
                <a:solidFill>
                  <a:srgbClr val="000000"/>
                </a:solidFill>
                <a:latin typeface="+mn-lt"/>
                <a:ea typeface="+mn-ea"/>
              </a:rPr>
              <a:t>Spiegare la LS richiederebbe almeno 2 ore</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Maggio 2015, 4 mesi prima dell’Agenda 2030</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NOSTRA CASA COMUNE: E’ un messaggio per tutti (non solo per i cattolici)</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6 capitoli con il 6° focalizzato sulle azioni</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Una visione integrata degli ambiti ambientale, economico e sociale</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Non crisi ambientale, ma crisi socio ambientale</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La cultura dello scarto verso le persone (crisi sociale) e verso le cose (ambientale). Con lo scarto noi consumiamo risorse e ne priviamo altri (sud del mondo)</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Conversione ecologica: Cambiamento di strada, direzione, mutamento dei comportamenti verso l’ecologia</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trasformazione dei cuori e delle menti verso un maggiore amore per Dio, per gli altri e per il creato. È un processo per riconoscere il nostro contributo alla crisi sociale ed ecologica e agire in modi da alimentare la comunione: guarire e rinnovare la nostra casa comune”. </a:t>
            </a:r>
            <a:endParaRPr b="0" lang="it-IT" sz="1200" spc="-1" strike="noStrike">
              <a:solidFill>
                <a:srgbClr val="000000"/>
              </a:solidFill>
              <a:latin typeface="Arial"/>
            </a:endParaRPr>
          </a:p>
        </p:txBody>
      </p:sp>
      <p:sp>
        <p:nvSpPr>
          <p:cNvPr id="828" name="PlaceHolder 3"/>
          <p:cNvSpPr>
            <a:spLocks noGrp="1"/>
          </p:cNvSpPr>
          <p:nvPr>
            <p:ph type="sldNum" idx="25"/>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4BCAAA17-7D0F-4589-A540-8E470B1C6F78}"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5" name="PlaceHolder 1"/>
          <p:cNvSpPr>
            <a:spLocks noGrp="1"/>
          </p:cNvSpPr>
          <p:nvPr>
            <p:ph type="sldImg"/>
          </p:nvPr>
        </p:nvSpPr>
        <p:spPr>
          <a:xfrm>
            <a:off x="1166760" y="1241280"/>
            <a:ext cx="4465080" cy="3350520"/>
          </a:xfrm>
          <a:prstGeom prst="rect">
            <a:avLst/>
          </a:prstGeom>
          <a:ln w="0">
            <a:noFill/>
          </a:ln>
        </p:spPr>
      </p:sp>
      <p:sp>
        <p:nvSpPr>
          <p:cNvPr id="776"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216000" indent="0">
              <a:buNone/>
            </a:pPr>
            <a:endParaRPr b="0" lang="it-IT" sz="1800" spc="-1" strike="noStrike">
              <a:solidFill>
                <a:srgbClr val="000000"/>
              </a:solidFill>
              <a:latin typeface="Arial"/>
            </a:endParaRPr>
          </a:p>
        </p:txBody>
      </p:sp>
      <p:sp>
        <p:nvSpPr>
          <p:cNvPr id="777" name="PlaceHolder 3"/>
          <p:cNvSpPr>
            <a:spLocks noGrp="1"/>
          </p:cNvSpPr>
          <p:nvPr>
            <p:ph type="sldNum" idx="8"/>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594364D3-C6AB-4F0B-961E-F107723AE50B}"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9" name="PlaceHolder 1"/>
          <p:cNvSpPr>
            <a:spLocks noGrp="1"/>
          </p:cNvSpPr>
          <p:nvPr>
            <p:ph type="sldImg"/>
          </p:nvPr>
        </p:nvSpPr>
        <p:spPr>
          <a:xfrm>
            <a:off x="1166760" y="1241280"/>
            <a:ext cx="4465080" cy="3350520"/>
          </a:xfrm>
          <a:prstGeom prst="rect">
            <a:avLst/>
          </a:prstGeom>
          <a:ln w="0">
            <a:noFill/>
          </a:ln>
        </p:spPr>
      </p:sp>
      <p:sp>
        <p:nvSpPr>
          <p:cNvPr id="830"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216000" indent="0">
              <a:buNone/>
            </a:pPr>
            <a:endParaRPr b="0" lang="it-IT" sz="1800" spc="-1" strike="noStrike">
              <a:solidFill>
                <a:srgbClr val="000000"/>
              </a:solidFill>
              <a:latin typeface="Arial"/>
            </a:endParaRPr>
          </a:p>
        </p:txBody>
      </p:sp>
      <p:sp>
        <p:nvSpPr>
          <p:cNvPr id="831" name="PlaceHolder 3"/>
          <p:cNvSpPr>
            <a:spLocks noGrp="1"/>
          </p:cNvSpPr>
          <p:nvPr>
            <p:ph type="sldNum" idx="26"/>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CE49A466-4121-4C7C-B8F7-20C05F62C865}"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2" name="PlaceHolder 1"/>
          <p:cNvSpPr>
            <a:spLocks noGrp="1"/>
          </p:cNvSpPr>
          <p:nvPr>
            <p:ph type="sldImg"/>
          </p:nvPr>
        </p:nvSpPr>
        <p:spPr>
          <a:xfrm>
            <a:off x="1166760" y="1241280"/>
            <a:ext cx="4465080" cy="3350520"/>
          </a:xfrm>
          <a:prstGeom prst="rect">
            <a:avLst/>
          </a:prstGeom>
          <a:ln w="0">
            <a:noFill/>
          </a:ln>
        </p:spPr>
      </p:sp>
      <p:sp>
        <p:nvSpPr>
          <p:cNvPr id="833"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171360" indent="-171360">
              <a:lnSpc>
                <a:spcPct val="100000"/>
              </a:lnSpc>
              <a:buClr>
                <a:srgbClr val="000000"/>
              </a:buClr>
              <a:buFont typeface="Arial"/>
              <a:buChar char="•"/>
            </a:pPr>
            <a:r>
              <a:rPr b="0" lang="it-IT" sz="1200" spc="-1" strike="noStrike">
                <a:solidFill>
                  <a:srgbClr val="000000"/>
                </a:solidFill>
                <a:latin typeface="+mn-lt"/>
                <a:ea typeface="+mn-ea"/>
              </a:rPr>
              <a:t>Il negazionismo climatico: </a:t>
            </a:r>
            <a:endParaRPr b="0" lang="it-IT" sz="1200" spc="-1" strike="noStrike">
              <a:solidFill>
                <a:srgbClr val="000000"/>
              </a:solidFill>
              <a:latin typeface="Arial"/>
            </a:endParaRPr>
          </a:p>
          <a:p>
            <a:pPr lvl="1" marL="628560" indent="-171360">
              <a:lnSpc>
                <a:spcPct val="100000"/>
              </a:lnSpc>
              <a:buClr>
                <a:srgbClr val="000000"/>
              </a:buClr>
              <a:buFont typeface="Arial"/>
              <a:buChar char="•"/>
            </a:pPr>
            <a:r>
              <a:rPr b="0" lang="it-IT" sz="1200" spc="-1" strike="noStrike">
                <a:solidFill>
                  <a:srgbClr val="000000"/>
                </a:solidFill>
                <a:latin typeface="+mn-lt"/>
                <a:ea typeface="+mn-ea"/>
              </a:rPr>
              <a:t>far apparire una controversia scientifica dove in realtà non sussiste</a:t>
            </a:r>
            <a:endParaRPr b="0" lang="it-IT" sz="1200" spc="-1" strike="noStrike">
              <a:solidFill>
                <a:srgbClr val="000000"/>
              </a:solidFill>
              <a:latin typeface="Arial"/>
            </a:endParaRPr>
          </a:p>
          <a:p>
            <a:pPr lvl="1" marL="628560" indent="-171360">
              <a:lnSpc>
                <a:spcPct val="100000"/>
              </a:lnSpc>
              <a:buClr>
                <a:srgbClr val="000000"/>
              </a:buClr>
              <a:buFont typeface="Arial"/>
              <a:buChar char="•"/>
            </a:pPr>
            <a:r>
              <a:rPr b="0" lang="it-IT" sz="1200" spc="-1" strike="noStrike">
                <a:solidFill>
                  <a:srgbClr val="000000"/>
                </a:solidFill>
                <a:latin typeface="+mn-lt"/>
                <a:ea typeface="+mn-ea"/>
              </a:rPr>
              <a:t>Dubbi sulla misura in cui il cambiamento climatico sia causato dagli esseri umani, i suoi effetti su natura e società, e il potenziale di adattamento al riscaldamento globale nelle azioni umane</a:t>
            </a:r>
            <a:endParaRPr b="0" lang="it-IT" sz="1200" spc="-1" strike="noStrike">
              <a:solidFill>
                <a:srgbClr val="000000"/>
              </a:solidFill>
              <a:latin typeface="Arial"/>
            </a:endParaRPr>
          </a:p>
          <a:p>
            <a:pPr lvl="1" marL="628560" indent="-171360">
              <a:lnSpc>
                <a:spcPct val="100000"/>
              </a:lnSpc>
              <a:buClr>
                <a:srgbClr val="000000"/>
              </a:buClr>
              <a:buFont typeface="Arial"/>
              <a:buChar char="•"/>
            </a:pPr>
            <a:r>
              <a:rPr b="0" lang="it-IT" sz="1200" spc="-1" strike="noStrike">
                <a:solidFill>
                  <a:srgbClr val="000000"/>
                </a:solidFill>
                <a:latin typeface="+mn-lt"/>
                <a:ea typeface="+mn-ea"/>
              </a:rPr>
              <a:t>Origine: è organizzata da interessi industriali, politici e ideologici</a:t>
            </a:r>
            <a:endParaRPr b="0" lang="it-IT" sz="1200" spc="-1" strike="noStrike">
              <a:solidFill>
                <a:srgbClr val="000000"/>
              </a:solidFill>
              <a:latin typeface="Arial"/>
            </a:endParaRPr>
          </a:p>
          <a:p>
            <a:pPr lvl="1" marL="628560" indent="-171360">
              <a:lnSpc>
                <a:spcPct val="100000"/>
              </a:lnSpc>
              <a:buClr>
                <a:srgbClr val="000000"/>
              </a:buClr>
              <a:buFont typeface="Arial"/>
              <a:buChar char="•"/>
            </a:pPr>
            <a:r>
              <a:rPr b="0" lang="it-IT" sz="1200" spc="-1" strike="noStrike">
                <a:solidFill>
                  <a:srgbClr val="000000"/>
                </a:solidFill>
                <a:latin typeface="+mn-lt"/>
                <a:ea typeface="+mn-ea"/>
              </a:rPr>
              <a:t>Negli Stati Uniti i repubblicani avevano posizioni negazioniste</a:t>
            </a:r>
            <a:endParaRPr b="0" lang="it-IT" sz="1200" spc="-1" strike="noStrike">
              <a:solidFill>
                <a:srgbClr val="000000"/>
              </a:solidFill>
              <a:latin typeface="Arial"/>
            </a:endParaRPr>
          </a:p>
          <a:p>
            <a:pPr lvl="1" marL="628560" indent="-171360">
              <a:lnSpc>
                <a:spcPct val="100000"/>
              </a:lnSpc>
              <a:buClr>
                <a:srgbClr val="000000"/>
              </a:buClr>
              <a:buFont typeface="Arial"/>
              <a:buChar char="•"/>
            </a:pPr>
            <a:r>
              <a:rPr b="0" lang="it-IT" sz="1200" spc="-1" strike="noStrike">
                <a:solidFill>
                  <a:srgbClr val="000000"/>
                </a:solidFill>
                <a:latin typeface="+mn-lt"/>
                <a:ea typeface="+mn-ea"/>
              </a:rPr>
              <a:t>Anche su alcuni giornali italiani abbiamo trovato tesi negazioniste</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Il catastrofismo climatico:</a:t>
            </a:r>
            <a:endParaRPr b="0" lang="it-IT" sz="1200" spc="-1" strike="noStrike">
              <a:solidFill>
                <a:srgbClr val="000000"/>
              </a:solidFill>
              <a:latin typeface="Arial"/>
            </a:endParaRPr>
          </a:p>
          <a:p>
            <a:pPr lvl="1" marL="628560" indent="-171360">
              <a:lnSpc>
                <a:spcPct val="100000"/>
              </a:lnSpc>
              <a:buClr>
                <a:srgbClr val="000000"/>
              </a:buClr>
              <a:buFont typeface="Arial"/>
              <a:buChar char="•"/>
            </a:pPr>
            <a:r>
              <a:rPr b="0" lang="it-IT" sz="1200" spc="-1" strike="noStrike">
                <a:solidFill>
                  <a:srgbClr val="000000"/>
                </a:solidFill>
                <a:latin typeface="+mn-lt"/>
                <a:ea typeface="+mn-ea"/>
              </a:rPr>
              <a:t>Molti ambientalisti paventano sempre la catastrofe</a:t>
            </a:r>
            <a:endParaRPr b="0" lang="it-IT" sz="1200" spc="-1" strike="noStrike">
              <a:solidFill>
                <a:srgbClr val="000000"/>
              </a:solidFill>
              <a:latin typeface="Arial"/>
            </a:endParaRPr>
          </a:p>
          <a:p>
            <a:pPr lvl="1" marL="628560" indent="-171360">
              <a:lnSpc>
                <a:spcPct val="100000"/>
              </a:lnSpc>
              <a:buClr>
                <a:srgbClr val="000000"/>
              </a:buClr>
              <a:buFont typeface="Arial"/>
              <a:buChar char="•"/>
            </a:pPr>
            <a:r>
              <a:rPr b="0" lang="it-IT" sz="1200" spc="-1" strike="noStrike">
                <a:solidFill>
                  <a:srgbClr val="000000"/>
                </a:solidFill>
                <a:latin typeface="+mn-lt"/>
                <a:ea typeface="+mn-ea"/>
              </a:rPr>
              <a:t>Petizione di uomini di scienza contro la posizione catastrofista “La responsabilità antropica del cambiamento climatico osservato nell’ultimo secolo è quindi ingiustificatamente esagerata e le previsioni catastrofiche non sono realistiche”</a:t>
            </a:r>
            <a:endParaRPr b="0" lang="it-IT" sz="1200" spc="-1" strike="noStrike">
              <a:solidFill>
                <a:srgbClr val="000000"/>
              </a:solidFill>
              <a:latin typeface="Arial"/>
            </a:endParaRPr>
          </a:p>
          <a:p>
            <a:pPr lvl="1" marL="628560" indent="-171360">
              <a:lnSpc>
                <a:spcPct val="100000"/>
              </a:lnSpc>
              <a:buClr>
                <a:srgbClr val="000000"/>
              </a:buClr>
              <a:buFont typeface="Arial"/>
              <a:buChar char="•"/>
            </a:pPr>
            <a:r>
              <a:rPr b="0" lang="it-IT" sz="1200" spc="-1" strike="noStrike">
                <a:solidFill>
                  <a:srgbClr val="000000"/>
                </a:solidFill>
                <a:latin typeface="+mn-lt"/>
                <a:ea typeface="+mn-ea"/>
              </a:rPr>
              <a:t>In conclusione, posta la cruciale importanza che hanno i combustibili fossili per l’approvvigionamento energetico dell’umanità, suggeriamo che non si aderisca a politiche di riduzione acritica della immissione di anidride carbonica in atmosfera con l’illusoria pretesa di governare il clima. (2019, Franco Prodi, Antonino Zichichi)</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I complottisti:</a:t>
            </a:r>
            <a:endParaRPr b="0" lang="it-IT" sz="1200" spc="-1" strike="noStrike">
              <a:solidFill>
                <a:srgbClr val="000000"/>
              </a:solidFill>
              <a:latin typeface="Arial"/>
            </a:endParaRPr>
          </a:p>
          <a:p>
            <a:pPr lvl="1" marL="628560" indent="-171360">
              <a:lnSpc>
                <a:spcPct val="100000"/>
              </a:lnSpc>
              <a:buClr>
                <a:srgbClr val="000000"/>
              </a:buClr>
              <a:buFont typeface="Arial"/>
              <a:buChar char="•"/>
            </a:pPr>
            <a:r>
              <a:rPr b="0" lang="it-IT" sz="1200" spc="-1" strike="noStrike">
                <a:solidFill>
                  <a:srgbClr val="000000"/>
                </a:solidFill>
                <a:latin typeface="+mn-lt"/>
                <a:ea typeface="+mn-ea"/>
              </a:rPr>
              <a:t>teoria o spiegazione di un evento o una situazione, spesso alimentata da motivazioni politiche, che ne attribuisce cause e responsabilità a una cospirazione ordita da gruppi elitari e potenti (spesso detti «poteri forti»)</a:t>
            </a:r>
            <a:endParaRPr b="0" lang="it-IT" sz="1200" spc="-1" strike="noStrike">
              <a:solidFill>
                <a:srgbClr val="000000"/>
              </a:solidFill>
              <a:latin typeface="Arial"/>
            </a:endParaRPr>
          </a:p>
          <a:p>
            <a:pPr lvl="1" marL="628560" indent="-171360">
              <a:lnSpc>
                <a:spcPct val="100000"/>
              </a:lnSpc>
              <a:buClr>
                <a:srgbClr val="000000"/>
              </a:buClr>
              <a:buFont typeface="Arial"/>
              <a:buChar char="•"/>
            </a:pPr>
            <a:r>
              <a:rPr b="0" lang="it-IT" sz="1200" spc="-1" strike="noStrike">
                <a:solidFill>
                  <a:srgbClr val="000000"/>
                </a:solidFill>
                <a:latin typeface="+mn-lt"/>
                <a:ea typeface="+mn-ea"/>
              </a:rPr>
              <a:t>Scie chimiche, microchip nel vaccino Covid</a:t>
            </a:r>
            <a:endParaRPr b="0" lang="it-IT" sz="1200" spc="-1" strike="noStrike">
              <a:solidFill>
                <a:srgbClr val="000000"/>
              </a:solidFill>
              <a:latin typeface="Arial"/>
            </a:endParaRPr>
          </a:p>
          <a:p>
            <a:pPr lvl="1" marL="628560" indent="-171360">
              <a:lnSpc>
                <a:spcPct val="100000"/>
              </a:lnSpc>
              <a:buClr>
                <a:srgbClr val="000000"/>
              </a:buClr>
              <a:buFont typeface="Arial"/>
              <a:buChar char="•"/>
            </a:pPr>
            <a:r>
              <a:rPr b="0" lang="it-IT" sz="1200" spc="-1" strike="noStrike">
                <a:solidFill>
                  <a:srgbClr val="000000"/>
                </a:solidFill>
                <a:latin typeface="+mn-lt"/>
                <a:ea typeface="+mn-ea"/>
              </a:rPr>
              <a:t>COVID: in Cina la politica di Mao (nel 1979) prevedeva un figlio unico; oggi 3, ma non si fa più di 1 ha causato molti vecchi e pochi giovani, quindi meglio far morire i vecchi di COVID</a:t>
            </a:r>
            <a:endParaRPr b="0" lang="it-IT" sz="1200" spc="-1" strike="noStrike">
              <a:solidFill>
                <a:srgbClr val="000000"/>
              </a:solidFill>
              <a:latin typeface="Arial"/>
            </a:endParaRPr>
          </a:p>
          <a:p>
            <a:pPr lvl="1" marL="628560" indent="-171360">
              <a:lnSpc>
                <a:spcPct val="100000"/>
              </a:lnSpc>
              <a:buClr>
                <a:srgbClr val="000000"/>
              </a:buClr>
              <a:buFont typeface="Arial"/>
              <a:buChar char="•"/>
            </a:pPr>
            <a:r>
              <a:rPr b="0" lang="it-IT" sz="1200" spc="-1" strike="noStrike">
                <a:solidFill>
                  <a:srgbClr val="000000"/>
                </a:solidFill>
                <a:latin typeface="+mn-lt"/>
                <a:ea typeface="+mn-ea"/>
              </a:rPr>
              <a:t>La convinzione nelle teorie del complotto riguardo agli alimenti geneticamente modificati ha portato il governo dello Zambia a rifiutare gli aiuti alimentari durante una carestia, in un momento in cui 3 milioni di persone nel Paese soffrivano la fame</a:t>
            </a:r>
            <a:endParaRPr b="0" lang="it-IT" sz="1200" spc="-1" strike="noStrike">
              <a:solidFill>
                <a:srgbClr val="000000"/>
              </a:solidFill>
              <a:latin typeface="Arial"/>
            </a:endParaRPr>
          </a:p>
          <a:p>
            <a:pPr lvl="1" marL="628560" indent="-171360">
              <a:lnSpc>
                <a:spcPct val="100000"/>
              </a:lnSpc>
              <a:buClr>
                <a:srgbClr val="000000"/>
              </a:buClr>
              <a:buFont typeface="Arial"/>
              <a:buChar char="•"/>
            </a:pPr>
            <a:r>
              <a:rPr b="0" lang="it-IT" sz="1200" spc="-1" strike="noStrike">
                <a:solidFill>
                  <a:srgbClr val="000000"/>
                </a:solidFill>
                <a:latin typeface="+mn-lt"/>
                <a:ea typeface="+mn-ea"/>
              </a:rPr>
              <a:t>un presunto gruppo di potere oligarchico e segreto si adopererebbe per prendere il controllo di ogni Paese del mondo in maniera totalitaria al fine di ottenere il dominio della Terra o di Marte?</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L’ottimismo tecnologico:</a:t>
            </a:r>
            <a:endParaRPr b="0" lang="it-IT" sz="1200" spc="-1" strike="noStrike">
              <a:solidFill>
                <a:srgbClr val="000000"/>
              </a:solidFill>
              <a:latin typeface="Arial"/>
            </a:endParaRPr>
          </a:p>
          <a:p>
            <a:pPr lvl="1" marL="628560" indent="-171360">
              <a:lnSpc>
                <a:spcPct val="100000"/>
              </a:lnSpc>
              <a:buClr>
                <a:srgbClr val="000000"/>
              </a:buClr>
              <a:buFont typeface="Arial"/>
              <a:buChar char="•"/>
            </a:pPr>
            <a:r>
              <a:rPr b="0" lang="it-IT" sz="1200" spc="-1" strike="noStrike">
                <a:solidFill>
                  <a:srgbClr val="000000"/>
                </a:solidFill>
                <a:latin typeface="+mn-lt"/>
                <a:ea typeface="+mn-ea"/>
              </a:rPr>
              <a:t>Non facciamo nulla, tanto la tecnica e la scienza risolveranno i problemi.</a:t>
            </a:r>
            <a:endParaRPr b="0" lang="it-IT" sz="1200" spc="-1" strike="noStrike">
              <a:solidFill>
                <a:srgbClr val="000000"/>
              </a:solidFill>
              <a:latin typeface="Arial"/>
            </a:endParaRPr>
          </a:p>
          <a:p>
            <a:pPr lvl="1" marL="628560" indent="-171360">
              <a:lnSpc>
                <a:spcPct val="100000"/>
              </a:lnSpc>
              <a:buClr>
                <a:srgbClr val="000000"/>
              </a:buClr>
              <a:buFont typeface="Arial"/>
              <a:buChar char="•"/>
            </a:pPr>
            <a:r>
              <a:rPr b="0" lang="it-IT" sz="1200" spc="-1" strike="noStrike">
                <a:solidFill>
                  <a:srgbClr val="000000"/>
                </a:solidFill>
                <a:latin typeface="+mn-lt"/>
                <a:ea typeface="+mn-ea"/>
              </a:rPr>
              <a:t>Quando finirà il petrolio avremo pronta la soluzione alternativa</a:t>
            </a:r>
            <a:endParaRPr b="0" lang="it-IT" sz="1200" spc="-1" strike="noStrike">
              <a:solidFill>
                <a:srgbClr val="000000"/>
              </a:solidFill>
              <a:latin typeface="Arial"/>
            </a:endParaRPr>
          </a:p>
          <a:p>
            <a:pPr lvl="1" marL="628560" indent="-171360">
              <a:lnSpc>
                <a:spcPct val="100000"/>
              </a:lnSpc>
              <a:buClr>
                <a:srgbClr val="000000"/>
              </a:buClr>
              <a:buFont typeface="Arial"/>
              <a:buChar char="•"/>
            </a:pPr>
            <a:r>
              <a:rPr b="0" lang="it-IT" sz="1200" spc="-1" strike="noStrike">
                <a:solidFill>
                  <a:srgbClr val="000000"/>
                </a:solidFill>
                <a:latin typeface="+mn-lt"/>
                <a:ea typeface="+mn-ea"/>
              </a:rPr>
              <a:t>OK la tecnologia potrà mangiare la CO2, la fusione nucleare risolverà il problema dell’energia, ricostruiremo i ghiacciai, enzima THUC riusciremo a riprodurre specie estinte partendo dal DNA, ma se non eliminiamo le ingiustizie non avremo fatto nulla,</a:t>
            </a:r>
            <a:endParaRPr b="0" lang="it-IT" sz="1200" spc="-1" strike="noStrike">
              <a:solidFill>
                <a:srgbClr val="000000"/>
              </a:solidFill>
              <a:latin typeface="Arial"/>
            </a:endParaRPr>
          </a:p>
          <a:p>
            <a:pPr lvl="1" marL="628560" indent="-171360">
              <a:lnSpc>
                <a:spcPct val="100000"/>
              </a:lnSpc>
              <a:buClr>
                <a:srgbClr val="000000"/>
              </a:buClr>
              <a:buFont typeface="Arial"/>
              <a:buChar char="•"/>
            </a:pPr>
            <a:r>
              <a:rPr b="0" lang="it-IT" sz="1200" spc="-1" strike="noStrike">
                <a:solidFill>
                  <a:srgbClr val="000000"/>
                </a:solidFill>
                <a:latin typeface="+mn-lt"/>
                <a:ea typeface="+mn-ea"/>
              </a:rPr>
              <a:t>A quante risorse di intelligenza stiamo rinunciando per la povertà di alcuni Paesi? Siamo sicuri che in un barcone che arriva non ci sia un futuro premio Nobel?</a:t>
            </a:r>
            <a:endParaRPr b="0" lang="it-IT" sz="1200" spc="-1" strike="noStrike">
              <a:solidFill>
                <a:srgbClr val="000000"/>
              </a:solidFill>
              <a:latin typeface="Arial"/>
            </a:endParaRPr>
          </a:p>
          <a:p>
            <a:pPr indent="0">
              <a:lnSpc>
                <a:spcPct val="100000"/>
              </a:lnSpc>
              <a:buNone/>
              <a:tabLst>
                <a:tab algn="l" pos="0"/>
              </a:tabLst>
            </a:pPr>
            <a:endParaRPr b="0" lang="it-IT" sz="1200" spc="-1" strike="noStrike">
              <a:solidFill>
                <a:srgbClr val="000000"/>
              </a:solidFill>
              <a:latin typeface="Arial"/>
            </a:endParaRPr>
          </a:p>
        </p:txBody>
      </p:sp>
      <p:sp>
        <p:nvSpPr>
          <p:cNvPr id="834" name="PlaceHolder 3"/>
          <p:cNvSpPr>
            <a:spLocks noGrp="1"/>
          </p:cNvSpPr>
          <p:nvPr>
            <p:ph type="sldNum" idx="27"/>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54CB80D9-446D-460A-BC28-6ABABD9C11D8}"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5" name="PlaceHolder 1"/>
          <p:cNvSpPr>
            <a:spLocks noGrp="1"/>
          </p:cNvSpPr>
          <p:nvPr>
            <p:ph type="sldImg"/>
          </p:nvPr>
        </p:nvSpPr>
        <p:spPr>
          <a:xfrm>
            <a:off x="1166760" y="1241280"/>
            <a:ext cx="4465080" cy="3350520"/>
          </a:xfrm>
          <a:prstGeom prst="rect">
            <a:avLst/>
          </a:prstGeom>
          <a:ln w="0">
            <a:noFill/>
          </a:ln>
        </p:spPr>
      </p:sp>
      <p:sp>
        <p:nvSpPr>
          <p:cNvPr id="836"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216000" indent="0">
              <a:buNone/>
            </a:pPr>
            <a:endParaRPr b="0" lang="it-IT" sz="1800" spc="-1" strike="noStrike">
              <a:solidFill>
                <a:srgbClr val="000000"/>
              </a:solidFill>
              <a:latin typeface="Arial"/>
            </a:endParaRPr>
          </a:p>
        </p:txBody>
      </p:sp>
      <p:sp>
        <p:nvSpPr>
          <p:cNvPr id="837" name="PlaceHolder 3"/>
          <p:cNvSpPr>
            <a:spLocks noGrp="1"/>
          </p:cNvSpPr>
          <p:nvPr>
            <p:ph type="sldNum" idx="28"/>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C01E655B-31AD-43D4-B127-0AEC34947A42}"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8" name="PlaceHolder 1"/>
          <p:cNvSpPr>
            <a:spLocks noGrp="1"/>
          </p:cNvSpPr>
          <p:nvPr>
            <p:ph type="sldImg"/>
          </p:nvPr>
        </p:nvSpPr>
        <p:spPr>
          <a:xfrm>
            <a:off x="1166760" y="1241280"/>
            <a:ext cx="4465080" cy="3350520"/>
          </a:xfrm>
          <a:prstGeom prst="rect">
            <a:avLst/>
          </a:prstGeom>
          <a:ln w="0">
            <a:noFill/>
          </a:ln>
        </p:spPr>
      </p:sp>
      <p:sp>
        <p:nvSpPr>
          <p:cNvPr id="839"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171360" indent="-171360">
              <a:lnSpc>
                <a:spcPct val="100000"/>
              </a:lnSpc>
              <a:buClr>
                <a:srgbClr val="000000"/>
              </a:buClr>
              <a:buFont typeface="Arial"/>
              <a:buChar char="•"/>
            </a:pPr>
            <a:r>
              <a:rPr b="0" lang="it-IT" sz="1200" spc="-1" strike="noStrike">
                <a:solidFill>
                  <a:srgbClr val="000000"/>
                </a:solidFill>
                <a:latin typeface="+mn-lt"/>
                <a:ea typeface="+mn-ea"/>
              </a:rPr>
              <a:t>Siamo in ritardo, siamo fermi, in recessione o non abbiamo dati (rapporto ONU 2023)</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Città che spariranno (attenzione al catastrofismo!): </a:t>
            </a:r>
            <a:endParaRPr b="0" lang="it-IT" sz="1200" spc="-1" strike="noStrike">
              <a:solidFill>
                <a:srgbClr val="000000"/>
              </a:solidFill>
              <a:latin typeface="Arial"/>
            </a:endParaRPr>
          </a:p>
          <a:p>
            <a:pPr lvl="1" marL="628560" indent="-171360">
              <a:lnSpc>
                <a:spcPct val="100000"/>
              </a:lnSpc>
              <a:buClr>
                <a:srgbClr val="000000"/>
              </a:buClr>
              <a:buFont typeface="Arial"/>
              <a:buChar char="•"/>
            </a:pPr>
            <a:r>
              <a:rPr b="0" lang="it-IT" sz="1200" spc="-1" strike="noStrike">
                <a:solidFill>
                  <a:srgbClr val="000000"/>
                </a:solidFill>
                <a:latin typeface="+mn-lt"/>
                <a:ea typeface="+mn-ea"/>
              </a:rPr>
              <a:t>“</a:t>
            </a:r>
            <a:r>
              <a:rPr b="0" lang="it-IT" sz="1200" spc="-1" strike="noStrike">
                <a:solidFill>
                  <a:srgbClr val="000000"/>
                </a:solidFill>
                <a:latin typeface="+mn-lt"/>
                <a:ea typeface="+mn-ea"/>
              </a:rPr>
              <a:t>Viaggio nell’Antropocene” Giro del mondo in 80 giorni e il viaggio in Italia di Goethe.</a:t>
            </a:r>
            <a:endParaRPr b="0" lang="it-IT" sz="1200" spc="-1" strike="noStrike">
              <a:solidFill>
                <a:srgbClr val="000000"/>
              </a:solidFill>
              <a:latin typeface="Arial"/>
            </a:endParaRPr>
          </a:p>
          <a:p>
            <a:pPr lvl="1" marL="628560" indent="-171360">
              <a:lnSpc>
                <a:spcPct val="100000"/>
              </a:lnSpc>
              <a:buClr>
                <a:srgbClr val="000000"/>
              </a:buClr>
              <a:buFont typeface="Arial"/>
              <a:buChar char="•"/>
            </a:pPr>
            <a:r>
              <a:rPr b="0" lang="it-IT" sz="1200" spc="-1" strike="noStrike">
                <a:solidFill>
                  <a:srgbClr val="000000"/>
                </a:solidFill>
                <a:latin typeface="+mn-lt"/>
                <a:ea typeface="+mn-ea"/>
              </a:rPr>
              <a:t>Il parlamento indonesiano ha approvato un disegno di legge per spostare la capitale dalla città di Giacarta in una città completamente nuova da costruire nell'isola del Borneo,</a:t>
            </a:r>
            <a:endParaRPr b="0" lang="it-IT" sz="1200" spc="-1" strike="noStrike">
              <a:solidFill>
                <a:srgbClr val="000000"/>
              </a:solidFill>
              <a:latin typeface="Arial"/>
            </a:endParaRPr>
          </a:p>
          <a:p>
            <a:pPr indent="0">
              <a:lnSpc>
                <a:spcPct val="100000"/>
              </a:lnSpc>
              <a:buNone/>
              <a:tabLst>
                <a:tab algn="l" pos="0"/>
              </a:tabLst>
            </a:pPr>
            <a:endParaRPr b="0" lang="it-IT" sz="1200" spc="-1" strike="noStrike">
              <a:solidFill>
                <a:srgbClr val="000000"/>
              </a:solidFill>
              <a:latin typeface="Arial"/>
            </a:endParaRPr>
          </a:p>
        </p:txBody>
      </p:sp>
      <p:sp>
        <p:nvSpPr>
          <p:cNvPr id="840" name="PlaceHolder 3"/>
          <p:cNvSpPr>
            <a:spLocks noGrp="1"/>
          </p:cNvSpPr>
          <p:nvPr>
            <p:ph type="sldNum" idx="29"/>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4CBE316C-6807-4EC0-9850-8D819B1DF1D5}"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1" name="PlaceHolder 1"/>
          <p:cNvSpPr>
            <a:spLocks noGrp="1"/>
          </p:cNvSpPr>
          <p:nvPr>
            <p:ph type="sldImg"/>
          </p:nvPr>
        </p:nvSpPr>
        <p:spPr>
          <a:xfrm>
            <a:off x="1166760" y="1241280"/>
            <a:ext cx="4465080" cy="3350520"/>
          </a:xfrm>
          <a:prstGeom prst="rect">
            <a:avLst/>
          </a:prstGeom>
          <a:ln w="0">
            <a:noFill/>
          </a:ln>
        </p:spPr>
      </p:sp>
      <p:sp>
        <p:nvSpPr>
          <p:cNvPr id="842"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171360" indent="-171360">
              <a:lnSpc>
                <a:spcPct val="100000"/>
              </a:lnSpc>
              <a:buClr>
                <a:srgbClr val="000000"/>
              </a:buClr>
              <a:buFont typeface="Arial"/>
              <a:buChar char="•"/>
            </a:pPr>
            <a:r>
              <a:rPr b="0" lang="it-IT" sz="1200" spc="-1" strike="noStrike">
                <a:solidFill>
                  <a:srgbClr val="000000"/>
                </a:solidFill>
                <a:latin typeface="+mn-lt"/>
                <a:ea typeface="+mn-ea"/>
              </a:rPr>
              <a:t>Realtà complessa e complicata; difficile da capire. Ad oggi abbiamo dei modelli matematici di simulazione che non sempre sono corretti. Rifuggite chi da soluzioni semplici. </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Effetto farfalla: Il battito d’ali di una farfalla in Brasile può provocare un Tornado nel Texas. infinitesime variazioni nelle condizioni iniziali producono variazioni grandi e crescenti nel comportamento successivo dei suddetti sistemi. L’atmosfera è un classico esempio di sistema non lineare e l’effetto farfalla è spesso addotto come motivazione principale del limite di predicibilità del tempo atmosferico di ca. 10÷12 giorni. Es. numero della roulette.</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Previsioni sbagliate: Le previsioni sulla “bomba demografica” si sono dimostrate sbagliate. L’Africa che doveva essere il centro della bomba ha invertito la tendenza. Perché? Scolarizzazione delle donne, urbanizzazione, migrazione dalle zone contadine, benessere, ecc. Smentita delle previsioni del Club di Roma (La speranza africana, Rampini)</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Il buco nell’ozono era il fantasma degli anni 80 per la catastrofe climatica. Entro il 2045 il buco nell’ozono si chiuderà. Protocollo di Montreal del 1989, riduzione del 99% dei CFC (solvente e refrigerante): Dilemma: stop CFC paesi poveri</a:t>
            </a:r>
            <a:endParaRPr b="0" lang="it-IT" sz="1200" spc="-1" strike="noStrike">
              <a:solidFill>
                <a:srgbClr val="000000"/>
              </a:solidFill>
              <a:latin typeface="Arial"/>
            </a:endParaRPr>
          </a:p>
          <a:p>
            <a:pPr indent="0">
              <a:lnSpc>
                <a:spcPct val="100000"/>
              </a:lnSpc>
              <a:buNone/>
              <a:tabLst>
                <a:tab algn="l" pos="0"/>
              </a:tabLst>
            </a:pPr>
            <a:endParaRPr b="0" lang="it-IT" sz="1200" spc="-1" strike="noStrike">
              <a:solidFill>
                <a:srgbClr val="000000"/>
              </a:solidFill>
              <a:latin typeface="Arial"/>
            </a:endParaRPr>
          </a:p>
        </p:txBody>
      </p:sp>
      <p:sp>
        <p:nvSpPr>
          <p:cNvPr id="843" name="PlaceHolder 3"/>
          <p:cNvSpPr>
            <a:spLocks noGrp="1"/>
          </p:cNvSpPr>
          <p:nvPr>
            <p:ph type="sldNum" idx="30"/>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31987136-B2D6-42C2-BEE5-3234D97AF62E}"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4" name="PlaceHolder 1"/>
          <p:cNvSpPr>
            <a:spLocks noGrp="1"/>
          </p:cNvSpPr>
          <p:nvPr>
            <p:ph type="sldImg"/>
          </p:nvPr>
        </p:nvSpPr>
        <p:spPr>
          <a:xfrm>
            <a:off x="1166760" y="1241280"/>
            <a:ext cx="4465080" cy="3350520"/>
          </a:xfrm>
          <a:prstGeom prst="rect">
            <a:avLst/>
          </a:prstGeom>
          <a:ln w="0">
            <a:noFill/>
          </a:ln>
        </p:spPr>
      </p:sp>
      <p:sp>
        <p:nvSpPr>
          <p:cNvPr id="845"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216000" indent="0">
              <a:buNone/>
            </a:pPr>
            <a:endParaRPr b="0" lang="it-IT" sz="1800" spc="-1" strike="noStrike">
              <a:solidFill>
                <a:srgbClr val="000000"/>
              </a:solidFill>
              <a:latin typeface="Arial"/>
            </a:endParaRPr>
          </a:p>
        </p:txBody>
      </p:sp>
      <p:sp>
        <p:nvSpPr>
          <p:cNvPr id="846" name="PlaceHolder 3"/>
          <p:cNvSpPr>
            <a:spLocks noGrp="1"/>
          </p:cNvSpPr>
          <p:nvPr>
            <p:ph type="sldNum" idx="31"/>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E0F4D63F-B556-4971-9883-B46FA3B74AED}"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7" name="PlaceHolder 1"/>
          <p:cNvSpPr>
            <a:spLocks noGrp="1"/>
          </p:cNvSpPr>
          <p:nvPr>
            <p:ph type="sldImg"/>
          </p:nvPr>
        </p:nvSpPr>
        <p:spPr>
          <a:xfrm>
            <a:off x="1166760" y="1241280"/>
            <a:ext cx="4465080" cy="3350520"/>
          </a:xfrm>
          <a:prstGeom prst="rect">
            <a:avLst/>
          </a:prstGeom>
          <a:ln w="0">
            <a:noFill/>
          </a:ln>
        </p:spPr>
      </p:sp>
      <p:sp>
        <p:nvSpPr>
          <p:cNvPr id="848" name="PlaceHolder 2"/>
          <p:cNvSpPr>
            <a:spLocks noGrp="1"/>
          </p:cNvSpPr>
          <p:nvPr>
            <p:ph type="sldNum" idx="32"/>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3FA29338-2B9B-411A-B02B-60CC89230981}"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
        <p:nvSpPr>
          <p:cNvPr id="849" name="PlaceHolder 3"/>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216000" indent="0">
              <a:buNone/>
            </a:pPr>
            <a:endParaRPr b="0" lang="it-IT" sz="1800" spc="-1" strike="noStrike">
              <a:solidFill>
                <a:srgbClr val="000000"/>
              </a:solidFill>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0" name="PlaceHolder 1"/>
          <p:cNvSpPr>
            <a:spLocks noGrp="1"/>
          </p:cNvSpPr>
          <p:nvPr>
            <p:ph type="sldImg"/>
          </p:nvPr>
        </p:nvSpPr>
        <p:spPr>
          <a:xfrm>
            <a:off x="1166760" y="1241280"/>
            <a:ext cx="4465080" cy="3350520"/>
          </a:xfrm>
          <a:prstGeom prst="rect">
            <a:avLst/>
          </a:prstGeom>
          <a:ln w="0">
            <a:noFill/>
          </a:ln>
        </p:spPr>
      </p:sp>
      <p:sp>
        <p:nvSpPr>
          <p:cNvPr id="851"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171360" indent="-171360">
              <a:lnSpc>
                <a:spcPct val="100000"/>
              </a:lnSpc>
              <a:buClr>
                <a:srgbClr val="000000"/>
              </a:buClr>
              <a:buFont typeface="Arial"/>
              <a:buChar char="•"/>
            </a:pPr>
            <a:r>
              <a:rPr b="0" lang="it-IT" sz="1200" spc="-1" strike="noStrike">
                <a:solidFill>
                  <a:srgbClr val="000000"/>
                </a:solidFill>
                <a:latin typeface="+mn-lt"/>
                <a:ea typeface="+mn-ea"/>
              </a:rPr>
              <a:t>Francesco Gesualdi (Pisa, allievo Don Milani)</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Frase Einstein: dobbiamo cambiare approccio</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I nuovi stili di vita stanno diventando sempre più gli strumenti che la gente comune ha nelle proprie mani per poter cambiare la vita quotidiana e anche per poter influire sui cambiamenti strutturali che devono accadere mediante le scelte dei responsabili della realtà politica e socio-economica.</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Il Papa dice che l’acqua bolle se dal basso parte il calore del fuoco</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1" lang="it-IT" sz="1200" spc="-1" strike="noStrike">
                <a:solidFill>
                  <a:srgbClr val="000000"/>
                </a:solidFill>
                <a:latin typeface="+mn-lt"/>
                <a:ea typeface="+mn-ea"/>
              </a:rPr>
              <a:t>Gli obiettivi</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1" lang="it-IT" sz="1200" spc="-1" strike="noStrike">
                <a:solidFill>
                  <a:srgbClr val="000000"/>
                </a:solidFill>
                <a:latin typeface="+mn-lt"/>
                <a:ea typeface="+mn-ea"/>
              </a:rPr>
              <a:t>Nuovo rapporto con le cose</a:t>
            </a:r>
            <a:r>
              <a:rPr b="0" lang="it-IT" sz="1200" spc="-1" strike="noStrike">
                <a:solidFill>
                  <a:srgbClr val="000000"/>
                </a:solidFill>
                <a:latin typeface="+mn-lt"/>
                <a:ea typeface="+mn-ea"/>
              </a:rPr>
              <a:t>: da una situazione di servilismo alla relazione di utilità, dal consumismo sfrenato al consumo critico, dalla dipendenza all’uso sobrio e etico.</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1" lang="it-IT" sz="1200" spc="-1" strike="noStrike">
                <a:solidFill>
                  <a:srgbClr val="000000"/>
                </a:solidFill>
                <a:latin typeface="+mn-lt"/>
                <a:ea typeface="+mn-ea"/>
              </a:rPr>
              <a:t>Nuovo rapporto con le persone</a:t>
            </a:r>
            <a:r>
              <a:rPr b="0" lang="it-IT" sz="1200" spc="-1" strike="noStrike">
                <a:solidFill>
                  <a:srgbClr val="000000"/>
                </a:solidFill>
                <a:latin typeface="+mn-lt"/>
                <a:ea typeface="+mn-ea"/>
              </a:rPr>
              <a:t>: recuperare la ricchezza delle relazioni umane che sono fondamentali per la felicità ed il senso della vita (followers?)</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1" lang="it-IT" sz="1200" spc="-1" strike="noStrike">
                <a:solidFill>
                  <a:srgbClr val="000000"/>
                </a:solidFill>
                <a:latin typeface="+mn-lt"/>
                <a:ea typeface="+mn-ea"/>
              </a:rPr>
              <a:t>Nuovo rapporto con la natura</a:t>
            </a:r>
            <a:r>
              <a:rPr b="0" lang="it-IT" sz="1200" spc="-1" strike="noStrike">
                <a:solidFill>
                  <a:srgbClr val="000000"/>
                </a:solidFill>
                <a:latin typeface="+mn-lt"/>
                <a:ea typeface="+mn-ea"/>
              </a:rPr>
              <a:t>: dalla violenza ambientale al rispetto del creato, dalla mercificazione della natura alla relazione con “nostra madre terra”, dall’uso indiscriminato alla responsabilità ambientale.</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1" lang="it-IT" sz="1200" spc="-1" strike="noStrike">
                <a:solidFill>
                  <a:srgbClr val="000000"/>
                </a:solidFill>
                <a:latin typeface="+mn-lt"/>
                <a:ea typeface="+mn-ea"/>
              </a:rPr>
              <a:t>Nuovo rapporto con la mondialità</a:t>
            </a:r>
            <a:r>
              <a:rPr b="0" lang="it-IT" sz="1200" spc="-1" strike="noStrike">
                <a:solidFill>
                  <a:srgbClr val="000000"/>
                </a:solidFill>
                <a:latin typeface="+mn-lt"/>
                <a:ea typeface="+mn-ea"/>
              </a:rPr>
              <a:t>: passare dall’indifferenza sui problemi mondiali alla solidarietà e responsabilità, </a:t>
            </a:r>
            <a:endParaRPr b="0" lang="it-IT" sz="1200" spc="-1" strike="noStrike">
              <a:solidFill>
                <a:srgbClr val="000000"/>
              </a:solidFill>
              <a:latin typeface="Arial"/>
            </a:endParaRPr>
          </a:p>
          <a:p>
            <a:pPr indent="0">
              <a:lnSpc>
                <a:spcPct val="100000"/>
              </a:lnSpc>
              <a:buNone/>
              <a:tabLst>
                <a:tab algn="l" pos="0"/>
              </a:tabLst>
            </a:pPr>
            <a:endParaRPr b="0" lang="it-IT" sz="1200" spc="-1" strike="noStrike">
              <a:solidFill>
                <a:srgbClr val="000000"/>
              </a:solidFill>
              <a:latin typeface="Arial"/>
            </a:endParaRPr>
          </a:p>
        </p:txBody>
      </p:sp>
      <p:sp>
        <p:nvSpPr>
          <p:cNvPr id="852" name="PlaceHolder 3"/>
          <p:cNvSpPr>
            <a:spLocks noGrp="1"/>
          </p:cNvSpPr>
          <p:nvPr>
            <p:ph type="sldNum" idx="33"/>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CE516E16-B273-417F-B101-B0A3B7B52B6F}"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3" name="PlaceHolder 1"/>
          <p:cNvSpPr>
            <a:spLocks noGrp="1"/>
          </p:cNvSpPr>
          <p:nvPr>
            <p:ph type="sldImg"/>
          </p:nvPr>
        </p:nvSpPr>
        <p:spPr>
          <a:xfrm>
            <a:off x="1166760" y="1241280"/>
            <a:ext cx="4465080" cy="3350520"/>
          </a:xfrm>
          <a:prstGeom prst="rect">
            <a:avLst/>
          </a:prstGeom>
          <a:ln w="0">
            <a:noFill/>
          </a:ln>
        </p:spPr>
      </p:sp>
      <p:sp>
        <p:nvSpPr>
          <p:cNvPr id="854"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216000" indent="0">
              <a:buNone/>
            </a:pPr>
            <a:endParaRPr b="0" lang="it-IT" sz="1800" spc="-1" strike="noStrike">
              <a:solidFill>
                <a:srgbClr val="000000"/>
              </a:solidFill>
              <a:latin typeface="Arial"/>
            </a:endParaRPr>
          </a:p>
        </p:txBody>
      </p:sp>
      <p:sp>
        <p:nvSpPr>
          <p:cNvPr id="855" name="PlaceHolder 3"/>
          <p:cNvSpPr>
            <a:spLocks noGrp="1"/>
          </p:cNvSpPr>
          <p:nvPr>
            <p:ph type="sldNum" idx="34"/>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3EDB8A99-F0ED-428F-8A4C-A06602A71D60}"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6" name="PlaceHolder 1"/>
          <p:cNvSpPr>
            <a:spLocks noGrp="1"/>
          </p:cNvSpPr>
          <p:nvPr>
            <p:ph type="sldImg"/>
          </p:nvPr>
        </p:nvSpPr>
        <p:spPr>
          <a:xfrm>
            <a:off x="1166760" y="1241280"/>
            <a:ext cx="4465080" cy="3350520"/>
          </a:xfrm>
          <a:prstGeom prst="rect">
            <a:avLst/>
          </a:prstGeom>
          <a:ln w="0">
            <a:noFill/>
          </a:ln>
        </p:spPr>
      </p:sp>
      <p:sp>
        <p:nvSpPr>
          <p:cNvPr id="857"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171360" indent="-171360">
              <a:lnSpc>
                <a:spcPct val="100000"/>
              </a:lnSpc>
              <a:buClr>
                <a:srgbClr val="000000"/>
              </a:buClr>
              <a:buFont typeface="Arial"/>
              <a:buChar char="•"/>
            </a:pPr>
            <a:r>
              <a:rPr b="0" lang="it-IT" sz="1200" spc="-1" strike="noStrike">
                <a:solidFill>
                  <a:srgbClr val="000000"/>
                </a:solidFill>
                <a:latin typeface="+mn-lt"/>
                <a:ea typeface="+mn-ea"/>
              </a:rPr>
              <a:t>Fenomeno antico: nella XVIII secolo c’è stato in Inghilterra il boicottaggio dello zucchero di canna prodotto da aziende che utilizzavano gli schiavi</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In questo modo il </a:t>
            </a:r>
            <a:r>
              <a:rPr b="1" lang="it-IT" sz="1200" spc="-1" strike="noStrike">
                <a:solidFill>
                  <a:srgbClr val="000000"/>
                </a:solidFill>
                <a:latin typeface="+mn-lt"/>
                <a:ea typeface="+mn-ea"/>
              </a:rPr>
              <a:t>Consum’Attore</a:t>
            </a:r>
            <a:r>
              <a:rPr b="0" lang="it-IT" sz="1200" spc="-1" strike="noStrike">
                <a:solidFill>
                  <a:srgbClr val="000000"/>
                </a:solidFill>
                <a:latin typeface="+mn-lt"/>
                <a:ea typeface="+mn-ea"/>
              </a:rPr>
              <a:t>:</a:t>
            </a:r>
            <a:endParaRPr b="0" lang="it-IT" sz="1200" spc="-1" strike="noStrike">
              <a:solidFill>
                <a:srgbClr val="000000"/>
              </a:solidFill>
              <a:latin typeface="Arial"/>
            </a:endParaRPr>
          </a:p>
          <a:p>
            <a:pPr lvl="1" marL="628560" indent="-171360">
              <a:lnSpc>
                <a:spcPct val="100000"/>
              </a:lnSpc>
              <a:buClr>
                <a:srgbClr val="000000"/>
              </a:buClr>
              <a:buFont typeface="Arial"/>
              <a:buChar char="•"/>
            </a:pPr>
            <a:r>
              <a:rPr b="0" lang="it-IT" sz="1200" spc="-1" strike="noStrike">
                <a:solidFill>
                  <a:srgbClr val="000000"/>
                </a:solidFill>
                <a:latin typeface="+mn-lt"/>
                <a:ea typeface="+mn-ea"/>
              </a:rPr>
              <a:t>esercita </a:t>
            </a:r>
            <a:r>
              <a:rPr b="1" lang="it-IT" sz="1200" spc="-1" strike="noStrike">
                <a:solidFill>
                  <a:srgbClr val="000000"/>
                </a:solidFill>
                <a:latin typeface="+mn-lt"/>
                <a:ea typeface="+mn-ea"/>
              </a:rPr>
              <a:t>pressione</a:t>
            </a:r>
            <a:r>
              <a:rPr b="0" lang="it-IT" sz="1200" spc="-1" strike="noStrike">
                <a:solidFill>
                  <a:srgbClr val="000000"/>
                </a:solidFill>
                <a:latin typeface="+mn-lt"/>
                <a:ea typeface="+mn-ea"/>
              </a:rPr>
              <a:t> nei confronti del </a:t>
            </a:r>
            <a:r>
              <a:rPr b="1" lang="it-IT" sz="1200" spc="-1" strike="noStrike">
                <a:solidFill>
                  <a:srgbClr val="000000"/>
                </a:solidFill>
                <a:latin typeface="+mn-lt"/>
                <a:ea typeface="+mn-ea"/>
              </a:rPr>
              <a:t>sistema</a:t>
            </a:r>
            <a:r>
              <a:rPr b="0" lang="it-IT" sz="1200" spc="-1" strike="noStrike">
                <a:solidFill>
                  <a:srgbClr val="000000"/>
                </a:solidFill>
                <a:latin typeface="+mn-lt"/>
                <a:ea typeface="+mn-ea"/>
              </a:rPr>
              <a:t> </a:t>
            </a:r>
            <a:r>
              <a:rPr b="1" lang="it-IT" sz="1200" spc="-1" strike="noStrike">
                <a:solidFill>
                  <a:srgbClr val="000000"/>
                </a:solidFill>
                <a:latin typeface="+mn-lt"/>
                <a:ea typeface="+mn-ea"/>
              </a:rPr>
              <a:t>capitalistico</a:t>
            </a:r>
            <a:endParaRPr b="0" lang="it-IT" sz="1200" spc="-1" strike="noStrike">
              <a:solidFill>
                <a:srgbClr val="000000"/>
              </a:solidFill>
              <a:latin typeface="Arial"/>
            </a:endParaRPr>
          </a:p>
          <a:p>
            <a:pPr lvl="1" marL="628560" indent="-171360">
              <a:lnSpc>
                <a:spcPct val="100000"/>
              </a:lnSpc>
              <a:buClr>
                <a:srgbClr val="000000"/>
              </a:buClr>
              <a:buFont typeface="Arial"/>
              <a:buChar char="•"/>
            </a:pPr>
            <a:r>
              <a:rPr b="0" lang="it-IT" sz="1200" spc="-1" strike="noStrike">
                <a:solidFill>
                  <a:srgbClr val="000000"/>
                </a:solidFill>
                <a:latin typeface="+mn-lt"/>
                <a:ea typeface="+mn-ea"/>
              </a:rPr>
              <a:t>compie un </a:t>
            </a:r>
            <a:r>
              <a:rPr b="1" lang="it-IT" sz="1200" spc="-1" strike="noStrike">
                <a:solidFill>
                  <a:srgbClr val="000000"/>
                </a:solidFill>
                <a:latin typeface="+mn-lt"/>
                <a:ea typeface="+mn-ea"/>
              </a:rPr>
              <a:t>atto</a:t>
            </a:r>
            <a:r>
              <a:rPr b="0" lang="it-IT" sz="1200" spc="-1" strike="noStrike">
                <a:solidFill>
                  <a:srgbClr val="000000"/>
                </a:solidFill>
                <a:latin typeface="+mn-lt"/>
                <a:ea typeface="+mn-ea"/>
              </a:rPr>
              <a:t>, se non </a:t>
            </a:r>
            <a:r>
              <a:rPr b="1" lang="it-IT" sz="1200" spc="-1" strike="noStrike">
                <a:solidFill>
                  <a:srgbClr val="000000"/>
                </a:solidFill>
                <a:latin typeface="+mn-lt"/>
                <a:ea typeface="+mn-ea"/>
              </a:rPr>
              <a:t>politico</a:t>
            </a:r>
            <a:r>
              <a:rPr b="0" lang="it-IT" sz="1200" spc="-1" strike="noStrike">
                <a:solidFill>
                  <a:srgbClr val="000000"/>
                </a:solidFill>
                <a:latin typeface="+mn-lt"/>
                <a:ea typeface="+mn-ea"/>
              </a:rPr>
              <a:t>, quanto meno </a:t>
            </a:r>
            <a:r>
              <a:rPr b="1" lang="it-IT" sz="1200" spc="-1" strike="noStrike">
                <a:solidFill>
                  <a:srgbClr val="000000"/>
                </a:solidFill>
                <a:latin typeface="+mn-lt"/>
                <a:ea typeface="+mn-ea"/>
              </a:rPr>
              <a:t>consapevole</a:t>
            </a:r>
            <a:endParaRPr b="0" lang="it-IT" sz="1200" spc="-1" strike="noStrike">
              <a:solidFill>
                <a:srgbClr val="000000"/>
              </a:solidFill>
              <a:latin typeface="Arial"/>
            </a:endParaRPr>
          </a:p>
          <a:p>
            <a:pPr lvl="1" marL="628560" indent="-171360">
              <a:lnSpc>
                <a:spcPct val="100000"/>
              </a:lnSpc>
              <a:buClr>
                <a:srgbClr val="000000"/>
              </a:buClr>
              <a:buFont typeface="Arial"/>
              <a:buChar char="•"/>
            </a:pPr>
            <a:r>
              <a:rPr b="1" lang="it-IT" sz="1200" spc="-1" strike="noStrike">
                <a:solidFill>
                  <a:srgbClr val="000000"/>
                </a:solidFill>
                <a:latin typeface="+mn-lt"/>
                <a:ea typeface="+mn-ea"/>
              </a:rPr>
              <a:t>agisce</a:t>
            </a:r>
            <a:r>
              <a:rPr b="0" lang="it-IT" sz="1200" spc="-1" strike="noStrike">
                <a:solidFill>
                  <a:srgbClr val="000000"/>
                </a:solidFill>
                <a:latin typeface="+mn-lt"/>
                <a:ea typeface="+mn-ea"/>
              </a:rPr>
              <a:t> in maniera </a:t>
            </a:r>
            <a:r>
              <a:rPr b="1" lang="it-IT" sz="1200" spc="-1" strike="noStrike">
                <a:solidFill>
                  <a:srgbClr val="000000"/>
                </a:solidFill>
                <a:latin typeface="+mn-lt"/>
                <a:ea typeface="+mn-ea"/>
              </a:rPr>
              <a:t>individuale</a:t>
            </a:r>
            <a:r>
              <a:rPr b="0" lang="it-IT" sz="1200" spc="-1" strike="noStrike">
                <a:solidFill>
                  <a:srgbClr val="000000"/>
                </a:solidFill>
                <a:latin typeface="+mn-lt"/>
                <a:ea typeface="+mn-ea"/>
              </a:rPr>
              <a:t> e </a:t>
            </a:r>
            <a:r>
              <a:rPr b="1" lang="it-IT" sz="1200" spc="-1" strike="noStrike">
                <a:solidFill>
                  <a:srgbClr val="000000"/>
                </a:solidFill>
                <a:latin typeface="+mn-lt"/>
                <a:ea typeface="+mn-ea"/>
              </a:rPr>
              <a:t>puntuale</a:t>
            </a:r>
            <a:r>
              <a:rPr b="0" lang="it-IT" sz="1200" spc="-1" strike="noStrike">
                <a:solidFill>
                  <a:srgbClr val="000000"/>
                </a:solidFill>
                <a:latin typeface="+mn-lt"/>
                <a:ea typeface="+mn-ea"/>
              </a:rPr>
              <a:t> (raramente in gruppo)</a:t>
            </a:r>
            <a:endParaRPr b="0" lang="it-IT" sz="1200" spc="-1" strike="noStrike">
              <a:solidFill>
                <a:srgbClr val="000000"/>
              </a:solidFill>
              <a:latin typeface="Arial"/>
            </a:endParaRPr>
          </a:p>
          <a:p>
            <a:pPr lvl="1" marL="628560" indent="-171360">
              <a:lnSpc>
                <a:spcPct val="100000"/>
              </a:lnSpc>
              <a:buClr>
                <a:srgbClr val="000000"/>
              </a:buClr>
              <a:buFont typeface="Arial"/>
              <a:buChar char="•"/>
            </a:pPr>
            <a:r>
              <a:rPr b="0" lang="it-IT" sz="1200" spc="-1" strike="noStrike">
                <a:solidFill>
                  <a:srgbClr val="000000"/>
                </a:solidFill>
                <a:latin typeface="+mn-lt"/>
                <a:ea typeface="+mn-ea"/>
              </a:rPr>
              <a:t>è </a:t>
            </a:r>
            <a:r>
              <a:rPr b="1" lang="it-IT" sz="1200" spc="-1" strike="noStrike">
                <a:solidFill>
                  <a:srgbClr val="000000"/>
                </a:solidFill>
                <a:latin typeface="+mn-lt"/>
                <a:ea typeface="+mn-ea"/>
              </a:rPr>
              <a:t>attento</a:t>
            </a:r>
            <a:r>
              <a:rPr b="0" lang="it-IT" sz="1200" spc="-1" strike="noStrike">
                <a:solidFill>
                  <a:srgbClr val="000000"/>
                </a:solidFill>
                <a:latin typeface="+mn-lt"/>
                <a:ea typeface="+mn-ea"/>
              </a:rPr>
              <a:t> alla propria </a:t>
            </a:r>
            <a:r>
              <a:rPr b="1" lang="it-IT" sz="1200" spc="-1" strike="noStrike">
                <a:solidFill>
                  <a:srgbClr val="000000"/>
                </a:solidFill>
                <a:latin typeface="+mn-lt"/>
                <a:ea typeface="+mn-ea"/>
              </a:rPr>
              <a:t>salute</a:t>
            </a:r>
            <a:r>
              <a:rPr b="0" lang="it-IT" sz="1200" spc="-1" strike="noStrike">
                <a:solidFill>
                  <a:srgbClr val="000000"/>
                </a:solidFill>
                <a:latin typeface="+mn-lt"/>
                <a:ea typeface="+mn-ea"/>
              </a:rPr>
              <a:t> e </a:t>
            </a:r>
            <a:r>
              <a:rPr b="1" lang="it-IT" sz="1200" spc="-1" strike="noStrike">
                <a:solidFill>
                  <a:srgbClr val="000000"/>
                </a:solidFill>
                <a:latin typeface="+mn-lt"/>
                <a:ea typeface="+mn-ea"/>
              </a:rPr>
              <a:t>sostiene</a:t>
            </a:r>
            <a:r>
              <a:rPr b="0" lang="it-IT" sz="1200" spc="-1" strike="noStrike">
                <a:solidFill>
                  <a:srgbClr val="000000"/>
                </a:solidFill>
                <a:latin typeface="+mn-lt"/>
                <a:ea typeface="+mn-ea"/>
              </a:rPr>
              <a:t> le </a:t>
            </a:r>
            <a:r>
              <a:rPr b="1" lang="it-IT" sz="1200" spc="-1" strike="noStrike">
                <a:solidFill>
                  <a:srgbClr val="000000"/>
                </a:solidFill>
                <a:latin typeface="+mn-lt"/>
                <a:ea typeface="+mn-ea"/>
              </a:rPr>
              <a:t>piccole</a:t>
            </a:r>
            <a:r>
              <a:rPr b="0" lang="it-IT" sz="1200" spc="-1" strike="noStrike">
                <a:solidFill>
                  <a:srgbClr val="000000"/>
                </a:solidFill>
                <a:latin typeface="+mn-lt"/>
                <a:ea typeface="+mn-ea"/>
              </a:rPr>
              <a:t> </a:t>
            </a:r>
            <a:r>
              <a:rPr b="1" lang="it-IT" sz="1200" spc="-1" strike="noStrike">
                <a:solidFill>
                  <a:srgbClr val="000000"/>
                </a:solidFill>
                <a:latin typeface="+mn-lt"/>
                <a:ea typeface="+mn-ea"/>
              </a:rPr>
              <a:t>attività</a:t>
            </a:r>
            <a:r>
              <a:rPr b="0" lang="it-IT" sz="1200" spc="-1" strike="noStrike">
                <a:solidFill>
                  <a:srgbClr val="000000"/>
                </a:solidFill>
                <a:latin typeface="+mn-lt"/>
                <a:ea typeface="+mn-ea"/>
              </a:rPr>
              <a:t> </a:t>
            </a:r>
            <a:r>
              <a:rPr b="1" lang="it-IT" sz="1200" spc="-1" strike="noStrike">
                <a:solidFill>
                  <a:srgbClr val="000000"/>
                </a:solidFill>
                <a:latin typeface="+mn-lt"/>
                <a:ea typeface="+mn-ea"/>
              </a:rPr>
              <a:t>commerciali</a:t>
            </a:r>
            <a:r>
              <a:rPr b="0" lang="it-IT" sz="1200" spc="-1" strike="noStrike">
                <a:solidFill>
                  <a:srgbClr val="000000"/>
                </a:solidFill>
                <a:latin typeface="+mn-lt"/>
                <a:ea typeface="+mn-ea"/>
              </a:rPr>
              <a:t> </a:t>
            </a:r>
            <a:r>
              <a:rPr b="1" lang="it-IT" sz="1200" spc="-1" strike="noStrike">
                <a:solidFill>
                  <a:srgbClr val="000000"/>
                </a:solidFill>
                <a:latin typeface="+mn-lt"/>
                <a:ea typeface="+mn-ea"/>
              </a:rPr>
              <a:t>locali</a:t>
            </a:r>
            <a:endParaRPr b="0" lang="it-IT" sz="1200" spc="-1" strike="noStrike">
              <a:solidFill>
                <a:srgbClr val="000000"/>
              </a:solidFill>
              <a:latin typeface="Arial"/>
            </a:endParaRPr>
          </a:p>
          <a:p>
            <a:pPr lvl="1" marL="628560" indent="-171360">
              <a:lnSpc>
                <a:spcPct val="100000"/>
              </a:lnSpc>
              <a:buClr>
                <a:srgbClr val="000000"/>
              </a:buClr>
              <a:buFont typeface="Arial"/>
              <a:buChar char="•"/>
            </a:pPr>
            <a:r>
              <a:rPr b="1" lang="it-IT" sz="1200" spc="-1" strike="noStrike">
                <a:solidFill>
                  <a:srgbClr val="000000"/>
                </a:solidFill>
                <a:latin typeface="+mn-lt"/>
                <a:ea typeface="+mn-ea"/>
              </a:rPr>
              <a:t>privilegia </a:t>
            </a:r>
            <a:r>
              <a:rPr b="0" lang="it-IT" sz="1200" spc="-1" strike="noStrike">
                <a:solidFill>
                  <a:srgbClr val="000000"/>
                </a:solidFill>
                <a:latin typeface="+mn-lt"/>
                <a:ea typeface="+mn-ea"/>
              </a:rPr>
              <a:t>l’acquisto</a:t>
            </a:r>
            <a:r>
              <a:rPr b="1" lang="it-IT" sz="1200" spc="-1" strike="noStrike">
                <a:solidFill>
                  <a:srgbClr val="000000"/>
                </a:solidFill>
                <a:latin typeface="+mn-lt"/>
                <a:ea typeface="+mn-ea"/>
              </a:rPr>
              <a:t> dei </a:t>
            </a:r>
            <a:r>
              <a:rPr b="0" lang="it-IT" sz="1200" spc="-1" strike="noStrike">
                <a:solidFill>
                  <a:srgbClr val="000000"/>
                </a:solidFill>
                <a:latin typeface="+mn-lt"/>
                <a:ea typeface="+mn-ea"/>
              </a:rPr>
              <a:t>prodotti</a:t>
            </a:r>
            <a:r>
              <a:rPr b="1" lang="it-IT" sz="1200" spc="-1" strike="noStrike">
                <a:solidFill>
                  <a:srgbClr val="000000"/>
                </a:solidFill>
                <a:latin typeface="+mn-lt"/>
                <a:ea typeface="+mn-ea"/>
              </a:rPr>
              <a:t> del mercato equo-solidale </a:t>
            </a:r>
            <a:r>
              <a:rPr b="0" lang="it-IT" sz="1200" spc="-1" strike="noStrike">
                <a:solidFill>
                  <a:srgbClr val="000000"/>
                </a:solidFill>
                <a:latin typeface="+mn-lt"/>
                <a:ea typeface="+mn-ea"/>
              </a:rPr>
              <a:t>(Fair Trade)</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Il </a:t>
            </a:r>
            <a:r>
              <a:rPr b="1" lang="it-IT" sz="1200" spc="-1" strike="noStrike">
                <a:solidFill>
                  <a:srgbClr val="000000"/>
                </a:solidFill>
                <a:latin typeface="+mn-lt"/>
                <a:ea typeface="+mn-ea"/>
              </a:rPr>
              <a:t>profilo</a:t>
            </a:r>
            <a:r>
              <a:rPr b="0" lang="it-IT" sz="1200" spc="-1" strike="noStrike">
                <a:solidFill>
                  <a:srgbClr val="000000"/>
                </a:solidFill>
                <a:latin typeface="+mn-lt"/>
                <a:ea typeface="+mn-ea"/>
              </a:rPr>
              <a:t> </a:t>
            </a:r>
            <a:r>
              <a:rPr b="1" lang="it-IT" sz="1200" spc="-1" strike="noStrike">
                <a:solidFill>
                  <a:srgbClr val="000000"/>
                </a:solidFill>
                <a:latin typeface="+mn-lt"/>
                <a:ea typeface="+mn-ea"/>
              </a:rPr>
              <a:t>tipico</a:t>
            </a:r>
            <a:r>
              <a:rPr b="0" lang="it-IT" sz="1200" spc="-1" strike="noStrike">
                <a:solidFill>
                  <a:srgbClr val="000000"/>
                </a:solidFill>
                <a:latin typeface="+mn-lt"/>
                <a:ea typeface="+mn-ea"/>
              </a:rPr>
              <a:t> di questi nuovi consumatori è costituito da </a:t>
            </a:r>
            <a:r>
              <a:rPr b="1" lang="it-IT" sz="1200" spc="-1" strike="noStrike">
                <a:solidFill>
                  <a:srgbClr val="000000"/>
                </a:solidFill>
                <a:latin typeface="+mn-lt"/>
                <a:ea typeface="+mn-ea"/>
              </a:rPr>
              <a:t>anziani</a:t>
            </a:r>
            <a:r>
              <a:rPr b="0" lang="it-IT" sz="1200" spc="-1" strike="noStrike">
                <a:solidFill>
                  <a:srgbClr val="000000"/>
                </a:solidFill>
                <a:latin typeface="+mn-lt"/>
                <a:ea typeface="+mn-ea"/>
              </a:rPr>
              <a:t>, che </a:t>
            </a:r>
            <a:r>
              <a:rPr b="1" lang="it-IT" sz="1200" spc="-1" strike="noStrike">
                <a:solidFill>
                  <a:srgbClr val="000000"/>
                </a:solidFill>
                <a:latin typeface="+mn-lt"/>
                <a:ea typeface="+mn-ea"/>
              </a:rPr>
              <a:t>vivono</a:t>
            </a:r>
            <a:r>
              <a:rPr b="0" lang="it-IT" sz="1200" spc="-1" strike="noStrike">
                <a:solidFill>
                  <a:srgbClr val="000000"/>
                </a:solidFill>
                <a:latin typeface="+mn-lt"/>
                <a:ea typeface="+mn-ea"/>
              </a:rPr>
              <a:t> in </a:t>
            </a:r>
            <a:r>
              <a:rPr b="1" lang="it-IT" sz="1200" spc="-1" strike="noStrike">
                <a:solidFill>
                  <a:srgbClr val="000000"/>
                </a:solidFill>
                <a:latin typeface="+mn-lt"/>
                <a:ea typeface="+mn-ea"/>
              </a:rPr>
              <a:t>aree</a:t>
            </a:r>
            <a:r>
              <a:rPr b="0" lang="it-IT" sz="1200" spc="-1" strike="noStrike">
                <a:solidFill>
                  <a:srgbClr val="000000"/>
                </a:solidFill>
                <a:latin typeface="+mn-lt"/>
                <a:ea typeface="+mn-ea"/>
              </a:rPr>
              <a:t> </a:t>
            </a:r>
            <a:r>
              <a:rPr b="1" lang="it-IT" sz="1200" spc="-1" strike="noStrike">
                <a:solidFill>
                  <a:srgbClr val="000000"/>
                </a:solidFill>
                <a:latin typeface="+mn-lt"/>
                <a:ea typeface="+mn-ea"/>
              </a:rPr>
              <a:t>urbane</a:t>
            </a:r>
            <a:r>
              <a:rPr b="0" lang="it-IT" sz="1200" spc="-1" strike="noStrike">
                <a:solidFill>
                  <a:srgbClr val="000000"/>
                </a:solidFill>
                <a:latin typeface="+mn-lt"/>
                <a:ea typeface="+mn-ea"/>
              </a:rPr>
              <a:t> con </a:t>
            </a:r>
            <a:r>
              <a:rPr b="1" lang="it-IT" sz="1200" spc="-1" strike="noStrike">
                <a:solidFill>
                  <a:srgbClr val="000000"/>
                </a:solidFill>
                <a:latin typeface="+mn-lt"/>
                <a:ea typeface="+mn-ea"/>
              </a:rPr>
              <a:t>redditi</a:t>
            </a:r>
            <a:r>
              <a:rPr b="0" lang="it-IT" sz="1200" spc="-1" strike="noStrike">
                <a:solidFill>
                  <a:srgbClr val="000000"/>
                </a:solidFill>
                <a:latin typeface="+mn-lt"/>
                <a:ea typeface="+mn-ea"/>
              </a:rPr>
              <a:t> </a:t>
            </a:r>
            <a:r>
              <a:rPr b="1" lang="it-IT" sz="1200" spc="-1" strike="noStrike">
                <a:solidFill>
                  <a:srgbClr val="000000"/>
                </a:solidFill>
                <a:latin typeface="+mn-lt"/>
                <a:ea typeface="+mn-ea"/>
              </a:rPr>
              <a:t>relativamente</a:t>
            </a:r>
            <a:r>
              <a:rPr b="0" lang="it-IT" sz="1200" spc="-1" strike="noStrike">
                <a:solidFill>
                  <a:srgbClr val="000000"/>
                </a:solidFill>
                <a:latin typeface="+mn-lt"/>
                <a:ea typeface="+mn-ea"/>
              </a:rPr>
              <a:t> </a:t>
            </a:r>
            <a:r>
              <a:rPr b="1" lang="it-IT" sz="1200" spc="-1" strike="noStrike">
                <a:solidFill>
                  <a:srgbClr val="000000"/>
                </a:solidFill>
                <a:latin typeface="+mn-lt"/>
                <a:ea typeface="+mn-ea"/>
              </a:rPr>
              <a:t>elevati</a:t>
            </a:r>
            <a:r>
              <a:rPr b="0" lang="it-IT" sz="1200" spc="-1" strike="noStrike">
                <a:solidFill>
                  <a:srgbClr val="000000"/>
                </a:solidFill>
                <a:latin typeface="+mn-lt"/>
                <a:ea typeface="+mn-ea"/>
              </a:rPr>
              <a:t>.</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Se gli anziani benestanti sono consumattori e non i giovani significa che c’è un problema economico e sociale. </a:t>
            </a:r>
            <a:endParaRPr b="0" lang="it-IT" sz="1200" spc="-1" strike="noStrike">
              <a:solidFill>
                <a:srgbClr val="000000"/>
              </a:solidFill>
              <a:latin typeface="Arial"/>
            </a:endParaRPr>
          </a:p>
          <a:p>
            <a:pPr indent="0">
              <a:lnSpc>
                <a:spcPct val="100000"/>
              </a:lnSpc>
              <a:buNone/>
              <a:tabLst>
                <a:tab algn="l" pos="0"/>
              </a:tabLst>
            </a:pPr>
            <a:endParaRPr b="0" lang="it-IT" sz="1200" spc="-1" strike="noStrike">
              <a:solidFill>
                <a:srgbClr val="000000"/>
              </a:solidFill>
              <a:latin typeface="Arial"/>
            </a:endParaRPr>
          </a:p>
        </p:txBody>
      </p:sp>
      <p:sp>
        <p:nvSpPr>
          <p:cNvPr id="858" name="PlaceHolder 3"/>
          <p:cNvSpPr>
            <a:spLocks noGrp="1"/>
          </p:cNvSpPr>
          <p:nvPr>
            <p:ph type="sldNum" idx="35"/>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98742CE2-EA0B-415E-814E-F6362020E133}"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8" name="PlaceHolder 1"/>
          <p:cNvSpPr>
            <a:spLocks noGrp="1"/>
          </p:cNvSpPr>
          <p:nvPr>
            <p:ph type="sldImg"/>
          </p:nvPr>
        </p:nvSpPr>
        <p:spPr>
          <a:xfrm>
            <a:off x="1166760" y="1241280"/>
            <a:ext cx="4465080" cy="3350520"/>
          </a:xfrm>
          <a:prstGeom prst="rect">
            <a:avLst/>
          </a:prstGeom>
          <a:ln w="0">
            <a:noFill/>
          </a:ln>
        </p:spPr>
      </p:sp>
      <p:sp>
        <p:nvSpPr>
          <p:cNvPr id="779"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216000" indent="0">
              <a:buNone/>
            </a:pPr>
            <a:endParaRPr b="0" lang="it-IT" sz="1800" spc="-1" strike="noStrike">
              <a:solidFill>
                <a:srgbClr val="000000"/>
              </a:solidFill>
              <a:latin typeface="Arial"/>
            </a:endParaRPr>
          </a:p>
        </p:txBody>
      </p:sp>
      <p:sp>
        <p:nvSpPr>
          <p:cNvPr id="780" name="PlaceHolder 3"/>
          <p:cNvSpPr>
            <a:spLocks noGrp="1"/>
          </p:cNvSpPr>
          <p:nvPr>
            <p:ph type="sldNum" idx="9"/>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614A0A7D-7E15-4D0B-BEC7-9BB93E8C8074}"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9" name="PlaceHolder 1"/>
          <p:cNvSpPr>
            <a:spLocks noGrp="1"/>
          </p:cNvSpPr>
          <p:nvPr>
            <p:ph type="sldImg"/>
          </p:nvPr>
        </p:nvSpPr>
        <p:spPr>
          <a:xfrm>
            <a:off x="1166760" y="1241280"/>
            <a:ext cx="4465080" cy="3350520"/>
          </a:xfrm>
          <a:prstGeom prst="rect">
            <a:avLst/>
          </a:prstGeom>
          <a:ln w="0">
            <a:noFill/>
          </a:ln>
        </p:spPr>
      </p:sp>
      <p:sp>
        <p:nvSpPr>
          <p:cNvPr id="860"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216000" indent="0">
              <a:buNone/>
            </a:pPr>
            <a:endParaRPr b="0" lang="it-IT" sz="1800" spc="-1" strike="noStrike">
              <a:solidFill>
                <a:srgbClr val="000000"/>
              </a:solidFill>
              <a:latin typeface="Arial"/>
            </a:endParaRPr>
          </a:p>
        </p:txBody>
      </p:sp>
      <p:sp>
        <p:nvSpPr>
          <p:cNvPr id="861" name="PlaceHolder 3"/>
          <p:cNvSpPr>
            <a:spLocks noGrp="1"/>
          </p:cNvSpPr>
          <p:nvPr>
            <p:ph type="sldNum" idx="36"/>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97C10A5A-3AE8-4E86-A45E-2F280B876453}"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2" name="PlaceHolder 1"/>
          <p:cNvSpPr>
            <a:spLocks noGrp="1"/>
          </p:cNvSpPr>
          <p:nvPr>
            <p:ph type="sldImg"/>
          </p:nvPr>
        </p:nvSpPr>
        <p:spPr>
          <a:xfrm>
            <a:off x="1166760" y="1241280"/>
            <a:ext cx="4465080" cy="3350520"/>
          </a:xfrm>
          <a:prstGeom prst="rect">
            <a:avLst/>
          </a:prstGeom>
          <a:ln w="0">
            <a:noFill/>
          </a:ln>
        </p:spPr>
      </p:sp>
      <p:sp>
        <p:nvSpPr>
          <p:cNvPr id="863" name="PlaceHolder 2"/>
          <p:cNvSpPr>
            <a:spLocks noGrp="1"/>
          </p:cNvSpPr>
          <p:nvPr>
            <p:ph type="body"/>
          </p:nvPr>
        </p:nvSpPr>
        <p:spPr>
          <a:xfrm>
            <a:off x="680040" y="4818600"/>
            <a:ext cx="5438520" cy="3909240"/>
          </a:xfrm>
          <a:prstGeom prst="rect">
            <a:avLst/>
          </a:prstGeom>
          <a:noFill/>
          <a:ln w="0">
            <a:noFill/>
          </a:ln>
        </p:spPr>
        <p:txBody>
          <a:bodyPr lIns="0" rIns="0" tIns="0" bIns="0" anchor="t">
            <a:noAutofit/>
          </a:bodyPr>
          <a:p>
            <a:pPr marL="216000" indent="0">
              <a:buNone/>
            </a:pPr>
            <a:endParaRPr b="0" lang="it-IT" sz="1800" spc="-1" strike="noStrike">
              <a:solidFill>
                <a:srgbClr val="000000"/>
              </a:solidFill>
              <a:latin typeface="Arial"/>
            </a:endParaRPr>
          </a:p>
        </p:txBody>
      </p:sp>
      <p:sp>
        <p:nvSpPr>
          <p:cNvPr id="864" name="PlaceHolder 3"/>
          <p:cNvSpPr>
            <a:spLocks noGrp="1"/>
          </p:cNvSpPr>
          <p:nvPr>
            <p:ph type="sldNum" idx="37"/>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26F4C221-D790-4F33-8F4E-E37480E614A9}"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5" name="PlaceHolder 1"/>
          <p:cNvSpPr>
            <a:spLocks noGrp="1"/>
          </p:cNvSpPr>
          <p:nvPr>
            <p:ph type="sldImg"/>
          </p:nvPr>
        </p:nvSpPr>
        <p:spPr>
          <a:xfrm>
            <a:off x="1166760" y="1241280"/>
            <a:ext cx="4465080" cy="3350520"/>
          </a:xfrm>
          <a:prstGeom prst="rect">
            <a:avLst/>
          </a:prstGeom>
          <a:ln w="0">
            <a:noFill/>
          </a:ln>
        </p:spPr>
      </p:sp>
      <p:sp>
        <p:nvSpPr>
          <p:cNvPr id="866"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216000" indent="0">
              <a:buNone/>
            </a:pPr>
            <a:endParaRPr b="0" lang="it-IT" sz="1800" spc="-1" strike="noStrike">
              <a:solidFill>
                <a:srgbClr val="000000"/>
              </a:solidFill>
              <a:latin typeface="Arial"/>
            </a:endParaRPr>
          </a:p>
        </p:txBody>
      </p:sp>
      <p:sp>
        <p:nvSpPr>
          <p:cNvPr id="867" name="PlaceHolder 3"/>
          <p:cNvSpPr>
            <a:spLocks noGrp="1"/>
          </p:cNvSpPr>
          <p:nvPr>
            <p:ph type="sldNum" idx="38"/>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2BDC7F80-36C6-423C-A9EF-BF9049D26D9D}"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8" name="PlaceHolder 1"/>
          <p:cNvSpPr>
            <a:spLocks noGrp="1"/>
          </p:cNvSpPr>
          <p:nvPr>
            <p:ph type="sldImg"/>
          </p:nvPr>
        </p:nvSpPr>
        <p:spPr>
          <a:xfrm>
            <a:off x="1166760" y="1241280"/>
            <a:ext cx="4465080" cy="3350520"/>
          </a:xfrm>
          <a:prstGeom prst="rect">
            <a:avLst/>
          </a:prstGeom>
          <a:ln w="0">
            <a:noFill/>
          </a:ln>
        </p:spPr>
      </p:sp>
      <p:sp>
        <p:nvSpPr>
          <p:cNvPr id="869"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216000" indent="0">
              <a:buNone/>
            </a:pPr>
            <a:endParaRPr b="0" lang="it-IT" sz="1800" spc="-1" strike="noStrike">
              <a:solidFill>
                <a:srgbClr val="000000"/>
              </a:solidFill>
              <a:latin typeface="Arial"/>
            </a:endParaRPr>
          </a:p>
        </p:txBody>
      </p:sp>
      <p:sp>
        <p:nvSpPr>
          <p:cNvPr id="870" name="PlaceHolder 3"/>
          <p:cNvSpPr>
            <a:spLocks noGrp="1"/>
          </p:cNvSpPr>
          <p:nvPr>
            <p:ph type="sldNum" idx="39"/>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B6986843-21C4-46B2-899F-E09B9008AC25}"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1" name="PlaceHolder 1"/>
          <p:cNvSpPr>
            <a:spLocks noGrp="1"/>
          </p:cNvSpPr>
          <p:nvPr>
            <p:ph type="sldImg"/>
          </p:nvPr>
        </p:nvSpPr>
        <p:spPr>
          <a:xfrm>
            <a:off x="1166760" y="1241280"/>
            <a:ext cx="4465080" cy="3350520"/>
          </a:xfrm>
          <a:prstGeom prst="rect">
            <a:avLst/>
          </a:prstGeom>
          <a:ln w="0">
            <a:noFill/>
          </a:ln>
        </p:spPr>
      </p:sp>
      <p:sp>
        <p:nvSpPr>
          <p:cNvPr id="872"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171360" indent="-171360">
              <a:lnSpc>
                <a:spcPct val="100000"/>
              </a:lnSpc>
              <a:buClr>
                <a:srgbClr val="000000"/>
              </a:buClr>
              <a:buFont typeface="Arial"/>
              <a:buChar char="•"/>
            </a:pPr>
            <a:r>
              <a:rPr b="0" lang="it-IT" sz="1200" spc="-1" strike="noStrike">
                <a:solidFill>
                  <a:srgbClr val="000000"/>
                </a:solidFill>
                <a:latin typeface="+mn-lt"/>
                <a:ea typeface="+mn-ea"/>
              </a:rPr>
              <a:t>Dilemma: è un problema che offre un'alternativa fra due o più soluzioni, nessuna delle quali si rivela in pratica accettabile. (Wikipedia) (meglio l’uovo oggi o la gallina domani?)</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I principi ESG dei quali abbiamo parlato sinora hanno definito degli obiettivi che, nel perseguirli, ci pongono di fronte a problemi difficili da affrontare, perché comportano un potenziale conflitto tra valori che vogliamo promuovere o difendere.</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Ecco alcuni esempi: </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1" lang="it-IT" sz="1200" spc="-1" strike="noStrike">
                <a:solidFill>
                  <a:srgbClr val="000000"/>
                </a:solidFill>
                <a:latin typeface="+mn-lt"/>
                <a:ea typeface="+mn-ea"/>
              </a:rPr>
              <a:t>Ambiente vs Sociale: </a:t>
            </a:r>
            <a:r>
              <a:rPr b="0" lang="it-IT" sz="1200" spc="-1" strike="noStrike">
                <a:solidFill>
                  <a:srgbClr val="000000"/>
                </a:solidFill>
                <a:latin typeface="+mn-lt"/>
                <a:ea typeface="+mn-ea"/>
              </a:rPr>
              <a:t>Le auto elettriche saranno certamente una delle innovazioni tecnologiche che contribuiranno a far diminuire le emissioni di CO2 a vantaggio dell'ambiente, ma nell'immediato pongono a rischio un enorme numero di lavoratori in Europa e hanno un costo di acquisto che rischia di escludere le fasce più deboli dai vantaggi della mobilità individuale. Detto che l’obiettivo dell'elettrificazione del parco circolante è ormai definito, il clima sta cambiando molto rapidamente, come conciliare l'accelerazione necessaria con la gradualità indispensabile per contenere gli impatti sociali?</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1" lang="it-IT" sz="1200" spc="-1" strike="noStrike">
                <a:solidFill>
                  <a:srgbClr val="000000"/>
                </a:solidFill>
                <a:latin typeface="+mn-lt"/>
                <a:ea typeface="+mn-ea"/>
              </a:rPr>
              <a:t>Sociale vs Ambiente: </a:t>
            </a:r>
            <a:r>
              <a:rPr b="0" lang="it-IT" sz="1200" spc="-1" strike="noStrike">
                <a:solidFill>
                  <a:srgbClr val="000000"/>
                </a:solidFill>
                <a:latin typeface="+mn-lt"/>
                <a:ea typeface="+mn-ea"/>
              </a:rPr>
              <a:t>il maggior benessere economico dei paesi in via di sviluppo, specie in Asia, sta determinando un consumo di carne (e di conseguenza, di allevamenti intensivi) in rapida crescita perché, oltre alla demografia, incidono le abitudini alimentari e la necessità di proteine: questi paesi oggi hanno un consumo pro capite annuo di 34 kg, quelli sviluppati 76, gli Usa sono vicini ai 100 kg.</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Gli allevamenti sono responsabili del 14,5% delle emissioni di gas serra, una quota superiore a quella dei trasporti. Come possiamo contenere il fenomeno per proteggere l'ambiente, garantendo nel contempo degli standard alimentari adeguati anche alle popolazioni meno fortunate? Un analogo discorso potrebbe essere fatto per la disponibilità di energia elettrica (soprattutto in Africa), di impianti di condizionamento, in questo caso siamo di fonte ad un vero effetto feedback: le temperature aumentano, quindi abbiamo bisogno di più condizionatori che consumano energia elettrica con maggiore impatto sul clima che così diventa sempre più caldo.</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1" lang="it-IT" sz="1200" spc="-1" strike="noStrike">
                <a:solidFill>
                  <a:srgbClr val="000000"/>
                </a:solidFill>
                <a:latin typeface="+mn-lt"/>
                <a:ea typeface="+mn-ea"/>
              </a:rPr>
              <a:t>Ambiente vs Ambiente: </a:t>
            </a:r>
            <a:r>
              <a:rPr b="0" lang="it-IT" sz="1200" spc="-1" strike="noStrike">
                <a:solidFill>
                  <a:srgbClr val="000000"/>
                </a:solidFill>
                <a:latin typeface="+mn-lt"/>
                <a:ea typeface="+mn-ea"/>
              </a:rPr>
              <a:t>la costruzione di un parco eolico (o, ancor peggio, di una diga), funzionale alla produzione di energia pulita e rinnovabile, può comportare interventi dannosi per il contesto locale, abbattimenti di alberi, impatti sulla fauna, oltre che, naturalmente, conflitti a livello delle popolazioni interessate. Effetti positivi su larga scala possono determinare impatti molto negativi su scala ridotta: come gestire questo conflitto, che ha ricadute politiche molto complesse?</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1" lang="it-IT" sz="1200" spc="-1" strike="noStrike">
                <a:solidFill>
                  <a:srgbClr val="000000"/>
                </a:solidFill>
                <a:latin typeface="+mn-lt"/>
                <a:ea typeface="+mn-ea"/>
              </a:rPr>
              <a:t>Ambiente e Sociale vs Ambiente: </a:t>
            </a:r>
            <a:r>
              <a:rPr b="0" lang="it-IT" sz="1200" spc="-1" strike="noStrike">
                <a:solidFill>
                  <a:srgbClr val="000000"/>
                </a:solidFill>
                <a:latin typeface="+mn-lt"/>
                <a:ea typeface="+mn-ea"/>
              </a:rPr>
              <a:t>questo è un caso diverso, quasi una dimostrazione “a contrario”: tutti conosciamo le intemperanze e gli atteggiamenti lesivi delle elementari regole di convivenza sociale di Elon Musk. Ciò però non ha impedito a questo imprenditore di essere l'artefice di grandi innovazioni di cui stanno beneficiando l'ambiente (Tesla è stato il primo grande produttore di auto elettriche, solo recentissimamente superato in termini di volumi da un costruttore cinese) e il sociale (Starlink, la rete di satelliti lanciata da Musk consente di far arrivare internet in qualsiasi angolo del mondo, potrà essere una risorsa per aumentare l'eguaglianza).</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Allo stesso tempo, con un patrimonio di ca 180 Md di dollari, Elon Musk è uno dei simboli della diseguaglianza a livello globale, cosa che non gli ha impedito di essere nominato da Time “persona dell'anno” nel 2022.</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Come conciliare E – S – G senza macroscopiche incoerenze, che rischiano di minare la forza dei valori che ne stanno alla base?</a:t>
            </a:r>
            <a:endParaRPr b="0" lang="it-IT" sz="1200" spc="-1" strike="noStrike">
              <a:solidFill>
                <a:srgbClr val="000000"/>
              </a:solidFill>
              <a:latin typeface="Arial"/>
            </a:endParaRPr>
          </a:p>
          <a:p>
            <a:pPr indent="0">
              <a:lnSpc>
                <a:spcPct val="100000"/>
              </a:lnSpc>
              <a:buNone/>
              <a:tabLst>
                <a:tab algn="l" pos="0"/>
              </a:tabLst>
            </a:pPr>
            <a:endParaRPr b="0" lang="it-IT" sz="1200" spc="-1" strike="noStrike">
              <a:solidFill>
                <a:srgbClr val="000000"/>
              </a:solidFill>
              <a:latin typeface="Arial"/>
            </a:endParaRPr>
          </a:p>
        </p:txBody>
      </p:sp>
      <p:sp>
        <p:nvSpPr>
          <p:cNvPr id="873" name="PlaceHolder 3"/>
          <p:cNvSpPr>
            <a:spLocks noGrp="1"/>
          </p:cNvSpPr>
          <p:nvPr>
            <p:ph type="sldNum" idx="40"/>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3A1A9848-AEEF-4BC7-968B-FAD661DB85A7}"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4" name="PlaceHolder 1"/>
          <p:cNvSpPr>
            <a:spLocks noGrp="1"/>
          </p:cNvSpPr>
          <p:nvPr>
            <p:ph type="sldImg"/>
          </p:nvPr>
        </p:nvSpPr>
        <p:spPr>
          <a:xfrm>
            <a:off x="1166760" y="1241280"/>
            <a:ext cx="4465080" cy="3350520"/>
          </a:xfrm>
          <a:prstGeom prst="rect">
            <a:avLst/>
          </a:prstGeom>
          <a:ln w="0">
            <a:noFill/>
          </a:ln>
        </p:spPr>
      </p:sp>
      <p:sp>
        <p:nvSpPr>
          <p:cNvPr id="875"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216000" indent="0">
              <a:buNone/>
            </a:pPr>
            <a:endParaRPr b="0" lang="it-IT" sz="1800" spc="-1" strike="noStrike">
              <a:solidFill>
                <a:srgbClr val="000000"/>
              </a:solidFill>
              <a:latin typeface="Arial"/>
            </a:endParaRPr>
          </a:p>
        </p:txBody>
      </p:sp>
      <p:sp>
        <p:nvSpPr>
          <p:cNvPr id="876" name="PlaceHolder 3"/>
          <p:cNvSpPr>
            <a:spLocks noGrp="1"/>
          </p:cNvSpPr>
          <p:nvPr>
            <p:ph type="sldNum" idx="41"/>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4DFC8CFF-1094-48C4-9E22-EF88903C290C}"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7" name="PlaceHolder 1"/>
          <p:cNvSpPr>
            <a:spLocks noGrp="1"/>
          </p:cNvSpPr>
          <p:nvPr>
            <p:ph type="sldImg"/>
          </p:nvPr>
        </p:nvSpPr>
        <p:spPr>
          <a:xfrm>
            <a:off x="1166760" y="1241280"/>
            <a:ext cx="4465080" cy="3350520"/>
          </a:xfrm>
          <a:prstGeom prst="rect">
            <a:avLst/>
          </a:prstGeom>
          <a:ln w="0">
            <a:noFill/>
          </a:ln>
        </p:spPr>
      </p:sp>
      <p:sp>
        <p:nvSpPr>
          <p:cNvPr id="878"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216000" indent="0">
              <a:lnSpc>
                <a:spcPct val="100000"/>
              </a:lnSpc>
              <a:buNone/>
              <a:tabLst>
                <a:tab algn="l" pos="0"/>
              </a:tabLst>
            </a:pPr>
            <a:r>
              <a:rPr b="1" lang="it-IT" sz="1200" spc="-1" strike="noStrike">
                <a:solidFill>
                  <a:srgbClr val="000000"/>
                </a:solidFill>
                <a:latin typeface="+mn-lt"/>
                <a:ea typeface="+mn-ea"/>
              </a:rPr>
              <a:t>Le azioni positive: </a:t>
            </a:r>
            <a:r>
              <a:rPr b="0" lang="it-IT" sz="1200" spc="-1" strike="noStrike">
                <a:solidFill>
                  <a:srgbClr val="000000"/>
                </a:solidFill>
                <a:latin typeface="+mn-lt"/>
                <a:ea typeface="+mn-ea"/>
              </a:rPr>
              <a:t>con quale abito mentale dobbiamo affrontare questi dilemmi, che ci appaiono insolubili e ci obbligano a difficili scelte, a compromessi che ci sembrano inaccettabili? Vediamo questo video del Professor Mario Calderini, professore del Politecnico di Milano, uno dei massimi esperti a livello mondiale.</a:t>
            </a:r>
            <a:endParaRPr b="0" lang="it-IT" sz="1200" spc="-1" strike="noStrike">
              <a:solidFill>
                <a:srgbClr val="000000"/>
              </a:solidFill>
              <a:latin typeface="Arial"/>
            </a:endParaRPr>
          </a:p>
          <a:p>
            <a:pPr marL="171360" indent="-171360">
              <a:lnSpc>
                <a:spcPct val="100000"/>
              </a:lnSpc>
              <a:buClr>
                <a:srgbClr val="000000"/>
              </a:buClr>
              <a:buFont typeface="Arial"/>
              <a:buChar char="•"/>
              <a:tabLst>
                <a:tab algn="l" pos="0"/>
              </a:tabLst>
            </a:pPr>
            <a:r>
              <a:rPr b="0" lang="it-IT" sz="1200" spc="-1" strike="noStrike">
                <a:solidFill>
                  <a:srgbClr val="000000"/>
                </a:solidFill>
                <a:latin typeface="+mn-lt"/>
                <a:ea typeface="+mn-ea"/>
              </a:rPr>
              <a:t>VIDEO:</a:t>
            </a:r>
            <a:endParaRPr b="0" lang="it-IT" sz="1200" spc="-1" strike="noStrike">
              <a:solidFill>
                <a:srgbClr val="000000"/>
              </a:solidFill>
              <a:latin typeface="Arial"/>
            </a:endParaRPr>
          </a:p>
          <a:p>
            <a:pPr marL="171360" indent="-171360">
              <a:lnSpc>
                <a:spcPct val="100000"/>
              </a:lnSpc>
              <a:buClr>
                <a:srgbClr val="000000"/>
              </a:buClr>
              <a:buFont typeface="Arial"/>
              <a:buChar char="•"/>
              <a:tabLst>
                <a:tab algn="l" pos="0"/>
              </a:tabLst>
            </a:pPr>
            <a:r>
              <a:rPr b="0" lang="it-IT" sz="1200" spc="-1" strike="noStrike">
                <a:solidFill>
                  <a:srgbClr val="000000"/>
                </a:solidFill>
                <a:latin typeface="+mn-lt"/>
                <a:ea typeface="+mn-ea"/>
              </a:rPr>
              <a:t>Sostenibilità è innovazione</a:t>
            </a:r>
            <a:endParaRPr b="0" lang="it-IT" sz="1200" spc="-1" strike="noStrike">
              <a:solidFill>
                <a:srgbClr val="000000"/>
              </a:solidFill>
              <a:latin typeface="Arial"/>
            </a:endParaRPr>
          </a:p>
          <a:p>
            <a:pPr marL="171360" indent="-171360">
              <a:lnSpc>
                <a:spcPct val="100000"/>
              </a:lnSpc>
              <a:buClr>
                <a:srgbClr val="000000"/>
              </a:buClr>
              <a:buFont typeface="Arial"/>
              <a:buChar char="•"/>
              <a:tabLst>
                <a:tab algn="l" pos="0"/>
              </a:tabLst>
            </a:pPr>
            <a:r>
              <a:rPr b="0" lang="it-IT" sz="1200" spc="-1" strike="noStrike">
                <a:solidFill>
                  <a:srgbClr val="000000"/>
                </a:solidFill>
                <a:latin typeface="+mn-lt"/>
                <a:ea typeface="+mn-ea"/>
              </a:rPr>
              <a:t>Innovazione sino ad ora con risorse abbondanti e nessun vincolo</a:t>
            </a:r>
            <a:endParaRPr b="0" lang="it-IT" sz="1200" spc="-1" strike="noStrike">
              <a:solidFill>
                <a:srgbClr val="000000"/>
              </a:solidFill>
              <a:latin typeface="Arial"/>
            </a:endParaRPr>
          </a:p>
          <a:p>
            <a:pPr marL="171360" indent="-171360">
              <a:lnSpc>
                <a:spcPct val="100000"/>
              </a:lnSpc>
              <a:buClr>
                <a:srgbClr val="000000"/>
              </a:buClr>
              <a:buFont typeface="Arial"/>
              <a:buChar char="•"/>
              <a:tabLst>
                <a:tab algn="l" pos="0"/>
              </a:tabLst>
            </a:pPr>
            <a:r>
              <a:rPr b="0" lang="it-IT" sz="1200" spc="-1" strike="noStrike">
                <a:solidFill>
                  <a:srgbClr val="000000"/>
                </a:solidFill>
                <a:latin typeface="+mn-lt"/>
                <a:ea typeface="+mn-ea"/>
              </a:rPr>
              <a:t>2 conseguenze:</a:t>
            </a:r>
            <a:endParaRPr b="0" lang="it-IT" sz="1200" spc="-1" strike="noStrike">
              <a:solidFill>
                <a:srgbClr val="000000"/>
              </a:solidFill>
              <a:latin typeface="Arial"/>
            </a:endParaRPr>
          </a:p>
          <a:p>
            <a:pPr lvl="1" marL="628560" indent="-171360">
              <a:lnSpc>
                <a:spcPct val="100000"/>
              </a:lnSpc>
              <a:buClr>
                <a:srgbClr val="000000"/>
              </a:buClr>
              <a:buFont typeface="Arial"/>
              <a:buChar char="•"/>
              <a:tabLst>
                <a:tab algn="l" pos="0"/>
              </a:tabLst>
            </a:pPr>
            <a:r>
              <a:rPr b="0" lang="it-IT" sz="1200" spc="-1" strike="noStrike">
                <a:solidFill>
                  <a:srgbClr val="000000"/>
                </a:solidFill>
                <a:latin typeface="+mn-lt"/>
                <a:ea typeface="+mn-ea"/>
              </a:rPr>
              <a:t>tanta innovazione inutile</a:t>
            </a:r>
            <a:endParaRPr b="0" lang="it-IT" sz="1200" spc="-1" strike="noStrike">
              <a:solidFill>
                <a:srgbClr val="000000"/>
              </a:solidFill>
              <a:latin typeface="Arial"/>
            </a:endParaRPr>
          </a:p>
          <a:p>
            <a:pPr lvl="1" marL="628560" indent="-171360">
              <a:lnSpc>
                <a:spcPct val="100000"/>
              </a:lnSpc>
              <a:buClr>
                <a:srgbClr val="000000"/>
              </a:buClr>
              <a:buFont typeface="Arial"/>
              <a:buChar char="•"/>
              <a:tabLst>
                <a:tab algn="l" pos="0"/>
              </a:tabLst>
            </a:pPr>
            <a:r>
              <a:rPr b="0" lang="it-IT" sz="1200" spc="-1" strike="noStrike">
                <a:solidFill>
                  <a:srgbClr val="000000"/>
                </a:solidFill>
                <a:latin typeface="+mn-lt"/>
                <a:ea typeface="+mn-ea"/>
              </a:rPr>
              <a:t>conseguenze inattese</a:t>
            </a:r>
            <a:endParaRPr b="0" lang="it-IT" sz="1200" spc="-1" strike="noStrike">
              <a:solidFill>
                <a:srgbClr val="000000"/>
              </a:solidFill>
              <a:latin typeface="Arial"/>
            </a:endParaRPr>
          </a:p>
          <a:p>
            <a:pPr marL="171360" indent="-171360">
              <a:lnSpc>
                <a:spcPct val="100000"/>
              </a:lnSpc>
              <a:buClr>
                <a:srgbClr val="000000"/>
              </a:buClr>
              <a:buFont typeface="Arial"/>
              <a:buChar char="•"/>
              <a:tabLst>
                <a:tab algn="l" pos="0"/>
              </a:tabLst>
            </a:pPr>
            <a:r>
              <a:rPr b="0" lang="it-IT" sz="1200" spc="-1" strike="noStrike">
                <a:solidFill>
                  <a:srgbClr val="000000"/>
                </a:solidFill>
                <a:latin typeface="+mn-lt"/>
                <a:ea typeface="+mn-ea"/>
              </a:rPr>
              <a:t>Come potete vedere non si tratta di proporre soluzioni di facile messa in opera, quanto piuttosto di affrontare i problemi con il giusto approccio: indirizzare l'innovazione verso la massima utilità, con la consapevolezza della scarsità di risorse disponibili e con l'apertura mentale necessaria, per trarre profitto dalle esperienze di chi è “frugale” per forza di cose. Anche piccoli cambiamenti distribuiti possono generare grande impatto, l'innovazione – frugale nell'atteggiamento mentale, deve comunque beneficiare di tutta la tecnologia di cui disponiamo. </a:t>
            </a:r>
            <a:endParaRPr b="0" lang="it-IT" sz="1200" spc="-1" strike="noStrike">
              <a:solidFill>
                <a:srgbClr val="000000"/>
              </a:solidFill>
              <a:latin typeface="Arial"/>
            </a:endParaRPr>
          </a:p>
          <a:p>
            <a:pPr indent="0">
              <a:lnSpc>
                <a:spcPct val="100000"/>
              </a:lnSpc>
              <a:buNone/>
              <a:tabLst>
                <a:tab algn="l" pos="0"/>
              </a:tabLst>
            </a:pPr>
            <a:endParaRPr b="0" lang="it-IT" sz="1200" spc="-1" strike="noStrike">
              <a:solidFill>
                <a:srgbClr val="000000"/>
              </a:solidFill>
              <a:latin typeface="Arial"/>
            </a:endParaRPr>
          </a:p>
        </p:txBody>
      </p:sp>
      <p:sp>
        <p:nvSpPr>
          <p:cNvPr id="879" name="PlaceHolder 3"/>
          <p:cNvSpPr>
            <a:spLocks noGrp="1"/>
          </p:cNvSpPr>
          <p:nvPr>
            <p:ph type="sldNum" idx="42"/>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3D81AF5B-C084-48F5-AEF6-8110D1009A55}"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0" name="PlaceHolder 1"/>
          <p:cNvSpPr>
            <a:spLocks noGrp="1"/>
          </p:cNvSpPr>
          <p:nvPr>
            <p:ph type="sldImg"/>
          </p:nvPr>
        </p:nvSpPr>
        <p:spPr>
          <a:xfrm>
            <a:off x="1166760" y="1241280"/>
            <a:ext cx="4465080" cy="3350520"/>
          </a:xfrm>
          <a:prstGeom prst="rect">
            <a:avLst/>
          </a:prstGeom>
          <a:ln w="0">
            <a:noFill/>
          </a:ln>
        </p:spPr>
      </p:sp>
      <p:sp>
        <p:nvSpPr>
          <p:cNvPr id="881"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171360" indent="-171360">
              <a:lnSpc>
                <a:spcPct val="100000"/>
              </a:lnSpc>
              <a:buClr>
                <a:srgbClr val="000000"/>
              </a:buClr>
              <a:buFont typeface="Arial"/>
              <a:buChar char="•"/>
            </a:pPr>
            <a:r>
              <a:rPr b="0" lang="it-IT" sz="1200" spc="-1" strike="noStrike">
                <a:solidFill>
                  <a:srgbClr val="000000"/>
                </a:solidFill>
                <a:latin typeface="+mn-lt"/>
                <a:ea typeface="+mn-ea"/>
              </a:rPr>
              <a:t>Siamo giunti alla fine di questo ciclo di incontri, nel quale abbiamo cercato di mettere a disposizione dei partecipanti alcuni strumenti concettuali, che speriamo utili a comprendere meglio la realtà che ci circonda, a interpretare i fatti e a distinguerli dai preconcetti.</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Questo il messaggio che ci sembra di poter condividere alla fine del percorso: la strada, per quanto in salita, non è segnata irrevocabilmente e, per contro, i problemi che vediamo di fronte a noi non hanno una soluzione immaginifica: ognuno può fare la sua parte e una comunità può cambiare il verso della direzione, se coesa e motivata, anche se al momento minoritaria.</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Chiusura con la citazione che entra per ultima in un secondo tempo. 2 mld di persone, Catena di Sant’Antonio</a:t>
            </a:r>
            <a:endParaRPr b="0" lang="it-IT" sz="1200" spc="-1" strike="noStrike">
              <a:solidFill>
                <a:srgbClr val="000000"/>
              </a:solidFill>
              <a:latin typeface="Arial"/>
            </a:endParaRPr>
          </a:p>
          <a:p>
            <a:pPr indent="0">
              <a:lnSpc>
                <a:spcPct val="100000"/>
              </a:lnSpc>
              <a:buNone/>
              <a:tabLst>
                <a:tab algn="l" pos="0"/>
              </a:tabLst>
            </a:pPr>
            <a:endParaRPr b="0" lang="it-IT" sz="1200" spc="-1" strike="noStrike">
              <a:solidFill>
                <a:srgbClr val="000000"/>
              </a:solidFill>
              <a:latin typeface="Arial"/>
            </a:endParaRPr>
          </a:p>
        </p:txBody>
      </p:sp>
      <p:sp>
        <p:nvSpPr>
          <p:cNvPr id="882" name="PlaceHolder 3"/>
          <p:cNvSpPr>
            <a:spLocks noGrp="1"/>
          </p:cNvSpPr>
          <p:nvPr>
            <p:ph type="sldNum" idx="43"/>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8D1EE144-58EC-4A91-B798-5317B61F7334}"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3" name="PlaceHolder 1"/>
          <p:cNvSpPr>
            <a:spLocks noGrp="1"/>
          </p:cNvSpPr>
          <p:nvPr>
            <p:ph type="sldImg"/>
          </p:nvPr>
        </p:nvSpPr>
        <p:spPr>
          <a:xfrm>
            <a:off x="1166760" y="1241280"/>
            <a:ext cx="4465080" cy="3350520"/>
          </a:xfrm>
          <a:prstGeom prst="rect">
            <a:avLst/>
          </a:prstGeom>
          <a:ln w="0">
            <a:noFill/>
          </a:ln>
        </p:spPr>
      </p:sp>
      <p:sp>
        <p:nvSpPr>
          <p:cNvPr id="884"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216000" indent="0">
              <a:buNone/>
            </a:pPr>
            <a:endParaRPr b="0" lang="it-IT" sz="1800" spc="-1" strike="noStrike">
              <a:solidFill>
                <a:srgbClr val="000000"/>
              </a:solidFill>
              <a:latin typeface="Arial"/>
            </a:endParaRPr>
          </a:p>
        </p:txBody>
      </p:sp>
      <p:sp>
        <p:nvSpPr>
          <p:cNvPr id="885" name="PlaceHolder 3"/>
          <p:cNvSpPr>
            <a:spLocks noGrp="1"/>
          </p:cNvSpPr>
          <p:nvPr>
            <p:ph type="sldNum" idx="44"/>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84927718-C5CC-4968-9CB8-519BE50A9938}"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6" name="PlaceHolder 1"/>
          <p:cNvSpPr>
            <a:spLocks noGrp="1"/>
          </p:cNvSpPr>
          <p:nvPr>
            <p:ph type="sldImg"/>
          </p:nvPr>
        </p:nvSpPr>
        <p:spPr>
          <a:xfrm>
            <a:off x="1166760" y="1241280"/>
            <a:ext cx="4465080" cy="3350520"/>
          </a:xfrm>
          <a:prstGeom prst="rect">
            <a:avLst/>
          </a:prstGeom>
          <a:ln w="0">
            <a:noFill/>
          </a:ln>
        </p:spPr>
      </p:sp>
      <p:sp>
        <p:nvSpPr>
          <p:cNvPr id="887"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216000" indent="0">
              <a:buNone/>
            </a:pPr>
            <a:endParaRPr b="0" lang="it-IT" sz="1800" spc="-1" strike="noStrike">
              <a:solidFill>
                <a:srgbClr val="000000"/>
              </a:solidFill>
              <a:latin typeface="Arial"/>
            </a:endParaRPr>
          </a:p>
        </p:txBody>
      </p:sp>
      <p:sp>
        <p:nvSpPr>
          <p:cNvPr id="888" name="PlaceHolder 3"/>
          <p:cNvSpPr>
            <a:spLocks noGrp="1"/>
          </p:cNvSpPr>
          <p:nvPr>
            <p:ph type="sldNum" idx="45"/>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D46173AF-A177-4B89-A02F-7266ACDBCB16}"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1" name="PlaceHolder 1"/>
          <p:cNvSpPr>
            <a:spLocks noGrp="1"/>
          </p:cNvSpPr>
          <p:nvPr>
            <p:ph type="sldImg"/>
          </p:nvPr>
        </p:nvSpPr>
        <p:spPr>
          <a:xfrm>
            <a:off x="1166760" y="1241280"/>
            <a:ext cx="4465080" cy="3350520"/>
          </a:xfrm>
          <a:prstGeom prst="rect">
            <a:avLst/>
          </a:prstGeom>
          <a:ln w="0">
            <a:noFill/>
          </a:ln>
        </p:spPr>
      </p:sp>
      <p:sp>
        <p:nvSpPr>
          <p:cNvPr id="782"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216000" indent="0">
              <a:buNone/>
            </a:pPr>
            <a:endParaRPr b="0" lang="it-IT" sz="1800" spc="-1" strike="noStrike">
              <a:solidFill>
                <a:srgbClr val="000000"/>
              </a:solidFill>
              <a:latin typeface="Arial"/>
            </a:endParaRPr>
          </a:p>
        </p:txBody>
      </p:sp>
      <p:sp>
        <p:nvSpPr>
          <p:cNvPr id="783" name="PlaceHolder 3"/>
          <p:cNvSpPr>
            <a:spLocks noGrp="1"/>
          </p:cNvSpPr>
          <p:nvPr>
            <p:ph type="sldNum" idx="10"/>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561F4357-3817-4A08-B223-EAFBBDE8844A}"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9" name="PlaceHolder 1"/>
          <p:cNvSpPr>
            <a:spLocks noGrp="1"/>
          </p:cNvSpPr>
          <p:nvPr>
            <p:ph type="sldImg"/>
          </p:nvPr>
        </p:nvSpPr>
        <p:spPr>
          <a:xfrm>
            <a:off x="1166760" y="1241280"/>
            <a:ext cx="4465080" cy="3350520"/>
          </a:xfrm>
          <a:prstGeom prst="rect">
            <a:avLst/>
          </a:prstGeom>
          <a:ln w="0">
            <a:noFill/>
          </a:ln>
        </p:spPr>
      </p:sp>
      <p:sp>
        <p:nvSpPr>
          <p:cNvPr id="890"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216000" indent="0">
              <a:buNone/>
            </a:pPr>
            <a:endParaRPr b="0" lang="it-IT" sz="1800" spc="-1" strike="noStrike">
              <a:solidFill>
                <a:srgbClr val="000000"/>
              </a:solidFill>
              <a:latin typeface="Arial"/>
            </a:endParaRPr>
          </a:p>
        </p:txBody>
      </p:sp>
      <p:sp>
        <p:nvSpPr>
          <p:cNvPr id="891" name="PlaceHolder 3"/>
          <p:cNvSpPr>
            <a:spLocks noGrp="1"/>
          </p:cNvSpPr>
          <p:nvPr>
            <p:ph type="sldNum" idx="46"/>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B99A71AE-70B3-42EB-AF5A-AA2465CAA61F}"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2" name="PlaceHolder 1"/>
          <p:cNvSpPr>
            <a:spLocks noGrp="1"/>
          </p:cNvSpPr>
          <p:nvPr>
            <p:ph type="sldImg"/>
          </p:nvPr>
        </p:nvSpPr>
        <p:spPr>
          <a:xfrm>
            <a:off x="1166760" y="1241280"/>
            <a:ext cx="4465080" cy="3350520"/>
          </a:xfrm>
          <a:prstGeom prst="rect">
            <a:avLst/>
          </a:prstGeom>
          <a:ln w="0">
            <a:noFill/>
          </a:ln>
        </p:spPr>
      </p:sp>
      <p:sp>
        <p:nvSpPr>
          <p:cNvPr id="893"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216000" indent="0">
              <a:buNone/>
            </a:pPr>
            <a:endParaRPr b="0" lang="it-IT" sz="1800" spc="-1" strike="noStrike">
              <a:solidFill>
                <a:srgbClr val="000000"/>
              </a:solidFill>
              <a:latin typeface="Arial"/>
            </a:endParaRPr>
          </a:p>
        </p:txBody>
      </p:sp>
      <p:sp>
        <p:nvSpPr>
          <p:cNvPr id="894" name="PlaceHolder 3"/>
          <p:cNvSpPr>
            <a:spLocks noGrp="1"/>
          </p:cNvSpPr>
          <p:nvPr>
            <p:ph type="sldNum" idx="47"/>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F5E081C0-3D9D-4E49-A25E-F6134D5E0571}"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5" name="PlaceHolder 1"/>
          <p:cNvSpPr>
            <a:spLocks noGrp="1"/>
          </p:cNvSpPr>
          <p:nvPr>
            <p:ph type="sldImg"/>
          </p:nvPr>
        </p:nvSpPr>
        <p:spPr>
          <a:xfrm>
            <a:off x="1166760" y="1241280"/>
            <a:ext cx="4465080" cy="3350520"/>
          </a:xfrm>
          <a:prstGeom prst="rect">
            <a:avLst/>
          </a:prstGeom>
          <a:ln w="0">
            <a:noFill/>
          </a:ln>
        </p:spPr>
      </p:sp>
      <p:sp>
        <p:nvSpPr>
          <p:cNvPr id="896"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216000" indent="0">
              <a:buNone/>
            </a:pPr>
            <a:endParaRPr b="0" lang="it-IT" sz="1800" spc="-1" strike="noStrike">
              <a:solidFill>
                <a:srgbClr val="000000"/>
              </a:solidFill>
              <a:latin typeface="Arial"/>
            </a:endParaRPr>
          </a:p>
        </p:txBody>
      </p:sp>
      <p:sp>
        <p:nvSpPr>
          <p:cNvPr id="897" name="PlaceHolder 3"/>
          <p:cNvSpPr>
            <a:spLocks noGrp="1"/>
          </p:cNvSpPr>
          <p:nvPr>
            <p:ph type="sldNum" idx="48"/>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55B38556-C5A5-436A-8BA8-1A1B3C236097}"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4" name="PlaceHolder 1"/>
          <p:cNvSpPr>
            <a:spLocks noGrp="1"/>
          </p:cNvSpPr>
          <p:nvPr>
            <p:ph type="sldImg"/>
          </p:nvPr>
        </p:nvSpPr>
        <p:spPr>
          <a:xfrm>
            <a:off x="1166760" y="1241280"/>
            <a:ext cx="4465080" cy="3350520"/>
          </a:xfrm>
          <a:prstGeom prst="rect">
            <a:avLst/>
          </a:prstGeom>
          <a:ln w="0">
            <a:noFill/>
          </a:ln>
        </p:spPr>
      </p:sp>
      <p:sp>
        <p:nvSpPr>
          <p:cNvPr id="785"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216000" indent="0">
              <a:buNone/>
            </a:pPr>
            <a:endParaRPr b="0" lang="it-IT" sz="1800" spc="-1" strike="noStrike">
              <a:solidFill>
                <a:srgbClr val="000000"/>
              </a:solidFill>
              <a:latin typeface="Arial"/>
            </a:endParaRPr>
          </a:p>
        </p:txBody>
      </p:sp>
      <p:sp>
        <p:nvSpPr>
          <p:cNvPr id="786" name="PlaceHolder 3"/>
          <p:cNvSpPr>
            <a:spLocks noGrp="1"/>
          </p:cNvSpPr>
          <p:nvPr>
            <p:ph type="sldNum" idx="11"/>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AC9B7999-3BA9-4C49-AAB1-5C292C370353}"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7" name="PlaceHolder 1"/>
          <p:cNvSpPr>
            <a:spLocks noGrp="1"/>
          </p:cNvSpPr>
          <p:nvPr>
            <p:ph type="sldImg"/>
          </p:nvPr>
        </p:nvSpPr>
        <p:spPr>
          <a:xfrm>
            <a:off x="1166760" y="1241280"/>
            <a:ext cx="4465080" cy="3350520"/>
          </a:xfrm>
          <a:prstGeom prst="rect">
            <a:avLst/>
          </a:prstGeom>
          <a:ln w="0">
            <a:noFill/>
          </a:ln>
        </p:spPr>
      </p:sp>
      <p:sp>
        <p:nvSpPr>
          <p:cNvPr id="788"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171360" indent="-171360">
              <a:lnSpc>
                <a:spcPct val="100000"/>
              </a:lnSpc>
              <a:buClr>
                <a:srgbClr val="000000"/>
              </a:buClr>
              <a:buFont typeface="Arial"/>
              <a:buChar char="•"/>
            </a:pPr>
            <a:r>
              <a:rPr b="0" lang="it-IT" sz="1200" spc="-1" strike="noStrike">
                <a:solidFill>
                  <a:srgbClr val="000000"/>
                </a:solidFill>
                <a:latin typeface="+mn-lt"/>
                <a:ea typeface="+mn-ea"/>
              </a:rPr>
              <a:t>La sostenibilità è un percorso da fare tutti insieme</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Cosa abbiamo sino ad ora appreso</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La nostra posizione rispetto ai 2 estremi</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Nel percorso troviamo chi ci induce ad agire e chi invece ci dice di stare fermi (non c’è più niente da fare, il problema non esiste, c’è un complotto, ecc.</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Vedremo quindi la realtà (non così chiara)</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Azioni che dobbiamo compiere e possibili buche nel percorso</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I dilemmi che dobbiamo affrontare</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Infine un esempio dci azioni positive</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0" lang="it-IT" sz="1200" spc="-1" strike="noStrike">
                <a:solidFill>
                  <a:srgbClr val="000000"/>
                </a:solidFill>
                <a:latin typeface="+mn-lt"/>
                <a:ea typeface="+mn-ea"/>
              </a:rPr>
              <a:t>Se avessimo la soluzione chiederemmo a Guterres di farsi da parte</a:t>
            </a:r>
            <a:endParaRPr b="0" lang="it-IT" sz="1200" spc="-1" strike="noStrike">
              <a:solidFill>
                <a:srgbClr val="000000"/>
              </a:solidFill>
              <a:latin typeface="Arial"/>
            </a:endParaRPr>
          </a:p>
          <a:p>
            <a:pPr indent="0">
              <a:lnSpc>
                <a:spcPct val="100000"/>
              </a:lnSpc>
              <a:buNone/>
              <a:tabLst>
                <a:tab algn="l" pos="0"/>
              </a:tabLst>
            </a:pPr>
            <a:endParaRPr b="0" lang="it-IT" sz="1200" spc="-1" strike="noStrike">
              <a:solidFill>
                <a:srgbClr val="000000"/>
              </a:solidFill>
              <a:latin typeface="Arial"/>
            </a:endParaRPr>
          </a:p>
        </p:txBody>
      </p:sp>
      <p:sp>
        <p:nvSpPr>
          <p:cNvPr id="789" name="PlaceHolder 3"/>
          <p:cNvSpPr>
            <a:spLocks noGrp="1"/>
          </p:cNvSpPr>
          <p:nvPr>
            <p:ph type="sldNum" idx="12"/>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ABCE0928-F0E8-499B-BE2D-A18BDBE4BA43}"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0" name="PlaceHolder 1"/>
          <p:cNvSpPr>
            <a:spLocks noGrp="1"/>
          </p:cNvSpPr>
          <p:nvPr>
            <p:ph type="sldImg"/>
          </p:nvPr>
        </p:nvSpPr>
        <p:spPr>
          <a:xfrm>
            <a:off x="1166760" y="1241280"/>
            <a:ext cx="4465080" cy="3350520"/>
          </a:xfrm>
          <a:prstGeom prst="rect">
            <a:avLst/>
          </a:prstGeom>
          <a:ln w="0">
            <a:noFill/>
          </a:ln>
        </p:spPr>
      </p:sp>
      <p:sp>
        <p:nvSpPr>
          <p:cNvPr id="791"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216000" indent="0">
              <a:buNone/>
            </a:pPr>
            <a:endParaRPr b="0" lang="it-IT" sz="1800" spc="-1" strike="noStrike">
              <a:solidFill>
                <a:srgbClr val="000000"/>
              </a:solidFill>
              <a:latin typeface="Arial"/>
            </a:endParaRPr>
          </a:p>
        </p:txBody>
      </p:sp>
      <p:sp>
        <p:nvSpPr>
          <p:cNvPr id="792" name="PlaceHolder 3"/>
          <p:cNvSpPr>
            <a:spLocks noGrp="1"/>
          </p:cNvSpPr>
          <p:nvPr>
            <p:ph type="sldNum" idx="13"/>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872CDE4F-AF1E-4B1B-ACAF-78AFC094FD22}"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3" name="PlaceHolder 1"/>
          <p:cNvSpPr>
            <a:spLocks noGrp="1"/>
          </p:cNvSpPr>
          <p:nvPr>
            <p:ph type="sldImg"/>
          </p:nvPr>
        </p:nvSpPr>
        <p:spPr>
          <a:xfrm>
            <a:off x="1166760" y="1241280"/>
            <a:ext cx="4465080" cy="3350520"/>
          </a:xfrm>
          <a:prstGeom prst="rect">
            <a:avLst/>
          </a:prstGeom>
          <a:ln w="0">
            <a:noFill/>
          </a:ln>
        </p:spPr>
      </p:sp>
      <p:sp>
        <p:nvSpPr>
          <p:cNvPr id="794"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171360" indent="-171360">
              <a:lnSpc>
                <a:spcPct val="100000"/>
              </a:lnSpc>
              <a:buClr>
                <a:srgbClr val="000000"/>
              </a:buClr>
              <a:buFont typeface="Arial"/>
              <a:buChar char="•"/>
            </a:pPr>
            <a:r>
              <a:rPr b="1" lang="it-IT" sz="1200" spc="-1" strike="noStrike">
                <a:solidFill>
                  <a:srgbClr val="000000"/>
                </a:solidFill>
                <a:latin typeface="+mn-lt"/>
                <a:ea typeface="+mn-ea"/>
              </a:rPr>
              <a:t>Abbiamo un obiettivo, dei target e declinato delle azioni</a:t>
            </a:r>
            <a:r>
              <a:rPr b="0" lang="it-IT" sz="1200" spc="-1" strike="noStrike">
                <a:solidFill>
                  <a:srgbClr val="000000"/>
                </a:solidFill>
                <a:latin typeface="+mn-lt"/>
                <a:ea typeface="+mn-ea"/>
              </a:rPr>
              <a:t>: </a:t>
            </a:r>
            <a:br>
              <a:rPr sz="1200"/>
            </a:br>
            <a:r>
              <a:rPr b="0" lang="it-IT" sz="1200" spc="-1" strike="noStrike">
                <a:solidFill>
                  <a:srgbClr val="000000"/>
                </a:solidFill>
                <a:latin typeface="+mn-lt"/>
                <a:ea typeface="+mn-ea"/>
              </a:rPr>
              <a:t>se vuoi arrivare devi sapere dove; dopo devi suddividere il percorso (target e azioni). (es. ferie: dove vado, ottengo le ferie, prenoto il volo)</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1" lang="it-IT" sz="1200" spc="-1" strike="noStrike">
                <a:solidFill>
                  <a:srgbClr val="000000"/>
                </a:solidFill>
                <a:latin typeface="+mn-lt"/>
                <a:ea typeface="+mn-ea"/>
              </a:rPr>
              <a:t>Non solo Ambiente, ma anche Società ed Economia</a:t>
            </a:r>
            <a:br>
              <a:rPr sz="1200"/>
            </a:br>
            <a:r>
              <a:rPr b="0" lang="it-IT" sz="1200" spc="-1" strike="noStrike">
                <a:solidFill>
                  <a:srgbClr val="000000"/>
                </a:solidFill>
                <a:latin typeface="+mn-lt"/>
                <a:ea typeface="+mn-ea"/>
              </a:rPr>
              <a:t>Spesso si pensa che il problema sia solo l’ambiente (la crisi climatica) e lo vediamo dalle immagini; </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1" lang="it-IT" sz="1200" spc="-1" strike="noStrike">
                <a:solidFill>
                  <a:srgbClr val="000000"/>
                </a:solidFill>
                <a:latin typeface="+mn-lt"/>
                <a:ea typeface="+mn-ea"/>
              </a:rPr>
              <a:t>Interrelazione degli obiettivi e delle azioni</a:t>
            </a:r>
            <a:br>
              <a:rPr sz="1200"/>
            </a:br>
            <a:r>
              <a:rPr b="0" lang="it-IT" sz="1200" spc="-1" strike="noStrike">
                <a:solidFill>
                  <a:srgbClr val="000000"/>
                </a:solidFill>
                <a:latin typeface="+mn-lt"/>
                <a:ea typeface="+mn-ea"/>
              </a:rPr>
              <a:t>La realtà è complessa e quindi non possiamo ragionare solo per il “nostro pezzo” o un solo “pezzo”; anche risolvessimo il problema ambientale non avremmo ottenuto la sostenibilità (es. chiudo le miniere di carbone, ma ho disoccupati (povertà) e proteste)</a:t>
            </a:r>
            <a:endParaRPr b="0" lang="it-IT" sz="1200" spc="-1" strike="noStrike">
              <a:solidFill>
                <a:srgbClr val="000000"/>
              </a:solidFill>
              <a:latin typeface="Arial"/>
            </a:endParaRPr>
          </a:p>
          <a:p>
            <a:pPr marL="171360" indent="-171360">
              <a:lnSpc>
                <a:spcPct val="100000"/>
              </a:lnSpc>
              <a:buClr>
                <a:srgbClr val="000000"/>
              </a:buClr>
              <a:buFont typeface="Arial"/>
              <a:buChar char="•"/>
            </a:pPr>
            <a:r>
              <a:rPr b="1" lang="it-IT" sz="1200" spc="-1" strike="noStrike">
                <a:solidFill>
                  <a:srgbClr val="000000"/>
                </a:solidFill>
                <a:latin typeface="+mn-lt"/>
                <a:ea typeface="+mn-ea"/>
              </a:rPr>
              <a:t>Siamo in ritardo, ma possiamo farcela se acceleriamo</a:t>
            </a:r>
            <a:br>
              <a:rPr sz="1200"/>
            </a:br>
            <a:r>
              <a:rPr b="0" lang="it-IT" sz="1200" spc="-1" strike="noStrike">
                <a:solidFill>
                  <a:srgbClr val="000000"/>
                </a:solidFill>
                <a:latin typeface="+mn-lt"/>
                <a:ea typeface="+mn-ea"/>
              </a:rPr>
              <a:t>Le previsioni vengo fatte secondo la premessa “business as usual”. Quello è lo spauracchio. Dobbiamo guardare a prospettive che considerino l’effettuazione di azioni (non un ottimismo tecnologico miracolistico, ma la realtà delle azioni positive)</a:t>
            </a:r>
            <a:endParaRPr b="0" lang="it-IT" sz="1200" spc="-1" strike="noStrike">
              <a:solidFill>
                <a:srgbClr val="000000"/>
              </a:solidFill>
              <a:latin typeface="Arial"/>
            </a:endParaRPr>
          </a:p>
          <a:p>
            <a:pPr indent="0">
              <a:lnSpc>
                <a:spcPct val="100000"/>
              </a:lnSpc>
              <a:buNone/>
              <a:tabLst>
                <a:tab algn="l" pos="0"/>
              </a:tabLst>
            </a:pPr>
            <a:endParaRPr b="0" lang="it-IT" sz="1200" spc="-1" strike="noStrike">
              <a:solidFill>
                <a:srgbClr val="000000"/>
              </a:solidFill>
              <a:latin typeface="Arial"/>
            </a:endParaRPr>
          </a:p>
        </p:txBody>
      </p:sp>
      <p:sp>
        <p:nvSpPr>
          <p:cNvPr id="795" name="PlaceHolder 3"/>
          <p:cNvSpPr>
            <a:spLocks noGrp="1"/>
          </p:cNvSpPr>
          <p:nvPr>
            <p:ph type="sldNum" idx="14"/>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24854AC4-ACAF-4292-BFDE-FD688B8BE084}"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6" name="PlaceHolder 1"/>
          <p:cNvSpPr>
            <a:spLocks noGrp="1"/>
          </p:cNvSpPr>
          <p:nvPr>
            <p:ph type="sldImg"/>
          </p:nvPr>
        </p:nvSpPr>
        <p:spPr>
          <a:xfrm>
            <a:off x="1166760" y="1241280"/>
            <a:ext cx="4465080" cy="3350520"/>
          </a:xfrm>
          <a:prstGeom prst="rect">
            <a:avLst/>
          </a:prstGeom>
          <a:ln w="0">
            <a:noFill/>
          </a:ln>
        </p:spPr>
      </p:sp>
      <p:sp>
        <p:nvSpPr>
          <p:cNvPr id="797" name="PlaceHolder 2"/>
          <p:cNvSpPr>
            <a:spLocks noGrp="1"/>
          </p:cNvSpPr>
          <p:nvPr>
            <p:ph type="body"/>
          </p:nvPr>
        </p:nvSpPr>
        <p:spPr>
          <a:xfrm>
            <a:off x="680040" y="4778640"/>
            <a:ext cx="5438520" cy="3909240"/>
          </a:xfrm>
          <a:prstGeom prst="rect">
            <a:avLst/>
          </a:prstGeom>
          <a:noFill/>
          <a:ln w="0">
            <a:noFill/>
          </a:ln>
        </p:spPr>
        <p:txBody>
          <a:bodyPr lIns="0" rIns="0" tIns="0" bIns="0" anchor="t">
            <a:noAutofit/>
          </a:bodyPr>
          <a:p>
            <a:pPr marL="216000" indent="0">
              <a:buNone/>
            </a:pPr>
            <a:endParaRPr b="0" lang="it-IT" sz="1800" spc="-1" strike="noStrike">
              <a:solidFill>
                <a:srgbClr val="000000"/>
              </a:solidFill>
              <a:latin typeface="Arial"/>
            </a:endParaRPr>
          </a:p>
        </p:txBody>
      </p:sp>
      <p:sp>
        <p:nvSpPr>
          <p:cNvPr id="798" name="PlaceHolder 3"/>
          <p:cNvSpPr>
            <a:spLocks noGrp="1"/>
          </p:cNvSpPr>
          <p:nvPr>
            <p:ph type="sldNum" idx="15"/>
          </p:nvPr>
        </p:nvSpPr>
        <p:spPr>
          <a:xfrm>
            <a:off x="3851280" y="9431640"/>
            <a:ext cx="2945520" cy="497520"/>
          </a:xfrm>
          <a:prstGeom prst="rect">
            <a:avLst/>
          </a:prstGeom>
          <a:noFill/>
          <a:ln w="0">
            <a:noFill/>
          </a:ln>
        </p:spPr>
        <p:txBody>
          <a:bodyPr lIns="0" rIns="0" tIns="0" bIns="0" anchor="b">
            <a:noAutofit/>
          </a:bodyPr>
          <a:lstStyle>
            <a:lvl1pPr indent="0" algn="r">
              <a:lnSpc>
                <a:spcPct val="100000"/>
              </a:lnSpc>
              <a:buNone/>
              <a:tabLst>
                <a:tab algn="l" pos="0"/>
              </a:tabLst>
              <a:defRPr b="0" lang="it-IT" sz="1200" spc="-1" strike="noStrike">
                <a:solidFill>
                  <a:srgbClr val="000000"/>
                </a:solidFill>
                <a:latin typeface="Times New Roman"/>
              </a:defRPr>
            </a:lvl1pPr>
          </a:lstStyle>
          <a:p>
            <a:pPr indent="0" algn="r">
              <a:lnSpc>
                <a:spcPct val="100000"/>
              </a:lnSpc>
              <a:buNone/>
              <a:tabLst>
                <a:tab algn="l" pos="0"/>
              </a:tabLst>
            </a:pPr>
            <a:fld id="{6387B2F2-8C71-4DEA-BE0A-91E5E196EB16}" type="slidenum">
              <a:rPr b="0" lang="it-IT" sz="1200" spc="-1" strike="noStrike">
                <a:solidFill>
                  <a:srgbClr val="000000"/>
                </a:solidFill>
                <a:latin typeface="Times New Roman"/>
              </a:rPr>
              <a:t>&lt;numero&gt;</a:t>
            </a:fld>
            <a:endParaRPr b="0" lang="it-IT"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25"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26"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2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2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30"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31"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33"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34"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35"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36"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37"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38"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44"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it-IT"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46"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4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49"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it-IT"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5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54"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55"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4"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it-IT" sz="3200" spc="-1" strike="noStrike">
              <a:solidFill>
                <a:srgbClr val="000000"/>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5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5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59"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6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6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63"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65"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66"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6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6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70"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71"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73"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74"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75"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76"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77"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78"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6"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9"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it-IT"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1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14"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15"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1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1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19"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endParaRPr b="0" lang="it-IT" sz="4400" spc="-1" strike="noStrike">
              <a:solidFill>
                <a:srgbClr val="000000"/>
              </a:solidFill>
              <a:latin typeface="Arial"/>
            </a:endParaRPr>
          </a:p>
        </p:txBody>
      </p:sp>
      <p:sp>
        <p:nvSpPr>
          <p:cNvPr id="2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
        <p:nvSpPr>
          <p:cNvPr id="23"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it-IT" sz="32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Immagine 7" descr=""/>
          <p:cNvPicPr/>
          <p:nvPr/>
        </p:nvPicPr>
        <p:blipFill>
          <a:blip r:embed="rId2"/>
          <a:stretch/>
        </p:blipFill>
        <p:spPr>
          <a:xfrm>
            <a:off x="0" y="4280400"/>
            <a:ext cx="9143280" cy="2591280"/>
          </a:xfrm>
          <a:prstGeom prst="rect">
            <a:avLst/>
          </a:prstGeom>
          <a:ln w="0">
            <a:noFill/>
          </a:ln>
          <a:effectLst>
            <a:outerShdw algn="ctr" blurRad="50760" dir="5400000" dist="50760" rotWithShape="0">
              <a:srgbClr val="000000">
                <a:alpha val="0"/>
              </a:srgbClr>
            </a:outerShdw>
          </a:effectLst>
        </p:spPr>
      </p:pic>
      <p:sp>
        <p:nvSpPr>
          <p:cNvPr id="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it-IT" sz="4400" spc="-1" strike="noStrike">
                <a:solidFill>
                  <a:srgbClr val="000000"/>
                </a:solidFill>
                <a:latin typeface="Arial"/>
              </a:rPr>
              <a:t>Fai clic per modificare il formato del testo del titolo</a:t>
            </a:r>
            <a:endParaRPr b="0" lang="it-IT" sz="4400" spc="-1" strike="noStrike">
              <a:solidFill>
                <a:srgbClr val="000000"/>
              </a:solidFill>
              <a:latin typeface="Arial"/>
            </a:endParaRPr>
          </a:p>
        </p:txBody>
      </p:sp>
      <p:sp>
        <p:nvSpPr>
          <p:cNvPr id="2"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3200" spc="-1" strike="noStrike">
                <a:solidFill>
                  <a:srgbClr val="000000"/>
                </a:solidFill>
                <a:latin typeface="Arial"/>
              </a:rPr>
              <a:t>Fai clic per modificare il formato del testo della struttura</a:t>
            </a:r>
            <a:endParaRPr b="0" lang="it-IT"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it-IT" sz="2800" spc="-1" strike="noStrike">
                <a:solidFill>
                  <a:srgbClr val="000000"/>
                </a:solidFill>
                <a:latin typeface="Arial"/>
              </a:rPr>
              <a:t>Secondo livello struttura</a:t>
            </a:r>
            <a:endParaRPr b="0" lang="it-IT"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it-IT" sz="2400" spc="-1" strike="noStrike">
                <a:solidFill>
                  <a:srgbClr val="000000"/>
                </a:solidFill>
                <a:latin typeface="Arial"/>
              </a:rPr>
              <a:t>Terzo livello struttura</a:t>
            </a:r>
            <a:endParaRPr b="0" lang="it-IT"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it-IT" sz="2000" spc="-1" strike="noStrike">
                <a:solidFill>
                  <a:srgbClr val="000000"/>
                </a:solidFill>
                <a:latin typeface="Arial"/>
              </a:rPr>
              <a:t>Quarto livello struttura</a:t>
            </a:r>
            <a:endParaRPr b="0" lang="it-IT"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it-IT" sz="2000" spc="-1" strike="noStrike">
                <a:solidFill>
                  <a:srgbClr val="000000"/>
                </a:solidFill>
                <a:latin typeface="Arial"/>
              </a:rPr>
              <a:t>Quinto livello struttura</a:t>
            </a:r>
            <a:endParaRPr b="0" lang="it-IT"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it-IT" sz="2000" spc="-1" strike="noStrike">
                <a:solidFill>
                  <a:srgbClr val="000000"/>
                </a:solidFill>
                <a:latin typeface="Arial"/>
              </a:rPr>
              <a:t>Sesto livello struttura</a:t>
            </a:r>
            <a:endParaRPr b="0" lang="it-IT"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it-IT" sz="2000" spc="-1" strike="noStrike">
                <a:solidFill>
                  <a:srgbClr val="000000"/>
                </a:solidFill>
                <a:latin typeface="Arial"/>
              </a:rPr>
              <a:t>Settimo livello struttura</a:t>
            </a:r>
            <a:endParaRPr b="0" lang="it-IT"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Baseline"/>
          <p:cNvSpPr/>
          <p:nvPr/>
        </p:nvSpPr>
        <p:spPr>
          <a:xfrm>
            <a:off x="0" y="6127200"/>
            <a:ext cx="9144000" cy="360"/>
          </a:xfrm>
          <a:prstGeom prst="line">
            <a:avLst/>
          </a:prstGeom>
          <a:ln w="19050">
            <a:solidFill>
              <a:srgbClr val="00a197"/>
            </a:solidFill>
            <a:round/>
          </a:ln>
        </p:spPr>
        <p:style>
          <a:lnRef idx="0"/>
          <a:fillRef idx="0"/>
          <a:effectRef idx="0"/>
          <a:fontRef idx="minor"/>
        </p:style>
        <p:txBody>
          <a:bodyPr lIns="0" rIns="0" tIns="0" bIns="0" anchor="ctr">
            <a:noAutofit/>
          </a:bodyPr>
          <a:p>
            <a:endParaRPr b="0" lang="en-GB" sz="140" spc="-1" strike="noStrike">
              <a:solidFill>
                <a:srgbClr val="000000"/>
              </a:solidFill>
              <a:latin typeface="UniCredit"/>
              <a:ea typeface="DejaVu Sans"/>
            </a:endParaRPr>
          </a:p>
        </p:txBody>
      </p:sp>
      <p:sp>
        <p:nvSpPr>
          <p:cNvPr id="40" name="Baseline"/>
          <p:cNvSpPr/>
          <p:nvPr/>
        </p:nvSpPr>
        <p:spPr>
          <a:xfrm>
            <a:off x="0" y="981720"/>
            <a:ext cx="9144000" cy="360"/>
          </a:xfrm>
          <a:prstGeom prst="line">
            <a:avLst/>
          </a:prstGeom>
          <a:ln w="19050">
            <a:solidFill>
              <a:srgbClr val="00a197"/>
            </a:solidFill>
            <a:round/>
          </a:ln>
        </p:spPr>
        <p:style>
          <a:lnRef idx="0"/>
          <a:fillRef idx="0"/>
          <a:effectRef idx="0"/>
          <a:fontRef idx="minor"/>
        </p:style>
        <p:txBody>
          <a:bodyPr lIns="0" rIns="0" tIns="0" bIns="0" anchor="ctr">
            <a:noAutofit/>
          </a:bodyPr>
          <a:p>
            <a:endParaRPr b="0" lang="en-GB" sz="140" spc="-1" strike="noStrike">
              <a:solidFill>
                <a:srgbClr val="000000"/>
              </a:solidFill>
              <a:latin typeface="UniCredit"/>
              <a:ea typeface="DejaVu Sans"/>
            </a:endParaRPr>
          </a:p>
        </p:txBody>
      </p:sp>
      <p:sp>
        <p:nvSpPr>
          <p:cNvPr id="4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it-IT" sz="4400" spc="-1" strike="noStrike">
                <a:solidFill>
                  <a:srgbClr val="000000"/>
                </a:solidFill>
                <a:latin typeface="Arial"/>
              </a:rPr>
              <a:t>Fai clic per modificare il formato del testo del titolo</a:t>
            </a:r>
            <a:endParaRPr b="0" lang="it-IT" sz="4400" spc="-1" strike="noStrike">
              <a:solidFill>
                <a:srgbClr val="000000"/>
              </a:solidFill>
              <a:latin typeface="Arial"/>
            </a:endParaRPr>
          </a:p>
        </p:txBody>
      </p:sp>
      <p:sp>
        <p:nvSpPr>
          <p:cNvPr id="42"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3200" spc="-1" strike="noStrike">
                <a:solidFill>
                  <a:srgbClr val="000000"/>
                </a:solidFill>
                <a:latin typeface="Arial"/>
              </a:rPr>
              <a:t>Fai clic per modificare il formato del testo della struttura</a:t>
            </a:r>
            <a:endParaRPr b="0" lang="it-IT"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it-IT" sz="2800" spc="-1" strike="noStrike">
                <a:solidFill>
                  <a:srgbClr val="000000"/>
                </a:solidFill>
                <a:latin typeface="Arial"/>
              </a:rPr>
              <a:t>Secondo livello struttura</a:t>
            </a:r>
            <a:endParaRPr b="0" lang="it-IT"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it-IT" sz="2400" spc="-1" strike="noStrike">
                <a:solidFill>
                  <a:srgbClr val="000000"/>
                </a:solidFill>
                <a:latin typeface="Arial"/>
              </a:rPr>
              <a:t>Terzo livello struttura</a:t>
            </a:r>
            <a:endParaRPr b="0" lang="it-IT"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it-IT" sz="2000" spc="-1" strike="noStrike">
                <a:solidFill>
                  <a:srgbClr val="000000"/>
                </a:solidFill>
                <a:latin typeface="Arial"/>
              </a:rPr>
              <a:t>Quarto livello struttura</a:t>
            </a:r>
            <a:endParaRPr b="0" lang="it-IT"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it-IT" sz="2000" spc="-1" strike="noStrike">
                <a:solidFill>
                  <a:srgbClr val="000000"/>
                </a:solidFill>
                <a:latin typeface="Arial"/>
              </a:rPr>
              <a:t>Quinto livello struttura</a:t>
            </a:r>
            <a:endParaRPr b="0" lang="it-IT"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it-IT" sz="2000" spc="-1" strike="noStrike">
                <a:solidFill>
                  <a:srgbClr val="000000"/>
                </a:solidFill>
                <a:latin typeface="Arial"/>
              </a:rPr>
              <a:t>Sesto livello struttura</a:t>
            </a:r>
            <a:endParaRPr b="0" lang="it-IT"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it-IT" sz="2000" spc="-1" strike="noStrike">
                <a:solidFill>
                  <a:srgbClr val="000000"/>
                </a:solidFill>
                <a:latin typeface="Arial"/>
              </a:rPr>
              <a:t>Settimo livello struttura</a:t>
            </a:r>
            <a:endParaRPr b="0" lang="it-IT"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30.png"/><Relationship Id="rId3" Type="http://schemas.openxmlformats.org/officeDocument/2006/relationships/image" Target="../media/image30.png"/><Relationship Id="rId4" Type="http://schemas.openxmlformats.org/officeDocument/2006/relationships/image" Target="../media/image30.png"/><Relationship Id="rId5" Type="http://schemas.openxmlformats.org/officeDocument/2006/relationships/slideLayout" Target="../slideLayouts/slideLayout13.xml"/><Relationship Id="rId6"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63.jpeg"/><Relationship Id="rId3" Type="http://schemas.openxmlformats.org/officeDocument/2006/relationships/image" Target="../media/image64.jpeg"/><Relationship Id="rId4" Type="http://schemas.openxmlformats.org/officeDocument/2006/relationships/image" Target="../media/image65.jpeg"/><Relationship Id="rId5" Type="http://schemas.openxmlformats.org/officeDocument/2006/relationships/slideLayout" Target="../slideLayouts/slideLayout13.xml"/><Relationship Id="rId6"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66.jpeg"/><Relationship Id="rId3" Type="http://schemas.openxmlformats.org/officeDocument/2006/relationships/slideLayout" Target="../slideLayouts/slideLayout13.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23.jpeg"/><Relationship Id="rId8" Type="http://schemas.openxmlformats.org/officeDocument/2006/relationships/image" Target="../media/image24.jpeg"/><Relationship Id="rId9" Type="http://schemas.openxmlformats.org/officeDocument/2006/relationships/image" Target="../media/image30.png"/><Relationship Id="rId10" Type="http://schemas.openxmlformats.org/officeDocument/2006/relationships/image" Target="../media/image30.png"/><Relationship Id="rId11" Type="http://schemas.openxmlformats.org/officeDocument/2006/relationships/image" Target="../media/image31.jpeg"/><Relationship Id="rId12" Type="http://schemas.openxmlformats.org/officeDocument/2006/relationships/image" Target="../media/image32.jpeg"/><Relationship Id="rId13" Type="http://schemas.openxmlformats.org/officeDocument/2006/relationships/image" Target="../media/image33.jpeg"/><Relationship Id="rId14" Type="http://schemas.openxmlformats.org/officeDocument/2006/relationships/image" Target="../media/image34.jpeg"/><Relationship Id="rId15" Type="http://schemas.openxmlformats.org/officeDocument/2006/relationships/image" Target="../media/image35.jpeg"/><Relationship Id="rId16" Type="http://schemas.openxmlformats.org/officeDocument/2006/relationships/image" Target="../media/image36.jpeg"/><Relationship Id="rId17" Type="http://schemas.openxmlformats.org/officeDocument/2006/relationships/slideLayout" Target="../slideLayouts/slideLayout13.xml"/><Relationship Id="rId18"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67.jpeg"/><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jpeg"/><Relationship Id="rId7" Type="http://schemas.openxmlformats.org/officeDocument/2006/relationships/image" Target="../media/image35.jpeg"/><Relationship Id="rId8" Type="http://schemas.openxmlformats.org/officeDocument/2006/relationships/image" Target="../media/image36.jpeg"/><Relationship Id="rId9" Type="http://schemas.openxmlformats.org/officeDocument/2006/relationships/image" Target="../media/image30.png"/><Relationship Id="rId10" Type="http://schemas.openxmlformats.org/officeDocument/2006/relationships/image" Target="../media/image30.png"/><Relationship Id="rId11" Type="http://schemas.openxmlformats.org/officeDocument/2006/relationships/slideLayout" Target="../slideLayouts/slideLayout13.xml"/><Relationship Id="rId1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23.jpeg"/><Relationship Id="rId8" Type="http://schemas.openxmlformats.org/officeDocument/2006/relationships/image" Target="../media/image24.jpeg"/><Relationship Id="rId9" Type="http://schemas.openxmlformats.org/officeDocument/2006/relationships/image" Target="../media/image30.png"/><Relationship Id="rId10" Type="http://schemas.openxmlformats.org/officeDocument/2006/relationships/image" Target="../media/image30.png"/><Relationship Id="rId11" Type="http://schemas.openxmlformats.org/officeDocument/2006/relationships/image" Target="../media/image31.jpeg"/><Relationship Id="rId12" Type="http://schemas.openxmlformats.org/officeDocument/2006/relationships/image" Target="../media/image32.jpeg"/><Relationship Id="rId13" Type="http://schemas.openxmlformats.org/officeDocument/2006/relationships/image" Target="../media/image33.jpeg"/><Relationship Id="rId14" Type="http://schemas.openxmlformats.org/officeDocument/2006/relationships/image" Target="../media/image34.jpeg"/><Relationship Id="rId15" Type="http://schemas.openxmlformats.org/officeDocument/2006/relationships/image" Target="../media/image35.jpeg"/><Relationship Id="rId16" Type="http://schemas.openxmlformats.org/officeDocument/2006/relationships/image" Target="../media/image36.jpeg"/><Relationship Id="rId17" Type="http://schemas.openxmlformats.org/officeDocument/2006/relationships/slideLayout" Target="../slideLayouts/slideLayout13.xml"/><Relationship Id="rId18"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68.png"/><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71.jpeg"/><Relationship Id="rId6" Type="http://schemas.openxmlformats.org/officeDocument/2006/relationships/image" Target="../media/image72.png"/><Relationship Id="rId7" Type="http://schemas.openxmlformats.org/officeDocument/2006/relationships/image" Target="../media/image73.png"/><Relationship Id="rId8" Type="http://schemas.openxmlformats.org/officeDocument/2006/relationships/image" Target="../media/image30.png"/><Relationship Id="rId9" Type="http://schemas.openxmlformats.org/officeDocument/2006/relationships/slideLayout" Target="../slideLayouts/slideLayout13.xml"/><Relationship Id="rId10"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74.png"/><Relationship Id="rId3" Type="http://schemas.openxmlformats.org/officeDocument/2006/relationships/slideLayout" Target="../slideLayouts/slideLayout13.xml"/><Relationship Id="rId4"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75.jpeg"/><Relationship Id="rId3" Type="http://schemas.openxmlformats.org/officeDocument/2006/relationships/image" Target="../media/image76.jpeg"/><Relationship Id="rId4" Type="http://schemas.openxmlformats.org/officeDocument/2006/relationships/image" Target="../media/image77.jpeg"/><Relationship Id="rId5" Type="http://schemas.openxmlformats.org/officeDocument/2006/relationships/image" Target="../media/image78.png"/><Relationship Id="rId6" Type="http://schemas.openxmlformats.org/officeDocument/2006/relationships/image" Target="../media/image79.png"/><Relationship Id="rId7" Type="http://schemas.openxmlformats.org/officeDocument/2006/relationships/image" Target="../media/image80.jpeg"/><Relationship Id="rId8" Type="http://schemas.openxmlformats.org/officeDocument/2006/relationships/image" Target="../media/image81.png"/><Relationship Id="rId9" Type="http://schemas.openxmlformats.org/officeDocument/2006/relationships/image" Target="../media/image82.png"/><Relationship Id="rId10" Type="http://schemas.openxmlformats.org/officeDocument/2006/relationships/image" Target="../media/image83.jpeg"/><Relationship Id="rId11" Type="http://schemas.openxmlformats.org/officeDocument/2006/relationships/slideLayout" Target="../slideLayouts/slideLayout13.xml"/><Relationship Id="rId1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84.jpeg"/><Relationship Id="rId3" Type="http://schemas.openxmlformats.org/officeDocument/2006/relationships/slideLayout" Target="../slideLayouts/slideLayout13.xml"/><Relationship Id="rId4"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hyperlink" Target="http://www.unigens.it/" TargetMode="External"/><Relationship Id="rId2" Type="http://schemas.openxmlformats.org/officeDocument/2006/relationships/image" Target="../media/image4.jpeg"/><Relationship Id="rId3" Type="http://schemas.openxmlformats.org/officeDocument/2006/relationships/slideLayout" Target="../slideLayouts/slideLayout13.xml"/><Relationship Id="rId4"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23.jpeg"/><Relationship Id="rId3" Type="http://schemas.openxmlformats.org/officeDocument/2006/relationships/image" Target="../media/image24.jpe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1.png"/><Relationship Id="rId9" Type="http://schemas.openxmlformats.org/officeDocument/2006/relationships/image" Target="../media/image30.png"/><Relationship Id="rId10" Type="http://schemas.openxmlformats.org/officeDocument/2006/relationships/image" Target="../media/image30.png"/><Relationship Id="rId11" Type="http://schemas.openxmlformats.org/officeDocument/2006/relationships/image" Target="../media/image31.jpeg"/><Relationship Id="rId12" Type="http://schemas.openxmlformats.org/officeDocument/2006/relationships/image" Target="../media/image32.jpeg"/><Relationship Id="rId13" Type="http://schemas.openxmlformats.org/officeDocument/2006/relationships/image" Target="../media/image33.jpeg"/><Relationship Id="rId14" Type="http://schemas.openxmlformats.org/officeDocument/2006/relationships/image" Target="../media/image34.jpeg"/><Relationship Id="rId15" Type="http://schemas.openxmlformats.org/officeDocument/2006/relationships/image" Target="../media/image35.jpeg"/><Relationship Id="rId16" Type="http://schemas.openxmlformats.org/officeDocument/2006/relationships/image" Target="../media/image36.jpeg"/><Relationship Id="rId17" Type="http://schemas.openxmlformats.org/officeDocument/2006/relationships/slideLayout" Target="../slideLayouts/slideLayout13.xml"/><Relationship Id="rId18"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85.jpeg"/><Relationship Id="rId3" Type="http://schemas.openxmlformats.org/officeDocument/2006/relationships/image" Target="../media/image86.jpeg"/><Relationship Id="rId4" Type="http://schemas.openxmlformats.org/officeDocument/2006/relationships/image" Target="../media/image87.jpeg"/><Relationship Id="rId5" Type="http://schemas.openxmlformats.org/officeDocument/2006/relationships/image" Target="../media/image88.jpeg"/><Relationship Id="rId6" Type="http://schemas.openxmlformats.org/officeDocument/2006/relationships/slideLayout" Target="../slideLayouts/slideLayout13.xml"/><Relationship Id="rId7"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23.jpeg"/><Relationship Id="rId3" Type="http://schemas.openxmlformats.org/officeDocument/2006/relationships/image" Target="../media/image24.jpe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1.png"/><Relationship Id="rId9" Type="http://schemas.openxmlformats.org/officeDocument/2006/relationships/image" Target="../media/image30.png"/><Relationship Id="rId10" Type="http://schemas.openxmlformats.org/officeDocument/2006/relationships/image" Target="../media/image30.png"/><Relationship Id="rId11" Type="http://schemas.openxmlformats.org/officeDocument/2006/relationships/image" Target="../media/image31.jpeg"/><Relationship Id="rId12" Type="http://schemas.openxmlformats.org/officeDocument/2006/relationships/image" Target="../media/image32.jpeg"/><Relationship Id="rId13" Type="http://schemas.openxmlformats.org/officeDocument/2006/relationships/image" Target="../media/image33.jpeg"/><Relationship Id="rId14" Type="http://schemas.openxmlformats.org/officeDocument/2006/relationships/image" Target="../media/image34.jpeg"/><Relationship Id="rId15" Type="http://schemas.openxmlformats.org/officeDocument/2006/relationships/image" Target="../media/image35.jpeg"/><Relationship Id="rId16" Type="http://schemas.openxmlformats.org/officeDocument/2006/relationships/image" Target="../media/image36.jpeg"/><Relationship Id="rId17" Type="http://schemas.openxmlformats.org/officeDocument/2006/relationships/slideLayout" Target="../slideLayouts/slideLayout13.xml"/><Relationship Id="rId18"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89.png"/><Relationship Id="rId3" Type="http://schemas.openxmlformats.org/officeDocument/2006/relationships/image" Target="../media/image90.png"/><Relationship Id="rId4" Type="http://schemas.openxmlformats.org/officeDocument/2006/relationships/image" Target="../media/image91.png"/><Relationship Id="rId5" Type="http://schemas.openxmlformats.org/officeDocument/2006/relationships/slideLayout" Target="../slideLayouts/slideLayout13.xml"/><Relationship Id="rId6"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92.jpeg"/><Relationship Id="rId3" Type="http://schemas.openxmlformats.org/officeDocument/2006/relationships/image" Target="../media/image93.jpeg"/><Relationship Id="rId4" Type="http://schemas.openxmlformats.org/officeDocument/2006/relationships/image" Target="../media/image94.png"/><Relationship Id="rId5" Type="http://schemas.openxmlformats.org/officeDocument/2006/relationships/image" Target="../media/image95.jpeg"/><Relationship Id="rId6" Type="http://schemas.openxmlformats.org/officeDocument/2006/relationships/slideLayout" Target="../slideLayouts/slideLayout13.xml"/><Relationship Id="rId7"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23.jpeg"/><Relationship Id="rId3" Type="http://schemas.openxmlformats.org/officeDocument/2006/relationships/image" Target="../media/image24.jpe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41.png"/><Relationship Id="rId9" Type="http://schemas.openxmlformats.org/officeDocument/2006/relationships/image" Target="../media/image30.png"/><Relationship Id="rId10" Type="http://schemas.openxmlformats.org/officeDocument/2006/relationships/image" Target="../media/image30.png"/><Relationship Id="rId11" Type="http://schemas.openxmlformats.org/officeDocument/2006/relationships/image" Target="../media/image31.jpeg"/><Relationship Id="rId12" Type="http://schemas.openxmlformats.org/officeDocument/2006/relationships/image" Target="../media/image32.jpeg"/><Relationship Id="rId13" Type="http://schemas.openxmlformats.org/officeDocument/2006/relationships/image" Target="../media/image33.jpeg"/><Relationship Id="rId14" Type="http://schemas.openxmlformats.org/officeDocument/2006/relationships/image" Target="../media/image34.jpeg"/><Relationship Id="rId15" Type="http://schemas.openxmlformats.org/officeDocument/2006/relationships/image" Target="../media/image35.jpeg"/><Relationship Id="rId16" Type="http://schemas.openxmlformats.org/officeDocument/2006/relationships/image" Target="../media/image36.jpeg"/><Relationship Id="rId17" Type="http://schemas.openxmlformats.org/officeDocument/2006/relationships/slideLayout" Target="../slideLayouts/slideLayout13.xml"/><Relationship Id="rId18"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96.png"/><Relationship Id="rId3" Type="http://schemas.openxmlformats.org/officeDocument/2006/relationships/image" Target="../media/image97.png"/><Relationship Id="rId4" Type="http://schemas.openxmlformats.org/officeDocument/2006/relationships/slideLayout" Target="../slideLayouts/slideLayout13.xml"/><Relationship Id="rId5"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98.png"/><Relationship Id="rId2" Type="http://schemas.openxmlformats.org/officeDocument/2006/relationships/image" Target="../media/image4.jpeg"/><Relationship Id="rId3" Type="http://schemas.openxmlformats.org/officeDocument/2006/relationships/image" Target="../media/image99.jpeg"/><Relationship Id="rId4" Type="http://schemas.openxmlformats.org/officeDocument/2006/relationships/slideLayout" Target="../slideLayouts/slideLayout13.xml"/><Relationship Id="rId5"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100.jpeg"/><Relationship Id="rId3" Type="http://schemas.openxmlformats.org/officeDocument/2006/relationships/image" Target="../media/image101.png"/><Relationship Id="rId4" Type="http://schemas.openxmlformats.org/officeDocument/2006/relationships/image" Target="../media/image92.jpeg"/><Relationship Id="rId5" Type="http://schemas.openxmlformats.org/officeDocument/2006/relationships/image" Target="../media/image101.png"/><Relationship Id="rId6" Type="http://schemas.openxmlformats.org/officeDocument/2006/relationships/image" Target="../media/image102.jpeg"/><Relationship Id="rId7" Type="http://schemas.openxmlformats.org/officeDocument/2006/relationships/image" Target="../media/image101.png"/><Relationship Id="rId8" Type="http://schemas.openxmlformats.org/officeDocument/2006/relationships/image" Target="../media/image103.jpeg"/><Relationship Id="rId9" Type="http://schemas.openxmlformats.org/officeDocument/2006/relationships/slideLayout" Target="../slideLayouts/slideLayout13.xml"/><Relationship Id="rId10"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104.jpeg"/><Relationship Id="rId3" Type="http://schemas.openxmlformats.org/officeDocument/2006/relationships/slideLayout" Target="../slideLayouts/slideLayout13.xml"/><Relationship Id="rId4"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13.xml"/><Relationship Id="rId5"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105.jpeg"/><Relationship Id="rId3" Type="http://schemas.openxmlformats.org/officeDocument/2006/relationships/image" Target="../media/image61.jpeg"/><Relationship Id="rId4" Type="http://schemas.openxmlformats.org/officeDocument/2006/relationships/slideLayout" Target="../slideLayouts/slideLayout13.xml"/><Relationship Id="rId5"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106.png"/><Relationship Id="rId3" Type="http://schemas.openxmlformats.org/officeDocument/2006/relationships/image" Target="../media/image107.jpeg"/><Relationship Id="rId4" Type="http://schemas.openxmlformats.org/officeDocument/2006/relationships/image" Target="../media/image30.png"/><Relationship Id="rId5" Type="http://schemas.openxmlformats.org/officeDocument/2006/relationships/image" Target="../media/image30.png"/><Relationship Id="rId6" Type="http://schemas.openxmlformats.org/officeDocument/2006/relationships/slideLayout" Target="../slideLayouts/slideLayout13.xml"/><Relationship Id="rId7"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108.jpeg"/><Relationship Id="rId3" Type="http://schemas.openxmlformats.org/officeDocument/2006/relationships/image" Target="../media/image109.jpeg"/><Relationship Id="rId4" Type="http://schemas.openxmlformats.org/officeDocument/2006/relationships/image" Target="../media/image110.jpeg"/><Relationship Id="rId5" Type="http://schemas.openxmlformats.org/officeDocument/2006/relationships/image" Target="../media/image111.jpeg"/><Relationship Id="rId6" Type="http://schemas.openxmlformats.org/officeDocument/2006/relationships/image" Target="../media/image112.jpeg"/><Relationship Id="rId7" Type="http://schemas.openxmlformats.org/officeDocument/2006/relationships/image" Target="../media/image30.png"/><Relationship Id="rId8" Type="http://schemas.openxmlformats.org/officeDocument/2006/relationships/image" Target="../media/image30.png"/><Relationship Id="rId9" Type="http://schemas.openxmlformats.org/officeDocument/2006/relationships/image" Target="../media/image30.png"/><Relationship Id="rId10" Type="http://schemas.openxmlformats.org/officeDocument/2006/relationships/image" Target="../media/image30.png"/><Relationship Id="rId11" Type="http://schemas.openxmlformats.org/officeDocument/2006/relationships/slideLayout" Target="../slideLayouts/slideLayout13.xml"/><Relationship Id="rId1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23.jpeg"/><Relationship Id="rId3" Type="http://schemas.openxmlformats.org/officeDocument/2006/relationships/image" Target="../media/image24.jpe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41.png"/><Relationship Id="rId9" Type="http://schemas.openxmlformats.org/officeDocument/2006/relationships/image" Target="../media/image30.png"/><Relationship Id="rId10" Type="http://schemas.openxmlformats.org/officeDocument/2006/relationships/image" Target="../media/image30.png"/><Relationship Id="rId11" Type="http://schemas.openxmlformats.org/officeDocument/2006/relationships/image" Target="../media/image31.jpeg"/><Relationship Id="rId12" Type="http://schemas.openxmlformats.org/officeDocument/2006/relationships/image" Target="../media/image32.jpeg"/><Relationship Id="rId13" Type="http://schemas.openxmlformats.org/officeDocument/2006/relationships/image" Target="../media/image33.jpeg"/><Relationship Id="rId14" Type="http://schemas.openxmlformats.org/officeDocument/2006/relationships/image" Target="../media/image34.jpeg"/><Relationship Id="rId15" Type="http://schemas.openxmlformats.org/officeDocument/2006/relationships/image" Target="../media/image35.jpeg"/><Relationship Id="rId16" Type="http://schemas.openxmlformats.org/officeDocument/2006/relationships/image" Target="../media/image36.jpeg"/><Relationship Id="rId17" Type="http://schemas.openxmlformats.org/officeDocument/2006/relationships/slideLayout" Target="../slideLayouts/slideLayout13.xml"/><Relationship Id="rId18"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113.jpeg"/><Relationship Id="rId3" Type="http://schemas.openxmlformats.org/officeDocument/2006/relationships/image" Target="../media/image114.jpeg"/><Relationship Id="rId4" Type="http://schemas.openxmlformats.org/officeDocument/2006/relationships/image" Target="../media/image115.jpeg"/><Relationship Id="rId5" Type="http://schemas.openxmlformats.org/officeDocument/2006/relationships/image" Target="../media/image113.jpeg"/><Relationship Id="rId6" Type="http://schemas.openxmlformats.org/officeDocument/2006/relationships/image" Target="../media/image114.jpeg"/><Relationship Id="rId7" Type="http://schemas.openxmlformats.org/officeDocument/2006/relationships/image" Target="../media/image116.jpeg"/><Relationship Id="rId8" Type="http://schemas.openxmlformats.org/officeDocument/2006/relationships/slideLayout" Target="../slideLayouts/slideLayout13.xml"/><Relationship Id="rId9"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23.jpeg"/><Relationship Id="rId3" Type="http://schemas.openxmlformats.org/officeDocument/2006/relationships/image" Target="../media/image24.jpe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41.png"/><Relationship Id="rId9" Type="http://schemas.openxmlformats.org/officeDocument/2006/relationships/image" Target="../media/image30.png"/><Relationship Id="rId10" Type="http://schemas.openxmlformats.org/officeDocument/2006/relationships/image" Target="../media/image30.png"/><Relationship Id="rId11" Type="http://schemas.openxmlformats.org/officeDocument/2006/relationships/image" Target="../media/image31.jpeg"/><Relationship Id="rId12" Type="http://schemas.openxmlformats.org/officeDocument/2006/relationships/image" Target="../media/image32.jpeg"/><Relationship Id="rId13" Type="http://schemas.openxmlformats.org/officeDocument/2006/relationships/image" Target="../media/image33.jpeg"/><Relationship Id="rId14" Type="http://schemas.openxmlformats.org/officeDocument/2006/relationships/image" Target="../media/image34.jpeg"/><Relationship Id="rId15" Type="http://schemas.openxmlformats.org/officeDocument/2006/relationships/image" Target="../media/image35.jpeg"/><Relationship Id="rId16" Type="http://schemas.openxmlformats.org/officeDocument/2006/relationships/image" Target="../media/image36.jpeg"/><Relationship Id="rId17" Type="http://schemas.openxmlformats.org/officeDocument/2006/relationships/slideLayout" Target="../slideLayouts/slideLayout13.xml"/><Relationship Id="rId18"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hyperlink" Target="file:///C:/Users/n.fecchio.ALEIDESRL/Downloads/Calderini.mp4" TargetMode="External"/><Relationship Id="rId3" Type="http://schemas.openxmlformats.org/officeDocument/2006/relationships/image" Target="../media/image117.jpeg"/><Relationship Id="rId4" Type="http://schemas.openxmlformats.org/officeDocument/2006/relationships/slideLayout" Target="../slideLayouts/slideLayout13.xml"/><Relationship Id="rId5"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118.jpeg"/><Relationship Id="rId2" Type="http://schemas.openxmlformats.org/officeDocument/2006/relationships/image" Target="../media/image4.jpeg"/><Relationship Id="rId3" Type="http://schemas.openxmlformats.org/officeDocument/2006/relationships/slideLayout" Target="../slideLayouts/slideLayout13.xml"/><Relationship Id="rId4"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23.jpeg"/><Relationship Id="rId3" Type="http://schemas.openxmlformats.org/officeDocument/2006/relationships/image" Target="../media/image24.jpe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png"/><Relationship Id="rId10" Type="http://schemas.openxmlformats.org/officeDocument/2006/relationships/image" Target="../media/image30.png"/><Relationship Id="rId11" Type="http://schemas.openxmlformats.org/officeDocument/2006/relationships/image" Target="../media/image31.jpeg"/><Relationship Id="rId12" Type="http://schemas.openxmlformats.org/officeDocument/2006/relationships/image" Target="../media/image32.jpeg"/><Relationship Id="rId13" Type="http://schemas.openxmlformats.org/officeDocument/2006/relationships/image" Target="../media/image33.jpeg"/><Relationship Id="rId14" Type="http://schemas.openxmlformats.org/officeDocument/2006/relationships/image" Target="../media/image34.jpeg"/><Relationship Id="rId15" Type="http://schemas.openxmlformats.org/officeDocument/2006/relationships/image" Target="../media/image35.jpeg"/><Relationship Id="rId16" Type="http://schemas.openxmlformats.org/officeDocument/2006/relationships/image" Target="../media/image36.jpeg"/><Relationship Id="rId17" Type="http://schemas.openxmlformats.org/officeDocument/2006/relationships/slideLayout" Target="../slideLayouts/slideLayout13.xml"/><Relationship Id="rId18"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image" Target="../media/image119.png"/><Relationship Id="rId2" Type="http://schemas.openxmlformats.org/officeDocument/2006/relationships/image" Target="../media/image120.png"/><Relationship Id="rId3" Type="http://schemas.openxmlformats.org/officeDocument/2006/relationships/image" Target="../media/image121.png"/><Relationship Id="rId4" Type="http://schemas.openxmlformats.org/officeDocument/2006/relationships/slideLayout" Target="../slideLayouts/slideLayout13.xml"/><Relationship Id="rId5"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jpe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19.jpeg"/><Relationship Id="rId15" Type="http://schemas.openxmlformats.org/officeDocument/2006/relationships/image" Target="../media/image20.png"/><Relationship Id="rId16" Type="http://schemas.openxmlformats.org/officeDocument/2006/relationships/image" Target="../media/image21.jpeg"/><Relationship Id="rId17" Type="http://schemas.openxmlformats.org/officeDocument/2006/relationships/image" Target="../media/image22.png"/><Relationship Id="rId18" Type="http://schemas.openxmlformats.org/officeDocument/2006/relationships/slideLayout" Target="../slideLayouts/slideLayout13.xml"/><Relationship Id="rId19"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123.jpeg"/><Relationship Id="rId3" Type="http://schemas.openxmlformats.org/officeDocument/2006/relationships/hyperlink" Target="https://it.wikipedia.org/wiki/Club_di_Roma" TargetMode="External"/><Relationship Id="rId4" Type="http://schemas.openxmlformats.org/officeDocument/2006/relationships/image" Target="../media/image124.jpeg"/><Relationship Id="rId5" Type="http://schemas.openxmlformats.org/officeDocument/2006/relationships/slideLayout" Target="../slideLayouts/slideLayout13.xml"/><Relationship Id="rId6"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Relationship Id="rId3" Type="http://schemas.openxmlformats.org/officeDocument/2006/relationships/notesSlide" Target="../notesSlides/notesSlide42.xml"/>
</Relationships>
</file>

<file path=ppt/slides/_rels/slide5.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23.jpeg"/><Relationship Id="rId3" Type="http://schemas.openxmlformats.org/officeDocument/2006/relationships/image" Target="../media/image24.jpe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png"/><Relationship Id="rId10" Type="http://schemas.openxmlformats.org/officeDocument/2006/relationships/image" Target="../media/image30.png"/><Relationship Id="rId11" Type="http://schemas.openxmlformats.org/officeDocument/2006/relationships/image" Target="../media/image31.jpeg"/><Relationship Id="rId12" Type="http://schemas.openxmlformats.org/officeDocument/2006/relationships/image" Target="../media/image32.jpeg"/><Relationship Id="rId13" Type="http://schemas.openxmlformats.org/officeDocument/2006/relationships/image" Target="../media/image33.jpeg"/><Relationship Id="rId14" Type="http://schemas.openxmlformats.org/officeDocument/2006/relationships/image" Target="../media/image34.jpeg"/><Relationship Id="rId15" Type="http://schemas.openxmlformats.org/officeDocument/2006/relationships/image" Target="../media/image35.jpeg"/><Relationship Id="rId16" Type="http://schemas.openxmlformats.org/officeDocument/2006/relationships/image" Target="../media/image36.jpeg"/><Relationship Id="rId17" Type="http://schemas.openxmlformats.org/officeDocument/2006/relationships/slideLayout" Target="../slideLayouts/slideLayout13.xml"/><Relationship Id="rId18"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37.png"/><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23.jpeg"/><Relationship Id="rId8" Type="http://schemas.openxmlformats.org/officeDocument/2006/relationships/image" Target="../media/image24.jpeg"/><Relationship Id="rId9" Type="http://schemas.openxmlformats.org/officeDocument/2006/relationships/image" Target="../media/image42.png"/><Relationship Id="rId10" Type="http://schemas.openxmlformats.org/officeDocument/2006/relationships/image" Target="../media/image42.png"/><Relationship Id="rId11" Type="http://schemas.openxmlformats.org/officeDocument/2006/relationships/image" Target="../media/image43.png"/><Relationship Id="rId12" Type="http://schemas.openxmlformats.org/officeDocument/2006/relationships/image" Target="../media/image44.png"/><Relationship Id="rId13" Type="http://schemas.openxmlformats.org/officeDocument/2006/relationships/image" Target="../media/image45.png"/><Relationship Id="rId14" Type="http://schemas.openxmlformats.org/officeDocument/2006/relationships/image" Target="../media/image46.png"/><Relationship Id="rId15" Type="http://schemas.openxmlformats.org/officeDocument/2006/relationships/image" Target="../media/image47.png"/><Relationship Id="rId16" Type="http://schemas.openxmlformats.org/officeDocument/2006/relationships/image" Target="../media/image48.png"/><Relationship Id="rId17" Type="http://schemas.openxmlformats.org/officeDocument/2006/relationships/slideLayout" Target="../slideLayouts/slideLayout13.xml"/><Relationship Id="rId18"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49.jpeg"/><Relationship Id="rId3" Type="http://schemas.openxmlformats.org/officeDocument/2006/relationships/image" Target="../media/image50.png"/><Relationship Id="rId4" Type="http://schemas.openxmlformats.org/officeDocument/2006/relationships/image" Target="../media/image51.jpeg"/><Relationship Id="rId5" Type="http://schemas.openxmlformats.org/officeDocument/2006/relationships/image" Target="../media/image52.jpeg"/><Relationship Id="rId6" Type="http://schemas.openxmlformats.org/officeDocument/2006/relationships/image" Target="../media/image53.jpeg"/><Relationship Id="rId7" Type="http://schemas.openxmlformats.org/officeDocument/2006/relationships/image" Target="../media/image54.jpeg"/><Relationship Id="rId8" Type="http://schemas.openxmlformats.org/officeDocument/2006/relationships/image" Target="../media/image55.png"/><Relationship Id="rId9" Type="http://schemas.openxmlformats.org/officeDocument/2006/relationships/slideLayout" Target="../slideLayouts/slideLayout13.xml"/><Relationship Id="rId10"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6.png"/><Relationship Id="rId3" Type="http://schemas.openxmlformats.org/officeDocument/2006/relationships/image" Target="../media/image57.png"/><Relationship Id="rId4" Type="http://schemas.openxmlformats.org/officeDocument/2006/relationships/image" Target="../media/image58.jpeg"/><Relationship Id="rId5" Type="http://schemas.openxmlformats.org/officeDocument/2006/relationships/image" Target="../media/image59.jpeg"/><Relationship Id="rId6" Type="http://schemas.openxmlformats.org/officeDocument/2006/relationships/image" Target="../media/image60.jpeg"/><Relationship Id="rId7" Type="http://schemas.openxmlformats.org/officeDocument/2006/relationships/image" Target="../media/image61.jpeg"/><Relationship Id="rId8" Type="http://schemas.openxmlformats.org/officeDocument/2006/relationships/image" Target="../media/image62.jpeg"/><Relationship Id="rId9" Type="http://schemas.openxmlformats.org/officeDocument/2006/relationships/image" Target="../media/image30.png"/><Relationship Id="rId10" Type="http://schemas.openxmlformats.org/officeDocument/2006/relationships/image" Target="../media/image30.png"/><Relationship Id="rId11" Type="http://schemas.openxmlformats.org/officeDocument/2006/relationships/image" Target="../media/image30.png"/><Relationship Id="rId12" Type="http://schemas.openxmlformats.org/officeDocument/2006/relationships/image" Target="../media/image30.png"/><Relationship Id="rId13" Type="http://schemas.openxmlformats.org/officeDocument/2006/relationships/image" Target="../media/image30.png"/><Relationship Id="rId14" Type="http://schemas.openxmlformats.org/officeDocument/2006/relationships/image" Target="../media/image30.png"/><Relationship Id="rId15" Type="http://schemas.openxmlformats.org/officeDocument/2006/relationships/slideLayout" Target="../slideLayouts/slideLayout13.xml"/><Relationship Id="rId16"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5" name="Immagine 4" descr=""/>
          <p:cNvPicPr/>
          <p:nvPr/>
        </p:nvPicPr>
        <p:blipFill>
          <a:blip r:embed="rId1"/>
          <a:srcRect l="0" t="0" r="32695" b="0"/>
          <a:stretch/>
        </p:blipFill>
        <p:spPr>
          <a:xfrm>
            <a:off x="0" y="0"/>
            <a:ext cx="9143280" cy="4283280"/>
          </a:xfrm>
          <a:prstGeom prst="rect">
            <a:avLst/>
          </a:prstGeom>
          <a:ln w="0">
            <a:noFill/>
          </a:ln>
        </p:spPr>
      </p:pic>
      <p:sp>
        <p:nvSpPr>
          <p:cNvPr id="86" name="PlaceHolder 1"/>
          <p:cNvSpPr>
            <a:spLocks noGrp="1"/>
          </p:cNvSpPr>
          <p:nvPr>
            <p:ph type="title"/>
          </p:nvPr>
        </p:nvSpPr>
        <p:spPr>
          <a:xfrm>
            <a:off x="540000" y="1268640"/>
            <a:ext cx="7919640" cy="567720"/>
          </a:xfrm>
          <a:prstGeom prst="rect">
            <a:avLst/>
          </a:prstGeom>
          <a:noFill/>
          <a:ln w="9360">
            <a:noFill/>
          </a:ln>
        </p:spPr>
        <p:txBody>
          <a:bodyPr numCol="1" spcCol="0" lIns="0" rIns="0" tIns="0" bIns="0" anchor="t">
            <a:noAutofit/>
          </a:bodyPr>
          <a:p>
            <a:pPr indent="0">
              <a:lnSpc>
                <a:spcPts val="3200"/>
              </a:lnSpc>
              <a:buNone/>
              <a:tabLst>
                <a:tab algn="l" pos="0"/>
              </a:tabLst>
            </a:pPr>
            <a:r>
              <a:rPr b="1" lang="en-GB" sz="3400" spc="-1" strike="noStrike">
                <a:solidFill>
                  <a:srgbClr val="ffffff"/>
                </a:solidFill>
                <a:latin typeface="Calibri"/>
              </a:rPr>
              <a:t>Il nostro percorso verso la sostenibilità</a:t>
            </a:r>
            <a:endParaRPr b="0" lang="it-IT" sz="3400" spc="-1" strike="noStrike">
              <a:solidFill>
                <a:srgbClr val="000000"/>
              </a:solidFill>
              <a:latin typeface="Arial"/>
            </a:endParaRPr>
          </a:p>
        </p:txBody>
      </p:sp>
      <p:pic>
        <p:nvPicPr>
          <p:cNvPr id="87" name="Immagine 8" descr=""/>
          <p:cNvPicPr/>
          <p:nvPr/>
        </p:nvPicPr>
        <p:blipFill>
          <a:blip r:embed="rId2"/>
          <a:stretch/>
        </p:blipFill>
        <p:spPr>
          <a:xfrm>
            <a:off x="6300000" y="6120000"/>
            <a:ext cx="2462760" cy="359280"/>
          </a:xfrm>
          <a:prstGeom prst="rect">
            <a:avLst/>
          </a:prstGeom>
          <a:ln w="0">
            <a:noFill/>
          </a:ln>
        </p:spPr>
      </p:pic>
      <p:sp>
        <p:nvSpPr>
          <p:cNvPr id="88" name="PlaceHolder 2"/>
          <p:cNvSpPr>
            <a:spLocks noGrp="1"/>
          </p:cNvSpPr>
          <p:nvPr>
            <p:ph/>
          </p:nvPr>
        </p:nvSpPr>
        <p:spPr>
          <a:xfrm>
            <a:off x="540000" y="5308560"/>
            <a:ext cx="5039280" cy="208080"/>
          </a:xfrm>
          <a:prstGeom prst="rect">
            <a:avLst/>
          </a:prstGeom>
          <a:noFill/>
          <a:ln w="0">
            <a:noFill/>
          </a:ln>
        </p:spPr>
        <p:txBody>
          <a:bodyPr lIns="0" rIns="0" tIns="0" bIns="0" anchor="b">
            <a:normAutofit/>
          </a:bodyPr>
          <a:p>
            <a:pPr indent="0">
              <a:lnSpc>
                <a:spcPct val="90000"/>
              </a:lnSpc>
              <a:buNone/>
              <a:tabLst>
                <a:tab algn="l" pos="0"/>
              </a:tabLst>
            </a:pPr>
            <a:r>
              <a:rPr b="1" lang="en-GB" sz="1200" spc="-1" strike="noStrike">
                <a:solidFill>
                  <a:srgbClr val="ffffff"/>
                </a:solidFill>
                <a:latin typeface="Calibri"/>
              </a:rPr>
              <a:t>Luogo e data</a:t>
            </a:r>
            <a:endParaRPr b="0" lang="it-IT" sz="1200" spc="-1" strike="noStrike">
              <a:solidFill>
                <a:srgbClr val="000000"/>
              </a:solidFill>
              <a:latin typeface="Arial"/>
            </a:endParaRPr>
          </a:p>
        </p:txBody>
      </p:sp>
      <p:sp>
        <p:nvSpPr>
          <p:cNvPr id="89" name="PlaceHolder 3"/>
          <p:cNvSpPr>
            <a:spLocks noGrp="1"/>
          </p:cNvSpPr>
          <p:nvPr>
            <p:ph/>
          </p:nvPr>
        </p:nvSpPr>
        <p:spPr>
          <a:xfrm>
            <a:off x="539640" y="4546800"/>
            <a:ext cx="5039280" cy="208080"/>
          </a:xfrm>
          <a:prstGeom prst="rect">
            <a:avLst/>
          </a:prstGeom>
          <a:noFill/>
          <a:ln w="0">
            <a:noFill/>
          </a:ln>
        </p:spPr>
        <p:txBody>
          <a:bodyPr lIns="0" rIns="0" tIns="0" bIns="0" anchor="t">
            <a:noAutofit/>
          </a:bodyPr>
          <a:p>
            <a:pPr indent="0">
              <a:lnSpc>
                <a:spcPct val="90000"/>
              </a:lnSpc>
              <a:buNone/>
              <a:tabLst>
                <a:tab algn="l" pos="0"/>
              </a:tabLst>
            </a:pPr>
            <a:r>
              <a:rPr b="1" lang="en-GB" sz="1200" spc="-1" strike="noStrike">
                <a:solidFill>
                  <a:srgbClr val="ffffff"/>
                </a:solidFill>
                <a:latin typeface="Calibri"/>
              </a:rPr>
              <a:t>Docenti</a:t>
            </a:r>
            <a:endParaRPr b="0" lang="it-IT"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Titolo 3"/>
          <p:cNvSpPr/>
          <p:nvPr/>
        </p:nvSpPr>
        <p:spPr>
          <a:xfrm>
            <a:off x="234000" y="475200"/>
            <a:ext cx="8689680" cy="504720"/>
          </a:xfrm>
          <a:prstGeom prst="rect">
            <a:avLst/>
          </a:prstGeom>
          <a:noFill/>
          <a:ln w="0">
            <a:noFill/>
          </a:ln>
        </p:spPr>
        <p:style>
          <a:lnRef idx="0"/>
          <a:fillRef idx="0"/>
          <a:effectRef idx="0"/>
          <a:fontRef idx="minor"/>
        </p:style>
        <p:txBody>
          <a:bodyPr lIns="0" rIns="0" tIns="0" bIns="0" anchor="t">
            <a:noAutofit/>
          </a:bodyPr>
          <a:p>
            <a:pPr algn="just">
              <a:lnSpc>
                <a:spcPts val="2401"/>
              </a:lnSpc>
            </a:pPr>
            <a:r>
              <a:rPr b="0" lang="it-IT" sz="2800" spc="-1" strike="noStrike">
                <a:solidFill>
                  <a:srgbClr val="000000"/>
                </a:solidFill>
                <a:latin typeface="Calibri"/>
                <a:ea typeface="DejaVu Sans"/>
              </a:rPr>
              <a:t>ESG - Novità per le aziende per accedere al credito</a:t>
            </a:r>
            <a:endParaRPr b="0" lang="it-IT" sz="2800" spc="-1" strike="noStrike">
              <a:solidFill>
                <a:srgbClr val="000000"/>
              </a:solidFill>
              <a:latin typeface="Arial"/>
            </a:endParaRPr>
          </a:p>
        </p:txBody>
      </p:sp>
      <p:sp>
        <p:nvSpPr>
          <p:cNvPr id="235" name="CasellaDiTesto 6"/>
          <p:cNvSpPr/>
          <p:nvPr/>
        </p:nvSpPr>
        <p:spPr>
          <a:xfrm>
            <a:off x="272160" y="6318000"/>
            <a:ext cx="3362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10</a:t>
            </a:r>
            <a:endParaRPr b="0" lang="it-IT" sz="1200" spc="-1" strike="noStrike">
              <a:solidFill>
                <a:srgbClr val="000000"/>
              </a:solidFill>
              <a:latin typeface="Arial"/>
            </a:endParaRPr>
          </a:p>
        </p:txBody>
      </p:sp>
      <p:pic>
        <p:nvPicPr>
          <p:cNvPr id="236" name="Immagine 7" descr=""/>
          <p:cNvPicPr/>
          <p:nvPr/>
        </p:nvPicPr>
        <p:blipFill>
          <a:blip r:embed="rId1"/>
          <a:stretch/>
        </p:blipFill>
        <p:spPr>
          <a:xfrm>
            <a:off x="3970800" y="6498000"/>
            <a:ext cx="1107720" cy="161280"/>
          </a:xfrm>
          <a:prstGeom prst="rect">
            <a:avLst/>
          </a:prstGeom>
          <a:ln w="0">
            <a:noFill/>
          </a:ln>
        </p:spPr>
      </p:pic>
      <p:sp>
        <p:nvSpPr>
          <p:cNvPr id="237" name="Ovale 17"/>
          <p:cNvSpPr/>
          <p:nvPr/>
        </p:nvSpPr>
        <p:spPr>
          <a:xfrm>
            <a:off x="260280" y="1809360"/>
            <a:ext cx="1546920" cy="1462680"/>
          </a:xfrm>
          <a:prstGeom prst="ellipse">
            <a:avLst/>
          </a:prstGeom>
          <a:solidFill>
            <a:srgbClr val="ffff00"/>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it-IT" sz="1400" spc="-1" strike="noStrike">
                <a:solidFill>
                  <a:srgbClr val="000000"/>
                </a:solidFill>
                <a:latin typeface="Calibri"/>
                <a:ea typeface="DejaVu Sans"/>
              </a:rPr>
              <a:t>Capitalismo tradizionale con tante declinazioni</a:t>
            </a:r>
            <a:endParaRPr b="0" lang="it-IT" sz="1400" spc="-1" strike="noStrike">
              <a:solidFill>
                <a:srgbClr val="000000"/>
              </a:solidFill>
              <a:latin typeface="Arial"/>
            </a:endParaRPr>
          </a:p>
        </p:txBody>
      </p:sp>
      <p:sp>
        <p:nvSpPr>
          <p:cNvPr id="238" name="Rettangolo 18"/>
          <p:cNvSpPr/>
          <p:nvPr/>
        </p:nvSpPr>
        <p:spPr>
          <a:xfrm>
            <a:off x="1836360" y="2077560"/>
            <a:ext cx="2232720" cy="982800"/>
          </a:xfrm>
          <a:prstGeom prst="rect">
            <a:avLst/>
          </a:prstGeom>
          <a:solidFill>
            <a:srgbClr val="ffffff"/>
          </a:solidFill>
          <a:ln>
            <a:solidFill>
              <a:srgbClr val="00a197"/>
            </a:solidFill>
          </a:ln>
        </p:spPr>
        <p:style>
          <a:lnRef idx="2">
            <a:schemeClr val="accent6"/>
          </a:lnRef>
          <a:fillRef idx="1">
            <a:schemeClr val="lt1"/>
          </a:fillRef>
          <a:effectRef idx="0">
            <a:schemeClr val="accent6"/>
          </a:effectRef>
          <a:fontRef idx="minor"/>
        </p:style>
        <p:txBody>
          <a:bodyPr lIns="90000" rIns="90000" tIns="45000" bIns="45000" anchor="ctr">
            <a:noAutofit/>
          </a:bodyPr>
          <a:p>
            <a:pPr algn="ctr">
              <a:lnSpc>
                <a:spcPct val="100000"/>
              </a:lnSpc>
            </a:pPr>
            <a:r>
              <a:rPr b="0" lang="it-IT" sz="1400" spc="-1" strike="noStrike">
                <a:solidFill>
                  <a:schemeClr val="dk1"/>
                </a:solidFill>
                <a:latin typeface="Calibri"/>
                <a:ea typeface="DejaVu Sans"/>
              </a:rPr>
              <a:t>Strumenti di Rendicontazione:</a:t>
            </a:r>
            <a:endParaRPr b="0" lang="it-IT" sz="1400" spc="-1" strike="noStrike">
              <a:solidFill>
                <a:srgbClr val="000000"/>
              </a:solidFill>
              <a:latin typeface="Arial"/>
            </a:endParaRPr>
          </a:p>
          <a:p>
            <a:pPr algn="ctr">
              <a:lnSpc>
                <a:spcPct val="100000"/>
              </a:lnSpc>
            </a:pPr>
            <a:r>
              <a:rPr b="0" lang="it-IT" sz="1400" spc="-1" strike="noStrike">
                <a:solidFill>
                  <a:schemeClr val="dk1"/>
                </a:solidFill>
                <a:latin typeface="Calibri"/>
                <a:ea typeface="DejaVu Sans"/>
              </a:rPr>
              <a:t> </a:t>
            </a:r>
            <a:r>
              <a:rPr b="0" lang="it-IT" sz="1400" spc="-1" strike="noStrike">
                <a:solidFill>
                  <a:schemeClr val="dk1"/>
                </a:solidFill>
                <a:latin typeface="Calibri"/>
                <a:ea typeface="DejaVu Sans"/>
              </a:rPr>
              <a:t>Bilancio di Esercizio e Consolidato</a:t>
            </a:r>
            <a:endParaRPr b="0" lang="it-IT" sz="1400" spc="-1" strike="noStrike">
              <a:solidFill>
                <a:srgbClr val="000000"/>
              </a:solidFill>
              <a:latin typeface="Arial"/>
            </a:endParaRPr>
          </a:p>
        </p:txBody>
      </p:sp>
      <p:sp>
        <p:nvSpPr>
          <p:cNvPr id="239" name="Rettangolo 19"/>
          <p:cNvSpPr/>
          <p:nvPr/>
        </p:nvSpPr>
        <p:spPr>
          <a:xfrm>
            <a:off x="270000" y="1321920"/>
            <a:ext cx="1931400" cy="234000"/>
          </a:xfrm>
          <a:prstGeom prst="rect">
            <a:avLst/>
          </a:prstGeom>
          <a:solidFill>
            <a:srgbClr val="ffffff"/>
          </a:solidFill>
          <a:ln>
            <a:solidFill>
              <a:srgbClr val="00a197"/>
            </a:solidFill>
          </a:ln>
        </p:spPr>
        <p:style>
          <a:lnRef idx="2">
            <a:schemeClr val="accent6"/>
          </a:lnRef>
          <a:fillRef idx="1">
            <a:schemeClr val="lt1"/>
          </a:fillRef>
          <a:effectRef idx="0">
            <a:schemeClr val="accent6"/>
          </a:effectRef>
          <a:fontRef idx="minor"/>
        </p:style>
        <p:txBody>
          <a:bodyPr lIns="90000" rIns="90000" tIns="45000" bIns="45000" anchor="ctr">
            <a:noAutofit/>
          </a:bodyPr>
          <a:p>
            <a:pPr>
              <a:lnSpc>
                <a:spcPct val="100000"/>
              </a:lnSpc>
            </a:pPr>
            <a:r>
              <a:rPr b="0" lang="it-IT" sz="1800" spc="-1" strike="noStrike">
                <a:solidFill>
                  <a:schemeClr val="dk1"/>
                </a:solidFill>
                <a:latin typeface="Calibri"/>
                <a:ea typeface="DejaVu Sans"/>
              </a:rPr>
              <a:t>… </a:t>
            </a:r>
            <a:r>
              <a:rPr b="0" lang="it-IT" sz="1800" spc="-1" strike="noStrike">
                <a:solidFill>
                  <a:schemeClr val="dk1"/>
                </a:solidFill>
                <a:latin typeface="Calibri"/>
                <a:ea typeface="DejaVu Sans"/>
              </a:rPr>
              <a:t>Ma quando al </a:t>
            </a:r>
            <a:endParaRPr b="0" lang="it-IT" sz="1800" spc="-1" strike="noStrike">
              <a:solidFill>
                <a:srgbClr val="000000"/>
              </a:solidFill>
              <a:latin typeface="Arial"/>
            </a:endParaRPr>
          </a:p>
        </p:txBody>
      </p:sp>
      <p:pic>
        <p:nvPicPr>
          <p:cNvPr id="240" name="Immagine 20" descr=""/>
          <p:cNvPicPr/>
          <p:nvPr/>
        </p:nvPicPr>
        <p:blipFill>
          <a:blip r:embed="rId2"/>
          <a:stretch/>
        </p:blipFill>
        <p:spPr>
          <a:xfrm rot="10303200">
            <a:off x="3011040" y="1006200"/>
            <a:ext cx="1370880" cy="616320"/>
          </a:xfrm>
          <a:prstGeom prst="rect">
            <a:avLst/>
          </a:prstGeom>
          <a:ln w="0">
            <a:noFill/>
          </a:ln>
        </p:spPr>
      </p:pic>
      <p:sp>
        <p:nvSpPr>
          <p:cNvPr id="241" name="Rettangolo 23"/>
          <p:cNvSpPr/>
          <p:nvPr/>
        </p:nvSpPr>
        <p:spPr>
          <a:xfrm>
            <a:off x="4852440" y="1681200"/>
            <a:ext cx="3124800" cy="255960"/>
          </a:xfrm>
          <a:prstGeom prst="rect">
            <a:avLst/>
          </a:prstGeom>
          <a:solidFill>
            <a:srgbClr val="ffffff"/>
          </a:solidFill>
          <a:ln>
            <a:solidFill>
              <a:srgbClr val="00a197"/>
            </a:solidFill>
          </a:ln>
        </p:spPr>
        <p:style>
          <a:lnRef idx="2">
            <a:schemeClr val="accent6"/>
          </a:lnRef>
          <a:fillRef idx="1">
            <a:schemeClr val="lt1"/>
          </a:fillRef>
          <a:effectRef idx="0">
            <a:schemeClr val="accent6"/>
          </a:effectRef>
          <a:fontRef idx="minor"/>
        </p:style>
        <p:txBody>
          <a:bodyPr lIns="90000" rIns="90000" tIns="45000" bIns="45000" anchor="ctr">
            <a:noAutofit/>
          </a:bodyPr>
          <a:p>
            <a:pPr>
              <a:lnSpc>
                <a:spcPct val="100000"/>
              </a:lnSpc>
            </a:pPr>
            <a:r>
              <a:rPr b="0" lang="it-IT" sz="1800" spc="-1" strike="noStrike">
                <a:solidFill>
                  <a:schemeClr val="dk1"/>
                </a:solidFill>
                <a:latin typeface="Calibri"/>
                <a:ea typeface="DejaVu Sans"/>
              </a:rPr>
              <a:t>Sviluppo Sostenibile </a:t>
            </a:r>
            <a:endParaRPr b="0" lang="it-IT" sz="1800" spc="-1" strike="noStrike">
              <a:solidFill>
                <a:srgbClr val="000000"/>
              </a:solidFill>
              <a:latin typeface="Arial"/>
            </a:endParaRPr>
          </a:p>
        </p:txBody>
      </p:sp>
      <p:sp>
        <p:nvSpPr>
          <p:cNvPr id="242" name="Rettangolo 28"/>
          <p:cNvSpPr/>
          <p:nvPr/>
        </p:nvSpPr>
        <p:spPr>
          <a:xfrm>
            <a:off x="4570560" y="1315800"/>
            <a:ext cx="4218120" cy="236520"/>
          </a:xfrm>
          <a:prstGeom prst="rect">
            <a:avLst/>
          </a:prstGeom>
          <a:solidFill>
            <a:srgbClr val="ffffff"/>
          </a:solidFill>
          <a:ln>
            <a:solidFill>
              <a:srgbClr val="00a197"/>
            </a:solidFill>
          </a:ln>
        </p:spPr>
        <p:style>
          <a:lnRef idx="2">
            <a:schemeClr val="accent6"/>
          </a:lnRef>
          <a:fillRef idx="1">
            <a:schemeClr val="lt1"/>
          </a:fillRef>
          <a:effectRef idx="0">
            <a:schemeClr val="accent6"/>
          </a:effectRef>
          <a:fontRef idx="minor"/>
        </p:style>
        <p:txBody>
          <a:bodyPr lIns="90000" rIns="90000" tIns="45000" bIns="45000" anchor="ctr">
            <a:noAutofit/>
          </a:bodyPr>
          <a:p>
            <a:pPr>
              <a:lnSpc>
                <a:spcPct val="100000"/>
              </a:lnSpc>
            </a:pPr>
            <a:r>
              <a:rPr b="0" lang="it-IT" sz="1800" spc="-1" strike="noStrike">
                <a:solidFill>
                  <a:schemeClr val="dk1"/>
                </a:solidFill>
                <a:latin typeface="Calibri"/>
                <a:ea typeface="DejaVu Sans"/>
              </a:rPr>
              <a:t>Si affiancano concezioni come queste </a:t>
            </a:r>
            <a:endParaRPr b="0" lang="it-IT" sz="1800" spc="-1" strike="noStrike">
              <a:solidFill>
                <a:srgbClr val="000000"/>
              </a:solidFill>
              <a:latin typeface="Arial"/>
            </a:endParaRPr>
          </a:p>
        </p:txBody>
      </p:sp>
      <p:cxnSp>
        <p:nvCxnSpPr>
          <p:cNvPr id="243" name="Connettore a gomito 30"/>
          <p:cNvCxnSpPr>
            <a:endCxn id="241" idx="1"/>
          </p:cNvCxnSpPr>
          <p:nvPr/>
        </p:nvCxnSpPr>
        <p:spPr>
          <a:xfrm>
            <a:off x="4692600" y="1571760"/>
            <a:ext cx="160200" cy="237600"/>
          </a:xfrm>
          <a:prstGeom prst="bentConnector3">
            <a:avLst>
              <a:gd name="adj1" fmla="val 47972"/>
            </a:avLst>
          </a:prstGeom>
          <a:ln w="0">
            <a:solidFill>
              <a:srgbClr val="4472c4"/>
            </a:solidFill>
            <a:tailEnd len="med" type="triangle" w="med"/>
          </a:ln>
        </p:spPr>
      </p:cxnSp>
      <p:sp>
        <p:nvSpPr>
          <p:cNvPr id="244" name="Rettangolo 36"/>
          <p:cNvSpPr/>
          <p:nvPr/>
        </p:nvSpPr>
        <p:spPr>
          <a:xfrm>
            <a:off x="4847400" y="2886480"/>
            <a:ext cx="1505520" cy="307080"/>
          </a:xfrm>
          <a:prstGeom prst="rect">
            <a:avLst/>
          </a:prstGeom>
          <a:solidFill>
            <a:srgbClr val="ffffff"/>
          </a:solidFill>
          <a:ln>
            <a:solidFill>
              <a:srgbClr val="00a197"/>
            </a:solidFill>
          </a:ln>
        </p:spPr>
        <p:style>
          <a:lnRef idx="2">
            <a:schemeClr val="accent6"/>
          </a:lnRef>
          <a:fillRef idx="1">
            <a:schemeClr val="lt1"/>
          </a:fillRef>
          <a:effectRef idx="0">
            <a:schemeClr val="accent6"/>
          </a:effectRef>
          <a:fontRef idx="minor"/>
        </p:style>
        <p:txBody>
          <a:bodyPr lIns="90000" rIns="90000" tIns="45000" bIns="45000" anchor="ctr">
            <a:noAutofit/>
          </a:bodyPr>
          <a:p>
            <a:pPr algn="ctr">
              <a:lnSpc>
                <a:spcPct val="100000"/>
              </a:lnSpc>
            </a:pPr>
            <a:r>
              <a:rPr b="0" lang="it-IT" sz="1800" spc="-1" strike="noStrike">
                <a:solidFill>
                  <a:schemeClr val="dk1"/>
                </a:solidFill>
                <a:latin typeface="Calibri"/>
                <a:ea typeface="DejaVu Sans"/>
              </a:rPr>
              <a:t>Agenda 2030</a:t>
            </a:r>
            <a:endParaRPr b="0" lang="it-IT" sz="1800" spc="-1" strike="noStrike">
              <a:solidFill>
                <a:srgbClr val="000000"/>
              </a:solidFill>
              <a:latin typeface="Arial"/>
            </a:endParaRPr>
          </a:p>
        </p:txBody>
      </p:sp>
      <p:sp>
        <p:nvSpPr>
          <p:cNvPr id="245" name="Rettangolo 47"/>
          <p:cNvSpPr/>
          <p:nvPr/>
        </p:nvSpPr>
        <p:spPr>
          <a:xfrm>
            <a:off x="4847400" y="2073600"/>
            <a:ext cx="3810960" cy="579600"/>
          </a:xfrm>
          <a:prstGeom prst="rect">
            <a:avLst/>
          </a:prstGeom>
          <a:solidFill>
            <a:srgbClr val="ffffff"/>
          </a:solidFill>
          <a:ln>
            <a:solidFill>
              <a:srgbClr val="00a197"/>
            </a:solidFill>
          </a:ln>
        </p:spPr>
        <p:style>
          <a:lnRef idx="2">
            <a:schemeClr val="accent6"/>
          </a:lnRef>
          <a:fillRef idx="1">
            <a:schemeClr val="lt1"/>
          </a:fillRef>
          <a:effectRef idx="0">
            <a:schemeClr val="accent6"/>
          </a:effectRef>
          <a:fontRef idx="minor"/>
        </p:style>
        <p:txBody>
          <a:bodyPr lIns="90000" rIns="90000" tIns="45000" bIns="45000" anchor="ctr">
            <a:noAutofit/>
          </a:bodyPr>
          <a:p>
            <a:pPr>
              <a:lnSpc>
                <a:spcPct val="100000"/>
              </a:lnSpc>
            </a:pPr>
            <a:r>
              <a:rPr b="0" lang="it-IT" sz="1800" spc="-1" strike="noStrike">
                <a:solidFill>
                  <a:schemeClr val="dk1"/>
                </a:solidFill>
                <a:latin typeface="Calibri"/>
                <a:ea typeface="DejaVu Sans"/>
              </a:rPr>
              <a:t>Codice di Corporate Governance 2020 </a:t>
            </a:r>
            <a:endParaRPr b="0" lang="it-IT" sz="1800" spc="-1" strike="noStrike">
              <a:solidFill>
                <a:srgbClr val="000000"/>
              </a:solidFill>
              <a:latin typeface="Arial"/>
            </a:endParaRPr>
          </a:p>
        </p:txBody>
      </p:sp>
      <p:cxnSp>
        <p:nvCxnSpPr>
          <p:cNvPr id="246" name="Connettore a gomito 51"/>
          <p:cNvCxnSpPr>
            <a:endCxn id="245" idx="1"/>
          </p:cNvCxnSpPr>
          <p:nvPr/>
        </p:nvCxnSpPr>
        <p:spPr>
          <a:xfrm flipV="1" rot="10800000">
            <a:off x="4847040" y="1976760"/>
            <a:ext cx="69120" cy="387000"/>
          </a:xfrm>
          <a:prstGeom prst="bentConnector3">
            <a:avLst>
              <a:gd name="adj1" fmla="val 109424"/>
            </a:avLst>
          </a:prstGeom>
          <a:ln w="0">
            <a:solidFill>
              <a:srgbClr val="4472c4"/>
            </a:solidFill>
            <a:tailEnd len="med" type="triangle" w="med"/>
          </a:ln>
        </p:spPr>
      </p:cxnSp>
      <p:sp>
        <p:nvSpPr>
          <p:cNvPr id="247" name="Ovale 2"/>
          <p:cNvSpPr/>
          <p:nvPr/>
        </p:nvSpPr>
        <p:spPr>
          <a:xfrm>
            <a:off x="1113840" y="3210840"/>
            <a:ext cx="1753920" cy="1780920"/>
          </a:xfrm>
          <a:prstGeom prst="ellipse">
            <a:avLst/>
          </a:prstGeom>
          <a:solidFill>
            <a:srgbClr val="92d050"/>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it-IT" sz="1600" spc="-1" strike="noStrike">
                <a:solidFill>
                  <a:srgbClr val="000000"/>
                </a:solidFill>
                <a:latin typeface="Calibri"/>
                <a:ea typeface="DejaVu Sans"/>
              </a:rPr>
              <a:t>Nuovo</a:t>
            </a:r>
            <a:endParaRPr b="0" lang="it-IT" sz="1600" spc="-1" strike="noStrike">
              <a:solidFill>
                <a:srgbClr val="000000"/>
              </a:solidFill>
              <a:latin typeface="Arial"/>
            </a:endParaRPr>
          </a:p>
          <a:p>
            <a:pPr algn="ctr">
              <a:lnSpc>
                <a:spcPct val="100000"/>
              </a:lnSpc>
            </a:pPr>
            <a:r>
              <a:rPr b="0" lang="it-IT" sz="1600" spc="-1" strike="noStrike">
                <a:solidFill>
                  <a:srgbClr val="000000"/>
                </a:solidFill>
                <a:latin typeface="Calibri"/>
                <a:ea typeface="DejaVu Sans"/>
              </a:rPr>
              <a:t>Capitalismo</a:t>
            </a:r>
            <a:endParaRPr b="0" lang="it-IT" sz="1600" spc="-1" strike="noStrike">
              <a:solidFill>
                <a:srgbClr val="000000"/>
              </a:solidFill>
              <a:latin typeface="Arial"/>
            </a:endParaRPr>
          </a:p>
          <a:p>
            <a:pPr algn="ctr">
              <a:lnSpc>
                <a:spcPct val="100000"/>
              </a:lnSpc>
            </a:pPr>
            <a:r>
              <a:rPr b="0" lang="it-IT" sz="1600" spc="-1" strike="noStrike">
                <a:solidFill>
                  <a:srgbClr val="000000"/>
                </a:solidFill>
                <a:latin typeface="Calibri"/>
                <a:ea typeface="DejaVu Sans"/>
              </a:rPr>
              <a:t>… </a:t>
            </a:r>
            <a:r>
              <a:rPr b="0" lang="it-IT" sz="1600" spc="-1" strike="noStrike">
                <a:solidFill>
                  <a:srgbClr val="000000"/>
                </a:solidFill>
                <a:latin typeface="Calibri"/>
                <a:ea typeface="DejaVu Sans"/>
              </a:rPr>
              <a:t>degli stakeholder</a:t>
            </a:r>
            <a:endParaRPr b="0" lang="it-IT" sz="1600" spc="-1" strike="noStrike">
              <a:solidFill>
                <a:srgbClr val="000000"/>
              </a:solidFill>
              <a:latin typeface="Arial"/>
            </a:endParaRPr>
          </a:p>
        </p:txBody>
      </p:sp>
      <p:sp>
        <p:nvSpPr>
          <p:cNvPr id="248" name="Rettangolo con angoli arrotondati 5"/>
          <p:cNvSpPr/>
          <p:nvPr/>
        </p:nvSpPr>
        <p:spPr>
          <a:xfrm>
            <a:off x="4142880" y="3568320"/>
            <a:ext cx="4420800" cy="603000"/>
          </a:xfrm>
          <a:prstGeom prst="roundRect">
            <a:avLst>
              <a:gd name="adj" fmla="val 16667"/>
            </a:avLst>
          </a:prstGeom>
          <a:solidFill>
            <a:srgbClr val="4472c4"/>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it-IT" sz="1800" spc="-1" strike="noStrike">
                <a:solidFill>
                  <a:schemeClr val="lt1"/>
                </a:solidFill>
                <a:latin typeface="Calibri"/>
                <a:ea typeface="DejaVu Sans"/>
              </a:rPr>
              <a:t>Reporting di sostenibilità ≠ da Reporting Non Finanziario NFRD</a:t>
            </a:r>
            <a:endParaRPr b="0" lang="it-IT" sz="1800" spc="-1" strike="noStrike">
              <a:solidFill>
                <a:srgbClr val="000000"/>
              </a:solidFill>
              <a:latin typeface="Arial"/>
            </a:endParaRPr>
          </a:p>
        </p:txBody>
      </p:sp>
      <p:pic>
        <p:nvPicPr>
          <p:cNvPr id="249" name="Immagine 8" descr=""/>
          <p:cNvPicPr/>
          <p:nvPr/>
        </p:nvPicPr>
        <p:blipFill>
          <a:blip r:embed="rId3"/>
          <a:stretch/>
        </p:blipFill>
        <p:spPr>
          <a:xfrm flipH="1" rot="2417400">
            <a:off x="2695320" y="3476880"/>
            <a:ext cx="1110600" cy="641880"/>
          </a:xfrm>
          <a:prstGeom prst="rect">
            <a:avLst/>
          </a:prstGeom>
          <a:ln w="0">
            <a:noFill/>
          </a:ln>
          <a:effectLst>
            <a:outerShdw algn="ctr" blurRad="50760" dir="5400000" dist="50760" rotWithShape="0">
              <a:schemeClr val="accent2"/>
            </a:outerShdw>
          </a:effectLst>
        </p:spPr>
      </p:pic>
      <p:sp>
        <p:nvSpPr>
          <p:cNvPr id="250" name="Rettangolo 10"/>
          <p:cNvSpPr/>
          <p:nvPr/>
        </p:nvSpPr>
        <p:spPr>
          <a:xfrm>
            <a:off x="3237840" y="4546080"/>
            <a:ext cx="5685840" cy="513000"/>
          </a:xfrm>
          <a:prstGeom prst="rect">
            <a:avLst/>
          </a:prstGeom>
          <a:solidFill>
            <a:srgbClr val="00a197"/>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it-IT" sz="1800" spc="-1" strike="noStrike">
                <a:solidFill>
                  <a:schemeClr val="lt1"/>
                </a:solidFill>
                <a:latin typeface="Calibri"/>
                <a:ea typeface="DejaVu Sans"/>
              </a:rPr>
              <a:t>…</a:t>
            </a:r>
            <a:r>
              <a:rPr b="0" lang="it-IT" sz="1800" spc="-1" strike="noStrike">
                <a:solidFill>
                  <a:schemeClr val="lt1"/>
                </a:solidFill>
                <a:latin typeface="Calibri"/>
                <a:ea typeface="DejaVu Sans"/>
              </a:rPr>
              <a:t>. La «Governance» </a:t>
            </a:r>
            <a:r>
              <a:rPr b="1" lang="it-IT" sz="1800" spc="-1" strike="noStrike">
                <a:solidFill>
                  <a:schemeClr val="lt1"/>
                </a:solidFill>
                <a:latin typeface="Calibri"/>
                <a:ea typeface="DejaVu Sans"/>
              </a:rPr>
              <a:t>G</a:t>
            </a:r>
            <a:r>
              <a:rPr b="0" lang="it-IT" sz="1800" spc="-1" strike="noStrike">
                <a:solidFill>
                  <a:schemeClr val="lt1"/>
                </a:solidFill>
                <a:latin typeface="Calibri"/>
                <a:ea typeface="DejaVu Sans"/>
              </a:rPr>
              <a:t> delle aziende </a:t>
            </a:r>
            <a:endParaRPr b="0" lang="it-IT" sz="1800" spc="-1" strike="noStrike">
              <a:solidFill>
                <a:srgbClr val="000000"/>
              </a:solidFill>
              <a:latin typeface="Arial"/>
            </a:endParaRPr>
          </a:p>
          <a:p>
            <a:pPr algn="ctr">
              <a:lnSpc>
                <a:spcPct val="100000"/>
              </a:lnSpc>
            </a:pPr>
            <a:r>
              <a:rPr b="0" lang="it-IT" sz="1800" spc="-1" strike="noStrike">
                <a:solidFill>
                  <a:schemeClr val="lt1"/>
                </a:solidFill>
                <a:latin typeface="Calibri"/>
                <a:ea typeface="DejaVu Sans"/>
              </a:rPr>
              <a:t>non puo’ disattendere</a:t>
            </a:r>
            <a:endParaRPr b="0" lang="it-IT" sz="1800" spc="-1" strike="noStrike">
              <a:solidFill>
                <a:srgbClr val="000000"/>
              </a:solidFill>
              <a:latin typeface="Arial"/>
            </a:endParaRPr>
          </a:p>
        </p:txBody>
      </p:sp>
      <p:sp>
        <p:nvSpPr>
          <p:cNvPr id="251" name="Rettangolo 11"/>
          <p:cNvSpPr/>
          <p:nvPr/>
        </p:nvSpPr>
        <p:spPr>
          <a:xfrm>
            <a:off x="3237840" y="5475600"/>
            <a:ext cx="2336400" cy="454680"/>
          </a:xfrm>
          <a:prstGeom prst="rect">
            <a:avLst/>
          </a:prstGeom>
          <a:solidFill>
            <a:srgbClr val="ffffff"/>
          </a:solidFill>
          <a:ln>
            <a:solidFill>
              <a:srgbClr val="00a197"/>
            </a:solidFill>
          </a:ln>
        </p:spPr>
        <p:style>
          <a:lnRef idx="2">
            <a:schemeClr val="accent6"/>
          </a:lnRef>
          <a:fillRef idx="1">
            <a:schemeClr val="lt1"/>
          </a:fillRef>
          <a:effectRef idx="0">
            <a:schemeClr val="accent6"/>
          </a:effectRef>
          <a:fontRef idx="minor"/>
        </p:style>
        <p:txBody>
          <a:bodyPr lIns="90000" rIns="90000" tIns="45000" bIns="45000" anchor="ctr">
            <a:noAutofit/>
          </a:bodyPr>
          <a:p>
            <a:pPr algn="ctr">
              <a:lnSpc>
                <a:spcPct val="100000"/>
              </a:lnSpc>
            </a:pPr>
            <a:r>
              <a:rPr b="0" lang="it-IT" sz="1800" spc="-1" strike="noStrike">
                <a:solidFill>
                  <a:schemeClr val="dk1"/>
                </a:solidFill>
                <a:latin typeface="Calibri"/>
                <a:ea typeface="DejaVu Sans"/>
              </a:rPr>
              <a:t>Aspetti Ambientali</a:t>
            </a:r>
            <a:endParaRPr b="0" lang="it-IT" sz="1800" spc="-1" strike="noStrike">
              <a:solidFill>
                <a:srgbClr val="000000"/>
              </a:solidFill>
              <a:latin typeface="Arial"/>
            </a:endParaRPr>
          </a:p>
          <a:p>
            <a:pPr algn="ctr">
              <a:lnSpc>
                <a:spcPct val="100000"/>
              </a:lnSpc>
            </a:pPr>
            <a:r>
              <a:rPr b="1" lang="it-IT" sz="1800" spc="-1" strike="noStrike">
                <a:solidFill>
                  <a:schemeClr val="dk1"/>
                </a:solidFill>
                <a:latin typeface="Calibri"/>
                <a:ea typeface="DejaVu Sans"/>
              </a:rPr>
              <a:t>E «Environment»</a:t>
            </a:r>
            <a:endParaRPr b="0" lang="it-IT" sz="1800" spc="-1" strike="noStrike">
              <a:solidFill>
                <a:srgbClr val="000000"/>
              </a:solidFill>
              <a:latin typeface="Arial"/>
            </a:endParaRPr>
          </a:p>
        </p:txBody>
      </p:sp>
      <p:sp>
        <p:nvSpPr>
          <p:cNvPr id="252" name="Rettangolo 12"/>
          <p:cNvSpPr/>
          <p:nvPr/>
        </p:nvSpPr>
        <p:spPr>
          <a:xfrm>
            <a:off x="6353640" y="5484960"/>
            <a:ext cx="2588760" cy="426960"/>
          </a:xfrm>
          <a:prstGeom prst="rect">
            <a:avLst/>
          </a:prstGeom>
          <a:solidFill>
            <a:srgbClr val="ffffff"/>
          </a:solidFill>
          <a:ln>
            <a:solidFill>
              <a:srgbClr val="00a197"/>
            </a:solidFill>
          </a:ln>
        </p:spPr>
        <p:style>
          <a:lnRef idx="2">
            <a:schemeClr val="accent6"/>
          </a:lnRef>
          <a:fillRef idx="1">
            <a:schemeClr val="lt1"/>
          </a:fillRef>
          <a:effectRef idx="0">
            <a:schemeClr val="accent6"/>
          </a:effectRef>
          <a:fontRef idx="minor"/>
        </p:style>
        <p:txBody>
          <a:bodyPr lIns="90000" rIns="90000" tIns="45000" bIns="45000" anchor="ctr">
            <a:noAutofit/>
          </a:bodyPr>
          <a:p>
            <a:pPr algn="ctr">
              <a:lnSpc>
                <a:spcPct val="100000"/>
              </a:lnSpc>
            </a:pPr>
            <a:r>
              <a:rPr b="0" lang="it-IT" sz="1800" spc="-1" strike="noStrike">
                <a:solidFill>
                  <a:schemeClr val="dk1"/>
                </a:solidFill>
                <a:latin typeface="Calibri"/>
                <a:ea typeface="DejaVu Sans"/>
              </a:rPr>
              <a:t>Aspetti Sociali</a:t>
            </a:r>
            <a:endParaRPr b="0" lang="it-IT" sz="1800" spc="-1" strike="noStrike">
              <a:solidFill>
                <a:srgbClr val="000000"/>
              </a:solidFill>
              <a:latin typeface="Arial"/>
            </a:endParaRPr>
          </a:p>
          <a:p>
            <a:pPr algn="ctr">
              <a:lnSpc>
                <a:spcPct val="100000"/>
              </a:lnSpc>
            </a:pPr>
            <a:r>
              <a:rPr b="1" lang="it-IT" sz="1800" spc="-1" strike="noStrike">
                <a:solidFill>
                  <a:schemeClr val="dk1"/>
                </a:solidFill>
                <a:latin typeface="Calibri"/>
                <a:ea typeface="DejaVu Sans"/>
              </a:rPr>
              <a:t>S «Social»</a:t>
            </a:r>
            <a:endParaRPr b="0" lang="it-IT" sz="1800" spc="-1" strike="noStrike">
              <a:solidFill>
                <a:srgbClr val="000000"/>
              </a:solidFill>
              <a:latin typeface="Arial"/>
            </a:endParaRPr>
          </a:p>
        </p:txBody>
      </p:sp>
      <p:sp>
        <p:nvSpPr>
          <p:cNvPr id="253" name="Freccia in giù 13"/>
          <p:cNvSpPr/>
          <p:nvPr/>
        </p:nvSpPr>
        <p:spPr>
          <a:xfrm>
            <a:off x="4069440" y="5024880"/>
            <a:ext cx="210240" cy="250560"/>
          </a:xfrm>
          <a:prstGeom prst="downArrow">
            <a:avLst>
              <a:gd name="adj1" fmla="val 50000"/>
              <a:gd name="adj2" fmla="val 50000"/>
            </a:avLst>
          </a:prstGeom>
          <a:solidFill>
            <a:srgbClr val="ffff00"/>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it-IT" sz="1800" spc="-1" strike="noStrike">
              <a:solidFill>
                <a:schemeClr val="lt1"/>
              </a:solidFill>
              <a:highlight>
                <a:srgbClr val="ffff00"/>
              </a:highlight>
              <a:latin typeface="Calibri"/>
              <a:ea typeface="DejaVu Sans"/>
            </a:endParaRPr>
          </a:p>
        </p:txBody>
      </p:sp>
      <p:sp>
        <p:nvSpPr>
          <p:cNvPr id="254" name="Freccia in giù 14"/>
          <p:cNvSpPr/>
          <p:nvPr/>
        </p:nvSpPr>
        <p:spPr>
          <a:xfrm>
            <a:off x="7543080" y="5051160"/>
            <a:ext cx="210240" cy="250560"/>
          </a:xfrm>
          <a:prstGeom prst="downArrow">
            <a:avLst>
              <a:gd name="adj1" fmla="val 50000"/>
              <a:gd name="adj2" fmla="val 50000"/>
            </a:avLst>
          </a:prstGeom>
          <a:solidFill>
            <a:srgbClr val="ffff00"/>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it-IT" sz="1800" spc="-1" strike="noStrike">
              <a:solidFill>
                <a:schemeClr val="lt1"/>
              </a:solidFill>
              <a:highlight>
                <a:srgbClr val="ffff00"/>
              </a:highlight>
              <a:latin typeface="Calibri"/>
              <a:ea typeface="DejaVu Sans"/>
            </a:endParaRPr>
          </a:p>
        </p:txBody>
      </p:sp>
      <p:pic>
        <p:nvPicPr>
          <p:cNvPr id="255" name="Immagine 15" descr=""/>
          <p:cNvPicPr/>
          <p:nvPr/>
        </p:nvPicPr>
        <p:blipFill>
          <a:blip r:embed="rId4"/>
          <a:stretch/>
        </p:blipFill>
        <p:spPr>
          <a:xfrm flipH="1" rot="3114000">
            <a:off x="-1440" y="3395520"/>
            <a:ext cx="1190880" cy="53532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Titolo 3"/>
          <p:cNvSpPr/>
          <p:nvPr/>
        </p:nvSpPr>
        <p:spPr>
          <a:xfrm>
            <a:off x="234000" y="475200"/>
            <a:ext cx="8689680" cy="504720"/>
          </a:xfrm>
          <a:prstGeom prst="rect">
            <a:avLst/>
          </a:prstGeom>
          <a:noFill/>
          <a:ln w="0">
            <a:noFill/>
          </a:ln>
        </p:spPr>
        <p:style>
          <a:lnRef idx="0"/>
          <a:fillRef idx="0"/>
          <a:effectRef idx="0"/>
          <a:fontRef idx="minor"/>
        </p:style>
        <p:txBody>
          <a:bodyPr lIns="0" rIns="0" tIns="0" bIns="0" anchor="t">
            <a:noAutofit/>
          </a:bodyPr>
          <a:p>
            <a:pPr algn="just">
              <a:lnSpc>
                <a:spcPts val="2401"/>
              </a:lnSpc>
            </a:pPr>
            <a:r>
              <a:rPr b="0" lang="it-IT" sz="2800" spc="-1" strike="noStrike">
                <a:solidFill>
                  <a:srgbClr val="000000"/>
                </a:solidFill>
                <a:latin typeface="Calibri"/>
                <a:ea typeface="DejaVu Sans"/>
              </a:rPr>
              <a:t>ESG - Le tappe della regolamentazione UE</a:t>
            </a:r>
            <a:endParaRPr b="0" lang="it-IT" sz="2800" spc="-1" strike="noStrike">
              <a:solidFill>
                <a:srgbClr val="000000"/>
              </a:solidFill>
              <a:latin typeface="Arial"/>
            </a:endParaRPr>
          </a:p>
        </p:txBody>
      </p:sp>
      <p:sp>
        <p:nvSpPr>
          <p:cNvPr id="257" name="CasellaDiTesto 6"/>
          <p:cNvSpPr/>
          <p:nvPr/>
        </p:nvSpPr>
        <p:spPr>
          <a:xfrm>
            <a:off x="272160" y="6318000"/>
            <a:ext cx="3362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11</a:t>
            </a:r>
            <a:endParaRPr b="0" lang="it-IT" sz="1200" spc="-1" strike="noStrike">
              <a:solidFill>
                <a:srgbClr val="000000"/>
              </a:solidFill>
              <a:latin typeface="Arial"/>
            </a:endParaRPr>
          </a:p>
        </p:txBody>
      </p:sp>
      <p:pic>
        <p:nvPicPr>
          <p:cNvPr id="258" name="Immagine 7" descr=""/>
          <p:cNvPicPr/>
          <p:nvPr/>
        </p:nvPicPr>
        <p:blipFill>
          <a:blip r:embed="rId1"/>
          <a:stretch/>
        </p:blipFill>
        <p:spPr>
          <a:xfrm>
            <a:off x="3970800" y="6498000"/>
            <a:ext cx="1107720" cy="161280"/>
          </a:xfrm>
          <a:prstGeom prst="rect">
            <a:avLst/>
          </a:prstGeom>
          <a:ln w="0">
            <a:noFill/>
          </a:ln>
        </p:spPr>
      </p:pic>
      <p:sp>
        <p:nvSpPr>
          <p:cNvPr id="259" name="CasellaDiTesto 17"/>
          <p:cNvSpPr/>
          <p:nvPr/>
        </p:nvSpPr>
        <p:spPr>
          <a:xfrm>
            <a:off x="2340000" y="1339200"/>
            <a:ext cx="6368400" cy="699480"/>
          </a:xfrm>
          <a:prstGeom prst="rect">
            <a:avLst/>
          </a:prstGeom>
          <a:noFill/>
          <a:ln w="0">
            <a:noFill/>
          </a:ln>
        </p:spPr>
        <p:style>
          <a:lnRef idx="0"/>
          <a:fillRef idx="0"/>
          <a:effectRef idx="0"/>
          <a:fontRef idx="minor"/>
        </p:style>
        <p:txBody>
          <a:bodyPr lIns="90000" rIns="90000" tIns="45000" bIns="45000" anchor="t">
            <a:spAutoFit/>
          </a:bodyPr>
          <a:p>
            <a:pPr marL="285840" indent="-285840" algn="just">
              <a:lnSpc>
                <a:spcPct val="100000"/>
              </a:lnSpc>
              <a:buClr>
                <a:srgbClr val="00a197"/>
              </a:buClr>
              <a:buFont typeface="Arial"/>
              <a:buChar char="•"/>
            </a:pPr>
            <a:r>
              <a:rPr b="1" lang="it-IT" sz="2000" spc="-1" strike="noStrike">
                <a:solidFill>
                  <a:srgbClr val="00a197"/>
                </a:solidFill>
                <a:latin typeface="Calibri"/>
                <a:ea typeface="DejaVu Sans"/>
              </a:rPr>
              <a:t>UE </a:t>
            </a:r>
            <a:r>
              <a:rPr b="0" lang="it-IT" sz="2000" spc="-1" strike="noStrike">
                <a:solidFill>
                  <a:srgbClr val="00a197"/>
                </a:solidFill>
                <a:latin typeface="Calibri"/>
                <a:ea typeface="DejaVu Sans"/>
              </a:rPr>
              <a:t> </a:t>
            </a:r>
            <a:r>
              <a:rPr b="0" lang="it-IT" sz="2000" spc="-1" strike="noStrike">
                <a:solidFill>
                  <a:srgbClr val="000000"/>
                </a:solidFill>
                <a:latin typeface="Calibri"/>
                <a:ea typeface="DejaVu Sans"/>
              </a:rPr>
              <a:t>prima</a:t>
            </a:r>
            <a:r>
              <a:rPr b="1" lang="it-IT" sz="2000" spc="-1" strike="noStrike">
                <a:solidFill>
                  <a:srgbClr val="00a197"/>
                </a:solidFill>
                <a:latin typeface="Calibri"/>
                <a:ea typeface="DejaVu Sans"/>
              </a:rPr>
              <a:t> economia </a:t>
            </a:r>
            <a:r>
              <a:rPr b="0" lang="it-IT" sz="2000" spc="-1" strike="noStrike">
                <a:solidFill>
                  <a:srgbClr val="000000"/>
                </a:solidFill>
                <a:latin typeface="Calibri"/>
                <a:ea typeface="DejaVu Sans"/>
              </a:rPr>
              <a:t>e</a:t>
            </a:r>
            <a:r>
              <a:rPr b="1" lang="it-IT" sz="2000" spc="-1" strike="noStrike">
                <a:solidFill>
                  <a:srgbClr val="00a197"/>
                </a:solidFill>
                <a:latin typeface="Calibri"/>
                <a:ea typeface="DejaVu Sans"/>
              </a:rPr>
              <a:t> società </a:t>
            </a:r>
            <a:r>
              <a:rPr b="0" lang="it-IT" sz="2000" spc="-1" strike="noStrike">
                <a:solidFill>
                  <a:srgbClr val="000000"/>
                </a:solidFill>
                <a:latin typeface="Calibri"/>
                <a:ea typeface="DejaVu Sans"/>
              </a:rPr>
              <a:t>a</a:t>
            </a:r>
            <a:r>
              <a:rPr b="1" lang="it-IT" sz="2000" spc="-1" strike="noStrike">
                <a:solidFill>
                  <a:srgbClr val="00a197"/>
                </a:solidFill>
                <a:latin typeface="Calibri"/>
                <a:ea typeface="DejaVu Sans"/>
              </a:rPr>
              <a:t> impatto climatico zero entro </a:t>
            </a:r>
            <a:r>
              <a:rPr b="0" lang="it-IT" sz="2000" spc="-1" strike="noStrike">
                <a:solidFill>
                  <a:srgbClr val="000000"/>
                </a:solidFill>
                <a:latin typeface="Calibri"/>
                <a:ea typeface="DejaVu Sans"/>
              </a:rPr>
              <a:t>il</a:t>
            </a:r>
            <a:r>
              <a:rPr b="1" lang="it-IT" sz="2000" spc="-1" strike="noStrike">
                <a:solidFill>
                  <a:srgbClr val="00a197"/>
                </a:solidFill>
                <a:latin typeface="Calibri"/>
                <a:ea typeface="DejaVu Sans"/>
              </a:rPr>
              <a:t> 2050</a:t>
            </a:r>
            <a:r>
              <a:rPr b="0" lang="it-IT" sz="1800" spc="-1" strike="noStrike">
                <a:solidFill>
                  <a:srgbClr val="3f4a52"/>
                </a:solidFill>
                <a:latin typeface="Calibri"/>
                <a:ea typeface="DejaVu Sans"/>
              </a:rPr>
              <a:t>.</a:t>
            </a:r>
            <a:endParaRPr b="0" lang="it-IT" sz="1800" spc="-1" strike="noStrike">
              <a:solidFill>
                <a:srgbClr val="000000"/>
              </a:solidFill>
              <a:latin typeface="Arial"/>
            </a:endParaRPr>
          </a:p>
        </p:txBody>
      </p:sp>
      <p:sp>
        <p:nvSpPr>
          <p:cNvPr id="260" name="CasellaDiTesto 25"/>
          <p:cNvSpPr/>
          <p:nvPr/>
        </p:nvSpPr>
        <p:spPr>
          <a:xfrm>
            <a:off x="2340000" y="2772000"/>
            <a:ext cx="6368400" cy="1614240"/>
          </a:xfrm>
          <a:prstGeom prst="rect">
            <a:avLst/>
          </a:prstGeom>
          <a:noFill/>
          <a:ln w="0">
            <a:noFill/>
          </a:ln>
        </p:spPr>
        <p:style>
          <a:lnRef idx="0"/>
          <a:fillRef idx="0"/>
          <a:effectRef idx="0"/>
          <a:fontRef idx="minor"/>
        </p:style>
        <p:txBody>
          <a:bodyPr lIns="90000" rIns="90000" tIns="45000" bIns="45000" anchor="t">
            <a:spAutoFit/>
          </a:bodyPr>
          <a:p>
            <a:pPr marL="343080" indent="-343080" algn="just">
              <a:lnSpc>
                <a:spcPct val="100000"/>
              </a:lnSpc>
              <a:spcAft>
                <a:spcPts val="601"/>
              </a:spcAft>
              <a:buClr>
                <a:srgbClr val="00a197"/>
              </a:buClr>
              <a:buFont typeface="Arial"/>
              <a:buChar char="•"/>
            </a:pPr>
            <a:r>
              <a:rPr b="1" lang="it-IT" sz="2000" spc="-1" strike="noStrike">
                <a:solidFill>
                  <a:srgbClr val="00a197"/>
                </a:solidFill>
                <a:latin typeface="Calibri"/>
                <a:ea typeface="DejaVu Sans"/>
              </a:rPr>
              <a:t>2020 Regolamento Europeo Tassonomia </a:t>
            </a:r>
            <a:br>
              <a:rPr sz="2000"/>
            </a:br>
            <a:r>
              <a:rPr b="1" lang="it-IT" sz="2000" spc="-1" strike="noStrike">
                <a:solidFill>
                  <a:srgbClr val="00a197"/>
                </a:solidFill>
                <a:latin typeface="Calibri"/>
                <a:ea typeface="DejaVu Sans"/>
              </a:rPr>
              <a:t>Scopo</a:t>
            </a:r>
            <a:r>
              <a:rPr b="0" lang="it-IT" sz="2000" spc="-1" strike="noStrike">
                <a:solidFill>
                  <a:srgbClr val="3f4a52"/>
                </a:solidFill>
                <a:latin typeface="Calibri"/>
                <a:ea typeface="DejaVu Sans"/>
              </a:rPr>
              <a:t>: rafforzare la fiducia degli investitori per l’analisi di sostenibilità, con linguaggio comune, comparabilità informazioni, al fine di cogliere le opportunità e i rischi di investimento.</a:t>
            </a:r>
            <a:r>
              <a:rPr b="0" lang="it-IT" sz="2000" spc="-1" strike="noStrike">
                <a:solidFill>
                  <a:srgbClr val="000000"/>
                </a:solidFill>
                <a:latin typeface="Calibri"/>
                <a:ea typeface="DejaVu Sans"/>
              </a:rPr>
              <a:t> </a:t>
            </a:r>
            <a:endParaRPr b="0" lang="it-IT" sz="2000" spc="-1" strike="noStrike">
              <a:solidFill>
                <a:srgbClr val="000000"/>
              </a:solidFill>
              <a:latin typeface="Arial"/>
            </a:endParaRPr>
          </a:p>
        </p:txBody>
      </p:sp>
      <p:sp>
        <p:nvSpPr>
          <p:cNvPr id="261" name="CasellaDiTesto 31"/>
          <p:cNvSpPr/>
          <p:nvPr/>
        </p:nvSpPr>
        <p:spPr>
          <a:xfrm>
            <a:off x="2340000" y="4788000"/>
            <a:ext cx="6368400" cy="1004400"/>
          </a:xfrm>
          <a:prstGeom prst="rect">
            <a:avLst/>
          </a:prstGeom>
          <a:noFill/>
          <a:ln w="0">
            <a:noFill/>
          </a:ln>
        </p:spPr>
        <p:style>
          <a:lnRef idx="0"/>
          <a:fillRef idx="0"/>
          <a:effectRef idx="0"/>
          <a:fontRef idx="minor"/>
        </p:style>
        <p:txBody>
          <a:bodyPr lIns="90000" rIns="90000" tIns="45000" bIns="45000" anchor="t">
            <a:spAutoFit/>
          </a:bodyPr>
          <a:p>
            <a:pPr marL="343080" indent="-343080" algn="just">
              <a:lnSpc>
                <a:spcPct val="100000"/>
              </a:lnSpc>
              <a:buClr>
                <a:srgbClr val="00a197"/>
              </a:buClr>
              <a:buFont typeface="Arial"/>
              <a:buChar char="•"/>
            </a:pPr>
            <a:r>
              <a:rPr b="1" lang="it-IT" sz="2000" spc="-1" strike="noStrike">
                <a:solidFill>
                  <a:srgbClr val="00a197"/>
                </a:solidFill>
                <a:latin typeface="Calibri"/>
                <a:ea typeface="DejaVu Sans"/>
              </a:rPr>
              <a:t>2022/2023</a:t>
            </a:r>
            <a:r>
              <a:rPr b="0" lang="it-IT" sz="2000" spc="-1" strike="noStrike">
                <a:solidFill>
                  <a:srgbClr val="000000"/>
                </a:solidFill>
                <a:latin typeface="Calibri"/>
                <a:ea typeface="DejaVu Sans"/>
              </a:rPr>
              <a:t> </a:t>
            </a:r>
            <a:r>
              <a:rPr b="1" lang="it-IT" sz="2000" spc="-1" strike="noStrike">
                <a:solidFill>
                  <a:srgbClr val="00a197"/>
                </a:solidFill>
                <a:latin typeface="Calibri"/>
                <a:ea typeface="DejaVu Sans"/>
              </a:rPr>
              <a:t>nuova Direttiva CSRD </a:t>
            </a:r>
            <a:r>
              <a:rPr b="0" lang="it-IT" sz="2000" spc="-1" strike="noStrike">
                <a:solidFill>
                  <a:srgbClr val="000000"/>
                </a:solidFill>
                <a:latin typeface="Calibri"/>
                <a:ea typeface="DejaVu Sans"/>
              </a:rPr>
              <a:t>estende in misura molto significativa l’applicazione del </a:t>
            </a:r>
            <a:r>
              <a:rPr b="1" lang="it-IT" sz="2000" spc="-1" strike="noStrike">
                <a:solidFill>
                  <a:srgbClr val="00a197"/>
                </a:solidFill>
                <a:latin typeface="Calibri"/>
                <a:ea typeface="DejaVu Sans"/>
              </a:rPr>
              <a:t>reporting di sostenibilità.</a:t>
            </a:r>
            <a:r>
              <a:rPr b="0" lang="it-IT" sz="2000" spc="-1" strike="noStrike">
                <a:solidFill>
                  <a:srgbClr val="000000"/>
                </a:solidFill>
                <a:latin typeface="Calibri"/>
                <a:ea typeface="DejaVu Sans"/>
              </a:rPr>
              <a:t> </a:t>
            </a:r>
            <a:endParaRPr b="0" lang="it-IT" sz="2000" spc="-1" strike="noStrike">
              <a:solidFill>
                <a:srgbClr val="000000"/>
              </a:solidFill>
              <a:latin typeface="Arial"/>
            </a:endParaRPr>
          </a:p>
        </p:txBody>
      </p:sp>
      <p:pic>
        <p:nvPicPr>
          <p:cNvPr id="262" name="Picture 2" descr="Corporate Sustainability Reporting Directive (CSRD) - The IDFactory"/>
          <p:cNvPicPr/>
          <p:nvPr/>
        </p:nvPicPr>
        <p:blipFill>
          <a:blip r:embed="rId2"/>
          <a:stretch/>
        </p:blipFill>
        <p:spPr>
          <a:xfrm>
            <a:off x="234000" y="4788000"/>
            <a:ext cx="1797840" cy="1078200"/>
          </a:xfrm>
          <a:prstGeom prst="rect">
            <a:avLst/>
          </a:prstGeom>
          <a:ln w="0">
            <a:noFill/>
          </a:ln>
        </p:spPr>
      </p:pic>
      <p:pic>
        <p:nvPicPr>
          <p:cNvPr id="263" name="Picture 4" descr="Office for European Union Projects and Vocational Qualification |  Bezirksregierung Düsseldorf"/>
          <p:cNvPicPr/>
          <p:nvPr/>
        </p:nvPicPr>
        <p:blipFill>
          <a:blip r:embed="rId3"/>
          <a:srcRect l="3376" t="0" r="3376" b="0"/>
          <a:stretch/>
        </p:blipFill>
        <p:spPr>
          <a:xfrm>
            <a:off x="234000" y="1339200"/>
            <a:ext cx="1797840" cy="1079280"/>
          </a:xfrm>
          <a:prstGeom prst="rect">
            <a:avLst/>
          </a:prstGeom>
          <a:ln w="0">
            <a:noFill/>
          </a:ln>
        </p:spPr>
      </p:pic>
      <p:pic>
        <p:nvPicPr>
          <p:cNvPr id="264" name="Picture 6" descr="Che cos'è la tassonomia? | Fridays For Future Italia"/>
          <p:cNvPicPr/>
          <p:nvPr/>
        </p:nvPicPr>
        <p:blipFill>
          <a:blip r:embed="rId4"/>
          <a:srcRect l="3099" t="0" r="4926" b="0"/>
          <a:stretch/>
        </p:blipFill>
        <p:spPr>
          <a:xfrm>
            <a:off x="234000" y="2772360"/>
            <a:ext cx="1799280" cy="107928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Titolo 3"/>
          <p:cNvSpPr/>
          <p:nvPr/>
        </p:nvSpPr>
        <p:spPr>
          <a:xfrm>
            <a:off x="233280" y="475200"/>
            <a:ext cx="8689680" cy="50472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DejaVu Sans"/>
              </a:rPr>
              <a:t>ETS</a:t>
            </a:r>
            <a:r>
              <a:rPr b="0" i="1" lang="it-IT" sz="2800" spc="-1" strike="noStrike">
                <a:solidFill>
                  <a:srgbClr val="000000"/>
                </a:solidFill>
                <a:latin typeface="Calibri"/>
                <a:ea typeface="DejaVu Sans"/>
              </a:rPr>
              <a:t> - “lnsieme siamo una forza“</a:t>
            </a:r>
            <a:endParaRPr b="0" lang="it-IT" sz="2800" spc="-1" strike="noStrike">
              <a:solidFill>
                <a:srgbClr val="000000"/>
              </a:solidFill>
              <a:latin typeface="Arial"/>
            </a:endParaRPr>
          </a:p>
        </p:txBody>
      </p:sp>
      <p:sp>
        <p:nvSpPr>
          <p:cNvPr id="266" name="CasellaDiTesto 6"/>
          <p:cNvSpPr/>
          <p:nvPr/>
        </p:nvSpPr>
        <p:spPr>
          <a:xfrm>
            <a:off x="272160" y="6318000"/>
            <a:ext cx="3362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12</a:t>
            </a:r>
            <a:endParaRPr b="0" lang="it-IT" sz="1200" spc="-1" strike="noStrike">
              <a:solidFill>
                <a:srgbClr val="000000"/>
              </a:solidFill>
              <a:latin typeface="Arial"/>
            </a:endParaRPr>
          </a:p>
        </p:txBody>
      </p:sp>
      <p:pic>
        <p:nvPicPr>
          <p:cNvPr id="267" name="Immagine 7" descr=""/>
          <p:cNvPicPr/>
          <p:nvPr/>
        </p:nvPicPr>
        <p:blipFill>
          <a:blip r:embed="rId1"/>
          <a:stretch/>
        </p:blipFill>
        <p:spPr>
          <a:xfrm>
            <a:off x="3970800" y="6498000"/>
            <a:ext cx="1107720" cy="161280"/>
          </a:xfrm>
          <a:prstGeom prst="rect">
            <a:avLst/>
          </a:prstGeom>
          <a:ln w="0">
            <a:noFill/>
          </a:ln>
        </p:spPr>
      </p:pic>
      <p:sp>
        <p:nvSpPr>
          <p:cNvPr id="268" name="CasellaDiTesto 2"/>
          <p:cNvSpPr/>
          <p:nvPr/>
        </p:nvSpPr>
        <p:spPr>
          <a:xfrm>
            <a:off x="1828800" y="1488960"/>
            <a:ext cx="6819840" cy="130932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buClr>
                <a:srgbClr val="00a197"/>
              </a:buClr>
              <a:buFont typeface="Arial"/>
              <a:buChar char="•"/>
            </a:pPr>
            <a:r>
              <a:rPr b="1" lang="en-US" sz="2000" spc="-1" strike="noStrike">
                <a:solidFill>
                  <a:srgbClr val="00a197"/>
                </a:solidFill>
                <a:latin typeface="Calibri"/>
                <a:ea typeface="DejaVu Sans"/>
              </a:rPr>
              <a:t>363.499 </a:t>
            </a:r>
            <a:r>
              <a:rPr b="0" lang="en-US" sz="2000" spc="-1" strike="noStrike">
                <a:solidFill>
                  <a:srgbClr val="000000"/>
                </a:solidFill>
                <a:latin typeface="Calibri"/>
                <a:ea typeface="DejaVu Sans"/>
              </a:rPr>
              <a:t>Istituzioni Non Profit attive</a:t>
            </a:r>
            <a:endParaRPr b="0" lang="it-IT" sz="2000" spc="-1" strike="noStrike">
              <a:solidFill>
                <a:srgbClr val="000000"/>
              </a:solidFill>
              <a:latin typeface="Arial"/>
            </a:endParaRPr>
          </a:p>
          <a:p>
            <a:pPr marL="285840" indent="-285840">
              <a:lnSpc>
                <a:spcPct val="100000"/>
              </a:lnSpc>
              <a:buClr>
                <a:srgbClr val="00a197"/>
              </a:buClr>
              <a:buFont typeface="Arial"/>
              <a:buChar char="•"/>
            </a:pPr>
            <a:r>
              <a:rPr b="1" lang="en-US" sz="2000" spc="-1" strike="noStrike">
                <a:solidFill>
                  <a:srgbClr val="00a197"/>
                </a:solidFill>
                <a:latin typeface="Calibri"/>
                <a:ea typeface="DejaVu Sans"/>
              </a:rPr>
              <a:t>4,6 milioni </a:t>
            </a:r>
            <a:r>
              <a:rPr b="0" lang="en-US" sz="2000" spc="-1" strike="noStrike">
                <a:solidFill>
                  <a:srgbClr val="000000"/>
                </a:solidFill>
                <a:latin typeface="Calibri"/>
                <a:ea typeface="DejaVu Sans"/>
              </a:rPr>
              <a:t>di volontari</a:t>
            </a:r>
            <a:endParaRPr b="0" lang="it-IT" sz="2000" spc="-1" strike="noStrike">
              <a:solidFill>
                <a:srgbClr val="000000"/>
              </a:solidFill>
              <a:latin typeface="Arial"/>
            </a:endParaRPr>
          </a:p>
          <a:p>
            <a:pPr marL="285840" indent="-285840">
              <a:lnSpc>
                <a:spcPct val="100000"/>
              </a:lnSpc>
              <a:buClr>
                <a:srgbClr val="00a197"/>
              </a:buClr>
              <a:buFont typeface="Arial"/>
              <a:buChar char="•"/>
            </a:pPr>
            <a:r>
              <a:rPr b="1" lang="en-US" sz="2000" spc="-1" strike="noStrike">
                <a:solidFill>
                  <a:srgbClr val="00a197"/>
                </a:solidFill>
                <a:latin typeface="Calibri"/>
                <a:ea typeface="DejaVu Sans"/>
              </a:rPr>
              <a:t>870.183</a:t>
            </a:r>
            <a:r>
              <a:rPr b="0" lang="it-IT" sz="2000" spc="-1" strike="noStrike">
                <a:solidFill>
                  <a:srgbClr val="000000"/>
                </a:solidFill>
                <a:latin typeface="Calibri"/>
                <a:ea typeface="DejaVu Sans"/>
              </a:rPr>
              <a:t> </a:t>
            </a:r>
            <a:r>
              <a:rPr b="0" lang="en-US" sz="2000" spc="-1" strike="noStrike">
                <a:solidFill>
                  <a:srgbClr val="000000"/>
                </a:solidFill>
                <a:latin typeface="Calibri"/>
                <a:ea typeface="DejaVu Sans"/>
              </a:rPr>
              <a:t>Dipendenti.</a:t>
            </a:r>
            <a:endParaRPr b="0" lang="it-IT" sz="2000" spc="-1" strike="noStrike">
              <a:solidFill>
                <a:srgbClr val="000000"/>
              </a:solidFill>
              <a:latin typeface="Arial"/>
            </a:endParaRPr>
          </a:p>
          <a:p>
            <a:pPr>
              <a:lnSpc>
                <a:spcPct val="100000"/>
              </a:lnSpc>
            </a:pPr>
            <a:endParaRPr b="0" lang="it-IT" sz="2000" spc="-1" strike="noStrike">
              <a:solidFill>
                <a:srgbClr val="000000"/>
              </a:solidFill>
              <a:latin typeface="Arial"/>
            </a:endParaRPr>
          </a:p>
        </p:txBody>
      </p:sp>
      <p:sp>
        <p:nvSpPr>
          <p:cNvPr id="269" name="CasellaDiTesto 10"/>
          <p:cNvSpPr/>
          <p:nvPr/>
        </p:nvSpPr>
        <p:spPr>
          <a:xfrm>
            <a:off x="234000" y="3530160"/>
            <a:ext cx="8414640" cy="2495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tabLst>
                <a:tab algn="l" pos="0"/>
              </a:tabLst>
            </a:pPr>
            <a:r>
              <a:rPr b="0" lang="it-IT" sz="2000" spc="-1" strike="noStrike">
                <a:solidFill>
                  <a:srgbClr val="000000"/>
                </a:solidFill>
                <a:latin typeface="Calibri"/>
                <a:ea typeface="DejaVu Sans"/>
              </a:rPr>
              <a:t>Il </a:t>
            </a:r>
            <a:r>
              <a:rPr b="1" lang="en-US" sz="2000" spc="-1" strike="noStrike">
                <a:solidFill>
                  <a:srgbClr val="00a197"/>
                </a:solidFill>
                <a:latin typeface="Calibri"/>
                <a:ea typeface="DejaVu Sans"/>
              </a:rPr>
              <a:t>valore</a:t>
            </a:r>
            <a:r>
              <a:rPr b="0" lang="en-US" sz="2000" spc="-1" strike="noStrike">
                <a:solidFill>
                  <a:srgbClr val="000000"/>
                </a:solidFill>
                <a:latin typeface="Calibri"/>
                <a:ea typeface="DejaVu Sans"/>
              </a:rPr>
              <a:t> della </a:t>
            </a:r>
            <a:r>
              <a:rPr b="1" lang="en-US" sz="2000" spc="-1" strike="noStrike">
                <a:solidFill>
                  <a:srgbClr val="00a197"/>
                </a:solidFill>
                <a:latin typeface="Calibri"/>
                <a:ea typeface="DejaVu Sans"/>
              </a:rPr>
              <a:t>produzione</a:t>
            </a:r>
            <a:r>
              <a:rPr b="0" lang="en-US" sz="2000" spc="-1" strike="noStrike">
                <a:solidFill>
                  <a:srgbClr val="000000"/>
                </a:solidFill>
                <a:latin typeface="Calibri"/>
                <a:ea typeface="DejaVu Sans"/>
              </a:rPr>
              <a:t> </a:t>
            </a:r>
            <a:r>
              <a:rPr b="0" lang="it-IT" sz="2000" spc="-1" strike="noStrike">
                <a:solidFill>
                  <a:srgbClr val="000000"/>
                </a:solidFill>
                <a:latin typeface="Calibri"/>
                <a:ea typeface="DejaVu Sans"/>
              </a:rPr>
              <a:t>del Terzo Settore </a:t>
            </a:r>
            <a:r>
              <a:rPr b="0" lang="en-US" sz="2000" spc="-1" strike="noStrike">
                <a:solidFill>
                  <a:srgbClr val="000000"/>
                </a:solidFill>
                <a:latin typeface="Calibri"/>
                <a:ea typeface="DejaVu Sans"/>
              </a:rPr>
              <a:t>nel 2022 </a:t>
            </a:r>
            <a:r>
              <a:rPr b="0" lang="it-IT" sz="2000" spc="-1" strike="noStrike">
                <a:solidFill>
                  <a:srgbClr val="000000"/>
                </a:solidFill>
                <a:latin typeface="Calibri"/>
                <a:ea typeface="DejaVu Sans"/>
              </a:rPr>
              <a:t>ha raggiunto gli</a:t>
            </a:r>
            <a:r>
              <a:rPr b="0" lang="en-US" sz="2000" spc="-1" strike="noStrike">
                <a:solidFill>
                  <a:srgbClr val="000000"/>
                </a:solidFill>
                <a:latin typeface="Calibri"/>
                <a:ea typeface="DejaVu Sans"/>
              </a:rPr>
              <a:t> </a:t>
            </a:r>
            <a:r>
              <a:rPr b="1" lang="en-US" sz="2000" spc="-1" strike="noStrike">
                <a:solidFill>
                  <a:srgbClr val="00a197"/>
                </a:solidFill>
                <a:latin typeface="Calibri"/>
                <a:ea typeface="DejaVu Sans"/>
              </a:rPr>
              <a:t>84</a:t>
            </a:r>
            <a:r>
              <a:rPr b="0" lang="en-US" sz="2000" spc="-1" strike="noStrike">
                <a:solidFill>
                  <a:srgbClr val="000000"/>
                </a:solidFill>
                <a:latin typeface="Calibri"/>
                <a:ea typeface="DejaVu Sans"/>
              </a:rPr>
              <a:t> </a:t>
            </a:r>
            <a:r>
              <a:rPr b="1" lang="en-US" sz="2000" spc="-1" strike="noStrike">
                <a:solidFill>
                  <a:srgbClr val="00a197"/>
                </a:solidFill>
                <a:latin typeface="Calibri"/>
                <a:ea typeface="DejaVu Sans"/>
              </a:rPr>
              <a:t>miliardi</a:t>
            </a:r>
            <a:r>
              <a:rPr b="0" lang="en-US" sz="2000" spc="-1" strike="noStrike">
                <a:solidFill>
                  <a:srgbClr val="000000"/>
                </a:solidFill>
                <a:latin typeface="Calibri"/>
                <a:ea typeface="DejaVu Sans"/>
              </a:rPr>
              <a:t> (pari al </a:t>
            </a:r>
            <a:r>
              <a:rPr b="1" lang="en-US" sz="2000" spc="-1" strike="noStrike">
                <a:solidFill>
                  <a:srgbClr val="00a197"/>
                </a:solidFill>
                <a:latin typeface="Calibri"/>
                <a:ea typeface="DejaVu Sans"/>
              </a:rPr>
              <a:t>5%</a:t>
            </a:r>
            <a:r>
              <a:rPr b="0" lang="en-US" sz="2000" spc="-1" strike="noStrike">
                <a:solidFill>
                  <a:srgbClr val="000000"/>
                </a:solidFill>
                <a:latin typeface="Calibri"/>
                <a:ea typeface="DejaVu Sans"/>
              </a:rPr>
              <a:t> del </a:t>
            </a:r>
            <a:r>
              <a:rPr b="1" lang="en-US" sz="2000" spc="-1" strike="noStrike">
                <a:solidFill>
                  <a:srgbClr val="00a197"/>
                </a:solidFill>
                <a:latin typeface="Calibri"/>
                <a:ea typeface="DejaVu Sans"/>
              </a:rPr>
              <a:t>PIL</a:t>
            </a:r>
            <a:r>
              <a:rPr b="0" lang="en-US" sz="2000" spc="-1" strike="noStrike">
                <a:solidFill>
                  <a:srgbClr val="000000"/>
                </a:solidFill>
                <a:latin typeface="Calibri"/>
                <a:ea typeface="DejaVu Sans"/>
              </a:rPr>
              <a:t> nazionale) e quasi </a:t>
            </a:r>
            <a:r>
              <a:rPr b="1" lang="en-US" sz="2000" spc="-1" strike="noStrike">
                <a:solidFill>
                  <a:srgbClr val="00a197"/>
                </a:solidFill>
                <a:latin typeface="Calibri"/>
                <a:ea typeface="DejaVu Sans"/>
              </a:rPr>
              <a:t>100</a:t>
            </a:r>
            <a:r>
              <a:rPr b="0" lang="en-US" sz="2000" spc="-1" strike="noStrike">
                <a:solidFill>
                  <a:srgbClr val="000000"/>
                </a:solidFill>
                <a:latin typeface="Calibri"/>
                <a:ea typeface="DejaVu Sans"/>
              </a:rPr>
              <a:t> </a:t>
            </a:r>
            <a:r>
              <a:rPr b="1" lang="en-US" sz="2000" spc="-1" strike="noStrike">
                <a:solidFill>
                  <a:srgbClr val="00a197"/>
                </a:solidFill>
                <a:latin typeface="Calibri"/>
                <a:ea typeface="DejaVu Sans"/>
              </a:rPr>
              <a:t>miliardi</a:t>
            </a:r>
            <a:r>
              <a:rPr b="0" lang="en-US" sz="2000" spc="-1" strike="noStrike">
                <a:solidFill>
                  <a:srgbClr val="000000"/>
                </a:solidFill>
                <a:latin typeface="Calibri"/>
                <a:ea typeface="DejaVu Sans"/>
              </a:rPr>
              <a:t> di euro come </a:t>
            </a:r>
            <a:r>
              <a:rPr b="1" lang="en-US" sz="2000" spc="-1" strike="noStrike">
                <a:solidFill>
                  <a:srgbClr val="00a197"/>
                </a:solidFill>
                <a:latin typeface="Calibri"/>
                <a:ea typeface="DejaVu Sans"/>
              </a:rPr>
              <a:t>impatto</a:t>
            </a:r>
            <a:r>
              <a:rPr b="0" lang="en-US" sz="2000" spc="-1" strike="noStrike">
                <a:solidFill>
                  <a:srgbClr val="000000"/>
                </a:solidFill>
                <a:latin typeface="Calibri"/>
                <a:ea typeface="DejaVu Sans"/>
              </a:rPr>
              <a:t> </a:t>
            </a:r>
            <a:r>
              <a:rPr b="1" lang="en-US" sz="2000" spc="-1" strike="noStrike">
                <a:solidFill>
                  <a:srgbClr val="00a197"/>
                </a:solidFill>
                <a:latin typeface="Calibri"/>
                <a:ea typeface="DejaVu Sans"/>
              </a:rPr>
              <a:t>reale</a:t>
            </a:r>
            <a:r>
              <a:rPr b="0" lang="en-US" sz="2000" spc="-1" strike="noStrike">
                <a:solidFill>
                  <a:srgbClr val="000000"/>
                </a:solidFill>
                <a:latin typeface="Calibri"/>
                <a:ea typeface="DejaVu Sans"/>
              </a:rPr>
              <a:t> </a:t>
            </a:r>
            <a:r>
              <a:rPr b="0" lang="it-IT" sz="2000" spc="-1" strike="noStrike">
                <a:solidFill>
                  <a:srgbClr val="000000"/>
                </a:solidFill>
                <a:latin typeface="Calibri"/>
                <a:ea typeface="DejaVu Sans"/>
              </a:rPr>
              <a:t>è evidentemente un </a:t>
            </a:r>
            <a:r>
              <a:rPr b="1" lang="it-IT" sz="2000" spc="-1" strike="noStrike">
                <a:solidFill>
                  <a:srgbClr val="00a197"/>
                </a:solidFill>
                <a:latin typeface="Calibri"/>
                <a:ea typeface="DejaVu Sans"/>
              </a:rPr>
              <a:t>soggetto</a:t>
            </a:r>
            <a:r>
              <a:rPr b="0" lang="it-IT" sz="2000" spc="-1" strike="noStrike">
                <a:solidFill>
                  <a:srgbClr val="000000"/>
                </a:solidFill>
                <a:latin typeface="Calibri"/>
                <a:ea typeface="DejaVu Sans"/>
              </a:rPr>
              <a:t> molto </a:t>
            </a:r>
            <a:r>
              <a:rPr b="1" lang="it-IT" sz="2000" spc="-1" strike="noStrike">
                <a:solidFill>
                  <a:srgbClr val="00a197"/>
                </a:solidFill>
                <a:latin typeface="Calibri"/>
                <a:ea typeface="DejaVu Sans"/>
              </a:rPr>
              <a:t>rilevante</a:t>
            </a:r>
            <a:r>
              <a:rPr b="0" lang="it-IT" sz="2000" spc="-1" strike="noStrike">
                <a:solidFill>
                  <a:srgbClr val="000000"/>
                </a:solidFill>
                <a:latin typeface="Calibri"/>
                <a:ea typeface="DejaVu Sans"/>
              </a:rPr>
              <a:t> dal punto di </a:t>
            </a:r>
            <a:r>
              <a:rPr b="1" lang="it-IT" sz="2000" spc="-1" strike="noStrike">
                <a:solidFill>
                  <a:srgbClr val="00a197"/>
                </a:solidFill>
                <a:latin typeface="Calibri"/>
                <a:ea typeface="DejaVu Sans"/>
              </a:rPr>
              <a:t>vista</a:t>
            </a:r>
            <a:r>
              <a:rPr b="0" lang="it-IT" sz="2000" spc="-1" strike="noStrike">
                <a:solidFill>
                  <a:srgbClr val="000000"/>
                </a:solidFill>
                <a:latin typeface="Calibri"/>
                <a:ea typeface="DejaVu Sans"/>
              </a:rPr>
              <a:t> </a:t>
            </a:r>
            <a:r>
              <a:rPr b="1" lang="it-IT" sz="2000" spc="-1" strike="noStrike">
                <a:solidFill>
                  <a:srgbClr val="00a197"/>
                </a:solidFill>
                <a:latin typeface="Calibri"/>
                <a:ea typeface="DejaVu Sans"/>
              </a:rPr>
              <a:t>economico</a:t>
            </a:r>
            <a:r>
              <a:rPr b="0" lang="it-IT" sz="2000" spc="-1" strike="noStrike">
                <a:solidFill>
                  <a:srgbClr val="000000"/>
                </a:solidFill>
                <a:latin typeface="Calibri"/>
                <a:ea typeface="DejaVu Sans"/>
              </a:rPr>
              <a:t>.</a:t>
            </a:r>
            <a:endParaRPr b="0" lang="it-IT" sz="2000" spc="-1" strike="noStrike">
              <a:solidFill>
                <a:srgbClr val="000000"/>
              </a:solidFill>
              <a:latin typeface="Arial"/>
            </a:endParaRPr>
          </a:p>
        </p:txBody>
      </p:sp>
      <p:pic>
        <p:nvPicPr>
          <p:cNvPr id="270" name="Picture 2" descr="Terzo Settore: che cos'è - e-IUS"/>
          <p:cNvPicPr/>
          <p:nvPr/>
        </p:nvPicPr>
        <p:blipFill>
          <a:blip r:embed="rId2"/>
          <a:srcRect l="14972" t="0" r="15366" b="0"/>
          <a:stretch/>
        </p:blipFill>
        <p:spPr>
          <a:xfrm>
            <a:off x="234000" y="1488600"/>
            <a:ext cx="1633320" cy="175644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Figura a mano libera: forma 11"/>
          <p:cNvSpPr/>
          <p:nvPr/>
        </p:nvSpPr>
        <p:spPr>
          <a:xfrm>
            <a:off x="2244960" y="1747440"/>
            <a:ext cx="5817600" cy="4016160"/>
          </a:xfrm>
          <a:custGeom>
            <a:avLst/>
            <a:gdLst>
              <a:gd name="textAreaLeft" fmla="*/ 0 w 5817600"/>
              <a:gd name="textAreaRight" fmla="*/ 5818320 w 5817600"/>
              <a:gd name="textAreaTop" fmla="*/ 0 h 4016160"/>
              <a:gd name="textAreaBottom" fmla="*/ 4016880 h 4016160"/>
            </a:gdLst>
            <a:ahLst/>
            <a:rect l="textAreaLeft" t="textAreaTop" r="textAreaRight" b="textAreaBottom"/>
            <a:pathLst>
              <a:path w="6049889" h="4016863">
                <a:moveTo>
                  <a:pt x="234781" y="1767282"/>
                </a:moveTo>
                <a:cubicBezTo>
                  <a:pt x="487987" y="1121169"/>
                  <a:pt x="741194" y="475057"/>
                  <a:pt x="1530181" y="205182"/>
                </a:cubicBezTo>
                <a:cubicBezTo>
                  <a:pt x="2319169" y="-64693"/>
                  <a:pt x="4244806" y="-51993"/>
                  <a:pt x="4968706" y="148032"/>
                </a:cubicBezTo>
                <a:cubicBezTo>
                  <a:pt x="5692606" y="348057"/>
                  <a:pt x="6384756" y="984645"/>
                  <a:pt x="5873581" y="1405332"/>
                </a:cubicBezTo>
                <a:cubicBezTo>
                  <a:pt x="5362406" y="1826019"/>
                  <a:pt x="2877969" y="2432445"/>
                  <a:pt x="1901656" y="2672157"/>
                </a:cubicBezTo>
                <a:cubicBezTo>
                  <a:pt x="925344" y="2911870"/>
                  <a:pt x="145881" y="2665807"/>
                  <a:pt x="15706" y="2843607"/>
                </a:cubicBezTo>
                <a:cubicBezTo>
                  <a:pt x="-114469" y="3021407"/>
                  <a:pt x="591968" y="3543694"/>
                  <a:pt x="1120606" y="3738957"/>
                </a:cubicBezTo>
                <a:cubicBezTo>
                  <a:pt x="1649244" y="3934220"/>
                  <a:pt x="2485856" y="4031057"/>
                  <a:pt x="3187531" y="4015182"/>
                </a:cubicBezTo>
                <a:cubicBezTo>
                  <a:pt x="3889206" y="3999307"/>
                  <a:pt x="4609931" y="3821507"/>
                  <a:pt x="5330656" y="3643707"/>
                </a:cubicBezTo>
              </a:path>
            </a:pathLst>
          </a:custGeom>
          <a:noFill/>
          <a:ln w="50800">
            <a:solidFill>
              <a:srgbClr val="00a197"/>
            </a:solidFill>
            <a:headEnd len="lg" type="oval" w="lg"/>
            <a:tailEnd len="lg" type="triangle" w="lg"/>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it-IT" sz="1800" spc="-1" strike="noStrike">
              <a:solidFill>
                <a:schemeClr val="lt1"/>
              </a:solidFill>
              <a:latin typeface="Calibri"/>
              <a:ea typeface="DejaVu Sans"/>
            </a:endParaRPr>
          </a:p>
        </p:txBody>
      </p:sp>
      <p:sp>
        <p:nvSpPr>
          <p:cNvPr id="272" name="Titolo 3"/>
          <p:cNvSpPr/>
          <p:nvPr/>
        </p:nvSpPr>
        <p:spPr>
          <a:xfrm>
            <a:off x="234000" y="475200"/>
            <a:ext cx="8689680" cy="50472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DejaVu Sans"/>
              </a:rPr>
              <a:t>Un percorso verso la sostenibilità</a:t>
            </a:r>
            <a:endParaRPr b="0" lang="it-IT" sz="2800" spc="-1" strike="noStrike">
              <a:solidFill>
                <a:srgbClr val="000000"/>
              </a:solidFill>
              <a:latin typeface="Arial"/>
            </a:endParaRPr>
          </a:p>
        </p:txBody>
      </p:sp>
      <p:sp>
        <p:nvSpPr>
          <p:cNvPr id="273" name="CasellaDiTesto 6"/>
          <p:cNvSpPr/>
          <p:nvPr/>
        </p:nvSpPr>
        <p:spPr>
          <a:xfrm>
            <a:off x="272160" y="6318000"/>
            <a:ext cx="3362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13</a:t>
            </a:r>
            <a:endParaRPr b="0" lang="it-IT" sz="1200" spc="-1" strike="noStrike">
              <a:solidFill>
                <a:srgbClr val="000000"/>
              </a:solidFill>
              <a:latin typeface="Arial"/>
            </a:endParaRPr>
          </a:p>
        </p:txBody>
      </p:sp>
      <p:pic>
        <p:nvPicPr>
          <p:cNvPr id="274" name="Immagine 7" descr=""/>
          <p:cNvPicPr/>
          <p:nvPr/>
        </p:nvPicPr>
        <p:blipFill>
          <a:blip r:embed="rId1"/>
          <a:stretch/>
        </p:blipFill>
        <p:spPr>
          <a:xfrm>
            <a:off x="3970800" y="6498000"/>
            <a:ext cx="1107720" cy="161280"/>
          </a:xfrm>
          <a:prstGeom prst="rect">
            <a:avLst/>
          </a:prstGeom>
          <a:ln w="0">
            <a:noFill/>
          </a:ln>
        </p:spPr>
      </p:pic>
      <p:sp>
        <p:nvSpPr>
          <p:cNvPr id="275" name="Rettangolo con angoli arrotondati 30"/>
          <p:cNvSpPr/>
          <p:nvPr/>
        </p:nvSpPr>
        <p:spPr>
          <a:xfrm>
            <a:off x="138600" y="2839320"/>
            <a:ext cx="1435680" cy="152316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1800" spc="-1" strike="noStrike">
                <a:solidFill>
                  <a:schemeClr val="lt1"/>
                </a:solidFill>
                <a:latin typeface="Calibri"/>
                <a:ea typeface="DejaVu Sans"/>
              </a:rPr>
              <a:t>Riassunto delle puntate precedenti</a:t>
            </a:r>
            <a:endParaRPr b="0" lang="it-IT" sz="1800" spc="-1" strike="noStrike">
              <a:solidFill>
                <a:srgbClr val="000000"/>
              </a:solidFill>
              <a:latin typeface="Arial"/>
            </a:endParaRPr>
          </a:p>
        </p:txBody>
      </p:sp>
      <p:sp>
        <p:nvSpPr>
          <p:cNvPr id="276" name="Rettangolo con angoli arrotondati 10"/>
          <p:cNvSpPr/>
          <p:nvPr/>
        </p:nvSpPr>
        <p:spPr>
          <a:xfrm>
            <a:off x="2464560" y="1261440"/>
            <a:ext cx="1291680" cy="971280"/>
          </a:xfrm>
          <a:prstGeom prst="roundRect">
            <a:avLst>
              <a:gd name="adj"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Teorie ATTIVE</a:t>
            </a:r>
            <a:endParaRPr b="0" lang="it-IT" sz="2000" spc="-1" strike="noStrike">
              <a:solidFill>
                <a:srgbClr val="000000"/>
              </a:solidFill>
              <a:latin typeface="Arial"/>
            </a:endParaRPr>
          </a:p>
        </p:txBody>
      </p:sp>
      <p:sp>
        <p:nvSpPr>
          <p:cNvPr id="277" name="Rettangolo con angoli arrotondati 51"/>
          <p:cNvSpPr/>
          <p:nvPr/>
        </p:nvSpPr>
        <p:spPr>
          <a:xfrm>
            <a:off x="2740680" y="2470320"/>
            <a:ext cx="1422720" cy="971280"/>
          </a:xfrm>
          <a:prstGeom prst="roundRect">
            <a:avLst>
              <a:gd name="adj"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Teorie PASSIVE</a:t>
            </a:r>
            <a:endParaRPr b="0" lang="it-IT" sz="2000" spc="-1" strike="noStrike">
              <a:solidFill>
                <a:srgbClr val="000000"/>
              </a:solidFill>
              <a:latin typeface="Arial"/>
            </a:endParaRPr>
          </a:p>
        </p:txBody>
      </p:sp>
      <p:sp>
        <p:nvSpPr>
          <p:cNvPr id="278" name="Rettangolo con angoli arrotondati 52"/>
          <p:cNvSpPr/>
          <p:nvPr/>
        </p:nvSpPr>
        <p:spPr>
          <a:xfrm>
            <a:off x="4737960" y="1095480"/>
            <a:ext cx="1564200" cy="971280"/>
          </a:xfrm>
          <a:prstGeom prst="roundRect">
            <a:avLst>
              <a:gd name="adj"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Guardiamo la REALTA’</a:t>
            </a:r>
            <a:endParaRPr b="0" lang="it-IT" sz="2000" spc="-1" strike="noStrike">
              <a:solidFill>
                <a:srgbClr val="000000"/>
              </a:solidFill>
              <a:latin typeface="Arial"/>
            </a:endParaRPr>
          </a:p>
        </p:txBody>
      </p:sp>
      <p:sp>
        <p:nvSpPr>
          <p:cNvPr id="279" name="Rettangolo con angoli arrotondati 53"/>
          <p:cNvSpPr/>
          <p:nvPr/>
        </p:nvSpPr>
        <p:spPr>
          <a:xfrm>
            <a:off x="7295040" y="1812600"/>
            <a:ext cx="1564200" cy="971280"/>
          </a:xfrm>
          <a:prstGeom prst="roundRect">
            <a:avLst>
              <a:gd name="adj"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AZIONI e ATTENZIONI</a:t>
            </a:r>
            <a:endParaRPr b="0" lang="it-IT" sz="2000" spc="-1" strike="noStrike">
              <a:solidFill>
                <a:srgbClr val="000000"/>
              </a:solidFill>
              <a:latin typeface="Arial"/>
            </a:endParaRPr>
          </a:p>
        </p:txBody>
      </p:sp>
      <p:pic>
        <p:nvPicPr>
          <p:cNvPr id="280" name="Picture 14" descr="Commissione di Diritto Bancario e del Terzo Settore"/>
          <p:cNvPicPr/>
          <p:nvPr/>
        </p:nvPicPr>
        <p:blipFill>
          <a:blip r:embed="rId2">
            <a:lum bright="70000" contrast="-70000"/>
          </a:blip>
          <a:stretch/>
        </p:blipFill>
        <p:spPr>
          <a:xfrm>
            <a:off x="4230360" y="3755880"/>
            <a:ext cx="827640" cy="827640"/>
          </a:xfrm>
          <a:prstGeom prst="rect">
            <a:avLst/>
          </a:prstGeom>
          <a:ln w="0">
            <a:noFill/>
          </a:ln>
        </p:spPr>
      </p:pic>
      <p:pic>
        <p:nvPicPr>
          <p:cNvPr id="281" name="Picture 12" descr="Pin su simboli"/>
          <p:cNvPicPr/>
          <p:nvPr/>
        </p:nvPicPr>
        <p:blipFill>
          <a:blip r:embed="rId3">
            <a:lum bright="70000" contrast="-70000"/>
          </a:blip>
          <a:stretch/>
        </p:blipFill>
        <p:spPr>
          <a:xfrm>
            <a:off x="5250240" y="3402000"/>
            <a:ext cx="736560" cy="736560"/>
          </a:xfrm>
          <a:prstGeom prst="rect">
            <a:avLst/>
          </a:prstGeom>
          <a:ln w="0">
            <a:noFill/>
          </a:ln>
        </p:spPr>
      </p:pic>
      <p:sp>
        <p:nvSpPr>
          <p:cNvPr id="282" name="CasellaDiTesto 58"/>
          <p:cNvSpPr/>
          <p:nvPr/>
        </p:nvSpPr>
        <p:spPr>
          <a:xfrm>
            <a:off x="6233400" y="3800880"/>
            <a:ext cx="6120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d9d9d9"/>
                </a:solidFill>
                <a:latin typeface="Calibri"/>
                <a:ea typeface="DejaVu Sans"/>
              </a:rPr>
              <a:t>Stati</a:t>
            </a:r>
            <a:endParaRPr b="0" lang="it-IT" sz="1800" spc="-1" strike="noStrike">
              <a:solidFill>
                <a:srgbClr val="000000"/>
              </a:solidFill>
              <a:latin typeface="Arial"/>
            </a:endParaRPr>
          </a:p>
        </p:txBody>
      </p:sp>
      <p:sp>
        <p:nvSpPr>
          <p:cNvPr id="283" name="CasellaDiTesto 59"/>
          <p:cNvSpPr/>
          <p:nvPr/>
        </p:nvSpPr>
        <p:spPr>
          <a:xfrm>
            <a:off x="5182200" y="4077720"/>
            <a:ext cx="95184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d9d9d9"/>
                </a:solidFill>
                <a:latin typeface="Calibri"/>
                <a:ea typeface="DejaVu Sans"/>
              </a:rPr>
              <a:t>Imprese</a:t>
            </a:r>
            <a:endParaRPr b="0" lang="it-IT" sz="1800" spc="-1" strike="noStrike">
              <a:solidFill>
                <a:srgbClr val="000000"/>
              </a:solidFill>
              <a:latin typeface="Arial"/>
            </a:endParaRPr>
          </a:p>
        </p:txBody>
      </p:sp>
      <p:sp>
        <p:nvSpPr>
          <p:cNvPr id="284" name="CasellaDiTesto 60"/>
          <p:cNvSpPr/>
          <p:nvPr/>
        </p:nvSpPr>
        <p:spPr>
          <a:xfrm>
            <a:off x="3985560" y="4444920"/>
            <a:ext cx="134064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d9d9d9"/>
                </a:solidFill>
                <a:latin typeface="Calibri"/>
                <a:ea typeface="DejaVu Sans"/>
              </a:rPr>
              <a:t>Associazioni</a:t>
            </a:r>
            <a:endParaRPr b="0" lang="it-IT" sz="1800" spc="-1" strike="noStrike">
              <a:solidFill>
                <a:srgbClr val="000000"/>
              </a:solidFill>
              <a:latin typeface="Arial"/>
            </a:endParaRPr>
          </a:p>
        </p:txBody>
      </p:sp>
      <p:pic>
        <p:nvPicPr>
          <p:cNvPr id="285" name="Picture 2" descr="Terra - Wikipedia"/>
          <p:cNvPicPr/>
          <p:nvPr/>
        </p:nvPicPr>
        <p:blipFill>
          <a:blip r:embed="rId4">
            <a:lum bright="70000" contrast="-70000"/>
          </a:blip>
          <a:stretch/>
        </p:blipFill>
        <p:spPr>
          <a:xfrm>
            <a:off x="7201440" y="2832840"/>
            <a:ext cx="803880" cy="803880"/>
          </a:xfrm>
          <a:prstGeom prst="rect">
            <a:avLst/>
          </a:prstGeom>
          <a:ln w="0">
            <a:noFill/>
          </a:ln>
        </p:spPr>
      </p:pic>
      <p:sp>
        <p:nvSpPr>
          <p:cNvPr id="286" name="CasellaDiTesto 62"/>
          <p:cNvSpPr/>
          <p:nvPr/>
        </p:nvSpPr>
        <p:spPr>
          <a:xfrm>
            <a:off x="7143120" y="3597120"/>
            <a:ext cx="89712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d9d9d9"/>
                </a:solidFill>
                <a:latin typeface="Calibri"/>
                <a:ea typeface="DejaVu Sans"/>
              </a:rPr>
              <a:t>Pianeta</a:t>
            </a:r>
            <a:endParaRPr b="0" lang="it-IT" sz="1800" spc="-1" strike="noStrike">
              <a:solidFill>
                <a:srgbClr val="000000"/>
              </a:solidFill>
              <a:latin typeface="Arial"/>
            </a:endParaRPr>
          </a:p>
        </p:txBody>
      </p:sp>
      <p:pic>
        <p:nvPicPr>
          <p:cNvPr id="287" name="Picture 10" descr="Icona del glifo nero dell'istituzione di stato - vettore stock 2255823 |  Crushpixel"/>
          <p:cNvPicPr/>
          <p:nvPr/>
        </p:nvPicPr>
        <p:blipFill>
          <a:blip r:embed="rId5">
            <a:lum bright="70000" contrast="-70000"/>
          </a:blip>
          <a:srcRect l="15522" t="19452" r="8987" b="0"/>
          <a:stretch/>
        </p:blipFill>
        <p:spPr>
          <a:xfrm>
            <a:off x="6138000" y="3096000"/>
            <a:ext cx="924480" cy="986760"/>
          </a:xfrm>
          <a:prstGeom prst="rect">
            <a:avLst/>
          </a:prstGeom>
          <a:ln w="0">
            <a:noFill/>
          </a:ln>
        </p:spPr>
      </p:pic>
      <p:sp>
        <p:nvSpPr>
          <p:cNvPr id="288" name="Rettangolo con angoli arrotondati 63"/>
          <p:cNvSpPr/>
          <p:nvPr/>
        </p:nvSpPr>
        <p:spPr>
          <a:xfrm>
            <a:off x="4777200" y="5086080"/>
            <a:ext cx="1564200" cy="971280"/>
          </a:xfrm>
          <a:prstGeom prst="roundRect">
            <a:avLst>
              <a:gd name="adj"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AZIONI POSITIVE</a:t>
            </a:r>
            <a:endParaRPr b="0" lang="it-IT" sz="2000" spc="-1" strike="noStrike">
              <a:solidFill>
                <a:srgbClr val="000000"/>
              </a:solidFill>
              <a:latin typeface="Arial"/>
            </a:endParaRPr>
          </a:p>
        </p:txBody>
      </p:sp>
      <p:sp>
        <p:nvSpPr>
          <p:cNvPr id="289" name="Rettangolo con angoli arrotondati 64"/>
          <p:cNvSpPr/>
          <p:nvPr/>
        </p:nvSpPr>
        <p:spPr>
          <a:xfrm>
            <a:off x="2306520" y="4869360"/>
            <a:ext cx="1564200" cy="971280"/>
          </a:xfrm>
          <a:prstGeom prst="roundRect">
            <a:avLst>
              <a:gd name="adj"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DILEMMI</a:t>
            </a:r>
            <a:endParaRPr b="0" lang="it-IT" sz="2000" spc="-1" strike="noStrike">
              <a:solidFill>
                <a:srgbClr val="000000"/>
              </a:solidFill>
              <a:latin typeface="Arial"/>
            </a:endParaRPr>
          </a:p>
        </p:txBody>
      </p:sp>
      <p:pic>
        <p:nvPicPr>
          <p:cNvPr id="290" name="Immagine 13" descr=""/>
          <p:cNvPicPr/>
          <p:nvPr/>
        </p:nvPicPr>
        <p:blipFill>
          <a:blip r:embed="rId6">
            <a:lum bright="70000" contrast="-70000"/>
          </a:blip>
          <a:stretch/>
        </p:blipFill>
        <p:spPr>
          <a:xfrm>
            <a:off x="7356240" y="4423320"/>
            <a:ext cx="1612080" cy="1612080"/>
          </a:xfrm>
          <a:prstGeom prst="rect">
            <a:avLst/>
          </a:prstGeom>
          <a:ln w="0">
            <a:noFill/>
          </a:ln>
        </p:spPr>
      </p:pic>
      <p:grpSp>
        <p:nvGrpSpPr>
          <p:cNvPr id="291" name="Gruppo 32"/>
          <p:cNvGrpSpPr/>
          <p:nvPr/>
        </p:nvGrpSpPr>
        <p:grpSpPr>
          <a:xfrm>
            <a:off x="1663200" y="3033720"/>
            <a:ext cx="558360" cy="1048680"/>
            <a:chOff x="1663200" y="3033720"/>
            <a:chExt cx="558360" cy="1048680"/>
          </a:xfrm>
        </p:grpSpPr>
        <p:pic>
          <p:nvPicPr>
            <p:cNvPr id="292" name="Immagine 33" descr=""/>
            <p:cNvPicPr/>
            <p:nvPr/>
          </p:nvPicPr>
          <p:blipFill>
            <a:blip r:embed="rId7"/>
            <a:srcRect l="33543" t="0" r="35293" b="9359"/>
            <a:stretch/>
          </p:blipFill>
          <p:spPr>
            <a:xfrm>
              <a:off x="1663200" y="3033720"/>
              <a:ext cx="331920" cy="1043280"/>
            </a:xfrm>
            <a:prstGeom prst="rect">
              <a:avLst/>
            </a:prstGeom>
            <a:ln w="0">
              <a:noFill/>
            </a:ln>
          </p:spPr>
        </p:pic>
        <p:pic>
          <p:nvPicPr>
            <p:cNvPr id="293" name="Immagine 34" descr=""/>
            <p:cNvPicPr/>
            <p:nvPr/>
          </p:nvPicPr>
          <p:blipFill>
            <a:blip r:embed="rId8"/>
            <a:srcRect l="14089" t="4420" r="32002" b="4915"/>
            <a:stretch/>
          </p:blipFill>
          <p:spPr>
            <a:xfrm>
              <a:off x="1944360" y="3111120"/>
              <a:ext cx="277200" cy="971280"/>
            </a:xfrm>
            <a:prstGeom prst="rect">
              <a:avLst/>
            </a:prstGeom>
            <a:ln w="0">
              <a:noFill/>
            </a:ln>
          </p:spPr>
        </p:pic>
      </p:grpSp>
      <p:grpSp>
        <p:nvGrpSpPr>
          <p:cNvPr id="294" name="Gruppo 28"/>
          <p:cNvGrpSpPr/>
          <p:nvPr/>
        </p:nvGrpSpPr>
        <p:grpSpPr>
          <a:xfrm>
            <a:off x="144000" y="1171080"/>
            <a:ext cx="2302560" cy="4824360"/>
            <a:chOff x="144000" y="1171080"/>
            <a:chExt cx="2302560" cy="4824360"/>
          </a:xfrm>
        </p:grpSpPr>
        <p:pic>
          <p:nvPicPr>
            <p:cNvPr id="295" name="Immagine 35" descr=""/>
            <p:cNvPicPr/>
            <p:nvPr/>
          </p:nvPicPr>
          <p:blipFill>
            <a:blip r:embed="rId9"/>
            <a:stretch/>
          </p:blipFill>
          <p:spPr>
            <a:xfrm flipH="1" rot="13820400">
              <a:off x="1576080" y="2372760"/>
              <a:ext cx="854280" cy="442800"/>
            </a:xfrm>
            <a:prstGeom prst="rect">
              <a:avLst/>
            </a:prstGeom>
            <a:ln w="0">
              <a:noFill/>
            </a:ln>
          </p:spPr>
        </p:pic>
        <p:pic>
          <p:nvPicPr>
            <p:cNvPr id="296" name="Immagine 36" descr=""/>
            <p:cNvPicPr/>
            <p:nvPr/>
          </p:nvPicPr>
          <p:blipFill>
            <a:blip r:embed="rId10"/>
            <a:stretch/>
          </p:blipFill>
          <p:spPr>
            <a:xfrm rot="19087200">
              <a:off x="1332000" y="4382640"/>
              <a:ext cx="851400" cy="552240"/>
            </a:xfrm>
            <a:prstGeom prst="rect">
              <a:avLst/>
            </a:prstGeom>
            <a:ln w="0">
              <a:noFill/>
            </a:ln>
          </p:spPr>
        </p:pic>
        <p:grpSp>
          <p:nvGrpSpPr>
            <p:cNvPr id="297" name="Gruppo 37"/>
            <p:cNvGrpSpPr/>
            <p:nvPr/>
          </p:nvGrpSpPr>
          <p:grpSpPr>
            <a:xfrm>
              <a:off x="144000" y="4685040"/>
              <a:ext cx="1540080" cy="1310400"/>
              <a:chOff x="144000" y="4685040"/>
              <a:chExt cx="1540080" cy="1310400"/>
            </a:xfrm>
          </p:grpSpPr>
          <p:pic>
            <p:nvPicPr>
              <p:cNvPr id="298" name="Picture 2" descr="I migranti ambientali: la protezione umanitaria per il caso di disastro  ambientale – Ultim'ora"/>
              <p:cNvPicPr/>
              <p:nvPr/>
            </p:nvPicPr>
            <p:blipFill>
              <a:blip r:embed="rId11"/>
              <a:stretch/>
            </p:blipFill>
            <p:spPr>
              <a:xfrm>
                <a:off x="144000" y="4685040"/>
                <a:ext cx="861480" cy="573120"/>
              </a:xfrm>
              <a:prstGeom prst="rect">
                <a:avLst/>
              </a:prstGeom>
              <a:ln w="0">
                <a:noFill/>
              </a:ln>
            </p:spPr>
          </p:pic>
          <p:pic>
            <p:nvPicPr>
              <p:cNvPr id="299" name="Picture 4" descr="Il ministro Crosetto: «Infiltrati dei centri sociali nel corteo anti Meloni  degli studenti» - Torino Cronaca - Notizie da Torino e Piemonte"/>
              <p:cNvPicPr/>
              <p:nvPr/>
            </p:nvPicPr>
            <p:blipFill>
              <a:blip r:embed="rId12"/>
              <a:stretch/>
            </p:blipFill>
            <p:spPr>
              <a:xfrm>
                <a:off x="822600" y="5015160"/>
                <a:ext cx="861480" cy="573120"/>
              </a:xfrm>
              <a:prstGeom prst="rect">
                <a:avLst/>
              </a:prstGeom>
              <a:ln w="0">
                <a:noFill/>
              </a:ln>
            </p:spPr>
          </p:pic>
          <p:pic>
            <p:nvPicPr>
              <p:cNvPr id="300" name="Picture 6" descr="È vero che la povertà in Italia è triplicata negli ultimi 15 anni? |  Pagella Politica"/>
              <p:cNvPicPr/>
              <p:nvPr/>
            </p:nvPicPr>
            <p:blipFill>
              <a:blip r:embed="rId13"/>
              <a:stretch/>
            </p:blipFill>
            <p:spPr>
              <a:xfrm>
                <a:off x="180360" y="5422320"/>
                <a:ext cx="864720" cy="573120"/>
              </a:xfrm>
              <a:prstGeom prst="rect">
                <a:avLst/>
              </a:prstGeom>
              <a:ln w="0">
                <a:noFill/>
              </a:ln>
            </p:spPr>
          </p:pic>
        </p:grpSp>
        <p:grpSp>
          <p:nvGrpSpPr>
            <p:cNvPr id="301" name="Gruppo 38"/>
            <p:cNvGrpSpPr/>
            <p:nvPr/>
          </p:nvGrpSpPr>
          <p:grpSpPr>
            <a:xfrm>
              <a:off x="144000" y="1171080"/>
              <a:ext cx="1540080" cy="1369080"/>
              <a:chOff x="144000" y="1171080"/>
              <a:chExt cx="1540080" cy="1369080"/>
            </a:xfrm>
          </p:grpSpPr>
          <p:pic>
            <p:nvPicPr>
              <p:cNvPr id="302" name="Picture 8" descr="Yosemite National Park"/>
              <p:cNvPicPr/>
              <p:nvPr/>
            </p:nvPicPr>
            <p:blipFill>
              <a:blip r:embed="rId14"/>
              <a:srcRect l="15533" t="0" r="0" b="0"/>
              <a:stretch/>
            </p:blipFill>
            <p:spPr>
              <a:xfrm>
                <a:off x="753840" y="1171080"/>
                <a:ext cx="903600" cy="599040"/>
              </a:xfrm>
              <a:prstGeom prst="rect">
                <a:avLst/>
              </a:prstGeom>
              <a:ln w="0">
                <a:noFill/>
              </a:ln>
            </p:spPr>
          </p:pic>
          <p:pic>
            <p:nvPicPr>
              <p:cNvPr id="303" name="Picture 12" descr="L'uomo è un animale sociale...l'importanza del gruppo! (NOI CI  SIAMO...anche su Facebook!) - Studio Armonia - Studio Armonia"/>
              <p:cNvPicPr/>
              <p:nvPr/>
            </p:nvPicPr>
            <p:blipFill>
              <a:blip r:embed="rId15"/>
              <a:srcRect l="6002" t="0" r="0" b="0"/>
              <a:stretch/>
            </p:blipFill>
            <p:spPr>
              <a:xfrm>
                <a:off x="144000" y="1515240"/>
                <a:ext cx="903600" cy="599040"/>
              </a:xfrm>
              <a:prstGeom prst="rect">
                <a:avLst/>
              </a:prstGeom>
              <a:ln w="0">
                <a:noFill/>
              </a:ln>
            </p:spPr>
          </p:pic>
          <p:pic>
            <p:nvPicPr>
              <p:cNvPr id="304" name="Picture 10" descr="La Definizione di Benessere Psicologico - Claudio Cresti - Psicologo  specialista Livorno"/>
              <p:cNvPicPr/>
              <p:nvPr/>
            </p:nvPicPr>
            <p:blipFill>
              <a:blip r:embed="rId16"/>
              <a:srcRect l="27159" t="0" r="0" b="0"/>
              <a:stretch/>
            </p:blipFill>
            <p:spPr>
              <a:xfrm>
                <a:off x="780480" y="1941120"/>
                <a:ext cx="903600" cy="599040"/>
              </a:xfrm>
              <a:prstGeom prst="rect">
                <a:avLst/>
              </a:prstGeom>
              <a:ln w="0">
                <a:noFill/>
              </a:ln>
            </p:spPr>
          </p:pic>
        </p:grpSp>
      </p:gr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Rettangolo con angoli arrotondati 2"/>
          <p:cNvSpPr/>
          <p:nvPr/>
        </p:nvSpPr>
        <p:spPr>
          <a:xfrm>
            <a:off x="2775600" y="4543560"/>
            <a:ext cx="3677040" cy="59472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it-IT" sz="1800" spc="-1" strike="noStrike">
              <a:solidFill>
                <a:schemeClr val="lt1"/>
              </a:solidFill>
              <a:latin typeface="Calibri"/>
              <a:ea typeface="DejaVu Sans"/>
            </a:endParaRPr>
          </a:p>
        </p:txBody>
      </p:sp>
      <p:sp>
        <p:nvSpPr>
          <p:cNvPr id="306" name="Titolo 3"/>
          <p:cNvSpPr/>
          <p:nvPr/>
        </p:nvSpPr>
        <p:spPr>
          <a:xfrm>
            <a:off x="234000" y="475200"/>
            <a:ext cx="8689680" cy="50472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DejaVu Sans"/>
              </a:rPr>
              <a:t>Il mondo ad un bivio</a:t>
            </a:r>
            <a:endParaRPr b="0" lang="it-IT" sz="2800" spc="-1" strike="noStrike">
              <a:solidFill>
                <a:srgbClr val="000000"/>
              </a:solidFill>
              <a:latin typeface="Arial"/>
            </a:endParaRPr>
          </a:p>
        </p:txBody>
      </p:sp>
      <p:sp>
        <p:nvSpPr>
          <p:cNvPr id="307" name="CasellaDiTesto 6"/>
          <p:cNvSpPr/>
          <p:nvPr/>
        </p:nvSpPr>
        <p:spPr>
          <a:xfrm>
            <a:off x="272160" y="6318000"/>
            <a:ext cx="3362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14</a:t>
            </a:r>
            <a:endParaRPr b="0" lang="it-IT" sz="1200" spc="-1" strike="noStrike">
              <a:solidFill>
                <a:srgbClr val="000000"/>
              </a:solidFill>
              <a:latin typeface="Arial"/>
            </a:endParaRPr>
          </a:p>
        </p:txBody>
      </p:sp>
      <p:pic>
        <p:nvPicPr>
          <p:cNvPr id="308" name="Immagine 7" descr=""/>
          <p:cNvPicPr/>
          <p:nvPr/>
        </p:nvPicPr>
        <p:blipFill>
          <a:blip r:embed="rId1"/>
          <a:stretch/>
        </p:blipFill>
        <p:spPr>
          <a:xfrm>
            <a:off x="3970800" y="6498000"/>
            <a:ext cx="1107720" cy="161280"/>
          </a:xfrm>
          <a:prstGeom prst="rect">
            <a:avLst/>
          </a:prstGeom>
          <a:ln w="0">
            <a:noFill/>
          </a:ln>
        </p:spPr>
      </p:pic>
      <p:sp>
        <p:nvSpPr>
          <p:cNvPr id="309" name="CasellaDiTesto 12"/>
          <p:cNvSpPr/>
          <p:nvPr/>
        </p:nvSpPr>
        <p:spPr>
          <a:xfrm>
            <a:off x="2990880" y="4543560"/>
            <a:ext cx="3315960" cy="516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2800" spc="-1" strike="noStrike">
                <a:solidFill>
                  <a:srgbClr val="ffffff"/>
                </a:solidFill>
                <a:latin typeface="Calibri"/>
                <a:ea typeface="DejaVu Sans"/>
              </a:rPr>
              <a:t>“</a:t>
            </a:r>
            <a:r>
              <a:rPr b="1" i="1" lang="it-IT" sz="2800" spc="-1" strike="noStrike">
                <a:solidFill>
                  <a:srgbClr val="ffffff"/>
                </a:solidFill>
                <a:latin typeface="Calibri"/>
                <a:ea typeface="DejaVu Sans"/>
              </a:rPr>
              <a:t>Tertium non datur?</a:t>
            </a:r>
            <a:r>
              <a:rPr b="1" lang="it-IT" sz="2800" spc="-1" strike="noStrike">
                <a:solidFill>
                  <a:srgbClr val="ffffff"/>
                </a:solidFill>
                <a:latin typeface="Calibri"/>
                <a:ea typeface="DejaVu Sans"/>
              </a:rPr>
              <a:t>“</a:t>
            </a:r>
            <a:endParaRPr b="0" lang="it-IT" sz="2800" spc="-1" strike="noStrike">
              <a:solidFill>
                <a:srgbClr val="000000"/>
              </a:solidFill>
              <a:latin typeface="Arial"/>
            </a:endParaRPr>
          </a:p>
        </p:txBody>
      </p:sp>
      <p:pic>
        <p:nvPicPr>
          <p:cNvPr id="310" name="Immagine 13" descr=""/>
          <p:cNvPicPr/>
          <p:nvPr/>
        </p:nvPicPr>
        <p:blipFill>
          <a:blip r:embed="rId2"/>
          <a:stretch/>
        </p:blipFill>
        <p:spPr>
          <a:xfrm>
            <a:off x="3710520" y="3014640"/>
            <a:ext cx="1722600" cy="1152360"/>
          </a:xfrm>
          <a:prstGeom prst="rect">
            <a:avLst/>
          </a:prstGeom>
          <a:ln w="0">
            <a:noFill/>
          </a:ln>
        </p:spPr>
      </p:pic>
      <p:grpSp>
        <p:nvGrpSpPr>
          <p:cNvPr id="311" name="Gruppo 1"/>
          <p:cNvGrpSpPr/>
          <p:nvPr/>
        </p:nvGrpSpPr>
        <p:grpSpPr>
          <a:xfrm>
            <a:off x="358920" y="1339200"/>
            <a:ext cx="2415960" cy="2055600"/>
            <a:chOff x="358920" y="1339200"/>
            <a:chExt cx="2415960" cy="2055600"/>
          </a:xfrm>
        </p:grpSpPr>
        <p:pic>
          <p:nvPicPr>
            <p:cNvPr id="312" name="Picture 2" descr="I migranti ambientali: la protezione umanitaria per il caso di disastro  ambientale – Ultim'ora"/>
            <p:cNvPicPr/>
            <p:nvPr/>
          </p:nvPicPr>
          <p:blipFill>
            <a:blip r:embed="rId3"/>
            <a:stretch/>
          </p:blipFill>
          <p:spPr>
            <a:xfrm>
              <a:off x="358920" y="1339200"/>
              <a:ext cx="1351800" cy="899280"/>
            </a:xfrm>
            <a:prstGeom prst="rect">
              <a:avLst/>
            </a:prstGeom>
            <a:ln w="0">
              <a:noFill/>
            </a:ln>
          </p:spPr>
        </p:pic>
        <p:pic>
          <p:nvPicPr>
            <p:cNvPr id="313" name="Picture 4" descr="Il ministro Crosetto: «Infiltrati dei centri sociali nel corteo anti Meloni  degli studenti» - Torino Cronaca - Notizie da Torino e Piemonte"/>
            <p:cNvPicPr/>
            <p:nvPr/>
          </p:nvPicPr>
          <p:blipFill>
            <a:blip r:embed="rId4"/>
            <a:stretch/>
          </p:blipFill>
          <p:spPr>
            <a:xfrm>
              <a:off x="1423080" y="1856520"/>
              <a:ext cx="1351800" cy="899280"/>
            </a:xfrm>
            <a:prstGeom prst="rect">
              <a:avLst/>
            </a:prstGeom>
            <a:ln w="0">
              <a:noFill/>
            </a:ln>
          </p:spPr>
        </p:pic>
        <p:pic>
          <p:nvPicPr>
            <p:cNvPr id="314" name="Picture 6" descr="È vero che la povertà in Italia è triplicata negli ultimi 15 anni? |  Pagella Politica"/>
            <p:cNvPicPr/>
            <p:nvPr/>
          </p:nvPicPr>
          <p:blipFill>
            <a:blip r:embed="rId5"/>
            <a:stretch/>
          </p:blipFill>
          <p:spPr>
            <a:xfrm>
              <a:off x="415800" y="2495520"/>
              <a:ext cx="1356480" cy="899280"/>
            </a:xfrm>
            <a:prstGeom prst="rect">
              <a:avLst/>
            </a:prstGeom>
            <a:ln w="0">
              <a:noFill/>
            </a:ln>
          </p:spPr>
        </p:pic>
      </p:grpSp>
      <p:grpSp>
        <p:nvGrpSpPr>
          <p:cNvPr id="315" name="Gruppo 14"/>
          <p:cNvGrpSpPr/>
          <p:nvPr/>
        </p:nvGrpSpPr>
        <p:grpSpPr>
          <a:xfrm>
            <a:off x="6611760" y="1339200"/>
            <a:ext cx="2311920" cy="2054880"/>
            <a:chOff x="6611760" y="1339200"/>
            <a:chExt cx="2311920" cy="2054880"/>
          </a:xfrm>
        </p:grpSpPr>
        <p:pic>
          <p:nvPicPr>
            <p:cNvPr id="316" name="Picture 8" descr="Yosemite National Park"/>
            <p:cNvPicPr/>
            <p:nvPr/>
          </p:nvPicPr>
          <p:blipFill>
            <a:blip r:embed="rId6"/>
            <a:srcRect l="15533" t="0" r="0" b="0"/>
            <a:stretch/>
          </p:blipFill>
          <p:spPr>
            <a:xfrm>
              <a:off x="7527240" y="1339200"/>
              <a:ext cx="1356480" cy="899280"/>
            </a:xfrm>
            <a:prstGeom prst="rect">
              <a:avLst/>
            </a:prstGeom>
            <a:ln w="0">
              <a:noFill/>
            </a:ln>
          </p:spPr>
        </p:pic>
        <p:pic>
          <p:nvPicPr>
            <p:cNvPr id="317" name="Picture 12" descr="L'uomo è un animale sociale...l'importanza del gruppo! (NOI CI  SIAMO...anche su Facebook!) - Studio Armonia - Studio Armonia"/>
            <p:cNvPicPr/>
            <p:nvPr/>
          </p:nvPicPr>
          <p:blipFill>
            <a:blip r:embed="rId7"/>
            <a:srcRect l="6002" t="0" r="0" b="0"/>
            <a:stretch/>
          </p:blipFill>
          <p:spPr>
            <a:xfrm>
              <a:off x="6611760" y="1855800"/>
              <a:ext cx="1356480" cy="899280"/>
            </a:xfrm>
            <a:prstGeom prst="rect">
              <a:avLst/>
            </a:prstGeom>
            <a:ln w="0">
              <a:noFill/>
            </a:ln>
          </p:spPr>
        </p:pic>
        <p:pic>
          <p:nvPicPr>
            <p:cNvPr id="318" name="Picture 10" descr="La Definizione di Benessere Psicologico - Claudio Cresti - Psicologo  specialista Livorno"/>
            <p:cNvPicPr/>
            <p:nvPr/>
          </p:nvPicPr>
          <p:blipFill>
            <a:blip r:embed="rId8"/>
            <a:srcRect l="27159" t="0" r="0" b="0"/>
            <a:stretch/>
          </p:blipFill>
          <p:spPr>
            <a:xfrm>
              <a:off x="7567200" y="2494800"/>
              <a:ext cx="1356480" cy="899280"/>
            </a:xfrm>
            <a:prstGeom prst="rect">
              <a:avLst/>
            </a:prstGeom>
            <a:ln w="0">
              <a:noFill/>
            </a:ln>
          </p:spPr>
        </p:pic>
      </p:grpSp>
      <p:pic>
        <p:nvPicPr>
          <p:cNvPr id="319" name="Immagine 21" descr=""/>
          <p:cNvPicPr/>
          <p:nvPr/>
        </p:nvPicPr>
        <p:blipFill>
          <a:blip r:embed="rId9"/>
          <a:stretch/>
        </p:blipFill>
        <p:spPr>
          <a:xfrm rot="8400000">
            <a:off x="4734000" y="2239920"/>
            <a:ext cx="1659240" cy="790560"/>
          </a:xfrm>
          <a:prstGeom prst="rect">
            <a:avLst/>
          </a:prstGeom>
          <a:ln w="0">
            <a:noFill/>
          </a:ln>
        </p:spPr>
      </p:pic>
      <p:pic>
        <p:nvPicPr>
          <p:cNvPr id="320" name="Immagine 22" descr=""/>
          <p:cNvPicPr/>
          <p:nvPr/>
        </p:nvPicPr>
        <p:blipFill>
          <a:blip r:embed="rId10"/>
          <a:stretch/>
        </p:blipFill>
        <p:spPr>
          <a:xfrm flipH="1" rot="12900000">
            <a:off x="2883600" y="2367000"/>
            <a:ext cx="1793520" cy="728640"/>
          </a:xfrm>
          <a:prstGeom prst="rect">
            <a:avLst/>
          </a:prstGeom>
          <a:ln w="0">
            <a:noFill/>
          </a:ln>
        </p:spPr>
      </p:pic>
      <p:sp>
        <p:nvSpPr>
          <p:cNvPr id="321" name="CasellaDiTesto 4"/>
          <p:cNvSpPr/>
          <p:nvPr/>
        </p:nvSpPr>
        <p:spPr>
          <a:xfrm>
            <a:off x="689400" y="3451320"/>
            <a:ext cx="1656000" cy="516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2800" spc="-1" strike="noStrike">
                <a:solidFill>
                  <a:srgbClr val="00a197"/>
                </a:solidFill>
                <a:latin typeface="Calibri"/>
                <a:ea typeface="DejaVu Sans"/>
              </a:rPr>
              <a:t>Catastrofe</a:t>
            </a:r>
            <a:endParaRPr b="0" lang="it-IT" sz="2800" spc="-1" strike="noStrike">
              <a:solidFill>
                <a:srgbClr val="000000"/>
              </a:solidFill>
              <a:latin typeface="Arial"/>
            </a:endParaRPr>
          </a:p>
        </p:txBody>
      </p:sp>
      <p:sp>
        <p:nvSpPr>
          <p:cNvPr id="322" name="CasellaDiTesto 18"/>
          <p:cNvSpPr/>
          <p:nvPr/>
        </p:nvSpPr>
        <p:spPr>
          <a:xfrm>
            <a:off x="7085880" y="3451320"/>
            <a:ext cx="1370880" cy="516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2800" spc="-1" strike="noStrike">
                <a:solidFill>
                  <a:srgbClr val="00a197"/>
                </a:solidFill>
                <a:latin typeface="Calibri"/>
                <a:ea typeface="DejaVu Sans"/>
              </a:rPr>
              <a:t>Salvezza</a:t>
            </a:r>
            <a:endParaRPr b="0" lang="it-IT"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Figura a mano libera: forma 11"/>
          <p:cNvSpPr/>
          <p:nvPr/>
        </p:nvSpPr>
        <p:spPr>
          <a:xfrm>
            <a:off x="2244960" y="1747440"/>
            <a:ext cx="5817600" cy="4016160"/>
          </a:xfrm>
          <a:custGeom>
            <a:avLst/>
            <a:gdLst>
              <a:gd name="textAreaLeft" fmla="*/ 0 w 5817600"/>
              <a:gd name="textAreaRight" fmla="*/ 5818320 w 5817600"/>
              <a:gd name="textAreaTop" fmla="*/ 0 h 4016160"/>
              <a:gd name="textAreaBottom" fmla="*/ 4016880 h 4016160"/>
            </a:gdLst>
            <a:ahLst/>
            <a:rect l="textAreaLeft" t="textAreaTop" r="textAreaRight" b="textAreaBottom"/>
            <a:pathLst>
              <a:path w="6049889" h="4016863">
                <a:moveTo>
                  <a:pt x="234781" y="1767282"/>
                </a:moveTo>
                <a:cubicBezTo>
                  <a:pt x="487987" y="1121169"/>
                  <a:pt x="741194" y="475057"/>
                  <a:pt x="1530181" y="205182"/>
                </a:cubicBezTo>
                <a:cubicBezTo>
                  <a:pt x="2319169" y="-64693"/>
                  <a:pt x="4244806" y="-51993"/>
                  <a:pt x="4968706" y="148032"/>
                </a:cubicBezTo>
                <a:cubicBezTo>
                  <a:pt x="5692606" y="348057"/>
                  <a:pt x="6384756" y="984645"/>
                  <a:pt x="5873581" y="1405332"/>
                </a:cubicBezTo>
                <a:cubicBezTo>
                  <a:pt x="5362406" y="1826019"/>
                  <a:pt x="2877969" y="2432445"/>
                  <a:pt x="1901656" y="2672157"/>
                </a:cubicBezTo>
                <a:cubicBezTo>
                  <a:pt x="925344" y="2911870"/>
                  <a:pt x="145881" y="2665807"/>
                  <a:pt x="15706" y="2843607"/>
                </a:cubicBezTo>
                <a:cubicBezTo>
                  <a:pt x="-114469" y="3021407"/>
                  <a:pt x="591968" y="3543694"/>
                  <a:pt x="1120606" y="3738957"/>
                </a:cubicBezTo>
                <a:cubicBezTo>
                  <a:pt x="1649244" y="3934220"/>
                  <a:pt x="2485856" y="4031057"/>
                  <a:pt x="3187531" y="4015182"/>
                </a:cubicBezTo>
                <a:cubicBezTo>
                  <a:pt x="3889206" y="3999307"/>
                  <a:pt x="4609931" y="3821507"/>
                  <a:pt x="5330656" y="3643707"/>
                </a:cubicBezTo>
              </a:path>
            </a:pathLst>
          </a:custGeom>
          <a:noFill/>
          <a:ln w="50800">
            <a:solidFill>
              <a:srgbClr val="00a197"/>
            </a:solidFill>
            <a:headEnd len="lg" type="oval" w="lg"/>
            <a:tailEnd len="lg" type="triangle" w="lg"/>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it-IT" sz="1800" spc="-1" strike="noStrike">
              <a:solidFill>
                <a:schemeClr val="lt1"/>
              </a:solidFill>
              <a:latin typeface="Calibri"/>
              <a:ea typeface="DejaVu Sans"/>
            </a:endParaRPr>
          </a:p>
        </p:txBody>
      </p:sp>
      <p:sp>
        <p:nvSpPr>
          <p:cNvPr id="324" name="Titolo 3"/>
          <p:cNvSpPr/>
          <p:nvPr/>
        </p:nvSpPr>
        <p:spPr>
          <a:xfrm>
            <a:off x="234000" y="475200"/>
            <a:ext cx="8689680" cy="50472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DejaVu Sans"/>
              </a:rPr>
              <a:t>Un percorso verso la sostenibilità</a:t>
            </a:r>
            <a:endParaRPr b="0" lang="it-IT" sz="2800" spc="-1" strike="noStrike">
              <a:solidFill>
                <a:srgbClr val="000000"/>
              </a:solidFill>
              <a:latin typeface="Arial"/>
            </a:endParaRPr>
          </a:p>
        </p:txBody>
      </p:sp>
      <p:sp>
        <p:nvSpPr>
          <p:cNvPr id="325" name="CasellaDiTesto 6"/>
          <p:cNvSpPr/>
          <p:nvPr/>
        </p:nvSpPr>
        <p:spPr>
          <a:xfrm>
            <a:off x="272160" y="6318000"/>
            <a:ext cx="3362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15</a:t>
            </a:r>
            <a:endParaRPr b="0" lang="it-IT" sz="1200" spc="-1" strike="noStrike">
              <a:solidFill>
                <a:srgbClr val="000000"/>
              </a:solidFill>
              <a:latin typeface="Arial"/>
            </a:endParaRPr>
          </a:p>
        </p:txBody>
      </p:sp>
      <p:pic>
        <p:nvPicPr>
          <p:cNvPr id="326" name="Immagine 7" descr=""/>
          <p:cNvPicPr/>
          <p:nvPr/>
        </p:nvPicPr>
        <p:blipFill>
          <a:blip r:embed="rId1"/>
          <a:stretch/>
        </p:blipFill>
        <p:spPr>
          <a:xfrm>
            <a:off x="3970800" y="6498000"/>
            <a:ext cx="1107720" cy="161280"/>
          </a:xfrm>
          <a:prstGeom prst="rect">
            <a:avLst/>
          </a:prstGeom>
          <a:ln w="0">
            <a:noFill/>
          </a:ln>
        </p:spPr>
      </p:pic>
      <p:sp>
        <p:nvSpPr>
          <p:cNvPr id="327" name="Rettangolo con angoli arrotondati 30"/>
          <p:cNvSpPr/>
          <p:nvPr/>
        </p:nvSpPr>
        <p:spPr>
          <a:xfrm>
            <a:off x="138600" y="2839320"/>
            <a:ext cx="1435680" cy="152316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1800" spc="-1" strike="noStrike">
                <a:solidFill>
                  <a:schemeClr val="lt1"/>
                </a:solidFill>
                <a:latin typeface="Calibri"/>
                <a:ea typeface="DejaVu Sans"/>
              </a:rPr>
              <a:t>Riassunto delle puntate precedenti</a:t>
            </a:r>
            <a:endParaRPr b="0" lang="it-IT" sz="1800" spc="-1" strike="noStrike">
              <a:solidFill>
                <a:srgbClr val="000000"/>
              </a:solidFill>
              <a:latin typeface="Arial"/>
            </a:endParaRPr>
          </a:p>
        </p:txBody>
      </p:sp>
      <p:sp>
        <p:nvSpPr>
          <p:cNvPr id="328" name="Rettangolo con angoli arrotondati 10"/>
          <p:cNvSpPr/>
          <p:nvPr/>
        </p:nvSpPr>
        <p:spPr>
          <a:xfrm>
            <a:off x="2464560" y="1261440"/>
            <a:ext cx="1291680" cy="97128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Teorie ATTIVE</a:t>
            </a:r>
            <a:endParaRPr b="0" lang="it-IT" sz="2000" spc="-1" strike="noStrike">
              <a:solidFill>
                <a:srgbClr val="000000"/>
              </a:solidFill>
              <a:latin typeface="Arial"/>
            </a:endParaRPr>
          </a:p>
        </p:txBody>
      </p:sp>
      <p:sp>
        <p:nvSpPr>
          <p:cNvPr id="329" name="Rettangolo con angoli arrotondati 51"/>
          <p:cNvSpPr/>
          <p:nvPr/>
        </p:nvSpPr>
        <p:spPr>
          <a:xfrm>
            <a:off x="2740680" y="2470320"/>
            <a:ext cx="1422720" cy="971280"/>
          </a:xfrm>
          <a:prstGeom prst="roundRect">
            <a:avLst>
              <a:gd name="adj"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Teorie PASSIVE</a:t>
            </a:r>
            <a:endParaRPr b="0" lang="it-IT" sz="2000" spc="-1" strike="noStrike">
              <a:solidFill>
                <a:srgbClr val="000000"/>
              </a:solidFill>
              <a:latin typeface="Arial"/>
            </a:endParaRPr>
          </a:p>
        </p:txBody>
      </p:sp>
      <p:sp>
        <p:nvSpPr>
          <p:cNvPr id="330" name="Rettangolo con angoli arrotondati 52"/>
          <p:cNvSpPr/>
          <p:nvPr/>
        </p:nvSpPr>
        <p:spPr>
          <a:xfrm>
            <a:off x="4737960" y="1095480"/>
            <a:ext cx="1564200" cy="971280"/>
          </a:xfrm>
          <a:prstGeom prst="roundRect">
            <a:avLst>
              <a:gd name="adj"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Guardiamo la REALTA’</a:t>
            </a:r>
            <a:endParaRPr b="0" lang="it-IT" sz="2000" spc="-1" strike="noStrike">
              <a:solidFill>
                <a:srgbClr val="000000"/>
              </a:solidFill>
              <a:latin typeface="Arial"/>
            </a:endParaRPr>
          </a:p>
        </p:txBody>
      </p:sp>
      <p:sp>
        <p:nvSpPr>
          <p:cNvPr id="331" name="Rettangolo con angoli arrotondati 53"/>
          <p:cNvSpPr/>
          <p:nvPr/>
        </p:nvSpPr>
        <p:spPr>
          <a:xfrm>
            <a:off x="7295040" y="1812600"/>
            <a:ext cx="1564200" cy="971280"/>
          </a:xfrm>
          <a:prstGeom prst="roundRect">
            <a:avLst>
              <a:gd name="adj"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AZIONI e ATTENZIONI</a:t>
            </a:r>
            <a:endParaRPr b="0" lang="it-IT" sz="2000" spc="-1" strike="noStrike">
              <a:solidFill>
                <a:srgbClr val="000000"/>
              </a:solidFill>
              <a:latin typeface="Arial"/>
            </a:endParaRPr>
          </a:p>
        </p:txBody>
      </p:sp>
      <p:pic>
        <p:nvPicPr>
          <p:cNvPr id="332" name="Picture 14" descr="Commissione di Diritto Bancario e del Terzo Settore"/>
          <p:cNvPicPr/>
          <p:nvPr/>
        </p:nvPicPr>
        <p:blipFill>
          <a:blip r:embed="rId2">
            <a:lum bright="70000" contrast="-70000"/>
          </a:blip>
          <a:stretch/>
        </p:blipFill>
        <p:spPr>
          <a:xfrm>
            <a:off x="4230360" y="3755880"/>
            <a:ext cx="827640" cy="827640"/>
          </a:xfrm>
          <a:prstGeom prst="rect">
            <a:avLst/>
          </a:prstGeom>
          <a:ln w="0">
            <a:noFill/>
          </a:ln>
        </p:spPr>
      </p:pic>
      <p:pic>
        <p:nvPicPr>
          <p:cNvPr id="333" name="Picture 12" descr="Pin su simboli"/>
          <p:cNvPicPr/>
          <p:nvPr/>
        </p:nvPicPr>
        <p:blipFill>
          <a:blip r:embed="rId3">
            <a:lum bright="70000" contrast="-70000"/>
          </a:blip>
          <a:stretch/>
        </p:blipFill>
        <p:spPr>
          <a:xfrm>
            <a:off x="5250240" y="3402000"/>
            <a:ext cx="736560" cy="736560"/>
          </a:xfrm>
          <a:prstGeom prst="rect">
            <a:avLst/>
          </a:prstGeom>
          <a:ln w="0">
            <a:noFill/>
          </a:ln>
        </p:spPr>
      </p:pic>
      <p:sp>
        <p:nvSpPr>
          <p:cNvPr id="334" name="CasellaDiTesto 58"/>
          <p:cNvSpPr/>
          <p:nvPr/>
        </p:nvSpPr>
        <p:spPr>
          <a:xfrm>
            <a:off x="6233400" y="3800880"/>
            <a:ext cx="6120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d9d9d9"/>
                </a:solidFill>
                <a:latin typeface="Calibri"/>
                <a:ea typeface="DejaVu Sans"/>
              </a:rPr>
              <a:t>Stati</a:t>
            </a:r>
            <a:endParaRPr b="0" lang="it-IT" sz="1800" spc="-1" strike="noStrike">
              <a:solidFill>
                <a:srgbClr val="000000"/>
              </a:solidFill>
              <a:latin typeface="Arial"/>
            </a:endParaRPr>
          </a:p>
        </p:txBody>
      </p:sp>
      <p:sp>
        <p:nvSpPr>
          <p:cNvPr id="335" name="CasellaDiTesto 59"/>
          <p:cNvSpPr/>
          <p:nvPr/>
        </p:nvSpPr>
        <p:spPr>
          <a:xfrm>
            <a:off x="5182200" y="4077720"/>
            <a:ext cx="95184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d9d9d9"/>
                </a:solidFill>
                <a:latin typeface="Calibri"/>
                <a:ea typeface="DejaVu Sans"/>
              </a:rPr>
              <a:t>Imprese</a:t>
            </a:r>
            <a:endParaRPr b="0" lang="it-IT" sz="1800" spc="-1" strike="noStrike">
              <a:solidFill>
                <a:srgbClr val="000000"/>
              </a:solidFill>
              <a:latin typeface="Arial"/>
            </a:endParaRPr>
          </a:p>
        </p:txBody>
      </p:sp>
      <p:sp>
        <p:nvSpPr>
          <p:cNvPr id="336" name="CasellaDiTesto 60"/>
          <p:cNvSpPr/>
          <p:nvPr/>
        </p:nvSpPr>
        <p:spPr>
          <a:xfrm>
            <a:off x="3985560" y="4444920"/>
            <a:ext cx="134064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d9d9d9"/>
                </a:solidFill>
                <a:latin typeface="Calibri"/>
                <a:ea typeface="DejaVu Sans"/>
              </a:rPr>
              <a:t>Associazioni</a:t>
            </a:r>
            <a:endParaRPr b="0" lang="it-IT" sz="1800" spc="-1" strike="noStrike">
              <a:solidFill>
                <a:srgbClr val="000000"/>
              </a:solidFill>
              <a:latin typeface="Arial"/>
            </a:endParaRPr>
          </a:p>
        </p:txBody>
      </p:sp>
      <p:pic>
        <p:nvPicPr>
          <p:cNvPr id="337" name="Picture 2" descr="Terra - Wikipedia"/>
          <p:cNvPicPr/>
          <p:nvPr/>
        </p:nvPicPr>
        <p:blipFill>
          <a:blip r:embed="rId4">
            <a:lum bright="70000" contrast="-70000"/>
          </a:blip>
          <a:stretch/>
        </p:blipFill>
        <p:spPr>
          <a:xfrm>
            <a:off x="7201440" y="2832840"/>
            <a:ext cx="803880" cy="803880"/>
          </a:xfrm>
          <a:prstGeom prst="rect">
            <a:avLst/>
          </a:prstGeom>
          <a:ln w="0">
            <a:noFill/>
          </a:ln>
        </p:spPr>
      </p:pic>
      <p:sp>
        <p:nvSpPr>
          <p:cNvPr id="338" name="CasellaDiTesto 62"/>
          <p:cNvSpPr/>
          <p:nvPr/>
        </p:nvSpPr>
        <p:spPr>
          <a:xfrm>
            <a:off x="7143120" y="3597120"/>
            <a:ext cx="89712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d9d9d9"/>
                </a:solidFill>
                <a:latin typeface="Calibri"/>
                <a:ea typeface="DejaVu Sans"/>
              </a:rPr>
              <a:t>Pianeta</a:t>
            </a:r>
            <a:endParaRPr b="0" lang="it-IT" sz="1800" spc="-1" strike="noStrike">
              <a:solidFill>
                <a:srgbClr val="000000"/>
              </a:solidFill>
              <a:latin typeface="Arial"/>
            </a:endParaRPr>
          </a:p>
        </p:txBody>
      </p:sp>
      <p:pic>
        <p:nvPicPr>
          <p:cNvPr id="339" name="Picture 10" descr="Icona del glifo nero dell'istituzione di stato - vettore stock 2255823 |  Crushpixel"/>
          <p:cNvPicPr/>
          <p:nvPr/>
        </p:nvPicPr>
        <p:blipFill>
          <a:blip r:embed="rId5">
            <a:lum bright="70000" contrast="-70000"/>
          </a:blip>
          <a:srcRect l="15522" t="19452" r="8987" b="0"/>
          <a:stretch/>
        </p:blipFill>
        <p:spPr>
          <a:xfrm>
            <a:off x="6138000" y="3096000"/>
            <a:ext cx="924480" cy="986760"/>
          </a:xfrm>
          <a:prstGeom prst="rect">
            <a:avLst/>
          </a:prstGeom>
          <a:ln w="0">
            <a:noFill/>
          </a:ln>
        </p:spPr>
      </p:pic>
      <p:sp>
        <p:nvSpPr>
          <p:cNvPr id="340" name="Rettangolo con angoli arrotondati 63"/>
          <p:cNvSpPr/>
          <p:nvPr/>
        </p:nvSpPr>
        <p:spPr>
          <a:xfrm>
            <a:off x="4777200" y="5086080"/>
            <a:ext cx="1564200" cy="971280"/>
          </a:xfrm>
          <a:prstGeom prst="roundRect">
            <a:avLst>
              <a:gd name="adj"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AZIONI POSITIVE</a:t>
            </a:r>
            <a:endParaRPr b="0" lang="it-IT" sz="2000" spc="-1" strike="noStrike">
              <a:solidFill>
                <a:srgbClr val="000000"/>
              </a:solidFill>
              <a:latin typeface="Arial"/>
            </a:endParaRPr>
          </a:p>
        </p:txBody>
      </p:sp>
      <p:sp>
        <p:nvSpPr>
          <p:cNvPr id="341" name="Rettangolo con angoli arrotondati 64"/>
          <p:cNvSpPr/>
          <p:nvPr/>
        </p:nvSpPr>
        <p:spPr>
          <a:xfrm>
            <a:off x="2306520" y="4869360"/>
            <a:ext cx="1564200" cy="971280"/>
          </a:xfrm>
          <a:prstGeom prst="roundRect">
            <a:avLst>
              <a:gd name="adj"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DILEMMI</a:t>
            </a:r>
            <a:endParaRPr b="0" lang="it-IT" sz="2000" spc="-1" strike="noStrike">
              <a:solidFill>
                <a:srgbClr val="000000"/>
              </a:solidFill>
              <a:latin typeface="Arial"/>
            </a:endParaRPr>
          </a:p>
        </p:txBody>
      </p:sp>
      <p:pic>
        <p:nvPicPr>
          <p:cNvPr id="342" name="Immagine 13" descr=""/>
          <p:cNvPicPr/>
          <p:nvPr/>
        </p:nvPicPr>
        <p:blipFill>
          <a:blip r:embed="rId6">
            <a:lum bright="70000" contrast="-70000"/>
          </a:blip>
          <a:stretch/>
        </p:blipFill>
        <p:spPr>
          <a:xfrm>
            <a:off x="7356240" y="4423320"/>
            <a:ext cx="1612080" cy="1612080"/>
          </a:xfrm>
          <a:prstGeom prst="rect">
            <a:avLst/>
          </a:prstGeom>
          <a:ln w="0">
            <a:noFill/>
          </a:ln>
        </p:spPr>
      </p:pic>
      <p:grpSp>
        <p:nvGrpSpPr>
          <p:cNvPr id="343" name="Gruppo 32"/>
          <p:cNvGrpSpPr/>
          <p:nvPr/>
        </p:nvGrpSpPr>
        <p:grpSpPr>
          <a:xfrm>
            <a:off x="1663200" y="3033720"/>
            <a:ext cx="558360" cy="1048680"/>
            <a:chOff x="1663200" y="3033720"/>
            <a:chExt cx="558360" cy="1048680"/>
          </a:xfrm>
        </p:grpSpPr>
        <p:pic>
          <p:nvPicPr>
            <p:cNvPr id="344" name="Immagine 33" descr=""/>
            <p:cNvPicPr/>
            <p:nvPr/>
          </p:nvPicPr>
          <p:blipFill>
            <a:blip r:embed="rId7"/>
            <a:srcRect l="33543" t="0" r="35293" b="9359"/>
            <a:stretch/>
          </p:blipFill>
          <p:spPr>
            <a:xfrm>
              <a:off x="1663200" y="3033720"/>
              <a:ext cx="331920" cy="1043280"/>
            </a:xfrm>
            <a:prstGeom prst="rect">
              <a:avLst/>
            </a:prstGeom>
            <a:ln w="0">
              <a:noFill/>
            </a:ln>
          </p:spPr>
        </p:pic>
        <p:pic>
          <p:nvPicPr>
            <p:cNvPr id="345" name="Immagine 34" descr=""/>
            <p:cNvPicPr/>
            <p:nvPr/>
          </p:nvPicPr>
          <p:blipFill>
            <a:blip r:embed="rId8"/>
            <a:srcRect l="14089" t="4420" r="32002" b="4915"/>
            <a:stretch/>
          </p:blipFill>
          <p:spPr>
            <a:xfrm>
              <a:off x="1944360" y="3111120"/>
              <a:ext cx="277200" cy="971280"/>
            </a:xfrm>
            <a:prstGeom prst="rect">
              <a:avLst/>
            </a:prstGeom>
            <a:ln w="0">
              <a:noFill/>
            </a:ln>
          </p:spPr>
        </p:pic>
      </p:grpSp>
      <p:grpSp>
        <p:nvGrpSpPr>
          <p:cNvPr id="346" name="Gruppo 37"/>
          <p:cNvGrpSpPr/>
          <p:nvPr/>
        </p:nvGrpSpPr>
        <p:grpSpPr>
          <a:xfrm>
            <a:off x="144000" y="1171080"/>
            <a:ext cx="2302560" cy="4824360"/>
            <a:chOff x="144000" y="1171080"/>
            <a:chExt cx="2302560" cy="4824360"/>
          </a:xfrm>
        </p:grpSpPr>
        <p:pic>
          <p:nvPicPr>
            <p:cNvPr id="347" name="Immagine 38" descr=""/>
            <p:cNvPicPr/>
            <p:nvPr/>
          </p:nvPicPr>
          <p:blipFill>
            <a:blip r:embed="rId9"/>
            <a:stretch/>
          </p:blipFill>
          <p:spPr>
            <a:xfrm flipH="1" rot="13820400">
              <a:off x="1576080" y="2372760"/>
              <a:ext cx="854280" cy="442800"/>
            </a:xfrm>
            <a:prstGeom prst="rect">
              <a:avLst/>
            </a:prstGeom>
            <a:ln w="0">
              <a:noFill/>
            </a:ln>
          </p:spPr>
        </p:pic>
        <p:pic>
          <p:nvPicPr>
            <p:cNvPr id="348" name="Immagine 39" descr=""/>
            <p:cNvPicPr/>
            <p:nvPr/>
          </p:nvPicPr>
          <p:blipFill>
            <a:blip r:embed="rId10"/>
            <a:stretch/>
          </p:blipFill>
          <p:spPr>
            <a:xfrm rot="19087200">
              <a:off x="1332000" y="4382640"/>
              <a:ext cx="851400" cy="552240"/>
            </a:xfrm>
            <a:prstGeom prst="rect">
              <a:avLst/>
            </a:prstGeom>
            <a:ln w="0">
              <a:noFill/>
            </a:ln>
          </p:spPr>
        </p:pic>
        <p:grpSp>
          <p:nvGrpSpPr>
            <p:cNvPr id="349" name="Gruppo 40"/>
            <p:cNvGrpSpPr/>
            <p:nvPr/>
          </p:nvGrpSpPr>
          <p:grpSpPr>
            <a:xfrm>
              <a:off x="144000" y="4685040"/>
              <a:ext cx="1540080" cy="1310400"/>
              <a:chOff x="144000" y="4685040"/>
              <a:chExt cx="1540080" cy="1310400"/>
            </a:xfrm>
          </p:grpSpPr>
          <p:pic>
            <p:nvPicPr>
              <p:cNvPr id="350" name="Picture 2" descr="I migranti ambientali: la protezione umanitaria per il caso di disastro  ambientale – Ultim'ora"/>
              <p:cNvPicPr/>
              <p:nvPr/>
            </p:nvPicPr>
            <p:blipFill>
              <a:blip r:embed="rId11"/>
              <a:stretch/>
            </p:blipFill>
            <p:spPr>
              <a:xfrm>
                <a:off x="144000" y="4685040"/>
                <a:ext cx="861480" cy="573120"/>
              </a:xfrm>
              <a:prstGeom prst="rect">
                <a:avLst/>
              </a:prstGeom>
              <a:ln w="0">
                <a:noFill/>
              </a:ln>
            </p:spPr>
          </p:pic>
          <p:pic>
            <p:nvPicPr>
              <p:cNvPr id="351" name="Picture 4" descr="Il ministro Crosetto: «Infiltrati dei centri sociali nel corteo anti Meloni  degli studenti» - Torino Cronaca - Notizie da Torino e Piemonte"/>
              <p:cNvPicPr/>
              <p:nvPr/>
            </p:nvPicPr>
            <p:blipFill>
              <a:blip r:embed="rId12"/>
              <a:stretch/>
            </p:blipFill>
            <p:spPr>
              <a:xfrm>
                <a:off x="822600" y="5015160"/>
                <a:ext cx="861480" cy="573120"/>
              </a:xfrm>
              <a:prstGeom prst="rect">
                <a:avLst/>
              </a:prstGeom>
              <a:ln w="0">
                <a:noFill/>
              </a:ln>
            </p:spPr>
          </p:pic>
          <p:pic>
            <p:nvPicPr>
              <p:cNvPr id="352" name="Picture 6" descr="È vero che la povertà in Italia è triplicata negli ultimi 15 anni? |  Pagella Politica"/>
              <p:cNvPicPr/>
              <p:nvPr/>
            </p:nvPicPr>
            <p:blipFill>
              <a:blip r:embed="rId13"/>
              <a:stretch/>
            </p:blipFill>
            <p:spPr>
              <a:xfrm>
                <a:off x="180360" y="5422320"/>
                <a:ext cx="864720" cy="573120"/>
              </a:xfrm>
              <a:prstGeom prst="rect">
                <a:avLst/>
              </a:prstGeom>
              <a:ln w="0">
                <a:noFill/>
              </a:ln>
            </p:spPr>
          </p:pic>
        </p:grpSp>
        <p:grpSp>
          <p:nvGrpSpPr>
            <p:cNvPr id="353" name="Gruppo 41"/>
            <p:cNvGrpSpPr/>
            <p:nvPr/>
          </p:nvGrpSpPr>
          <p:grpSpPr>
            <a:xfrm>
              <a:off x="144000" y="1171080"/>
              <a:ext cx="1540080" cy="1369080"/>
              <a:chOff x="144000" y="1171080"/>
              <a:chExt cx="1540080" cy="1369080"/>
            </a:xfrm>
          </p:grpSpPr>
          <p:pic>
            <p:nvPicPr>
              <p:cNvPr id="354" name="Picture 8" descr="Yosemite National Park"/>
              <p:cNvPicPr/>
              <p:nvPr/>
            </p:nvPicPr>
            <p:blipFill>
              <a:blip r:embed="rId14"/>
              <a:srcRect l="15533" t="0" r="0" b="0"/>
              <a:stretch/>
            </p:blipFill>
            <p:spPr>
              <a:xfrm>
                <a:off x="753840" y="1171080"/>
                <a:ext cx="903600" cy="599040"/>
              </a:xfrm>
              <a:prstGeom prst="rect">
                <a:avLst/>
              </a:prstGeom>
              <a:ln w="0">
                <a:noFill/>
              </a:ln>
            </p:spPr>
          </p:pic>
          <p:pic>
            <p:nvPicPr>
              <p:cNvPr id="355" name="Picture 12" descr="L'uomo è un animale sociale...l'importanza del gruppo! (NOI CI  SIAMO...anche su Facebook!) - Studio Armonia - Studio Armonia"/>
              <p:cNvPicPr/>
              <p:nvPr/>
            </p:nvPicPr>
            <p:blipFill>
              <a:blip r:embed="rId15"/>
              <a:srcRect l="6002" t="0" r="0" b="0"/>
              <a:stretch/>
            </p:blipFill>
            <p:spPr>
              <a:xfrm>
                <a:off x="144000" y="1515240"/>
                <a:ext cx="903600" cy="599040"/>
              </a:xfrm>
              <a:prstGeom prst="rect">
                <a:avLst/>
              </a:prstGeom>
              <a:ln w="0">
                <a:noFill/>
              </a:ln>
            </p:spPr>
          </p:pic>
          <p:pic>
            <p:nvPicPr>
              <p:cNvPr id="356" name="Picture 10" descr="La Definizione di Benessere Psicologico - Claudio Cresti - Psicologo  specialista Livorno"/>
              <p:cNvPicPr/>
              <p:nvPr/>
            </p:nvPicPr>
            <p:blipFill>
              <a:blip r:embed="rId16"/>
              <a:srcRect l="27159" t="0" r="0" b="0"/>
              <a:stretch/>
            </p:blipFill>
            <p:spPr>
              <a:xfrm>
                <a:off x="780480" y="1941120"/>
                <a:ext cx="903600" cy="599040"/>
              </a:xfrm>
              <a:prstGeom prst="rect">
                <a:avLst/>
              </a:prstGeom>
              <a:ln w="0">
                <a:noFill/>
              </a:ln>
            </p:spPr>
          </p:pic>
        </p:grpSp>
      </p:gr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7" name="Titolo 3"/>
          <p:cNvSpPr/>
          <p:nvPr/>
        </p:nvSpPr>
        <p:spPr>
          <a:xfrm>
            <a:off x="234000" y="475200"/>
            <a:ext cx="8689680" cy="50472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DejaVu Sans"/>
              </a:rPr>
              <a:t>Teorie ATTIVE – I movimenti per l’ambiente</a:t>
            </a:r>
            <a:endParaRPr b="0" lang="it-IT" sz="2800" spc="-1" strike="noStrike">
              <a:solidFill>
                <a:srgbClr val="000000"/>
              </a:solidFill>
              <a:latin typeface="Arial"/>
            </a:endParaRPr>
          </a:p>
          <a:p>
            <a:pPr>
              <a:lnSpc>
                <a:spcPts val="2401"/>
              </a:lnSpc>
            </a:pPr>
            <a:endParaRPr b="0" lang="it-IT" sz="2800" spc="-1" strike="noStrike">
              <a:solidFill>
                <a:srgbClr val="000000"/>
              </a:solidFill>
              <a:latin typeface="Arial"/>
            </a:endParaRPr>
          </a:p>
        </p:txBody>
      </p:sp>
      <p:sp>
        <p:nvSpPr>
          <p:cNvPr id="358" name="CasellaDiTesto 6"/>
          <p:cNvSpPr/>
          <p:nvPr/>
        </p:nvSpPr>
        <p:spPr>
          <a:xfrm>
            <a:off x="272160" y="6318000"/>
            <a:ext cx="3362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16</a:t>
            </a:r>
            <a:endParaRPr b="0" lang="it-IT" sz="1200" spc="-1" strike="noStrike">
              <a:solidFill>
                <a:srgbClr val="000000"/>
              </a:solidFill>
              <a:latin typeface="Arial"/>
            </a:endParaRPr>
          </a:p>
        </p:txBody>
      </p:sp>
      <p:pic>
        <p:nvPicPr>
          <p:cNvPr id="359" name="Immagine 7" descr=""/>
          <p:cNvPicPr/>
          <p:nvPr/>
        </p:nvPicPr>
        <p:blipFill>
          <a:blip r:embed="rId1"/>
          <a:stretch/>
        </p:blipFill>
        <p:spPr>
          <a:xfrm>
            <a:off x="3970800" y="6498000"/>
            <a:ext cx="1107720" cy="161280"/>
          </a:xfrm>
          <a:prstGeom prst="rect">
            <a:avLst/>
          </a:prstGeom>
          <a:ln w="0">
            <a:noFill/>
          </a:ln>
        </p:spPr>
      </p:pic>
      <p:pic>
        <p:nvPicPr>
          <p:cNvPr id="360" name="Immagine 16" descr=""/>
          <p:cNvPicPr/>
          <p:nvPr/>
        </p:nvPicPr>
        <p:blipFill>
          <a:blip r:embed="rId2"/>
          <a:stretch/>
        </p:blipFill>
        <p:spPr>
          <a:xfrm>
            <a:off x="234000" y="1339200"/>
            <a:ext cx="1230120" cy="1062720"/>
          </a:xfrm>
          <a:prstGeom prst="rect">
            <a:avLst/>
          </a:prstGeom>
          <a:ln w="0">
            <a:noFill/>
          </a:ln>
        </p:spPr>
      </p:pic>
      <p:sp>
        <p:nvSpPr>
          <p:cNvPr id="361" name="CasellaDiTesto 1"/>
          <p:cNvSpPr/>
          <p:nvPr/>
        </p:nvSpPr>
        <p:spPr>
          <a:xfrm>
            <a:off x="1883520" y="1670760"/>
            <a:ext cx="6706800" cy="394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2000" spc="-1" strike="noStrike">
                <a:solidFill>
                  <a:srgbClr val="000000"/>
                </a:solidFill>
                <a:latin typeface="Calibri"/>
                <a:ea typeface="DejaVu Sans"/>
              </a:rPr>
              <a:t>La più grande </a:t>
            </a:r>
            <a:r>
              <a:rPr b="1" lang="it-IT" sz="2000" spc="-1" strike="noStrike">
                <a:solidFill>
                  <a:srgbClr val="00a197"/>
                </a:solidFill>
                <a:latin typeface="Calibri"/>
                <a:ea typeface="DejaVu Sans"/>
              </a:rPr>
              <a:t>organizzazione</a:t>
            </a:r>
            <a:r>
              <a:rPr b="0" lang="it-IT" sz="2000" spc="-1" strike="noStrike">
                <a:solidFill>
                  <a:srgbClr val="000000"/>
                </a:solidFill>
                <a:latin typeface="Calibri"/>
                <a:ea typeface="DejaVu Sans"/>
              </a:rPr>
              <a:t> per la </a:t>
            </a:r>
            <a:r>
              <a:rPr b="1" lang="it-IT" sz="2000" spc="-1" strike="noStrike">
                <a:solidFill>
                  <a:srgbClr val="00a197"/>
                </a:solidFill>
                <a:latin typeface="Calibri"/>
                <a:ea typeface="DejaVu Sans"/>
              </a:rPr>
              <a:t>conservazione</a:t>
            </a:r>
            <a:r>
              <a:rPr b="0" lang="it-IT" sz="2000" spc="-1" strike="noStrike">
                <a:solidFill>
                  <a:srgbClr val="000000"/>
                </a:solidFill>
                <a:latin typeface="Calibri"/>
                <a:ea typeface="DejaVu Sans"/>
              </a:rPr>
              <a:t> della </a:t>
            </a:r>
            <a:r>
              <a:rPr b="1" lang="it-IT" sz="2000" spc="-1" strike="noStrike">
                <a:solidFill>
                  <a:srgbClr val="00a197"/>
                </a:solidFill>
                <a:latin typeface="Calibri"/>
                <a:ea typeface="DejaVu Sans"/>
              </a:rPr>
              <a:t>natura</a:t>
            </a:r>
            <a:endParaRPr b="0" lang="it-IT" sz="2000" spc="-1" strike="noStrike">
              <a:solidFill>
                <a:srgbClr val="000000"/>
              </a:solidFill>
              <a:latin typeface="Arial"/>
            </a:endParaRPr>
          </a:p>
        </p:txBody>
      </p:sp>
      <p:pic>
        <p:nvPicPr>
          <p:cNvPr id="362" name="Picture 4" descr="File:Greenpeace logo.svg - Wikipedia"/>
          <p:cNvPicPr/>
          <p:nvPr/>
        </p:nvPicPr>
        <p:blipFill>
          <a:blip r:embed="rId3"/>
          <a:stretch/>
        </p:blipFill>
        <p:spPr>
          <a:xfrm>
            <a:off x="234000" y="2612520"/>
            <a:ext cx="2898720" cy="446040"/>
          </a:xfrm>
          <a:prstGeom prst="rect">
            <a:avLst/>
          </a:prstGeom>
          <a:ln w="0">
            <a:noFill/>
          </a:ln>
        </p:spPr>
      </p:pic>
      <p:sp>
        <p:nvSpPr>
          <p:cNvPr id="363" name="CasellaDiTesto 2"/>
          <p:cNvSpPr/>
          <p:nvPr/>
        </p:nvSpPr>
        <p:spPr>
          <a:xfrm>
            <a:off x="3446280" y="2480760"/>
            <a:ext cx="5427000" cy="699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it-IT" sz="2000" spc="-1" strike="noStrike">
                <a:solidFill>
                  <a:srgbClr val="00a197"/>
                </a:solidFill>
                <a:latin typeface="Calibri"/>
                <a:ea typeface="DejaVu Sans"/>
              </a:rPr>
              <a:t>Organizzazione</a:t>
            </a:r>
            <a:r>
              <a:rPr b="0" lang="it-IT" sz="2000" spc="-1" strike="noStrike">
                <a:solidFill>
                  <a:srgbClr val="000000"/>
                </a:solidFill>
                <a:latin typeface="Calibri"/>
                <a:ea typeface="DejaVu Sans"/>
              </a:rPr>
              <a:t> non governativa </a:t>
            </a:r>
            <a:r>
              <a:rPr b="1" lang="it-IT" sz="2000" spc="-1" strike="noStrike">
                <a:solidFill>
                  <a:srgbClr val="00a197"/>
                </a:solidFill>
                <a:latin typeface="Calibri"/>
                <a:ea typeface="DejaVu Sans"/>
              </a:rPr>
              <a:t>ambientalista</a:t>
            </a:r>
            <a:r>
              <a:rPr b="0" lang="it-IT" sz="2000" spc="-1" strike="noStrike">
                <a:solidFill>
                  <a:srgbClr val="000000"/>
                </a:solidFill>
                <a:latin typeface="Calibri"/>
                <a:ea typeface="DejaVu Sans"/>
              </a:rPr>
              <a:t> e </a:t>
            </a:r>
            <a:r>
              <a:rPr b="1" lang="it-IT" sz="2000" spc="-1" strike="noStrike">
                <a:solidFill>
                  <a:srgbClr val="00a197"/>
                </a:solidFill>
                <a:latin typeface="Calibri"/>
                <a:ea typeface="DejaVu Sans"/>
              </a:rPr>
              <a:t>pacifista</a:t>
            </a:r>
            <a:r>
              <a:rPr b="0" lang="it-IT" sz="2000" spc="-1" strike="noStrike">
                <a:solidFill>
                  <a:srgbClr val="000000"/>
                </a:solidFill>
                <a:latin typeface="Calibri"/>
                <a:ea typeface="DejaVu Sans"/>
              </a:rPr>
              <a:t> fondata a Vancouver nel 1971.</a:t>
            </a:r>
            <a:endParaRPr b="0" lang="it-IT" sz="2000" spc="-1" strike="noStrike">
              <a:solidFill>
                <a:srgbClr val="000000"/>
              </a:solidFill>
              <a:latin typeface="Arial"/>
            </a:endParaRPr>
          </a:p>
        </p:txBody>
      </p:sp>
      <p:pic>
        <p:nvPicPr>
          <p:cNvPr id="364" name="Picture 6" descr="File:Logo extinction rebellion.svg - Wikimedia Commons"/>
          <p:cNvPicPr/>
          <p:nvPr/>
        </p:nvPicPr>
        <p:blipFill>
          <a:blip r:embed="rId4"/>
          <a:stretch/>
        </p:blipFill>
        <p:spPr>
          <a:xfrm>
            <a:off x="234000" y="3377880"/>
            <a:ext cx="2359440" cy="781920"/>
          </a:xfrm>
          <a:prstGeom prst="rect">
            <a:avLst/>
          </a:prstGeom>
          <a:ln w="0">
            <a:noFill/>
          </a:ln>
        </p:spPr>
      </p:pic>
      <p:sp>
        <p:nvSpPr>
          <p:cNvPr id="365" name="CasellaDiTesto 4"/>
          <p:cNvSpPr/>
          <p:nvPr/>
        </p:nvSpPr>
        <p:spPr>
          <a:xfrm>
            <a:off x="3446280" y="3399120"/>
            <a:ext cx="5427000" cy="699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it-IT" sz="2000" spc="-1" strike="noStrike">
                <a:solidFill>
                  <a:srgbClr val="00a197"/>
                </a:solidFill>
                <a:latin typeface="Calibri"/>
                <a:ea typeface="DejaVu Sans"/>
              </a:rPr>
              <a:t>Organizzazione</a:t>
            </a:r>
            <a:r>
              <a:rPr b="0" lang="it-IT" sz="2000" spc="-1" strike="noStrike">
                <a:solidFill>
                  <a:srgbClr val="000000"/>
                </a:solidFill>
                <a:latin typeface="Calibri"/>
                <a:ea typeface="DejaVu Sans"/>
              </a:rPr>
              <a:t> che vuole esercitare </a:t>
            </a:r>
            <a:r>
              <a:rPr b="1" lang="it-IT" sz="2000" spc="-1" strike="noStrike">
                <a:solidFill>
                  <a:srgbClr val="00a197"/>
                </a:solidFill>
                <a:latin typeface="Calibri"/>
                <a:ea typeface="DejaVu Sans"/>
              </a:rPr>
              <a:t>pressione</a:t>
            </a:r>
            <a:r>
              <a:rPr b="0" lang="it-IT" sz="2000" spc="-1" strike="noStrike">
                <a:solidFill>
                  <a:srgbClr val="000000"/>
                </a:solidFill>
                <a:latin typeface="Calibri"/>
                <a:ea typeface="DejaVu Sans"/>
              </a:rPr>
              <a:t> sulle </a:t>
            </a:r>
            <a:r>
              <a:rPr b="1" lang="it-IT" sz="2000" spc="-1" strike="noStrike">
                <a:solidFill>
                  <a:srgbClr val="00a197"/>
                </a:solidFill>
                <a:latin typeface="Calibri"/>
                <a:ea typeface="DejaVu Sans"/>
              </a:rPr>
              <a:t>istituzioni</a:t>
            </a:r>
            <a:r>
              <a:rPr b="0" lang="it-IT" sz="2000" spc="-1" strike="noStrike">
                <a:solidFill>
                  <a:srgbClr val="000000"/>
                </a:solidFill>
                <a:latin typeface="Calibri"/>
                <a:ea typeface="DejaVu Sans"/>
              </a:rPr>
              <a:t> mediante </a:t>
            </a:r>
            <a:r>
              <a:rPr b="1" lang="it-IT" sz="2000" spc="-1" strike="noStrike">
                <a:solidFill>
                  <a:srgbClr val="00a197"/>
                </a:solidFill>
                <a:latin typeface="Calibri"/>
                <a:ea typeface="DejaVu Sans"/>
              </a:rPr>
              <a:t>azioni</a:t>
            </a:r>
            <a:r>
              <a:rPr b="0" lang="it-IT" sz="2000" spc="-1" strike="noStrike">
                <a:solidFill>
                  <a:srgbClr val="000000"/>
                </a:solidFill>
                <a:latin typeface="Calibri"/>
                <a:ea typeface="DejaVu Sans"/>
              </a:rPr>
              <a:t> di </a:t>
            </a:r>
            <a:r>
              <a:rPr b="1" lang="it-IT" sz="2000" spc="-1" strike="noStrike">
                <a:solidFill>
                  <a:srgbClr val="00a197"/>
                </a:solidFill>
                <a:latin typeface="Calibri"/>
                <a:ea typeface="DejaVu Sans"/>
              </a:rPr>
              <a:t>disobbedienza</a:t>
            </a:r>
            <a:endParaRPr b="0" lang="it-IT" sz="2000" spc="-1" strike="noStrike">
              <a:solidFill>
                <a:srgbClr val="000000"/>
              </a:solidFill>
              <a:latin typeface="Arial"/>
            </a:endParaRPr>
          </a:p>
        </p:txBody>
      </p:sp>
      <p:pic>
        <p:nvPicPr>
          <p:cNvPr id="366" name="Picture 8" descr="Fridays For Future – Strike Resources and Materials"/>
          <p:cNvPicPr/>
          <p:nvPr/>
        </p:nvPicPr>
        <p:blipFill>
          <a:blip r:embed="rId5"/>
          <a:stretch/>
        </p:blipFill>
        <p:spPr>
          <a:xfrm>
            <a:off x="234000" y="4479120"/>
            <a:ext cx="1311120" cy="1311120"/>
          </a:xfrm>
          <a:prstGeom prst="rect">
            <a:avLst/>
          </a:prstGeom>
          <a:ln w="0">
            <a:noFill/>
          </a:ln>
        </p:spPr>
      </p:pic>
      <p:sp>
        <p:nvSpPr>
          <p:cNvPr id="367" name="CasellaDiTesto 24"/>
          <p:cNvSpPr/>
          <p:nvPr/>
        </p:nvSpPr>
        <p:spPr>
          <a:xfrm>
            <a:off x="1789560" y="4531680"/>
            <a:ext cx="3034080" cy="161424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lang="it-IT" sz="2000" spc="-1" strike="noStrike">
                <a:solidFill>
                  <a:srgbClr val="00a197"/>
                </a:solidFill>
                <a:latin typeface="Calibri"/>
                <a:ea typeface="DejaVu Sans"/>
              </a:rPr>
              <a:t>Movimento</a:t>
            </a:r>
            <a:r>
              <a:rPr b="0" lang="it-IT" sz="2000" spc="-1" strike="noStrike">
                <a:solidFill>
                  <a:srgbClr val="000000"/>
                </a:solidFill>
                <a:latin typeface="Calibri"/>
                <a:ea typeface="DejaVu Sans"/>
              </a:rPr>
              <a:t> </a:t>
            </a:r>
            <a:r>
              <a:rPr b="1" lang="it-IT" sz="2000" spc="-1" strike="noStrike">
                <a:solidFill>
                  <a:srgbClr val="00a197"/>
                </a:solidFill>
                <a:latin typeface="Calibri"/>
                <a:ea typeface="DejaVu Sans"/>
              </a:rPr>
              <a:t>ambientalista</a:t>
            </a:r>
            <a:r>
              <a:rPr b="0" lang="it-IT" sz="2000" spc="-1" strike="noStrike">
                <a:solidFill>
                  <a:srgbClr val="000000"/>
                </a:solidFill>
                <a:latin typeface="Calibri"/>
                <a:ea typeface="DejaVu Sans"/>
              </a:rPr>
              <a:t> </a:t>
            </a:r>
            <a:r>
              <a:rPr b="1" lang="it-IT" sz="2000" spc="-1" strike="noStrike">
                <a:solidFill>
                  <a:srgbClr val="00a197"/>
                </a:solidFill>
                <a:latin typeface="Calibri"/>
                <a:ea typeface="DejaVu Sans"/>
              </a:rPr>
              <a:t>internazionale</a:t>
            </a:r>
            <a:r>
              <a:rPr b="0" lang="it-IT" sz="2000" spc="-1" strike="noStrike">
                <a:solidFill>
                  <a:srgbClr val="000000"/>
                </a:solidFill>
                <a:latin typeface="Calibri"/>
                <a:ea typeface="DejaVu Sans"/>
              </a:rPr>
              <a:t> nato nell'agosto 2018, con lo sciopero di </a:t>
            </a:r>
            <a:r>
              <a:rPr b="1" lang="it-IT" sz="2000" spc="-1" strike="noStrike">
                <a:solidFill>
                  <a:srgbClr val="00a197"/>
                </a:solidFill>
                <a:latin typeface="Calibri"/>
                <a:ea typeface="DejaVu Sans"/>
              </a:rPr>
              <a:t>Greta</a:t>
            </a:r>
            <a:r>
              <a:rPr b="0" lang="it-IT" sz="2000" spc="-1" strike="noStrike">
                <a:solidFill>
                  <a:srgbClr val="000000"/>
                </a:solidFill>
                <a:latin typeface="Calibri"/>
                <a:ea typeface="DejaVu Sans"/>
              </a:rPr>
              <a:t> </a:t>
            </a:r>
            <a:r>
              <a:rPr b="1" lang="it-IT" sz="2000" spc="-1" strike="noStrike">
                <a:solidFill>
                  <a:srgbClr val="00a197"/>
                </a:solidFill>
                <a:latin typeface="Calibri"/>
                <a:ea typeface="DejaVu Sans"/>
              </a:rPr>
              <a:t>Thunberg</a:t>
            </a:r>
            <a:r>
              <a:rPr b="0" lang="it-IT" sz="2000" spc="-1" strike="noStrike">
                <a:solidFill>
                  <a:srgbClr val="000000"/>
                </a:solidFill>
                <a:latin typeface="Calibri"/>
                <a:ea typeface="DejaVu Sans"/>
              </a:rPr>
              <a:t>.</a:t>
            </a:r>
            <a:endParaRPr b="0" lang="it-IT" sz="2000" spc="-1" strike="noStrike">
              <a:solidFill>
                <a:srgbClr val="000000"/>
              </a:solidFill>
              <a:latin typeface="Arial"/>
            </a:endParaRPr>
          </a:p>
        </p:txBody>
      </p:sp>
      <p:sp>
        <p:nvSpPr>
          <p:cNvPr id="368" name="CasellaDiTesto 26"/>
          <p:cNvSpPr/>
          <p:nvPr/>
        </p:nvSpPr>
        <p:spPr>
          <a:xfrm>
            <a:off x="5963760" y="4106880"/>
            <a:ext cx="3034080" cy="1004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it-IT" sz="2000" spc="-1" strike="noStrike">
                <a:solidFill>
                  <a:srgbClr val="00a197"/>
                </a:solidFill>
                <a:latin typeface="Calibri"/>
                <a:ea typeface="DejaVu Sans"/>
              </a:rPr>
              <a:t>Severn Cullis-Suzuki </a:t>
            </a:r>
            <a:r>
              <a:rPr b="0" lang="it-IT" sz="2000" spc="-1" strike="noStrike">
                <a:solidFill>
                  <a:srgbClr val="000000"/>
                </a:solidFill>
                <a:latin typeface="Calibri"/>
                <a:ea typeface="DejaVu Sans"/>
              </a:rPr>
              <a:t>(1992)</a:t>
            </a:r>
            <a:endParaRPr b="0" lang="it-IT" sz="2000" spc="-1" strike="noStrike">
              <a:solidFill>
                <a:srgbClr val="000000"/>
              </a:solidFill>
              <a:latin typeface="Arial"/>
            </a:endParaRPr>
          </a:p>
          <a:p>
            <a:pPr>
              <a:lnSpc>
                <a:spcPct val="100000"/>
              </a:lnSpc>
            </a:pPr>
            <a:r>
              <a:rPr b="1" lang="it-IT" sz="2000" spc="-1" strike="noStrike">
                <a:solidFill>
                  <a:srgbClr val="00a197"/>
                </a:solidFill>
                <a:latin typeface="Calibri"/>
                <a:ea typeface="DejaVu Sans"/>
              </a:rPr>
              <a:t> </a:t>
            </a:r>
            <a:r>
              <a:rPr b="0" lang="it-IT" sz="2000" spc="-1" strike="noStrike">
                <a:solidFill>
                  <a:srgbClr val="000000"/>
                </a:solidFill>
                <a:latin typeface="Calibri"/>
                <a:ea typeface="DejaVu Sans"/>
              </a:rPr>
              <a:t>Antesignana dei giovani attivisti</a:t>
            </a:r>
            <a:endParaRPr b="0" lang="it-IT" sz="2000" spc="-1" strike="noStrike">
              <a:solidFill>
                <a:srgbClr val="000000"/>
              </a:solidFill>
              <a:latin typeface="Arial"/>
            </a:endParaRPr>
          </a:p>
        </p:txBody>
      </p:sp>
      <p:pic>
        <p:nvPicPr>
          <p:cNvPr id="369" name="Immagine 29" descr=""/>
          <p:cNvPicPr/>
          <p:nvPr/>
        </p:nvPicPr>
        <p:blipFill>
          <a:blip r:embed="rId6"/>
          <a:stretch/>
        </p:blipFill>
        <p:spPr>
          <a:xfrm>
            <a:off x="5058720" y="4240080"/>
            <a:ext cx="906840" cy="707400"/>
          </a:xfrm>
          <a:prstGeom prst="rect">
            <a:avLst/>
          </a:prstGeom>
          <a:ln w="0">
            <a:noFill/>
          </a:ln>
        </p:spPr>
      </p:pic>
      <p:pic>
        <p:nvPicPr>
          <p:cNvPr id="370" name="Immagine 30" descr=""/>
          <p:cNvPicPr/>
          <p:nvPr/>
        </p:nvPicPr>
        <p:blipFill>
          <a:blip r:embed="rId7"/>
          <a:stretch/>
        </p:blipFill>
        <p:spPr>
          <a:xfrm>
            <a:off x="6883920" y="5099760"/>
            <a:ext cx="1413000" cy="876240"/>
          </a:xfrm>
          <a:prstGeom prst="rect">
            <a:avLst/>
          </a:prstGeom>
          <a:ln w="0">
            <a:noFill/>
          </a:ln>
        </p:spPr>
      </p:pic>
      <p:pic>
        <p:nvPicPr>
          <p:cNvPr id="371" name="Immagine 31" descr=""/>
          <p:cNvPicPr/>
          <p:nvPr/>
        </p:nvPicPr>
        <p:blipFill>
          <a:blip r:embed="rId8"/>
          <a:stretch/>
        </p:blipFill>
        <p:spPr>
          <a:xfrm flipH="1" rot="672000">
            <a:off x="5523480" y="5198760"/>
            <a:ext cx="1272240" cy="64260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 name="Segnaposto contenuto 4"/>
          <p:cNvSpPr/>
          <p:nvPr/>
        </p:nvSpPr>
        <p:spPr>
          <a:xfrm>
            <a:off x="234000" y="3228120"/>
            <a:ext cx="4282200" cy="2883240"/>
          </a:xfrm>
          <a:prstGeom prst="rect">
            <a:avLst/>
          </a:prstGeom>
          <a:noFill/>
          <a:ln w="0">
            <a:noFill/>
          </a:ln>
        </p:spPr>
        <p:style>
          <a:lnRef idx="0"/>
          <a:fillRef idx="0"/>
          <a:effectRef idx="0"/>
          <a:fontRef idx="minor"/>
        </p:style>
        <p:txBody>
          <a:bodyPr lIns="90000" rIns="90000" tIns="45000" bIns="45000" anchor="t">
            <a:normAutofit/>
          </a:bodyPr>
          <a:p>
            <a:pPr>
              <a:lnSpc>
                <a:spcPct val="90000"/>
              </a:lnSpc>
              <a:spcBef>
                <a:spcPts val="1001"/>
              </a:spcBef>
              <a:tabLst>
                <a:tab algn="l" pos="0"/>
              </a:tabLst>
            </a:pPr>
            <a:r>
              <a:rPr b="1" lang="it-IT" sz="2000" spc="-1" strike="noStrike">
                <a:solidFill>
                  <a:srgbClr val="00a197"/>
                </a:solidFill>
                <a:latin typeface="Calibri"/>
                <a:ea typeface="DejaVu Sans"/>
              </a:rPr>
              <a:t>1 - Gli influencer:  </a:t>
            </a:r>
            <a:endParaRPr b="0" lang="it-IT" sz="2000" spc="-1" strike="noStrike">
              <a:solidFill>
                <a:srgbClr val="000000"/>
              </a:solidFill>
              <a:latin typeface="Arial"/>
            </a:endParaRPr>
          </a:p>
          <a:p>
            <a:pPr>
              <a:lnSpc>
                <a:spcPct val="90000"/>
              </a:lnSpc>
              <a:spcBef>
                <a:spcPts val="601"/>
              </a:spcBef>
              <a:tabLst>
                <a:tab algn="l" pos="0"/>
              </a:tabLst>
            </a:pPr>
            <a:r>
              <a:rPr b="1" i="1" lang="it-IT" sz="1800" spc="-1" strike="noStrike">
                <a:solidFill>
                  <a:srgbClr val="00a197"/>
                </a:solidFill>
                <a:latin typeface="Calibri"/>
                <a:ea typeface="DejaVu Sans"/>
              </a:rPr>
              <a:t>Greta</a:t>
            </a:r>
            <a:r>
              <a:rPr b="1" lang="it-IT" sz="1800" spc="-1" strike="noStrike">
                <a:solidFill>
                  <a:srgbClr val="00a197"/>
                </a:solidFill>
                <a:latin typeface="Calibri"/>
                <a:ea typeface="DejaVu Sans"/>
              </a:rPr>
              <a:t> </a:t>
            </a:r>
            <a:r>
              <a:rPr b="1" i="1" lang="it-IT" sz="1800" spc="-1" strike="noStrike">
                <a:solidFill>
                  <a:srgbClr val="00a197"/>
                </a:solidFill>
                <a:latin typeface="Calibri"/>
                <a:ea typeface="DejaVu Sans"/>
              </a:rPr>
              <a:t>Thunberg</a:t>
            </a:r>
            <a:r>
              <a:rPr b="0" lang="it-IT" sz="1800" spc="-1" strike="noStrike">
                <a:solidFill>
                  <a:srgbClr val="000000"/>
                </a:solidFill>
                <a:latin typeface="Calibri"/>
                <a:ea typeface="DejaVu Sans"/>
              </a:rPr>
              <a:t>, </a:t>
            </a:r>
            <a:r>
              <a:rPr b="0" i="1" lang="it-IT" sz="1800" spc="-1" strike="noStrike">
                <a:solidFill>
                  <a:srgbClr val="000000"/>
                </a:solidFill>
                <a:latin typeface="Calibri"/>
                <a:ea typeface="DejaVu Sans"/>
              </a:rPr>
              <a:t>attivista ambientale; </a:t>
            </a:r>
            <a:endParaRPr b="0" lang="it-IT" sz="1800" spc="-1" strike="noStrike">
              <a:solidFill>
                <a:srgbClr val="000000"/>
              </a:solidFill>
              <a:latin typeface="Arial"/>
            </a:endParaRPr>
          </a:p>
          <a:p>
            <a:pPr>
              <a:lnSpc>
                <a:spcPct val="90000"/>
              </a:lnSpc>
              <a:spcBef>
                <a:spcPts val="601"/>
              </a:spcBef>
              <a:tabLst>
                <a:tab algn="l" pos="0"/>
              </a:tabLst>
            </a:pPr>
            <a:r>
              <a:rPr b="1" i="1" lang="it-IT" sz="1800" spc="-1" strike="noStrike">
                <a:solidFill>
                  <a:srgbClr val="00a197"/>
                </a:solidFill>
                <a:latin typeface="Calibri"/>
                <a:ea typeface="DejaVu Sans"/>
              </a:rPr>
              <a:t>Jane</a:t>
            </a:r>
            <a:r>
              <a:rPr b="1" lang="it-IT" sz="1800" spc="-1" strike="noStrike">
                <a:solidFill>
                  <a:srgbClr val="000000"/>
                </a:solidFill>
                <a:latin typeface="Calibri"/>
                <a:ea typeface="DejaVu Sans"/>
              </a:rPr>
              <a:t> </a:t>
            </a:r>
            <a:r>
              <a:rPr b="1" i="1" lang="it-IT" sz="1800" spc="-1" strike="noStrike">
                <a:solidFill>
                  <a:srgbClr val="00a197"/>
                </a:solidFill>
                <a:latin typeface="Calibri"/>
                <a:ea typeface="DejaVu Sans"/>
              </a:rPr>
              <a:t>Goodall</a:t>
            </a:r>
            <a:r>
              <a:rPr b="0" lang="it-IT" sz="1800" spc="-1" strike="noStrike">
                <a:solidFill>
                  <a:srgbClr val="000000"/>
                </a:solidFill>
                <a:latin typeface="Calibri"/>
                <a:ea typeface="DejaVu Sans"/>
              </a:rPr>
              <a:t>, </a:t>
            </a:r>
            <a:r>
              <a:rPr b="0" i="1" lang="it-IT" sz="1800" spc="-1" strike="noStrike">
                <a:solidFill>
                  <a:srgbClr val="000000"/>
                </a:solidFill>
                <a:latin typeface="Calibri"/>
                <a:ea typeface="DejaVu Sans"/>
              </a:rPr>
              <a:t>primatologa e attivista </a:t>
            </a:r>
            <a:endParaRPr b="0" lang="it-IT" sz="1800" spc="-1" strike="noStrike">
              <a:solidFill>
                <a:srgbClr val="000000"/>
              </a:solidFill>
              <a:latin typeface="Arial"/>
            </a:endParaRPr>
          </a:p>
          <a:p>
            <a:pPr>
              <a:lnSpc>
                <a:spcPct val="90000"/>
              </a:lnSpc>
              <a:spcBef>
                <a:spcPts val="601"/>
              </a:spcBef>
              <a:tabLst>
                <a:tab algn="l" pos="0"/>
              </a:tabLst>
            </a:pPr>
            <a:r>
              <a:rPr b="1" i="1" lang="it-IT" sz="1800" spc="-1" strike="noStrike">
                <a:solidFill>
                  <a:srgbClr val="00a197"/>
                </a:solidFill>
                <a:latin typeface="Calibri"/>
                <a:ea typeface="DejaVu Sans"/>
              </a:rPr>
              <a:t>David</a:t>
            </a:r>
            <a:r>
              <a:rPr b="1" lang="it-IT" sz="1800" spc="-1" strike="noStrike">
                <a:solidFill>
                  <a:srgbClr val="000000"/>
                </a:solidFill>
                <a:latin typeface="Calibri"/>
                <a:ea typeface="DejaVu Sans"/>
              </a:rPr>
              <a:t> </a:t>
            </a:r>
            <a:r>
              <a:rPr b="1" i="1" lang="it-IT" sz="1800" spc="-1" strike="noStrike">
                <a:solidFill>
                  <a:srgbClr val="00a197"/>
                </a:solidFill>
                <a:latin typeface="Calibri"/>
                <a:ea typeface="DejaVu Sans"/>
              </a:rPr>
              <a:t>Attenborough</a:t>
            </a:r>
            <a:r>
              <a:rPr b="0" lang="it-IT" sz="1800" spc="-1" strike="noStrike">
                <a:solidFill>
                  <a:srgbClr val="000000"/>
                </a:solidFill>
                <a:latin typeface="Calibri"/>
                <a:ea typeface="DejaVu Sans"/>
              </a:rPr>
              <a:t>, </a:t>
            </a:r>
            <a:r>
              <a:rPr b="0" i="1" lang="it-IT" sz="1800" spc="-1" strike="noStrike">
                <a:solidFill>
                  <a:srgbClr val="000000"/>
                </a:solidFill>
                <a:latin typeface="Calibri"/>
                <a:ea typeface="DejaVu Sans"/>
              </a:rPr>
              <a:t>divulgatore scientifico e naturalista</a:t>
            </a:r>
            <a:endParaRPr b="0" lang="it-IT" sz="1800" spc="-1" strike="noStrike">
              <a:solidFill>
                <a:srgbClr val="000000"/>
              </a:solidFill>
              <a:latin typeface="Arial"/>
            </a:endParaRPr>
          </a:p>
          <a:p>
            <a:pPr>
              <a:lnSpc>
                <a:spcPct val="90000"/>
              </a:lnSpc>
              <a:spcBef>
                <a:spcPts val="1001"/>
              </a:spcBef>
              <a:tabLst>
                <a:tab algn="l" pos="0"/>
              </a:tabLst>
            </a:pPr>
            <a:r>
              <a:rPr b="1" lang="it-IT" sz="2000" spc="-1" strike="noStrike">
                <a:solidFill>
                  <a:srgbClr val="00a197"/>
                </a:solidFill>
                <a:latin typeface="Calibri"/>
                <a:ea typeface="DejaVu Sans"/>
              </a:rPr>
              <a:t>2 - Gli attivisti</a:t>
            </a:r>
            <a:endParaRPr b="0" lang="it-IT" sz="2000" spc="-1" strike="noStrike">
              <a:solidFill>
                <a:srgbClr val="000000"/>
              </a:solidFill>
              <a:latin typeface="Arial"/>
            </a:endParaRPr>
          </a:p>
          <a:p>
            <a:pPr>
              <a:lnSpc>
                <a:spcPct val="90000"/>
              </a:lnSpc>
              <a:spcBef>
                <a:spcPts val="601"/>
              </a:spcBef>
              <a:tabLst>
                <a:tab algn="l" pos="0"/>
              </a:tabLst>
            </a:pPr>
            <a:r>
              <a:rPr b="1" i="1" lang="it-IT" sz="1800" spc="-1" strike="noStrike">
                <a:solidFill>
                  <a:srgbClr val="00a197"/>
                </a:solidFill>
                <a:latin typeface="Calibri"/>
                <a:ea typeface="DejaVu Sans"/>
              </a:rPr>
              <a:t>Vanessa</a:t>
            </a:r>
            <a:r>
              <a:rPr b="1" lang="it-IT" sz="1800" spc="-1" strike="noStrike">
                <a:solidFill>
                  <a:srgbClr val="000000"/>
                </a:solidFill>
                <a:latin typeface="Calibri"/>
                <a:ea typeface="DejaVu Sans"/>
              </a:rPr>
              <a:t> </a:t>
            </a:r>
            <a:r>
              <a:rPr b="1" i="1" lang="it-IT" sz="1800" spc="-1" strike="noStrike">
                <a:solidFill>
                  <a:srgbClr val="00a197"/>
                </a:solidFill>
                <a:latin typeface="Calibri"/>
                <a:ea typeface="DejaVu Sans"/>
              </a:rPr>
              <a:t>Nakate</a:t>
            </a:r>
            <a:r>
              <a:rPr b="1" lang="it-IT" sz="1800" spc="-1" strike="noStrike">
                <a:solidFill>
                  <a:srgbClr val="000000"/>
                </a:solidFill>
                <a:latin typeface="Calibri"/>
                <a:ea typeface="DejaVu Sans"/>
              </a:rPr>
              <a:t>, </a:t>
            </a:r>
            <a:r>
              <a:rPr b="0" lang="it-IT" sz="1800" spc="-1" strike="noStrike">
                <a:solidFill>
                  <a:srgbClr val="000000"/>
                </a:solidFill>
                <a:latin typeface="Calibri"/>
                <a:ea typeface="DejaVu Sans"/>
              </a:rPr>
              <a:t>attivista per la giustizia climatica </a:t>
            </a:r>
            <a:endParaRPr b="0" lang="it-IT" sz="1800" spc="-1" strike="noStrike">
              <a:solidFill>
                <a:srgbClr val="000000"/>
              </a:solidFill>
              <a:latin typeface="Arial"/>
            </a:endParaRPr>
          </a:p>
          <a:p>
            <a:pPr>
              <a:lnSpc>
                <a:spcPct val="90000"/>
              </a:lnSpc>
              <a:spcBef>
                <a:spcPts val="601"/>
              </a:spcBef>
              <a:tabLst>
                <a:tab algn="l" pos="0"/>
              </a:tabLst>
            </a:pPr>
            <a:r>
              <a:rPr b="1" i="1" lang="it-IT" sz="1800" spc="-1" strike="noStrike">
                <a:solidFill>
                  <a:srgbClr val="00a197"/>
                </a:solidFill>
                <a:latin typeface="Calibri"/>
                <a:ea typeface="DejaVu Sans"/>
              </a:rPr>
              <a:t>Zanagee</a:t>
            </a:r>
            <a:r>
              <a:rPr b="1" lang="it-IT" sz="1800" spc="-1" strike="noStrike">
                <a:solidFill>
                  <a:srgbClr val="000000"/>
                </a:solidFill>
                <a:latin typeface="Calibri"/>
                <a:ea typeface="DejaVu Sans"/>
              </a:rPr>
              <a:t> </a:t>
            </a:r>
            <a:r>
              <a:rPr b="1" i="1" lang="it-IT" sz="1800" spc="-1" strike="noStrike">
                <a:solidFill>
                  <a:srgbClr val="00a197"/>
                </a:solidFill>
                <a:latin typeface="Calibri"/>
                <a:ea typeface="DejaVu Sans"/>
              </a:rPr>
              <a:t>Artis</a:t>
            </a:r>
            <a:r>
              <a:rPr b="1" lang="it-IT" sz="1800" spc="-1" strike="noStrike">
                <a:solidFill>
                  <a:srgbClr val="000000"/>
                </a:solidFill>
                <a:latin typeface="Calibri"/>
                <a:ea typeface="DejaVu Sans"/>
              </a:rPr>
              <a:t>, </a:t>
            </a:r>
            <a:r>
              <a:rPr b="0" lang="it-IT" sz="1800" spc="-1" strike="noStrike">
                <a:solidFill>
                  <a:srgbClr val="000000"/>
                </a:solidFill>
                <a:latin typeface="Calibri"/>
                <a:ea typeface="DejaVu Sans"/>
              </a:rPr>
              <a:t>Cofondatore di Zero Hour</a:t>
            </a:r>
            <a:endParaRPr b="0" lang="it-IT" sz="1800" spc="-1" strike="noStrike">
              <a:solidFill>
                <a:srgbClr val="000000"/>
              </a:solidFill>
              <a:latin typeface="Arial"/>
            </a:endParaRPr>
          </a:p>
          <a:p>
            <a:pPr>
              <a:lnSpc>
                <a:spcPct val="90000"/>
              </a:lnSpc>
              <a:spcBef>
                <a:spcPts val="1001"/>
              </a:spcBef>
              <a:tabLst>
                <a:tab algn="l" pos="0"/>
              </a:tabLst>
            </a:pPr>
            <a:endParaRPr b="0" lang="it-IT" sz="1800" spc="-1" strike="noStrike">
              <a:solidFill>
                <a:srgbClr val="000000"/>
              </a:solidFill>
              <a:latin typeface="Arial"/>
            </a:endParaRPr>
          </a:p>
          <a:p>
            <a:pPr>
              <a:lnSpc>
                <a:spcPct val="90000"/>
              </a:lnSpc>
              <a:spcBef>
                <a:spcPts val="1001"/>
              </a:spcBef>
              <a:tabLst>
                <a:tab algn="l" pos="0"/>
              </a:tabLst>
            </a:pPr>
            <a:endParaRPr b="0" lang="it-IT" sz="1800" spc="-1" strike="noStrike">
              <a:solidFill>
                <a:srgbClr val="000000"/>
              </a:solidFill>
              <a:latin typeface="Arial"/>
            </a:endParaRPr>
          </a:p>
          <a:p>
            <a:pPr>
              <a:lnSpc>
                <a:spcPct val="90000"/>
              </a:lnSpc>
              <a:spcBef>
                <a:spcPts val="1001"/>
              </a:spcBef>
              <a:tabLst>
                <a:tab algn="l" pos="0"/>
              </a:tabLst>
            </a:pPr>
            <a:endParaRPr b="0" lang="it-IT" sz="1800" spc="-1" strike="noStrike">
              <a:solidFill>
                <a:srgbClr val="000000"/>
              </a:solidFill>
              <a:latin typeface="Arial"/>
            </a:endParaRPr>
          </a:p>
          <a:p>
            <a:pPr>
              <a:lnSpc>
                <a:spcPct val="90000"/>
              </a:lnSpc>
              <a:spcBef>
                <a:spcPts val="1001"/>
              </a:spcBef>
              <a:tabLst>
                <a:tab algn="l" pos="0"/>
              </a:tabLst>
            </a:pPr>
            <a:endParaRPr b="0" lang="it-IT" sz="2800" spc="-1" strike="noStrike">
              <a:solidFill>
                <a:srgbClr val="000000"/>
              </a:solidFill>
              <a:latin typeface="Arial"/>
            </a:endParaRPr>
          </a:p>
        </p:txBody>
      </p:sp>
      <p:sp>
        <p:nvSpPr>
          <p:cNvPr id="373" name="CasellaDiTesto 6"/>
          <p:cNvSpPr/>
          <p:nvPr/>
        </p:nvSpPr>
        <p:spPr>
          <a:xfrm>
            <a:off x="272160" y="6318000"/>
            <a:ext cx="3362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17</a:t>
            </a:r>
            <a:endParaRPr b="0" lang="it-IT" sz="1200" spc="-1" strike="noStrike">
              <a:solidFill>
                <a:srgbClr val="000000"/>
              </a:solidFill>
              <a:latin typeface="Arial"/>
            </a:endParaRPr>
          </a:p>
        </p:txBody>
      </p:sp>
      <p:pic>
        <p:nvPicPr>
          <p:cNvPr id="374" name="Immagine 7" descr=""/>
          <p:cNvPicPr/>
          <p:nvPr/>
        </p:nvPicPr>
        <p:blipFill>
          <a:blip r:embed="rId1"/>
          <a:stretch/>
        </p:blipFill>
        <p:spPr>
          <a:xfrm>
            <a:off x="3970800" y="6498000"/>
            <a:ext cx="1107720" cy="161280"/>
          </a:xfrm>
          <a:prstGeom prst="rect">
            <a:avLst/>
          </a:prstGeom>
          <a:ln w="0">
            <a:noFill/>
          </a:ln>
        </p:spPr>
      </p:pic>
      <p:pic>
        <p:nvPicPr>
          <p:cNvPr id="375" name="Immagine 1" descr=""/>
          <p:cNvPicPr/>
          <p:nvPr/>
        </p:nvPicPr>
        <p:blipFill>
          <a:blip r:embed="rId2"/>
          <a:stretch/>
        </p:blipFill>
        <p:spPr>
          <a:xfrm>
            <a:off x="234000" y="1339200"/>
            <a:ext cx="2344320" cy="1655280"/>
          </a:xfrm>
          <a:prstGeom prst="rect">
            <a:avLst/>
          </a:prstGeom>
          <a:ln w="0">
            <a:noFill/>
          </a:ln>
        </p:spPr>
      </p:pic>
      <p:sp>
        <p:nvSpPr>
          <p:cNvPr id="376" name="CasellaDiTesto 4"/>
          <p:cNvSpPr/>
          <p:nvPr/>
        </p:nvSpPr>
        <p:spPr>
          <a:xfrm>
            <a:off x="2771280" y="1187280"/>
            <a:ext cx="5835240" cy="191916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lang="it-IT" sz="2000" spc="-1" strike="noStrike">
                <a:solidFill>
                  <a:srgbClr val="00a197"/>
                </a:solidFill>
                <a:latin typeface="Calibri"/>
                <a:ea typeface="DejaVu Sans"/>
              </a:rPr>
              <a:t>National Geographic: 26 fautori del cambiamento che lottano per il pianeta</a:t>
            </a:r>
            <a:endParaRPr b="0" lang="it-IT" sz="2000" spc="-1" strike="noStrike">
              <a:solidFill>
                <a:srgbClr val="000000"/>
              </a:solidFill>
              <a:latin typeface="Arial"/>
            </a:endParaRPr>
          </a:p>
          <a:p>
            <a:pPr algn="just">
              <a:lnSpc>
                <a:spcPct val="100000"/>
              </a:lnSpc>
            </a:pPr>
            <a:r>
              <a:rPr b="0" lang="it-IT" sz="2000" spc="-1" strike="noStrike">
                <a:solidFill>
                  <a:srgbClr val="000000"/>
                </a:solidFill>
                <a:latin typeface="Calibri"/>
                <a:ea typeface="DejaVu Sans"/>
              </a:rPr>
              <a:t>individui, organizzazioni e fondazioni che attraverso azioni di mobilitazione, ricerca, innovazione e finanziamento stanno indicando la strada per un futuro mondiale più roseo.</a:t>
            </a:r>
            <a:endParaRPr b="0" lang="it-IT" sz="2000" spc="-1" strike="noStrike">
              <a:solidFill>
                <a:srgbClr val="000000"/>
              </a:solidFill>
              <a:latin typeface="Arial"/>
            </a:endParaRPr>
          </a:p>
        </p:txBody>
      </p:sp>
      <p:sp>
        <p:nvSpPr>
          <p:cNvPr id="377" name="Segnaposto contenuto 12"/>
          <p:cNvSpPr/>
          <p:nvPr/>
        </p:nvSpPr>
        <p:spPr>
          <a:xfrm>
            <a:off x="4572000" y="3228120"/>
            <a:ext cx="4282200" cy="2883240"/>
          </a:xfrm>
          <a:prstGeom prst="rect">
            <a:avLst/>
          </a:prstGeom>
          <a:noFill/>
          <a:ln w="0">
            <a:noFill/>
          </a:ln>
        </p:spPr>
        <p:style>
          <a:lnRef idx="0"/>
          <a:fillRef idx="0"/>
          <a:effectRef idx="0"/>
          <a:fontRef idx="minor"/>
        </p:style>
        <p:txBody>
          <a:bodyPr lIns="90000" rIns="90000" tIns="45000" bIns="45000" anchor="t">
            <a:normAutofit fontScale="96000"/>
          </a:bodyPr>
          <a:p>
            <a:pPr>
              <a:lnSpc>
                <a:spcPct val="90000"/>
              </a:lnSpc>
              <a:spcBef>
                <a:spcPts val="1001"/>
              </a:spcBef>
              <a:tabLst>
                <a:tab algn="l" pos="0"/>
              </a:tabLst>
            </a:pPr>
            <a:r>
              <a:rPr b="1" lang="it-IT" sz="2200" spc="-1" strike="noStrike">
                <a:solidFill>
                  <a:srgbClr val="00a197"/>
                </a:solidFill>
                <a:latin typeface="Calibri"/>
                <a:ea typeface="DejaVu Sans"/>
              </a:rPr>
              <a:t>3</a:t>
            </a:r>
            <a:r>
              <a:rPr b="1" lang="it-IT" sz="2000" spc="-1" strike="noStrike">
                <a:solidFill>
                  <a:srgbClr val="00a197"/>
                </a:solidFill>
                <a:latin typeface="Calibri"/>
                <a:ea typeface="DejaVu Sans"/>
              </a:rPr>
              <a:t> - </a:t>
            </a:r>
            <a:r>
              <a:rPr b="1" lang="it-IT" sz="2200" spc="-1" strike="noStrike">
                <a:solidFill>
                  <a:srgbClr val="00a197"/>
                </a:solidFill>
                <a:latin typeface="Calibri"/>
                <a:ea typeface="DejaVu Sans"/>
              </a:rPr>
              <a:t>Gli</a:t>
            </a:r>
            <a:r>
              <a:rPr b="1" lang="it-IT" sz="2000" spc="-1" strike="noStrike">
                <a:solidFill>
                  <a:srgbClr val="00a197"/>
                </a:solidFill>
                <a:latin typeface="Calibri"/>
                <a:ea typeface="DejaVu Sans"/>
              </a:rPr>
              <a:t> </a:t>
            </a:r>
            <a:r>
              <a:rPr b="1" lang="it-IT" sz="2200" spc="-1" strike="noStrike">
                <a:solidFill>
                  <a:srgbClr val="00a197"/>
                </a:solidFill>
                <a:latin typeface="Calibri"/>
                <a:ea typeface="DejaVu Sans"/>
              </a:rPr>
              <a:t>Scienziati</a:t>
            </a:r>
            <a:r>
              <a:rPr b="1" lang="it-IT" sz="2000" spc="-1" strike="noStrike">
                <a:solidFill>
                  <a:srgbClr val="00a197"/>
                </a:solidFill>
                <a:latin typeface="Calibri"/>
                <a:ea typeface="DejaVu Sans"/>
              </a:rPr>
              <a:t>:  </a:t>
            </a:r>
            <a:endParaRPr b="0" lang="it-IT" sz="2000" spc="-1" strike="noStrike">
              <a:solidFill>
                <a:srgbClr val="000000"/>
              </a:solidFill>
              <a:latin typeface="Arial"/>
            </a:endParaRPr>
          </a:p>
          <a:p>
            <a:pPr>
              <a:lnSpc>
                <a:spcPct val="90000"/>
              </a:lnSpc>
              <a:spcBef>
                <a:spcPts val="601"/>
              </a:spcBef>
              <a:tabLst>
                <a:tab algn="l" pos="0"/>
              </a:tabLst>
            </a:pPr>
            <a:r>
              <a:rPr b="1" lang="it-IT" sz="1800" spc="-1" strike="noStrike">
                <a:solidFill>
                  <a:srgbClr val="00a197"/>
                </a:solidFill>
                <a:latin typeface="Calibri"/>
                <a:ea typeface="DejaVu Sans"/>
              </a:rPr>
              <a:t>Victoria</a:t>
            </a:r>
            <a:r>
              <a:rPr b="1" lang="it-IT" sz="1800" spc="-1" strike="noStrike">
                <a:solidFill>
                  <a:srgbClr val="000000"/>
                </a:solidFill>
                <a:latin typeface="Calibri"/>
                <a:ea typeface="DejaVu Sans"/>
              </a:rPr>
              <a:t> </a:t>
            </a:r>
            <a:r>
              <a:rPr b="1" i="1" lang="it-IT" sz="1800" spc="-1" strike="noStrike">
                <a:solidFill>
                  <a:srgbClr val="00a197"/>
                </a:solidFill>
                <a:latin typeface="Calibri"/>
                <a:ea typeface="DejaVu Sans"/>
              </a:rPr>
              <a:t>Herrmann</a:t>
            </a:r>
            <a:r>
              <a:rPr b="1" lang="it-IT" sz="1800" spc="-1" strike="noStrike">
                <a:solidFill>
                  <a:srgbClr val="000000"/>
                </a:solidFill>
                <a:latin typeface="Calibri"/>
                <a:ea typeface="DejaVu Sans"/>
              </a:rPr>
              <a:t>,</a:t>
            </a:r>
            <a:r>
              <a:rPr b="0" lang="it-IT" sz="1800" spc="-1" strike="noStrike">
                <a:solidFill>
                  <a:srgbClr val="000000"/>
                </a:solidFill>
                <a:latin typeface="Calibri"/>
                <a:ea typeface="DejaVu Sans"/>
              </a:rPr>
              <a:t> geografa e sociologa</a:t>
            </a:r>
            <a:endParaRPr b="0" lang="it-IT" sz="1800" spc="-1" strike="noStrike">
              <a:solidFill>
                <a:srgbClr val="000000"/>
              </a:solidFill>
              <a:latin typeface="Arial"/>
            </a:endParaRPr>
          </a:p>
          <a:p>
            <a:pPr>
              <a:lnSpc>
                <a:spcPct val="90000"/>
              </a:lnSpc>
              <a:spcBef>
                <a:spcPts val="601"/>
              </a:spcBef>
              <a:tabLst>
                <a:tab algn="l" pos="0"/>
              </a:tabLst>
            </a:pPr>
            <a:r>
              <a:rPr b="1" i="1" lang="it-IT" sz="1800" spc="-1" strike="noStrike">
                <a:solidFill>
                  <a:srgbClr val="00a197"/>
                </a:solidFill>
                <a:latin typeface="Calibri"/>
                <a:ea typeface="DejaVu Sans"/>
              </a:rPr>
              <a:t>Tom</a:t>
            </a:r>
            <a:r>
              <a:rPr b="1" lang="it-IT" sz="1800" spc="-1" strike="noStrike">
                <a:solidFill>
                  <a:srgbClr val="000000"/>
                </a:solidFill>
                <a:latin typeface="Calibri"/>
                <a:ea typeface="DejaVu Sans"/>
              </a:rPr>
              <a:t> </a:t>
            </a:r>
            <a:r>
              <a:rPr b="1" i="1" lang="it-IT" sz="1800" spc="-1" strike="noStrike">
                <a:solidFill>
                  <a:srgbClr val="00a197"/>
                </a:solidFill>
                <a:latin typeface="Calibri"/>
                <a:ea typeface="DejaVu Sans"/>
              </a:rPr>
              <a:t>Matthews</a:t>
            </a:r>
            <a:r>
              <a:rPr b="1" lang="it-IT" sz="1800" spc="-1" strike="noStrike">
                <a:solidFill>
                  <a:srgbClr val="000000"/>
                </a:solidFill>
                <a:latin typeface="Calibri"/>
                <a:ea typeface="DejaVu Sans"/>
              </a:rPr>
              <a:t>, </a:t>
            </a:r>
            <a:r>
              <a:rPr b="0" lang="it-IT" sz="1800" spc="-1" strike="noStrike">
                <a:solidFill>
                  <a:srgbClr val="000000"/>
                </a:solidFill>
                <a:latin typeface="Calibri"/>
                <a:ea typeface="DejaVu Sans"/>
              </a:rPr>
              <a:t>climatologo</a:t>
            </a:r>
            <a:endParaRPr b="0" lang="it-IT" sz="1800" spc="-1" strike="noStrike">
              <a:solidFill>
                <a:srgbClr val="000000"/>
              </a:solidFill>
              <a:latin typeface="Arial"/>
            </a:endParaRPr>
          </a:p>
          <a:p>
            <a:pPr>
              <a:lnSpc>
                <a:spcPct val="90000"/>
              </a:lnSpc>
              <a:spcBef>
                <a:spcPts val="1001"/>
              </a:spcBef>
              <a:tabLst>
                <a:tab algn="l" pos="0"/>
              </a:tabLst>
            </a:pPr>
            <a:r>
              <a:rPr b="1" lang="it-IT" sz="2200" spc="-1" strike="noStrike">
                <a:solidFill>
                  <a:srgbClr val="00a197"/>
                </a:solidFill>
                <a:latin typeface="Calibri"/>
                <a:ea typeface="DejaVu Sans"/>
              </a:rPr>
              <a:t>4 -</a:t>
            </a:r>
            <a:r>
              <a:rPr b="1" lang="it-IT" sz="2000" spc="-1" strike="noStrike">
                <a:solidFill>
                  <a:srgbClr val="00a197"/>
                </a:solidFill>
                <a:latin typeface="Calibri"/>
                <a:ea typeface="DejaVu Sans"/>
              </a:rPr>
              <a:t> </a:t>
            </a:r>
            <a:r>
              <a:rPr b="1" lang="it-IT" sz="2200" spc="-1" strike="noStrike">
                <a:solidFill>
                  <a:srgbClr val="00a197"/>
                </a:solidFill>
                <a:latin typeface="Calibri"/>
                <a:ea typeface="DejaVu Sans"/>
              </a:rPr>
              <a:t>Gli</a:t>
            </a:r>
            <a:r>
              <a:rPr b="1" lang="it-IT" sz="2000" spc="-1" strike="noStrike">
                <a:solidFill>
                  <a:srgbClr val="00a197"/>
                </a:solidFill>
                <a:latin typeface="Calibri"/>
                <a:ea typeface="DejaVu Sans"/>
              </a:rPr>
              <a:t> </a:t>
            </a:r>
            <a:r>
              <a:rPr b="1" lang="it-IT" sz="2200" spc="-1" strike="noStrike">
                <a:solidFill>
                  <a:srgbClr val="00a197"/>
                </a:solidFill>
                <a:latin typeface="Calibri"/>
                <a:ea typeface="DejaVu Sans"/>
              </a:rPr>
              <a:t>innovatori</a:t>
            </a:r>
            <a:r>
              <a:rPr b="1" lang="it-IT" sz="2000" spc="-1" strike="noStrike">
                <a:solidFill>
                  <a:srgbClr val="00a197"/>
                </a:solidFill>
                <a:latin typeface="Calibri"/>
                <a:ea typeface="DejaVu Sans"/>
              </a:rPr>
              <a:t>: </a:t>
            </a:r>
            <a:r>
              <a:rPr b="1" i="1" lang="it-IT" sz="1800" spc="-1" strike="noStrike">
                <a:solidFill>
                  <a:srgbClr val="00a197"/>
                </a:solidFill>
                <a:latin typeface="Calibri"/>
                <a:ea typeface="DejaVu Sans"/>
              </a:rPr>
              <a:t>The Earthshot Prize</a:t>
            </a:r>
            <a:endParaRPr b="0" lang="it-IT" sz="1800" spc="-1" strike="noStrike">
              <a:solidFill>
                <a:srgbClr val="000000"/>
              </a:solidFill>
              <a:latin typeface="Arial"/>
            </a:endParaRPr>
          </a:p>
          <a:p>
            <a:pPr>
              <a:lnSpc>
                <a:spcPct val="90000"/>
              </a:lnSpc>
              <a:spcBef>
                <a:spcPts val="1001"/>
              </a:spcBef>
              <a:tabLst>
                <a:tab algn="l" pos="0"/>
              </a:tabLst>
            </a:pPr>
            <a:r>
              <a:rPr b="1" lang="it-IT" sz="2200" spc="-1" strike="noStrike">
                <a:solidFill>
                  <a:srgbClr val="00a197"/>
                </a:solidFill>
                <a:latin typeface="Calibri"/>
                <a:ea typeface="DejaVu Sans"/>
              </a:rPr>
              <a:t>5 -</a:t>
            </a:r>
            <a:r>
              <a:rPr b="1" lang="it-IT" sz="2000" spc="-1" strike="noStrike">
                <a:solidFill>
                  <a:srgbClr val="00a197"/>
                </a:solidFill>
                <a:latin typeface="Calibri"/>
                <a:ea typeface="DejaVu Sans"/>
              </a:rPr>
              <a:t> </a:t>
            </a:r>
            <a:r>
              <a:rPr b="1" lang="it-IT" sz="2200" spc="-1" strike="noStrike">
                <a:solidFill>
                  <a:srgbClr val="00a197"/>
                </a:solidFill>
                <a:latin typeface="Calibri"/>
                <a:ea typeface="DejaVu Sans"/>
              </a:rPr>
              <a:t>I</a:t>
            </a:r>
            <a:r>
              <a:rPr b="1" lang="it-IT" sz="2000" spc="-1" strike="noStrike">
                <a:solidFill>
                  <a:srgbClr val="00a197"/>
                </a:solidFill>
                <a:latin typeface="Calibri"/>
                <a:ea typeface="DejaVu Sans"/>
              </a:rPr>
              <a:t> </a:t>
            </a:r>
            <a:r>
              <a:rPr b="1" lang="it-IT" sz="2200" spc="-1" strike="noStrike">
                <a:solidFill>
                  <a:srgbClr val="00a197"/>
                </a:solidFill>
                <a:latin typeface="Calibri"/>
                <a:ea typeface="DejaVu Sans"/>
              </a:rPr>
              <a:t>fondatori</a:t>
            </a:r>
            <a:r>
              <a:rPr b="1" lang="it-IT" sz="2000" spc="-1" strike="noStrike">
                <a:solidFill>
                  <a:srgbClr val="00a197"/>
                </a:solidFill>
                <a:latin typeface="Calibri"/>
                <a:ea typeface="DejaVu Sans"/>
              </a:rPr>
              <a:t>: </a:t>
            </a:r>
            <a:endParaRPr b="0" lang="it-IT" sz="2000" spc="-1" strike="noStrike">
              <a:solidFill>
                <a:srgbClr val="000000"/>
              </a:solidFill>
              <a:latin typeface="Arial"/>
            </a:endParaRPr>
          </a:p>
          <a:p>
            <a:pPr>
              <a:lnSpc>
                <a:spcPct val="90000"/>
              </a:lnSpc>
              <a:spcBef>
                <a:spcPts val="601"/>
              </a:spcBef>
              <a:tabLst>
                <a:tab algn="l" pos="0"/>
              </a:tabLst>
            </a:pPr>
            <a:r>
              <a:rPr b="1" i="1" lang="it-IT" sz="1800" spc="-1" strike="noStrike">
                <a:solidFill>
                  <a:srgbClr val="00a197"/>
                </a:solidFill>
                <a:latin typeface="Calibri"/>
                <a:ea typeface="DejaVu Sans"/>
              </a:rPr>
              <a:t>Gordon</a:t>
            </a:r>
            <a:r>
              <a:rPr b="1" lang="it-IT" sz="1800" spc="-1" strike="noStrike">
                <a:solidFill>
                  <a:srgbClr val="000000"/>
                </a:solidFill>
                <a:latin typeface="Calibri"/>
                <a:ea typeface="DejaVu Sans"/>
              </a:rPr>
              <a:t> </a:t>
            </a:r>
            <a:r>
              <a:rPr b="1" i="1" lang="it-IT" sz="1800" spc="-1" strike="noStrike">
                <a:solidFill>
                  <a:srgbClr val="00a197"/>
                </a:solidFill>
                <a:latin typeface="Calibri"/>
                <a:ea typeface="DejaVu Sans"/>
              </a:rPr>
              <a:t>Moore</a:t>
            </a:r>
            <a:r>
              <a:rPr b="0" lang="it-IT" sz="1800" spc="-1" strike="noStrike">
                <a:solidFill>
                  <a:srgbClr val="000000"/>
                </a:solidFill>
                <a:latin typeface="Calibri"/>
                <a:ea typeface="DejaVu Sans"/>
              </a:rPr>
              <a:t>,</a:t>
            </a:r>
            <a:r>
              <a:rPr b="1" lang="it-IT" sz="1800" spc="-1" strike="noStrike">
                <a:solidFill>
                  <a:srgbClr val="000000"/>
                </a:solidFill>
                <a:latin typeface="Calibri"/>
                <a:ea typeface="DejaVu Sans"/>
              </a:rPr>
              <a:t> </a:t>
            </a:r>
            <a:r>
              <a:rPr b="0" i="1" lang="it-IT" sz="1800" spc="-1" strike="noStrike">
                <a:solidFill>
                  <a:srgbClr val="000000"/>
                </a:solidFill>
                <a:latin typeface="Calibri"/>
                <a:ea typeface="DejaVu Sans"/>
              </a:rPr>
              <a:t>ingegnere informatico. </a:t>
            </a:r>
            <a:endParaRPr b="0" lang="it-IT" sz="1800" spc="-1" strike="noStrike">
              <a:solidFill>
                <a:srgbClr val="000000"/>
              </a:solidFill>
              <a:latin typeface="Arial"/>
            </a:endParaRPr>
          </a:p>
          <a:p>
            <a:pPr>
              <a:lnSpc>
                <a:spcPct val="90000"/>
              </a:lnSpc>
              <a:spcBef>
                <a:spcPts val="601"/>
              </a:spcBef>
              <a:tabLst>
                <a:tab algn="l" pos="0"/>
              </a:tabLst>
            </a:pPr>
            <a:r>
              <a:rPr b="1" i="1" lang="it-IT" sz="1800" spc="-1" strike="noStrike">
                <a:solidFill>
                  <a:srgbClr val="00a197"/>
                </a:solidFill>
                <a:latin typeface="Calibri"/>
                <a:ea typeface="DejaVu Sans"/>
              </a:rPr>
              <a:t>Bill</a:t>
            </a:r>
            <a:r>
              <a:rPr b="1" lang="it-IT" sz="1800" spc="-1" strike="noStrike">
                <a:solidFill>
                  <a:srgbClr val="000000"/>
                </a:solidFill>
                <a:latin typeface="Calibri"/>
                <a:ea typeface="DejaVu Sans"/>
              </a:rPr>
              <a:t> </a:t>
            </a:r>
            <a:r>
              <a:rPr b="1" i="1" lang="it-IT" sz="1800" spc="-1" strike="noStrike">
                <a:solidFill>
                  <a:srgbClr val="00a197"/>
                </a:solidFill>
                <a:latin typeface="Calibri"/>
                <a:ea typeface="DejaVu Sans"/>
              </a:rPr>
              <a:t>Gates</a:t>
            </a:r>
            <a:r>
              <a:rPr b="0" lang="it-IT" sz="1800" spc="-1" strike="noStrike">
                <a:solidFill>
                  <a:srgbClr val="000000"/>
                </a:solidFill>
                <a:latin typeface="Calibri"/>
                <a:ea typeface="DejaVu Sans"/>
              </a:rPr>
              <a:t>,</a:t>
            </a:r>
            <a:r>
              <a:rPr b="1" lang="it-IT" sz="1800" spc="-1" strike="noStrike">
                <a:solidFill>
                  <a:srgbClr val="000000"/>
                </a:solidFill>
                <a:latin typeface="Calibri"/>
                <a:ea typeface="DejaVu Sans"/>
              </a:rPr>
              <a:t> </a:t>
            </a:r>
            <a:r>
              <a:rPr b="0" i="1" lang="it-IT" sz="1800" spc="-1" strike="noStrike">
                <a:solidFill>
                  <a:srgbClr val="000000"/>
                </a:solidFill>
                <a:latin typeface="Calibri"/>
                <a:ea typeface="DejaVu Sans"/>
              </a:rPr>
              <a:t>magnate nel settore della tecnologia. </a:t>
            </a:r>
            <a:endParaRPr b="0" lang="it-IT" sz="1800" spc="-1" strike="noStrike">
              <a:solidFill>
                <a:srgbClr val="000000"/>
              </a:solidFill>
              <a:latin typeface="Arial"/>
            </a:endParaRPr>
          </a:p>
          <a:p>
            <a:pPr>
              <a:lnSpc>
                <a:spcPct val="90000"/>
              </a:lnSpc>
              <a:spcBef>
                <a:spcPts val="601"/>
              </a:spcBef>
              <a:tabLst>
                <a:tab algn="l" pos="0"/>
              </a:tabLst>
            </a:pPr>
            <a:r>
              <a:rPr b="1" i="1" lang="it-IT" sz="1800" spc="-1" strike="noStrike">
                <a:solidFill>
                  <a:srgbClr val="00a197"/>
                </a:solidFill>
                <a:latin typeface="Calibri"/>
                <a:ea typeface="DejaVu Sans"/>
              </a:rPr>
              <a:t>Leonardo</a:t>
            </a:r>
            <a:r>
              <a:rPr b="1" lang="it-IT" sz="1800" spc="-1" strike="noStrike">
                <a:solidFill>
                  <a:srgbClr val="000000"/>
                </a:solidFill>
                <a:latin typeface="Calibri"/>
                <a:ea typeface="DejaVu Sans"/>
              </a:rPr>
              <a:t> </a:t>
            </a:r>
            <a:r>
              <a:rPr b="1" i="1" lang="it-IT" sz="1800" spc="-1" strike="noStrike">
                <a:solidFill>
                  <a:srgbClr val="00a197"/>
                </a:solidFill>
                <a:latin typeface="Calibri"/>
                <a:ea typeface="DejaVu Sans"/>
              </a:rPr>
              <a:t>di</a:t>
            </a:r>
            <a:r>
              <a:rPr b="1" lang="it-IT" sz="1800" spc="-1" strike="noStrike">
                <a:solidFill>
                  <a:srgbClr val="000000"/>
                </a:solidFill>
                <a:latin typeface="Calibri"/>
                <a:ea typeface="DejaVu Sans"/>
              </a:rPr>
              <a:t> </a:t>
            </a:r>
            <a:r>
              <a:rPr b="1" i="1" lang="it-IT" sz="1800" spc="-1" strike="noStrike">
                <a:solidFill>
                  <a:srgbClr val="00a197"/>
                </a:solidFill>
                <a:latin typeface="Calibri"/>
                <a:ea typeface="DejaVu Sans"/>
              </a:rPr>
              <a:t>Caprio</a:t>
            </a:r>
            <a:r>
              <a:rPr b="0" i="1" lang="it-IT" sz="1800" spc="-1" strike="noStrike">
                <a:solidFill>
                  <a:srgbClr val="000000"/>
                </a:solidFill>
                <a:latin typeface="Calibri"/>
                <a:ea typeface="DejaVu Sans"/>
              </a:rPr>
              <a:t>, attore</a:t>
            </a:r>
            <a:endParaRPr b="0" lang="it-IT" sz="1800" spc="-1" strike="noStrike">
              <a:solidFill>
                <a:srgbClr val="000000"/>
              </a:solidFill>
              <a:latin typeface="Arial"/>
            </a:endParaRPr>
          </a:p>
          <a:p>
            <a:pPr>
              <a:lnSpc>
                <a:spcPct val="90000"/>
              </a:lnSpc>
              <a:spcBef>
                <a:spcPts val="1001"/>
              </a:spcBef>
              <a:tabLst>
                <a:tab algn="l" pos="0"/>
              </a:tabLst>
            </a:pPr>
            <a:endParaRPr b="0" lang="it-IT" sz="2000" spc="-1" strike="noStrike">
              <a:solidFill>
                <a:srgbClr val="000000"/>
              </a:solidFill>
              <a:latin typeface="Arial"/>
            </a:endParaRPr>
          </a:p>
          <a:p>
            <a:pPr>
              <a:lnSpc>
                <a:spcPct val="90000"/>
              </a:lnSpc>
              <a:spcBef>
                <a:spcPts val="1001"/>
              </a:spcBef>
              <a:tabLst>
                <a:tab algn="l" pos="0"/>
              </a:tabLst>
            </a:pPr>
            <a:endParaRPr b="0" lang="it-IT" sz="1800" spc="-1" strike="noStrike">
              <a:solidFill>
                <a:srgbClr val="000000"/>
              </a:solidFill>
              <a:latin typeface="Arial"/>
            </a:endParaRPr>
          </a:p>
        </p:txBody>
      </p:sp>
      <p:sp>
        <p:nvSpPr>
          <p:cNvPr id="378" name="Titolo 3"/>
          <p:cNvSpPr/>
          <p:nvPr/>
        </p:nvSpPr>
        <p:spPr>
          <a:xfrm>
            <a:off x="234000" y="475200"/>
            <a:ext cx="8689680" cy="50472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DejaVu Sans"/>
              </a:rPr>
              <a:t>Teorie ATTIVE – I movimenti per l’ambiente</a:t>
            </a:r>
            <a:endParaRPr b="0" lang="it-IT"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CasellaDiTesto 14"/>
          <p:cNvSpPr/>
          <p:nvPr/>
        </p:nvSpPr>
        <p:spPr>
          <a:xfrm>
            <a:off x="234000" y="1339200"/>
            <a:ext cx="8474400" cy="222408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0" lang="it-IT" sz="2000" spc="-1" strike="noStrike">
                <a:solidFill>
                  <a:srgbClr val="555555"/>
                </a:solidFill>
                <a:latin typeface="Calibri"/>
                <a:ea typeface="DejaVu Sans"/>
              </a:rPr>
              <a:t>I </a:t>
            </a:r>
            <a:r>
              <a:rPr b="1" lang="it-IT" sz="2000" spc="-1" strike="noStrike">
                <a:solidFill>
                  <a:srgbClr val="00a197"/>
                </a:solidFill>
                <a:latin typeface="Calibri"/>
                <a:ea typeface="DejaVu Sans"/>
              </a:rPr>
              <a:t>diritti</a:t>
            </a:r>
            <a:r>
              <a:rPr b="0" lang="it-IT" sz="2000" spc="-1" strike="noStrike">
                <a:solidFill>
                  <a:srgbClr val="555555"/>
                </a:solidFill>
                <a:latin typeface="Calibri"/>
                <a:ea typeface="DejaVu Sans"/>
              </a:rPr>
              <a:t> </a:t>
            </a:r>
            <a:r>
              <a:rPr b="1" lang="it-IT" sz="2000" spc="-1" strike="noStrike">
                <a:solidFill>
                  <a:srgbClr val="00a197"/>
                </a:solidFill>
                <a:latin typeface="Calibri"/>
                <a:ea typeface="DejaVu Sans"/>
              </a:rPr>
              <a:t>umani</a:t>
            </a:r>
            <a:r>
              <a:rPr b="0" lang="it-IT" sz="2000" spc="-1" strike="noStrike">
                <a:solidFill>
                  <a:srgbClr val="555555"/>
                </a:solidFill>
                <a:latin typeface="Calibri"/>
                <a:ea typeface="DejaVu Sans"/>
              </a:rPr>
              <a:t> includono il diritto alla </a:t>
            </a:r>
            <a:r>
              <a:rPr b="1" lang="it-IT" sz="2000" spc="-1" strike="noStrike">
                <a:solidFill>
                  <a:srgbClr val="00a197"/>
                </a:solidFill>
                <a:latin typeface="Calibri"/>
                <a:ea typeface="DejaVu Sans"/>
              </a:rPr>
              <a:t>vita</a:t>
            </a:r>
            <a:r>
              <a:rPr b="0" lang="it-IT" sz="2000" spc="-1" strike="noStrike">
                <a:solidFill>
                  <a:srgbClr val="555555"/>
                </a:solidFill>
                <a:latin typeface="Calibri"/>
                <a:ea typeface="DejaVu Sans"/>
              </a:rPr>
              <a:t> e alla </a:t>
            </a:r>
            <a:r>
              <a:rPr b="1" lang="it-IT" sz="2000" spc="-1" strike="noStrike">
                <a:solidFill>
                  <a:srgbClr val="00a197"/>
                </a:solidFill>
                <a:latin typeface="Calibri"/>
                <a:ea typeface="DejaVu Sans"/>
              </a:rPr>
              <a:t>libertà</a:t>
            </a:r>
            <a:r>
              <a:rPr b="0" lang="it-IT" sz="2000" spc="-1" strike="noStrike">
                <a:solidFill>
                  <a:srgbClr val="555555"/>
                </a:solidFill>
                <a:latin typeface="Calibri"/>
                <a:ea typeface="DejaVu Sans"/>
              </a:rPr>
              <a:t>, a non essere soggetti o </a:t>
            </a:r>
            <a:r>
              <a:rPr b="1" lang="it-IT" sz="2000" spc="-1" strike="noStrike">
                <a:solidFill>
                  <a:srgbClr val="00a197"/>
                </a:solidFill>
                <a:latin typeface="Calibri"/>
                <a:ea typeface="DejaVu Sans"/>
              </a:rPr>
              <a:t>ridotti</a:t>
            </a:r>
            <a:r>
              <a:rPr b="0" lang="it-IT" sz="2000" spc="-1" strike="noStrike">
                <a:solidFill>
                  <a:srgbClr val="555555"/>
                </a:solidFill>
                <a:latin typeface="Calibri"/>
                <a:ea typeface="DejaVu Sans"/>
              </a:rPr>
              <a:t> in </a:t>
            </a:r>
            <a:r>
              <a:rPr b="1" lang="it-IT" sz="2000" spc="-1" strike="noStrike">
                <a:solidFill>
                  <a:srgbClr val="00a197"/>
                </a:solidFill>
                <a:latin typeface="Calibri"/>
                <a:ea typeface="DejaVu Sans"/>
              </a:rPr>
              <a:t>schiavitù</a:t>
            </a:r>
            <a:r>
              <a:rPr b="0" lang="it-IT" sz="2000" spc="-1" strike="noStrike">
                <a:solidFill>
                  <a:srgbClr val="555555"/>
                </a:solidFill>
                <a:latin typeface="Calibri"/>
                <a:ea typeface="DejaVu Sans"/>
              </a:rPr>
              <a:t> né alla </a:t>
            </a:r>
            <a:r>
              <a:rPr b="1" lang="it-IT" sz="2000" spc="-1" strike="noStrike">
                <a:solidFill>
                  <a:srgbClr val="00a197"/>
                </a:solidFill>
                <a:latin typeface="Calibri"/>
                <a:ea typeface="DejaVu Sans"/>
              </a:rPr>
              <a:t>tortura</a:t>
            </a:r>
            <a:r>
              <a:rPr b="0" lang="it-IT" sz="2000" spc="-1" strike="noStrike">
                <a:solidFill>
                  <a:srgbClr val="555555"/>
                </a:solidFill>
                <a:latin typeface="Calibri"/>
                <a:ea typeface="DejaVu Sans"/>
              </a:rPr>
              <a:t>, alla </a:t>
            </a:r>
            <a:r>
              <a:rPr b="1" lang="it-IT" sz="2000" spc="-1" strike="noStrike">
                <a:solidFill>
                  <a:srgbClr val="00a197"/>
                </a:solidFill>
                <a:latin typeface="Calibri"/>
                <a:ea typeface="DejaVu Sans"/>
              </a:rPr>
              <a:t>libertà</a:t>
            </a:r>
            <a:r>
              <a:rPr b="0" lang="it-IT" sz="2000" spc="-1" strike="noStrike">
                <a:solidFill>
                  <a:srgbClr val="555555"/>
                </a:solidFill>
                <a:latin typeface="Calibri"/>
                <a:ea typeface="DejaVu Sans"/>
              </a:rPr>
              <a:t> di </a:t>
            </a:r>
            <a:r>
              <a:rPr b="1" lang="it-IT" sz="2000" spc="-1" strike="noStrike">
                <a:solidFill>
                  <a:srgbClr val="00a197"/>
                </a:solidFill>
                <a:latin typeface="Calibri"/>
                <a:ea typeface="DejaVu Sans"/>
              </a:rPr>
              <a:t>opinione</a:t>
            </a:r>
            <a:r>
              <a:rPr b="0" lang="it-IT" sz="2000" spc="-1" strike="noStrike">
                <a:solidFill>
                  <a:srgbClr val="555555"/>
                </a:solidFill>
                <a:latin typeface="Calibri"/>
                <a:ea typeface="DejaVu Sans"/>
              </a:rPr>
              <a:t> e di </a:t>
            </a:r>
            <a:r>
              <a:rPr b="1" lang="it-IT" sz="2000" spc="-1" strike="noStrike">
                <a:solidFill>
                  <a:srgbClr val="00a197"/>
                </a:solidFill>
                <a:latin typeface="Calibri"/>
                <a:ea typeface="DejaVu Sans"/>
              </a:rPr>
              <a:t>espressione</a:t>
            </a:r>
            <a:r>
              <a:rPr b="0" lang="it-IT" sz="2000" spc="-1" strike="noStrike">
                <a:solidFill>
                  <a:srgbClr val="555555"/>
                </a:solidFill>
                <a:latin typeface="Calibri"/>
                <a:ea typeface="DejaVu Sans"/>
              </a:rPr>
              <a:t>, </a:t>
            </a:r>
            <a:r>
              <a:rPr b="1" lang="it-IT" sz="2000" spc="-1" strike="noStrike">
                <a:solidFill>
                  <a:srgbClr val="00a197"/>
                </a:solidFill>
                <a:latin typeface="Calibri"/>
                <a:ea typeface="DejaVu Sans"/>
              </a:rPr>
              <a:t>all'istruzione</a:t>
            </a:r>
            <a:r>
              <a:rPr b="0" lang="it-IT" sz="2000" spc="-1" strike="noStrike">
                <a:solidFill>
                  <a:srgbClr val="555555"/>
                </a:solidFill>
                <a:latin typeface="Calibri"/>
                <a:ea typeface="DejaVu Sans"/>
              </a:rPr>
              <a:t> e al </a:t>
            </a:r>
            <a:r>
              <a:rPr b="1" lang="it-IT" sz="2000" spc="-1" strike="noStrike">
                <a:solidFill>
                  <a:srgbClr val="00a197"/>
                </a:solidFill>
                <a:latin typeface="Calibri"/>
                <a:ea typeface="DejaVu Sans"/>
              </a:rPr>
              <a:t>lavoro</a:t>
            </a:r>
            <a:r>
              <a:rPr b="0" lang="it-IT" sz="2000" spc="-1" strike="noStrike">
                <a:solidFill>
                  <a:srgbClr val="555555"/>
                </a:solidFill>
                <a:latin typeface="Calibri"/>
                <a:ea typeface="DejaVu Sans"/>
              </a:rPr>
              <a:t>, tra molti altri. </a:t>
            </a:r>
            <a:endParaRPr b="0" lang="it-IT" sz="2000" spc="-1" strike="noStrike">
              <a:solidFill>
                <a:srgbClr val="000000"/>
              </a:solidFill>
              <a:latin typeface="Arial"/>
            </a:endParaRPr>
          </a:p>
          <a:p>
            <a:pPr algn="just">
              <a:lnSpc>
                <a:spcPct val="100000"/>
              </a:lnSpc>
            </a:pPr>
            <a:r>
              <a:rPr b="0" lang="it-IT" sz="2000" spc="-1" strike="noStrike">
                <a:solidFill>
                  <a:srgbClr val="555555"/>
                </a:solidFill>
                <a:latin typeface="Calibri"/>
                <a:ea typeface="DejaVu Sans"/>
              </a:rPr>
              <a:t>Questi diritti sono inerenti a </a:t>
            </a:r>
            <a:r>
              <a:rPr b="1" lang="it-IT" sz="2000" spc="-1" strike="noStrike">
                <a:solidFill>
                  <a:srgbClr val="00a197"/>
                </a:solidFill>
                <a:latin typeface="Calibri"/>
                <a:ea typeface="DejaVu Sans"/>
              </a:rPr>
              <a:t>tutte</a:t>
            </a:r>
            <a:r>
              <a:rPr b="0" lang="it-IT" sz="2000" spc="-1" strike="noStrike">
                <a:solidFill>
                  <a:srgbClr val="555555"/>
                </a:solidFill>
                <a:latin typeface="Calibri"/>
                <a:ea typeface="DejaVu Sans"/>
              </a:rPr>
              <a:t> le </a:t>
            </a:r>
            <a:r>
              <a:rPr b="1" lang="it-IT" sz="2000" spc="-1" strike="noStrike">
                <a:solidFill>
                  <a:srgbClr val="00a197"/>
                </a:solidFill>
                <a:latin typeface="Calibri"/>
                <a:ea typeface="DejaVu Sans"/>
              </a:rPr>
              <a:t>persone</a:t>
            </a:r>
            <a:r>
              <a:rPr b="0" lang="it-IT" sz="2000" spc="-1" strike="noStrike">
                <a:solidFill>
                  <a:srgbClr val="555555"/>
                </a:solidFill>
                <a:latin typeface="Calibri"/>
                <a:ea typeface="DejaVu Sans"/>
              </a:rPr>
              <a:t>, </a:t>
            </a:r>
            <a:r>
              <a:rPr b="1" lang="it-IT" sz="2000" spc="-1" strike="noStrike">
                <a:solidFill>
                  <a:srgbClr val="00a197"/>
                </a:solidFill>
                <a:latin typeface="Calibri"/>
                <a:ea typeface="DejaVu Sans"/>
              </a:rPr>
              <a:t>senza</a:t>
            </a:r>
            <a:r>
              <a:rPr b="0" lang="it-IT" sz="2000" spc="-1" strike="noStrike">
                <a:solidFill>
                  <a:srgbClr val="555555"/>
                </a:solidFill>
                <a:latin typeface="Calibri"/>
                <a:ea typeface="DejaVu Sans"/>
              </a:rPr>
              <a:t> </a:t>
            </a:r>
            <a:r>
              <a:rPr b="1" lang="it-IT" sz="2000" spc="-1" strike="noStrike">
                <a:solidFill>
                  <a:srgbClr val="00a197"/>
                </a:solidFill>
                <a:latin typeface="Calibri"/>
                <a:ea typeface="DejaVu Sans"/>
              </a:rPr>
              <a:t>distinzione</a:t>
            </a:r>
            <a:r>
              <a:rPr b="0" lang="it-IT" sz="2000" spc="-1" strike="noStrike">
                <a:solidFill>
                  <a:srgbClr val="555555"/>
                </a:solidFill>
                <a:latin typeface="Calibri"/>
                <a:ea typeface="DejaVu Sans"/>
              </a:rPr>
              <a:t> di </a:t>
            </a:r>
            <a:r>
              <a:rPr b="1" lang="it-IT" sz="2000" spc="-1" strike="noStrike">
                <a:solidFill>
                  <a:srgbClr val="00a197"/>
                </a:solidFill>
                <a:latin typeface="Calibri"/>
                <a:ea typeface="DejaVu Sans"/>
              </a:rPr>
              <a:t>razza</a:t>
            </a:r>
            <a:r>
              <a:rPr b="0" lang="it-IT" sz="2000" spc="-1" strike="noStrike">
                <a:solidFill>
                  <a:srgbClr val="555555"/>
                </a:solidFill>
                <a:latin typeface="Calibri"/>
                <a:ea typeface="DejaVu Sans"/>
              </a:rPr>
              <a:t>, </a:t>
            </a:r>
            <a:r>
              <a:rPr b="1" lang="it-IT" sz="2000" spc="-1" strike="noStrike">
                <a:solidFill>
                  <a:srgbClr val="00a197"/>
                </a:solidFill>
                <a:latin typeface="Calibri"/>
                <a:ea typeface="DejaVu Sans"/>
              </a:rPr>
              <a:t>sesso</a:t>
            </a:r>
            <a:r>
              <a:rPr b="0" lang="it-IT" sz="2000" spc="-1" strike="noStrike">
                <a:solidFill>
                  <a:srgbClr val="555555"/>
                </a:solidFill>
                <a:latin typeface="Calibri"/>
                <a:ea typeface="DejaVu Sans"/>
              </a:rPr>
              <a:t>, </a:t>
            </a:r>
            <a:r>
              <a:rPr b="1" lang="it-IT" sz="2000" spc="-1" strike="noStrike">
                <a:solidFill>
                  <a:srgbClr val="00a197"/>
                </a:solidFill>
                <a:latin typeface="Calibri"/>
                <a:ea typeface="DejaVu Sans"/>
              </a:rPr>
              <a:t>nazionalità</a:t>
            </a:r>
            <a:r>
              <a:rPr b="0" lang="it-IT" sz="2000" spc="-1" strike="noStrike">
                <a:solidFill>
                  <a:srgbClr val="555555"/>
                </a:solidFill>
                <a:latin typeface="Calibri"/>
                <a:ea typeface="DejaVu Sans"/>
              </a:rPr>
              <a:t>, </a:t>
            </a:r>
            <a:r>
              <a:rPr b="1" lang="it-IT" sz="2000" spc="-1" strike="noStrike">
                <a:solidFill>
                  <a:srgbClr val="00a197"/>
                </a:solidFill>
                <a:latin typeface="Calibri"/>
                <a:ea typeface="DejaVu Sans"/>
              </a:rPr>
              <a:t>origine</a:t>
            </a:r>
            <a:r>
              <a:rPr b="0" lang="it-IT" sz="2000" spc="-1" strike="noStrike">
                <a:solidFill>
                  <a:srgbClr val="555555"/>
                </a:solidFill>
                <a:latin typeface="Calibri"/>
                <a:ea typeface="DejaVu Sans"/>
              </a:rPr>
              <a:t> </a:t>
            </a:r>
            <a:r>
              <a:rPr b="1" lang="it-IT" sz="2000" spc="-1" strike="noStrike">
                <a:solidFill>
                  <a:srgbClr val="00a197"/>
                </a:solidFill>
                <a:latin typeface="Calibri"/>
                <a:ea typeface="DejaVu Sans"/>
              </a:rPr>
              <a:t>etnica</a:t>
            </a:r>
            <a:r>
              <a:rPr b="0" lang="it-IT" sz="2000" spc="-1" strike="noStrike">
                <a:solidFill>
                  <a:srgbClr val="555555"/>
                </a:solidFill>
                <a:latin typeface="Calibri"/>
                <a:ea typeface="DejaVu Sans"/>
              </a:rPr>
              <a:t>, </a:t>
            </a:r>
            <a:r>
              <a:rPr b="1" lang="it-IT" sz="2000" spc="-1" strike="noStrike">
                <a:solidFill>
                  <a:srgbClr val="00a197"/>
                </a:solidFill>
                <a:latin typeface="Calibri"/>
                <a:ea typeface="DejaVu Sans"/>
              </a:rPr>
              <a:t>lingua</a:t>
            </a:r>
            <a:r>
              <a:rPr b="0" lang="it-IT" sz="2000" spc="-1" strike="noStrike">
                <a:solidFill>
                  <a:srgbClr val="555555"/>
                </a:solidFill>
                <a:latin typeface="Calibri"/>
                <a:ea typeface="DejaVu Sans"/>
              </a:rPr>
              <a:t>, </a:t>
            </a:r>
            <a:r>
              <a:rPr b="1" lang="it-IT" sz="2000" spc="-1" strike="noStrike">
                <a:solidFill>
                  <a:srgbClr val="00a197"/>
                </a:solidFill>
                <a:latin typeface="Calibri"/>
                <a:ea typeface="DejaVu Sans"/>
              </a:rPr>
              <a:t>religione</a:t>
            </a:r>
            <a:r>
              <a:rPr b="0" lang="it-IT" sz="2000" spc="-1" strike="noStrike">
                <a:solidFill>
                  <a:srgbClr val="555555"/>
                </a:solidFill>
                <a:latin typeface="Calibri"/>
                <a:ea typeface="DejaVu Sans"/>
              </a:rPr>
              <a:t> o qualsiasi </a:t>
            </a:r>
            <a:r>
              <a:rPr b="1" lang="it-IT" sz="2000" spc="-1" strike="noStrike">
                <a:solidFill>
                  <a:srgbClr val="00a197"/>
                </a:solidFill>
                <a:latin typeface="Calibri"/>
                <a:ea typeface="DejaVu Sans"/>
              </a:rPr>
              <a:t>altra</a:t>
            </a:r>
            <a:r>
              <a:rPr b="0" lang="it-IT" sz="2000" spc="-1" strike="noStrike">
                <a:solidFill>
                  <a:srgbClr val="555555"/>
                </a:solidFill>
                <a:latin typeface="Calibri"/>
                <a:ea typeface="DejaVu Sans"/>
              </a:rPr>
              <a:t> </a:t>
            </a:r>
            <a:r>
              <a:rPr b="1" lang="it-IT" sz="2000" spc="-1" strike="noStrike">
                <a:solidFill>
                  <a:srgbClr val="00a197"/>
                </a:solidFill>
                <a:latin typeface="Calibri"/>
                <a:ea typeface="DejaVu Sans"/>
              </a:rPr>
              <a:t>condizione</a:t>
            </a:r>
            <a:r>
              <a:rPr b="0" lang="it-IT" sz="2000" spc="-1" strike="noStrike">
                <a:solidFill>
                  <a:srgbClr val="555555"/>
                </a:solidFill>
                <a:latin typeface="Calibri"/>
                <a:ea typeface="DejaVu Sans"/>
              </a:rPr>
              <a:t>, </a:t>
            </a:r>
            <a:r>
              <a:rPr b="0" i="1" lang="it-IT" sz="2000" spc="-1" strike="noStrike">
                <a:solidFill>
                  <a:srgbClr val="555555"/>
                </a:solidFill>
                <a:latin typeface="Calibri"/>
                <a:ea typeface="DejaVu Sans"/>
              </a:rPr>
              <a:t>secondo la Dichiarazione Universale dei Diritti Umani approvato nel 1948.</a:t>
            </a:r>
            <a:endParaRPr b="0" lang="it-IT" sz="2000" spc="-1" strike="noStrike">
              <a:solidFill>
                <a:srgbClr val="000000"/>
              </a:solidFill>
              <a:latin typeface="Arial"/>
            </a:endParaRPr>
          </a:p>
        </p:txBody>
      </p:sp>
      <p:sp>
        <p:nvSpPr>
          <p:cNvPr id="380" name="CasellaDiTesto 6"/>
          <p:cNvSpPr/>
          <p:nvPr/>
        </p:nvSpPr>
        <p:spPr>
          <a:xfrm>
            <a:off x="272160" y="6318000"/>
            <a:ext cx="3362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18</a:t>
            </a:r>
            <a:endParaRPr b="0" lang="it-IT" sz="1200" spc="-1" strike="noStrike">
              <a:solidFill>
                <a:srgbClr val="000000"/>
              </a:solidFill>
              <a:latin typeface="Arial"/>
            </a:endParaRPr>
          </a:p>
        </p:txBody>
      </p:sp>
      <p:pic>
        <p:nvPicPr>
          <p:cNvPr id="381" name="Immagine 7" descr=""/>
          <p:cNvPicPr/>
          <p:nvPr/>
        </p:nvPicPr>
        <p:blipFill>
          <a:blip r:embed="rId1"/>
          <a:stretch/>
        </p:blipFill>
        <p:spPr>
          <a:xfrm>
            <a:off x="3970800" y="6498000"/>
            <a:ext cx="1107720" cy="161280"/>
          </a:xfrm>
          <a:prstGeom prst="rect">
            <a:avLst/>
          </a:prstGeom>
          <a:ln w="0">
            <a:noFill/>
          </a:ln>
        </p:spPr>
      </p:pic>
      <p:pic>
        <p:nvPicPr>
          <p:cNvPr id="382" name="Picture 2" descr="Amnesty International Italia ai Giffoners: “Difendete i diritti umani”"/>
          <p:cNvPicPr/>
          <p:nvPr/>
        </p:nvPicPr>
        <p:blipFill>
          <a:blip r:embed="rId2"/>
          <a:stretch/>
        </p:blipFill>
        <p:spPr>
          <a:xfrm>
            <a:off x="3704400" y="3680640"/>
            <a:ext cx="1236600" cy="651960"/>
          </a:xfrm>
          <a:prstGeom prst="rect">
            <a:avLst/>
          </a:prstGeom>
          <a:ln w="0">
            <a:noFill/>
          </a:ln>
        </p:spPr>
      </p:pic>
      <p:pic>
        <p:nvPicPr>
          <p:cNvPr id="383" name="Picture 4" descr="Transparency International | Osservatorio sul Terzo Settore Wiki | Fandom"/>
          <p:cNvPicPr/>
          <p:nvPr/>
        </p:nvPicPr>
        <p:blipFill>
          <a:blip r:embed="rId3"/>
          <a:stretch/>
        </p:blipFill>
        <p:spPr>
          <a:xfrm>
            <a:off x="971280" y="5096880"/>
            <a:ext cx="1123200" cy="747000"/>
          </a:xfrm>
          <a:prstGeom prst="rect">
            <a:avLst/>
          </a:prstGeom>
          <a:ln w="0">
            <a:noFill/>
          </a:ln>
        </p:spPr>
      </p:pic>
      <p:pic>
        <p:nvPicPr>
          <p:cNvPr id="384" name="Picture 6" descr="Ucraina - Intervento IADL alla 30° sessione Consiglio dei Diritti Umani -  Giuristi democratici"/>
          <p:cNvPicPr/>
          <p:nvPr/>
        </p:nvPicPr>
        <p:blipFill>
          <a:blip r:embed="rId4"/>
          <a:stretch/>
        </p:blipFill>
        <p:spPr>
          <a:xfrm>
            <a:off x="5255280" y="5220360"/>
            <a:ext cx="1431720" cy="596160"/>
          </a:xfrm>
          <a:prstGeom prst="rect">
            <a:avLst/>
          </a:prstGeom>
          <a:ln w="0">
            <a:noFill/>
          </a:ln>
        </p:spPr>
      </p:pic>
      <p:pic>
        <p:nvPicPr>
          <p:cNvPr id="385" name="Picture 8" descr="UNDP Logo PNG Vector (SVG) Free Download"/>
          <p:cNvPicPr/>
          <p:nvPr/>
        </p:nvPicPr>
        <p:blipFill>
          <a:blip r:embed="rId5"/>
          <a:stretch/>
        </p:blipFill>
        <p:spPr>
          <a:xfrm>
            <a:off x="1951920" y="3899160"/>
            <a:ext cx="1278000" cy="630000"/>
          </a:xfrm>
          <a:prstGeom prst="rect">
            <a:avLst/>
          </a:prstGeom>
          <a:ln w="0">
            <a:noFill/>
          </a:ln>
        </p:spPr>
      </p:pic>
      <p:pic>
        <p:nvPicPr>
          <p:cNvPr id="386" name="Picture 10" descr="File:Flag of UNICEF.svg - Wikipedia"/>
          <p:cNvPicPr/>
          <p:nvPr/>
        </p:nvPicPr>
        <p:blipFill>
          <a:blip r:embed="rId6"/>
          <a:stretch/>
        </p:blipFill>
        <p:spPr>
          <a:xfrm>
            <a:off x="3099960" y="4918680"/>
            <a:ext cx="1663560" cy="831600"/>
          </a:xfrm>
          <a:prstGeom prst="rect">
            <a:avLst/>
          </a:prstGeom>
          <a:ln w="0">
            <a:noFill/>
          </a:ln>
        </p:spPr>
      </p:pic>
      <p:pic>
        <p:nvPicPr>
          <p:cNvPr id="387" name="Picture 12" descr="Human Rights Watch | Land Portal"/>
          <p:cNvPicPr/>
          <p:nvPr/>
        </p:nvPicPr>
        <p:blipFill>
          <a:blip r:embed="rId7"/>
          <a:stretch/>
        </p:blipFill>
        <p:spPr>
          <a:xfrm>
            <a:off x="7302240" y="4843440"/>
            <a:ext cx="1182240" cy="1110600"/>
          </a:xfrm>
          <a:prstGeom prst="rect">
            <a:avLst/>
          </a:prstGeom>
          <a:ln w="0">
            <a:noFill/>
          </a:ln>
        </p:spPr>
      </p:pic>
      <p:pic>
        <p:nvPicPr>
          <p:cNvPr id="388" name="Picture 14" descr="Human Rights Without Frontiers International | Brussels"/>
          <p:cNvPicPr/>
          <p:nvPr/>
        </p:nvPicPr>
        <p:blipFill>
          <a:blip r:embed="rId8"/>
          <a:stretch/>
        </p:blipFill>
        <p:spPr>
          <a:xfrm>
            <a:off x="5365440" y="3861000"/>
            <a:ext cx="943920" cy="943920"/>
          </a:xfrm>
          <a:prstGeom prst="rect">
            <a:avLst/>
          </a:prstGeom>
          <a:ln w="0">
            <a:noFill/>
          </a:ln>
        </p:spPr>
      </p:pic>
      <p:pic>
        <p:nvPicPr>
          <p:cNvPr id="389" name="Picture 16" descr="File:UNESCO BLUE LOGO.png - Wikivoyage, guida turistica di viaggio"/>
          <p:cNvPicPr/>
          <p:nvPr/>
        </p:nvPicPr>
        <p:blipFill>
          <a:blip r:embed="rId9"/>
          <a:stretch/>
        </p:blipFill>
        <p:spPr>
          <a:xfrm>
            <a:off x="287280" y="3990600"/>
            <a:ext cx="1033200" cy="797760"/>
          </a:xfrm>
          <a:prstGeom prst="rect">
            <a:avLst/>
          </a:prstGeom>
          <a:ln w="0">
            <a:noFill/>
          </a:ln>
        </p:spPr>
      </p:pic>
      <p:pic>
        <p:nvPicPr>
          <p:cNvPr id="390" name="Picture 18" descr="Rapporto mondiale sui salari 2022–23 dell'Organizzazione internazionale del  lavoro – www.onuitalia.it"/>
          <p:cNvPicPr/>
          <p:nvPr/>
        </p:nvPicPr>
        <p:blipFill>
          <a:blip r:embed="rId10"/>
          <a:stretch/>
        </p:blipFill>
        <p:spPr>
          <a:xfrm>
            <a:off x="6688080" y="3736080"/>
            <a:ext cx="1777680" cy="771120"/>
          </a:xfrm>
          <a:prstGeom prst="rect">
            <a:avLst/>
          </a:prstGeom>
          <a:ln w="0">
            <a:noFill/>
          </a:ln>
        </p:spPr>
      </p:pic>
      <p:sp>
        <p:nvSpPr>
          <p:cNvPr id="391" name="Titolo 3"/>
          <p:cNvSpPr/>
          <p:nvPr/>
        </p:nvSpPr>
        <p:spPr>
          <a:xfrm>
            <a:off x="234000" y="475200"/>
            <a:ext cx="8689680" cy="50472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DejaVu Sans"/>
              </a:rPr>
              <a:t>Teorie ATTIVE – I movimenti per i diritti umani (Società)</a:t>
            </a:r>
            <a:endParaRPr b="0" lang="it-IT"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2" name="Titolo 3"/>
          <p:cNvSpPr/>
          <p:nvPr/>
        </p:nvSpPr>
        <p:spPr>
          <a:xfrm>
            <a:off x="234000" y="475200"/>
            <a:ext cx="8689680" cy="50472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DejaVu Sans"/>
              </a:rPr>
              <a:t>Teorie ATTIVE - Uno sguardo alla “Laudato sì“</a:t>
            </a:r>
            <a:endParaRPr b="0" lang="it-IT" sz="2800" spc="-1" strike="noStrike">
              <a:solidFill>
                <a:srgbClr val="000000"/>
              </a:solidFill>
              <a:latin typeface="Arial"/>
            </a:endParaRPr>
          </a:p>
        </p:txBody>
      </p:sp>
      <p:sp>
        <p:nvSpPr>
          <p:cNvPr id="393" name="CasellaDiTesto 6"/>
          <p:cNvSpPr/>
          <p:nvPr/>
        </p:nvSpPr>
        <p:spPr>
          <a:xfrm>
            <a:off x="272160" y="6318000"/>
            <a:ext cx="3362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19</a:t>
            </a:r>
            <a:endParaRPr b="0" lang="it-IT" sz="1200" spc="-1" strike="noStrike">
              <a:solidFill>
                <a:srgbClr val="000000"/>
              </a:solidFill>
              <a:latin typeface="Arial"/>
            </a:endParaRPr>
          </a:p>
        </p:txBody>
      </p:sp>
      <p:pic>
        <p:nvPicPr>
          <p:cNvPr id="394" name="Immagine 7" descr=""/>
          <p:cNvPicPr/>
          <p:nvPr/>
        </p:nvPicPr>
        <p:blipFill>
          <a:blip r:embed="rId1"/>
          <a:stretch/>
        </p:blipFill>
        <p:spPr>
          <a:xfrm>
            <a:off x="3970800" y="6498000"/>
            <a:ext cx="1107720" cy="161280"/>
          </a:xfrm>
          <a:prstGeom prst="rect">
            <a:avLst/>
          </a:prstGeom>
          <a:ln w="0">
            <a:noFill/>
          </a:ln>
        </p:spPr>
      </p:pic>
      <p:pic>
        <p:nvPicPr>
          <p:cNvPr id="395" name="Picture 2" descr="Enciclica &quot;Laudato Sì&quot;"/>
          <p:cNvPicPr/>
          <p:nvPr/>
        </p:nvPicPr>
        <p:blipFill>
          <a:blip r:embed="rId2"/>
          <a:srcRect l="0" t="0" r="38335" b="0"/>
          <a:stretch/>
        </p:blipFill>
        <p:spPr>
          <a:xfrm>
            <a:off x="270000" y="1219320"/>
            <a:ext cx="1783080" cy="1619280"/>
          </a:xfrm>
          <a:prstGeom prst="rect">
            <a:avLst/>
          </a:prstGeom>
          <a:ln w="0">
            <a:noFill/>
          </a:ln>
        </p:spPr>
      </p:pic>
      <p:sp>
        <p:nvSpPr>
          <p:cNvPr id="396" name="CasellaDiTesto 2"/>
          <p:cNvSpPr/>
          <p:nvPr/>
        </p:nvSpPr>
        <p:spPr>
          <a:xfrm>
            <a:off x="2358720" y="1391400"/>
            <a:ext cx="4071240" cy="10652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i="1" lang="it-IT" sz="2400" spc="-1" strike="noStrike">
                <a:solidFill>
                  <a:srgbClr val="00a197"/>
                </a:solidFill>
                <a:latin typeface="Calibri"/>
                <a:ea typeface="DejaVu Sans"/>
              </a:rPr>
              <a:t>Laudato sì</a:t>
            </a:r>
            <a:endParaRPr b="0" lang="it-IT" sz="2400" spc="-1" strike="noStrike">
              <a:solidFill>
                <a:srgbClr val="000000"/>
              </a:solidFill>
              <a:latin typeface="Arial"/>
            </a:endParaRPr>
          </a:p>
          <a:p>
            <a:pPr>
              <a:lnSpc>
                <a:spcPct val="100000"/>
              </a:lnSpc>
            </a:pPr>
            <a:r>
              <a:rPr b="0" i="1" lang="it-IT" sz="2000" spc="-1" strike="noStrike">
                <a:solidFill>
                  <a:srgbClr val="000000"/>
                </a:solidFill>
                <a:latin typeface="Calibri"/>
                <a:ea typeface="DejaVu Sans"/>
              </a:rPr>
              <a:t>“</a:t>
            </a:r>
            <a:r>
              <a:rPr b="0" i="1" lang="it-IT" sz="2000" spc="-1" strike="noStrike">
                <a:solidFill>
                  <a:srgbClr val="000000"/>
                </a:solidFill>
                <a:latin typeface="Calibri"/>
                <a:ea typeface="DejaVu Sans"/>
              </a:rPr>
              <a:t>Sulla cura della nostra casa comune“</a:t>
            </a:r>
            <a:endParaRPr b="0" lang="it-IT" sz="2000" spc="-1" strike="noStrike">
              <a:solidFill>
                <a:srgbClr val="000000"/>
              </a:solidFill>
              <a:latin typeface="Arial"/>
            </a:endParaRPr>
          </a:p>
          <a:p>
            <a:pPr>
              <a:lnSpc>
                <a:spcPct val="100000"/>
              </a:lnSpc>
            </a:pPr>
            <a:r>
              <a:rPr b="0" lang="it-IT" sz="2000" spc="-1" strike="noStrike">
                <a:solidFill>
                  <a:srgbClr val="000000"/>
                </a:solidFill>
                <a:latin typeface="Calibri"/>
                <a:ea typeface="DejaVu Sans"/>
              </a:rPr>
              <a:t>Papa Francesco, maggio 2015</a:t>
            </a:r>
            <a:endParaRPr b="0" lang="it-IT" sz="2000" spc="-1" strike="noStrike">
              <a:solidFill>
                <a:srgbClr val="000000"/>
              </a:solidFill>
              <a:latin typeface="Arial"/>
            </a:endParaRPr>
          </a:p>
        </p:txBody>
      </p:sp>
      <p:sp>
        <p:nvSpPr>
          <p:cNvPr id="397" name="CasellaDiTesto 8"/>
          <p:cNvSpPr/>
          <p:nvPr/>
        </p:nvSpPr>
        <p:spPr>
          <a:xfrm>
            <a:off x="270000" y="2863800"/>
            <a:ext cx="8291160" cy="245304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601"/>
              </a:spcBef>
            </a:pPr>
            <a:r>
              <a:rPr b="0" lang="it-IT" sz="2000" spc="-1" strike="noStrike">
                <a:solidFill>
                  <a:srgbClr val="000000"/>
                </a:solidFill>
                <a:latin typeface="Calibri"/>
                <a:ea typeface="DejaVu Sans"/>
              </a:rPr>
              <a:t>Una </a:t>
            </a:r>
            <a:r>
              <a:rPr b="1" lang="it-IT" sz="2000" spc="-1" strike="noStrike">
                <a:solidFill>
                  <a:srgbClr val="00a197"/>
                </a:solidFill>
                <a:latin typeface="Calibri"/>
                <a:ea typeface="DejaVu Sans"/>
              </a:rPr>
              <a:t>visione</a:t>
            </a:r>
            <a:r>
              <a:rPr b="0" lang="it-IT" sz="2000" spc="-1" strike="noStrike">
                <a:solidFill>
                  <a:srgbClr val="000000"/>
                </a:solidFill>
                <a:latin typeface="Calibri"/>
                <a:ea typeface="DejaVu Sans"/>
              </a:rPr>
              <a:t> </a:t>
            </a:r>
            <a:r>
              <a:rPr b="1" lang="it-IT" sz="2000" spc="-1" strike="noStrike">
                <a:solidFill>
                  <a:srgbClr val="00a197"/>
                </a:solidFill>
                <a:latin typeface="Calibri"/>
                <a:ea typeface="DejaVu Sans"/>
              </a:rPr>
              <a:t>integrata</a:t>
            </a:r>
            <a:r>
              <a:rPr b="0" lang="it-IT" sz="2000" spc="-1" strike="noStrike">
                <a:solidFill>
                  <a:srgbClr val="000000"/>
                </a:solidFill>
                <a:latin typeface="Calibri"/>
                <a:ea typeface="DejaVu Sans"/>
              </a:rPr>
              <a:t> degli ambiti </a:t>
            </a:r>
            <a:r>
              <a:rPr b="1" lang="it-IT" sz="2000" spc="-1" strike="noStrike">
                <a:solidFill>
                  <a:srgbClr val="00a197"/>
                </a:solidFill>
                <a:latin typeface="Calibri"/>
                <a:ea typeface="DejaVu Sans"/>
              </a:rPr>
              <a:t>Ambientale</a:t>
            </a:r>
            <a:r>
              <a:rPr b="0" lang="it-IT" sz="2000" spc="-1" strike="noStrike">
                <a:solidFill>
                  <a:srgbClr val="000000"/>
                </a:solidFill>
                <a:latin typeface="Calibri"/>
                <a:ea typeface="DejaVu Sans"/>
              </a:rPr>
              <a:t>, </a:t>
            </a:r>
            <a:r>
              <a:rPr b="1" lang="it-IT" sz="2000" spc="-1" strike="noStrike">
                <a:solidFill>
                  <a:srgbClr val="00a197"/>
                </a:solidFill>
                <a:latin typeface="Calibri"/>
                <a:ea typeface="DejaVu Sans"/>
              </a:rPr>
              <a:t>Sociale</a:t>
            </a:r>
            <a:r>
              <a:rPr b="0" lang="it-IT" sz="2000" spc="-1" strike="noStrike">
                <a:solidFill>
                  <a:srgbClr val="000000"/>
                </a:solidFill>
                <a:latin typeface="Calibri"/>
                <a:ea typeface="DejaVu Sans"/>
              </a:rPr>
              <a:t> ed </a:t>
            </a:r>
            <a:r>
              <a:rPr b="1" lang="it-IT" sz="2000" spc="-1" strike="noStrike">
                <a:solidFill>
                  <a:srgbClr val="00a197"/>
                </a:solidFill>
                <a:latin typeface="Calibri"/>
                <a:ea typeface="DejaVu Sans"/>
              </a:rPr>
              <a:t>Economico</a:t>
            </a:r>
            <a:endParaRPr b="0" lang="it-IT" sz="2000" spc="-1" strike="noStrike">
              <a:solidFill>
                <a:srgbClr val="000000"/>
              </a:solidFill>
              <a:latin typeface="Arial"/>
            </a:endParaRPr>
          </a:p>
          <a:p>
            <a:pPr marL="343080" indent="-343080">
              <a:lnSpc>
                <a:spcPct val="100000"/>
              </a:lnSpc>
              <a:spcBef>
                <a:spcPts val="601"/>
              </a:spcBef>
              <a:buClr>
                <a:srgbClr val="000000"/>
              </a:buClr>
              <a:buFont typeface="Arial"/>
              <a:buChar char="•"/>
            </a:pPr>
            <a:r>
              <a:rPr b="0" lang="it-IT" sz="2000" spc="-1" strike="noStrike">
                <a:solidFill>
                  <a:srgbClr val="000000"/>
                </a:solidFill>
                <a:latin typeface="Calibri"/>
                <a:ea typeface="DejaVu Sans"/>
              </a:rPr>
              <a:t>“</a:t>
            </a:r>
            <a:r>
              <a:rPr b="0" lang="it-IT" sz="2000" spc="-1" strike="noStrike">
                <a:solidFill>
                  <a:srgbClr val="000000"/>
                </a:solidFill>
                <a:latin typeface="Calibri"/>
                <a:ea typeface="DejaVu Sans"/>
              </a:rPr>
              <a:t>Non ci sono due crisi separate, una ambientale e un’altra sociale, bensì </a:t>
            </a:r>
            <a:r>
              <a:rPr b="1" lang="it-IT" sz="2000" spc="-1" strike="noStrike">
                <a:solidFill>
                  <a:srgbClr val="00a197"/>
                </a:solidFill>
                <a:latin typeface="Calibri"/>
                <a:ea typeface="DejaVu Sans"/>
              </a:rPr>
              <a:t>una</a:t>
            </a:r>
            <a:r>
              <a:rPr b="0" lang="it-IT" sz="2000" spc="-1" strike="noStrike">
                <a:solidFill>
                  <a:srgbClr val="000000"/>
                </a:solidFill>
                <a:latin typeface="Calibri"/>
                <a:ea typeface="DejaVu Sans"/>
              </a:rPr>
              <a:t> </a:t>
            </a:r>
            <a:r>
              <a:rPr b="1" lang="it-IT" sz="2000" spc="-1" strike="noStrike">
                <a:solidFill>
                  <a:srgbClr val="00a197"/>
                </a:solidFill>
                <a:latin typeface="Calibri"/>
                <a:ea typeface="DejaVu Sans"/>
              </a:rPr>
              <a:t>sola</a:t>
            </a:r>
            <a:r>
              <a:rPr b="0" lang="it-IT" sz="2000" spc="-1" strike="noStrike">
                <a:solidFill>
                  <a:srgbClr val="000000"/>
                </a:solidFill>
                <a:latin typeface="Calibri"/>
                <a:ea typeface="DejaVu Sans"/>
              </a:rPr>
              <a:t> e </a:t>
            </a:r>
            <a:r>
              <a:rPr b="1" lang="it-IT" sz="2000" spc="-1" strike="noStrike">
                <a:solidFill>
                  <a:srgbClr val="00a197"/>
                </a:solidFill>
                <a:latin typeface="Calibri"/>
                <a:ea typeface="DejaVu Sans"/>
              </a:rPr>
              <a:t>complessa</a:t>
            </a:r>
            <a:r>
              <a:rPr b="0" lang="it-IT" sz="2000" spc="-1" strike="noStrike">
                <a:solidFill>
                  <a:srgbClr val="000000"/>
                </a:solidFill>
                <a:latin typeface="Calibri"/>
                <a:ea typeface="DejaVu Sans"/>
              </a:rPr>
              <a:t> </a:t>
            </a:r>
            <a:r>
              <a:rPr b="1" lang="it-IT" sz="2000" spc="-1" strike="noStrike">
                <a:solidFill>
                  <a:srgbClr val="00a197"/>
                </a:solidFill>
                <a:latin typeface="Calibri"/>
                <a:ea typeface="DejaVu Sans"/>
              </a:rPr>
              <a:t>crisi</a:t>
            </a:r>
            <a:r>
              <a:rPr b="0" lang="it-IT" sz="2000" spc="-1" strike="noStrike">
                <a:solidFill>
                  <a:srgbClr val="000000"/>
                </a:solidFill>
                <a:latin typeface="Calibri"/>
                <a:ea typeface="DejaVu Sans"/>
              </a:rPr>
              <a:t> </a:t>
            </a:r>
            <a:r>
              <a:rPr b="1" lang="it-IT" sz="2000" spc="-1" strike="noStrike">
                <a:solidFill>
                  <a:srgbClr val="00a197"/>
                </a:solidFill>
                <a:latin typeface="Calibri"/>
                <a:ea typeface="DejaVu Sans"/>
              </a:rPr>
              <a:t>socio-ambientale</a:t>
            </a:r>
            <a:r>
              <a:rPr b="0" lang="it-IT" sz="2000" spc="-1" strike="noStrike">
                <a:solidFill>
                  <a:srgbClr val="000000"/>
                </a:solidFill>
                <a:latin typeface="Calibri"/>
                <a:ea typeface="DejaVu Sans"/>
              </a:rPr>
              <a:t>“ </a:t>
            </a:r>
            <a:endParaRPr b="0" lang="it-IT" sz="2000" spc="-1" strike="noStrike">
              <a:solidFill>
                <a:srgbClr val="000000"/>
              </a:solidFill>
              <a:latin typeface="Arial"/>
            </a:endParaRPr>
          </a:p>
          <a:p>
            <a:pPr marL="343080" indent="-343080">
              <a:lnSpc>
                <a:spcPct val="100000"/>
              </a:lnSpc>
              <a:spcBef>
                <a:spcPts val="601"/>
              </a:spcBef>
              <a:buClr>
                <a:srgbClr val="000000"/>
              </a:buClr>
              <a:buFont typeface="Arial"/>
              <a:buChar char="•"/>
            </a:pPr>
            <a:r>
              <a:rPr b="0" lang="it-IT" sz="2000" spc="-1" strike="noStrike">
                <a:solidFill>
                  <a:srgbClr val="000000"/>
                </a:solidFill>
                <a:latin typeface="Calibri"/>
                <a:ea typeface="DejaVu Sans"/>
              </a:rPr>
              <a:t>“</a:t>
            </a:r>
            <a:r>
              <a:rPr b="0" lang="it-IT" sz="2000" spc="-1" strike="noStrike">
                <a:solidFill>
                  <a:srgbClr val="000000"/>
                </a:solidFill>
                <a:latin typeface="Calibri"/>
                <a:ea typeface="DejaVu Sans"/>
              </a:rPr>
              <a:t>La </a:t>
            </a:r>
            <a:r>
              <a:rPr b="1" lang="it-IT" sz="2000" spc="-1" strike="noStrike">
                <a:solidFill>
                  <a:srgbClr val="00a197"/>
                </a:solidFill>
                <a:latin typeface="Calibri"/>
                <a:ea typeface="DejaVu Sans"/>
              </a:rPr>
              <a:t>cultura</a:t>
            </a:r>
            <a:r>
              <a:rPr b="0" lang="it-IT" sz="2000" spc="-1" strike="noStrike">
                <a:solidFill>
                  <a:srgbClr val="000000"/>
                </a:solidFill>
                <a:latin typeface="Calibri"/>
                <a:ea typeface="DejaVu Sans"/>
              </a:rPr>
              <a:t> dello </a:t>
            </a:r>
            <a:r>
              <a:rPr b="1" lang="it-IT" sz="2000" spc="-1" strike="noStrike">
                <a:solidFill>
                  <a:srgbClr val="00a197"/>
                </a:solidFill>
                <a:latin typeface="Calibri"/>
                <a:ea typeface="DejaVu Sans"/>
              </a:rPr>
              <a:t>scarto</a:t>
            </a:r>
            <a:r>
              <a:rPr b="0" lang="it-IT" sz="2000" spc="-1" strike="noStrike">
                <a:solidFill>
                  <a:srgbClr val="000000"/>
                </a:solidFill>
                <a:latin typeface="Calibri"/>
                <a:ea typeface="DejaVu Sans"/>
              </a:rPr>
              <a:t>  colpisce tanto gli </a:t>
            </a:r>
            <a:r>
              <a:rPr b="1" lang="it-IT" sz="2000" spc="-1" strike="noStrike">
                <a:solidFill>
                  <a:srgbClr val="00a197"/>
                </a:solidFill>
                <a:latin typeface="Calibri"/>
                <a:ea typeface="DejaVu Sans"/>
              </a:rPr>
              <a:t>esseri</a:t>
            </a:r>
            <a:r>
              <a:rPr b="0" lang="it-IT" sz="2000" spc="-1" strike="noStrike">
                <a:solidFill>
                  <a:srgbClr val="000000"/>
                </a:solidFill>
                <a:latin typeface="Calibri"/>
                <a:ea typeface="DejaVu Sans"/>
              </a:rPr>
              <a:t> </a:t>
            </a:r>
            <a:r>
              <a:rPr b="1" lang="it-IT" sz="2000" spc="-1" strike="noStrike">
                <a:solidFill>
                  <a:srgbClr val="00a197"/>
                </a:solidFill>
                <a:latin typeface="Calibri"/>
                <a:ea typeface="DejaVu Sans"/>
              </a:rPr>
              <a:t>umani</a:t>
            </a:r>
            <a:r>
              <a:rPr b="0" lang="it-IT" sz="2000" spc="-1" strike="noStrike">
                <a:solidFill>
                  <a:srgbClr val="000000"/>
                </a:solidFill>
                <a:latin typeface="Calibri"/>
                <a:ea typeface="DejaVu Sans"/>
              </a:rPr>
              <a:t> esclusi quanto le </a:t>
            </a:r>
            <a:r>
              <a:rPr b="1" lang="it-IT" sz="2000" spc="-1" strike="noStrike">
                <a:solidFill>
                  <a:srgbClr val="00a197"/>
                </a:solidFill>
                <a:latin typeface="Calibri"/>
                <a:ea typeface="DejaVu Sans"/>
              </a:rPr>
              <a:t>cose</a:t>
            </a:r>
            <a:r>
              <a:rPr b="0" lang="it-IT" sz="2000" spc="-1" strike="noStrike">
                <a:solidFill>
                  <a:srgbClr val="000000"/>
                </a:solidFill>
                <a:latin typeface="Calibri"/>
                <a:ea typeface="DejaVu Sans"/>
              </a:rPr>
              <a:t> che si trasformano velocemente in </a:t>
            </a:r>
            <a:r>
              <a:rPr b="1" lang="it-IT" sz="2000" spc="-1" strike="noStrike">
                <a:solidFill>
                  <a:srgbClr val="00a197"/>
                </a:solidFill>
                <a:latin typeface="Calibri"/>
                <a:ea typeface="DejaVu Sans"/>
              </a:rPr>
              <a:t>spazzatura</a:t>
            </a:r>
            <a:r>
              <a:rPr b="0" lang="it-IT" sz="2000" spc="-1" strike="noStrike">
                <a:solidFill>
                  <a:srgbClr val="000000"/>
                </a:solidFill>
                <a:latin typeface="Calibri"/>
                <a:ea typeface="DejaVu Sans"/>
              </a:rPr>
              <a:t>”</a:t>
            </a:r>
            <a:endParaRPr b="0" lang="it-IT" sz="2000" spc="-1" strike="noStrike">
              <a:solidFill>
                <a:srgbClr val="000000"/>
              </a:solidFill>
              <a:latin typeface="Arial"/>
            </a:endParaRPr>
          </a:p>
          <a:p>
            <a:pPr marL="343080" indent="-343080">
              <a:lnSpc>
                <a:spcPct val="100000"/>
              </a:lnSpc>
              <a:spcBef>
                <a:spcPts val="601"/>
              </a:spcBef>
              <a:buClr>
                <a:srgbClr val="000000"/>
              </a:buClr>
              <a:buFont typeface="Arial"/>
              <a:buChar char="•"/>
            </a:pPr>
            <a:r>
              <a:rPr b="0" lang="it-IT" sz="2000" spc="-1" strike="noStrike">
                <a:solidFill>
                  <a:srgbClr val="000000"/>
                </a:solidFill>
                <a:latin typeface="Calibri"/>
                <a:ea typeface="DejaVu Sans"/>
              </a:rPr>
              <a:t>“</a:t>
            </a:r>
            <a:r>
              <a:rPr b="0" lang="it-IT" sz="2000" spc="-1" strike="noStrike">
                <a:solidFill>
                  <a:srgbClr val="000000"/>
                </a:solidFill>
                <a:latin typeface="Calibri"/>
                <a:ea typeface="DejaVu Sans"/>
              </a:rPr>
              <a:t>un </a:t>
            </a:r>
            <a:r>
              <a:rPr b="1" lang="it-IT" sz="2000" spc="-1" strike="noStrike">
                <a:solidFill>
                  <a:srgbClr val="00a197"/>
                </a:solidFill>
                <a:latin typeface="Calibri"/>
                <a:ea typeface="DejaVu Sans"/>
              </a:rPr>
              <a:t>approccio</a:t>
            </a:r>
            <a:r>
              <a:rPr b="0" lang="it-IT" sz="2000" spc="-1" strike="noStrike">
                <a:solidFill>
                  <a:srgbClr val="000000"/>
                </a:solidFill>
                <a:latin typeface="Calibri"/>
                <a:ea typeface="DejaVu Sans"/>
              </a:rPr>
              <a:t> </a:t>
            </a:r>
            <a:r>
              <a:rPr b="1" lang="it-IT" sz="2000" spc="-1" strike="noStrike">
                <a:solidFill>
                  <a:srgbClr val="00a197"/>
                </a:solidFill>
                <a:latin typeface="Calibri"/>
                <a:ea typeface="DejaVu Sans"/>
              </a:rPr>
              <a:t>integrato</a:t>
            </a:r>
            <a:r>
              <a:rPr b="0" lang="it-IT" sz="2000" spc="-1" strike="noStrike">
                <a:solidFill>
                  <a:srgbClr val="000000"/>
                </a:solidFill>
                <a:latin typeface="Calibri"/>
                <a:ea typeface="DejaVu Sans"/>
              </a:rPr>
              <a:t> per combattere la </a:t>
            </a:r>
            <a:r>
              <a:rPr b="1" lang="it-IT" sz="2000" spc="-1" strike="noStrike">
                <a:solidFill>
                  <a:srgbClr val="00a197"/>
                </a:solidFill>
                <a:latin typeface="Calibri"/>
                <a:ea typeface="DejaVu Sans"/>
              </a:rPr>
              <a:t>povertà</a:t>
            </a:r>
            <a:r>
              <a:rPr b="0" lang="it-IT" sz="2000" spc="-1" strike="noStrike">
                <a:solidFill>
                  <a:srgbClr val="000000"/>
                </a:solidFill>
                <a:latin typeface="Calibri"/>
                <a:ea typeface="DejaVu Sans"/>
              </a:rPr>
              <a:t>, per restituire </a:t>
            </a:r>
            <a:r>
              <a:rPr b="1" lang="it-IT" sz="2000" spc="-1" strike="noStrike">
                <a:solidFill>
                  <a:srgbClr val="00a197"/>
                </a:solidFill>
                <a:latin typeface="Calibri"/>
                <a:ea typeface="DejaVu Sans"/>
              </a:rPr>
              <a:t>dignità</a:t>
            </a:r>
            <a:r>
              <a:rPr b="0" lang="it-IT" sz="2000" spc="-1" strike="noStrike">
                <a:solidFill>
                  <a:srgbClr val="000000"/>
                </a:solidFill>
                <a:latin typeface="Calibri"/>
                <a:ea typeface="DejaVu Sans"/>
              </a:rPr>
              <a:t> agli </a:t>
            </a:r>
            <a:r>
              <a:rPr b="1" lang="it-IT" sz="2000" spc="-1" strike="noStrike">
                <a:solidFill>
                  <a:srgbClr val="00a197"/>
                </a:solidFill>
                <a:latin typeface="Calibri"/>
                <a:ea typeface="DejaVu Sans"/>
              </a:rPr>
              <a:t>esclusi</a:t>
            </a:r>
            <a:r>
              <a:rPr b="0" lang="it-IT" sz="2000" spc="-1" strike="noStrike">
                <a:solidFill>
                  <a:srgbClr val="000000"/>
                </a:solidFill>
                <a:latin typeface="Calibri"/>
                <a:ea typeface="DejaVu Sans"/>
              </a:rPr>
              <a:t> e nello stesso tempo per </a:t>
            </a:r>
            <a:r>
              <a:rPr b="1" lang="it-IT" sz="2000" spc="-1" strike="noStrike">
                <a:solidFill>
                  <a:srgbClr val="00a197"/>
                </a:solidFill>
                <a:latin typeface="Calibri"/>
                <a:ea typeface="DejaVu Sans"/>
              </a:rPr>
              <a:t>prendersi</a:t>
            </a:r>
            <a:r>
              <a:rPr b="0" lang="it-IT" sz="2000" spc="-1" strike="noStrike">
                <a:solidFill>
                  <a:srgbClr val="000000"/>
                </a:solidFill>
                <a:latin typeface="Calibri"/>
                <a:ea typeface="DejaVu Sans"/>
              </a:rPr>
              <a:t> </a:t>
            </a:r>
            <a:r>
              <a:rPr b="1" lang="it-IT" sz="2000" spc="-1" strike="noStrike">
                <a:solidFill>
                  <a:srgbClr val="00a197"/>
                </a:solidFill>
                <a:latin typeface="Calibri"/>
                <a:ea typeface="DejaVu Sans"/>
              </a:rPr>
              <a:t>cura</a:t>
            </a:r>
            <a:r>
              <a:rPr b="0" lang="it-IT" sz="2000" spc="-1" strike="noStrike">
                <a:solidFill>
                  <a:srgbClr val="000000"/>
                </a:solidFill>
                <a:latin typeface="Calibri"/>
                <a:ea typeface="DejaVu Sans"/>
              </a:rPr>
              <a:t> della </a:t>
            </a:r>
            <a:r>
              <a:rPr b="1" lang="it-IT" sz="2000" spc="-1" strike="noStrike">
                <a:solidFill>
                  <a:srgbClr val="00a197"/>
                </a:solidFill>
                <a:latin typeface="Calibri"/>
                <a:ea typeface="DejaVu Sans"/>
              </a:rPr>
              <a:t>natura</a:t>
            </a:r>
            <a:r>
              <a:rPr b="0" lang="it-IT" sz="2000" spc="-1" strike="noStrike">
                <a:solidFill>
                  <a:srgbClr val="000000"/>
                </a:solidFill>
                <a:latin typeface="Calibri"/>
                <a:ea typeface="DejaVu Sans"/>
              </a:rPr>
              <a:t>” </a:t>
            </a:r>
            <a:endParaRPr b="0" lang="it-IT" sz="2000" spc="-1" strike="noStrike">
              <a:solidFill>
                <a:srgbClr val="000000"/>
              </a:solidFill>
              <a:latin typeface="Arial"/>
            </a:endParaRPr>
          </a:p>
        </p:txBody>
      </p:sp>
      <p:grpSp>
        <p:nvGrpSpPr>
          <p:cNvPr id="398" name="Gruppo 1"/>
          <p:cNvGrpSpPr/>
          <p:nvPr/>
        </p:nvGrpSpPr>
        <p:grpSpPr>
          <a:xfrm>
            <a:off x="270000" y="5478120"/>
            <a:ext cx="8689680" cy="504720"/>
            <a:chOff x="270000" y="5478120"/>
            <a:chExt cx="8689680" cy="504720"/>
          </a:xfrm>
        </p:grpSpPr>
        <p:sp>
          <p:nvSpPr>
            <p:cNvPr id="399" name="Rettangolo con angoli arrotondati 10"/>
            <p:cNvSpPr/>
            <p:nvPr/>
          </p:nvSpPr>
          <p:spPr>
            <a:xfrm>
              <a:off x="270000" y="5478120"/>
              <a:ext cx="8689680" cy="50472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it-IT" sz="1800" spc="-1" strike="noStrike">
                <a:solidFill>
                  <a:schemeClr val="lt1"/>
                </a:solidFill>
                <a:latin typeface="Calibri"/>
                <a:ea typeface="DejaVu Sans"/>
              </a:endParaRPr>
            </a:p>
          </p:txBody>
        </p:sp>
        <p:sp>
          <p:nvSpPr>
            <p:cNvPr id="400" name="CasellaDiTesto 11"/>
            <p:cNvSpPr/>
            <p:nvPr/>
          </p:nvSpPr>
          <p:spPr>
            <a:xfrm>
              <a:off x="2061000" y="5505480"/>
              <a:ext cx="4665960" cy="394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2000" spc="-1" strike="noStrike">
                  <a:solidFill>
                    <a:srgbClr val="ffffff"/>
                  </a:solidFill>
                  <a:latin typeface="Calibri"/>
                  <a:ea typeface="DejaVu Sans"/>
                </a:rPr>
                <a:t>“</a:t>
              </a:r>
              <a:r>
                <a:rPr b="1" i="1" lang="it-IT" sz="2000" spc="-1" strike="noStrike">
                  <a:solidFill>
                    <a:srgbClr val="ffffff"/>
                  </a:solidFill>
                  <a:latin typeface="Calibri"/>
                  <a:ea typeface="DejaVu Sans"/>
                </a:rPr>
                <a:t>E’ necessaria una conversione ecologica!</a:t>
              </a:r>
              <a:r>
                <a:rPr b="1" lang="it-IT" sz="2000" spc="-1" strike="noStrike">
                  <a:solidFill>
                    <a:srgbClr val="ffffff"/>
                  </a:solidFill>
                  <a:latin typeface="Calibri"/>
                  <a:ea typeface="DejaVu Sans"/>
                </a:rPr>
                <a:t>“</a:t>
              </a:r>
              <a:endParaRPr b="0" lang="it-IT" sz="2000" spc="-1" strike="noStrike">
                <a:solidFill>
                  <a:srgbClr val="000000"/>
                </a:solidFill>
                <a:latin typeface="Arial"/>
              </a:endParaRPr>
            </a:p>
          </p:txBody>
        </p:sp>
      </p:gr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PlaceHolder 1"/>
          <p:cNvSpPr>
            <a:spLocks noGrp="1"/>
          </p:cNvSpPr>
          <p:nvPr>
            <p:ph type="title"/>
          </p:nvPr>
        </p:nvSpPr>
        <p:spPr>
          <a:xfrm>
            <a:off x="234000" y="475200"/>
            <a:ext cx="8689680" cy="305640"/>
          </a:xfrm>
          <a:prstGeom prst="rect">
            <a:avLst/>
          </a:prstGeom>
          <a:noFill/>
          <a:ln w="0">
            <a:noFill/>
          </a:ln>
        </p:spPr>
        <p:txBody>
          <a:bodyPr lIns="90000" rIns="90000" tIns="45000" bIns="45000" anchor="t">
            <a:noAutofit/>
          </a:bodyPr>
          <a:p>
            <a:pPr indent="0">
              <a:lnSpc>
                <a:spcPts val="2200"/>
              </a:lnSpc>
              <a:buNone/>
              <a:tabLst>
                <a:tab algn="l" pos="0"/>
              </a:tabLst>
            </a:pPr>
            <a:r>
              <a:rPr b="0" lang="it-IT" sz="2800" spc="-1" strike="noStrike">
                <a:solidFill>
                  <a:srgbClr val="000000"/>
                </a:solidFill>
                <a:latin typeface="Calibri"/>
              </a:rPr>
              <a:t>Chi è UniGens</a:t>
            </a:r>
            <a:endParaRPr b="0" lang="it-IT" sz="2800" spc="-1" strike="noStrike">
              <a:solidFill>
                <a:srgbClr val="000000"/>
              </a:solidFill>
              <a:latin typeface="Arial"/>
            </a:endParaRPr>
          </a:p>
        </p:txBody>
      </p:sp>
      <p:sp>
        <p:nvSpPr>
          <p:cNvPr id="91" name="PlaceHolder 2"/>
          <p:cNvSpPr>
            <a:spLocks noGrp="1"/>
          </p:cNvSpPr>
          <p:nvPr>
            <p:ph/>
          </p:nvPr>
        </p:nvSpPr>
        <p:spPr>
          <a:xfrm>
            <a:off x="234000" y="1339200"/>
            <a:ext cx="8459280" cy="3978360"/>
          </a:xfrm>
          <a:prstGeom prst="rect">
            <a:avLst/>
          </a:prstGeom>
          <a:noFill/>
          <a:ln w="0">
            <a:noFill/>
          </a:ln>
        </p:spPr>
        <p:txBody>
          <a:bodyPr lIns="90000" rIns="90000" tIns="45000" bIns="45000" anchor="t">
            <a:noAutofit/>
          </a:bodyPr>
          <a:p>
            <a:pPr indent="0" algn="just">
              <a:lnSpc>
                <a:spcPct val="100000"/>
              </a:lnSpc>
              <a:spcBef>
                <a:spcPts val="601"/>
              </a:spcBef>
              <a:buNone/>
              <a:tabLst>
                <a:tab algn="l" pos="0"/>
              </a:tabLst>
            </a:pPr>
            <a:r>
              <a:rPr b="0" lang="it-IT" sz="1800" spc="-1" strike="noStrike">
                <a:solidFill>
                  <a:srgbClr val="000000"/>
                </a:solidFill>
                <a:latin typeface="Calibri"/>
              </a:rPr>
              <a:t>È un’</a:t>
            </a:r>
            <a:r>
              <a:rPr b="1" lang="it-IT" sz="1800" spc="-1" strike="noStrike">
                <a:solidFill>
                  <a:srgbClr val="00a197"/>
                </a:solidFill>
                <a:latin typeface="Calibri"/>
              </a:rPr>
              <a:t>Organizzazione di Volontariato (</a:t>
            </a:r>
            <a:r>
              <a:rPr b="1" lang="it-IT" sz="1800" spc="-1" strike="noStrike" u="sng">
                <a:solidFill>
                  <a:srgbClr val="0563c1"/>
                </a:solidFill>
                <a:uFillTx/>
                <a:latin typeface="Calibri"/>
                <a:hlinkClick r:id="rId1"/>
              </a:rPr>
              <a:t>www.unigens.it</a:t>
            </a:r>
            <a:r>
              <a:rPr b="1" lang="it-IT" sz="1800" spc="-1" strike="noStrike">
                <a:solidFill>
                  <a:srgbClr val="00a197"/>
                </a:solidFill>
                <a:latin typeface="Calibri"/>
              </a:rPr>
              <a:t>) </a:t>
            </a:r>
            <a:r>
              <a:rPr b="0" lang="it-IT" sz="1800" spc="-1" strike="noStrike">
                <a:solidFill>
                  <a:srgbClr val="000000"/>
                </a:solidFill>
                <a:latin typeface="Calibri"/>
              </a:rPr>
              <a:t>che:</a:t>
            </a:r>
            <a:endParaRPr b="0" lang="it-IT" sz="1800" spc="-1" strike="noStrike">
              <a:solidFill>
                <a:srgbClr val="000000"/>
              </a:solidFill>
              <a:latin typeface="Arial"/>
            </a:endParaRPr>
          </a:p>
          <a:p>
            <a:pPr marL="361800" indent="-361800" algn="just">
              <a:lnSpc>
                <a:spcPct val="100000"/>
              </a:lnSpc>
              <a:spcBef>
                <a:spcPts val="601"/>
              </a:spcBef>
              <a:buClr>
                <a:srgbClr val="00a197"/>
              </a:buClr>
              <a:buFont typeface="Wingdings" charset="2"/>
              <a:buChar char=""/>
              <a:tabLst>
                <a:tab algn="l" pos="0"/>
              </a:tabLst>
            </a:pPr>
            <a:r>
              <a:rPr b="0" i="1" lang="it-IT" sz="1800" spc="-1" strike="noStrike">
                <a:solidFill>
                  <a:srgbClr val="000000"/>
                </a:solidFill>
                <a:latin typeface="Calibri"/>
              </a:rPr>
              <a:t>“</a:t>
            </a:r>
            <a:r>
              <a:rPr b="0" lang="it-IT" sz="1800" spc="-1" strike="noStrike">
                <a:solidFill>
                  <a:srgbClr val="000000"/>
                </a:solidFill>
                <a:latin typeface="Calibri"/>
              </a:rPr>
              <a:t>persegue esclusivamente finalità di </a:t>
            </a:r>
            <a:r>
              <a:rPr b="1" lang="it-IT" sz="1800" spc="-1" strike="noStrike">
                <a:solidFill>
                  <a:srgbClr val="00a197"/>
                </a:solidFill>
                <a:latin typeface="Calibri"/>
              </a:rPr>
              <a:t>solidarietà</a:t>
            </a:r>
            <a:r>
              <a:rPr b="0" lang="it-IT" sz="1800" spc="-1" strike="noStrike">
                <a:solidFill>
                  <a:srgbClr val="009dbb"/>
                </a:solidFill>
                <a:latin typeface="Calibri"/>
              </a:rPr>
              <a:t> </a:t>
            </a:r>
            <a:r>
              <a:rPr b="1" lang="it-IT" sz="1800" spc="-1" strike="noStrike">
                <a:solidFill>
                  <a:srgbClr val="00a197"/>
                </a:solidFill>
                <a:latin typeface="Calibri"/>
              </a:rPr>
              <a:t>sociale</a:t>
            </a:r>
            <a:r>
              <a:rPr b="0" i="1" lang="it-IT" sz="1800" spc="-1" strike="noStrike">
                <a:solidFill>
                  <a:srgbClr val="000000"/>
                </a:solidFill>
                <a:latin typeface="Calibri"/>
              </a:rPr>
              <a:t>“</a:t>
            </a:r>
            <a:endParaRPr b="0" lang="it-IT" sz="1800" spc="-1" strike="noStrike">
              <a:solidFill>
                <a:srgbClr val="000000"/>
              </a:solidFill>
              <a:latin typeface="Arial"/>
            </a:endParaRPr>
          </a:p>
          <a:p>
            <a:pPr marL="361800" indent="-361800" algn="just">
              <a:lnSpc>
                <a:spcPct val="100000"/>
              </a:lnSpc>
              <a:spcBef>
                <a:spcPts val="601"/>
              </a:spcBef>
              <a:buClr>
                <a:srgbClr val="00a197"/>
              </a:buClr>
              <a:buFont typeface="Wingdings" charset="2"/>
              <a:buChar char=""/>
              <a:tabLst>
                <a:tab algn="l" pos="0"/>
              </a:tabLst>
            </a:pPr>
            <a:r>
              <a:rPr b="0" lang="it-IT" sz="1800" spc="-1" strike="noStrike">
                <a:solidFill>
                  <a:srgbClr val="000000"/>
                </a:solidFill>
                <a:latin typeface="Calibri"/>
              </a:rPr>
              <a:t>Ad oggi conta su circa </a:t>
            </a:r>
            <a:r>
              <a:rPr b="1" lang="it-IT" sz="1800" spc="-1" strike="noStrike">
                <a:solidFill>
                  <a:srgbClr val="00a197"/>
                </a:solidFill>
                <a:latin typeface="Calibri"/>
              </a:rPr>
              <a:t>500</a:t>
            </a:r>
            <a:r>
              <a:rPr b="1" lang="it-IT" sz="1800" spc="-1" strike="noStrike">
                <a:solidFill>
                  <a:srgbClr val="009dbb"/>
                </a:solidFill>
                <a:latin typeface="Calibri"/>
              </a:rPr>
              <a:t> </a:t>
            </a:r>
            <a:r>
              <a:rPr b="1" lang="it-IT" sz="1800" spc="-1" strike="noStrike">
                <a:solidFill>
                  <a:srgbClr val="00a197"/>
                </a:solidFill>
                <a:latin typeface="Calibri"/>
              </a:rPr>
              <a:t>volontari</a:t>
            </a:r>
            <a:r>
              <a:rPr b="1" lang="it-IT" sz="1800" spc="-1" strike="noStrike">
                <a:solidFill>
                  <a:srgbClr val="009dbb"/>
                </a:solidFill>
                <a:latin typeface="Calibri"/>
              </a:rPr>
              <a:t> </a:t>
            </a:r>
            <a:r>
              <a:rPr b="0" lang="it-IT" sz="1800" spc="-1" strike="noStrike">
                <a:solidFill>
                  <a:srgbClr val="000000"/>
                </a:solidFill>
                <a:latin typeface="Calibri"/>
              </a:rPr>
              <a:t>attivi, tutti </a:t>
            </a:r>
            <a:r>
              <a:rPr b="1" lang="it-IT" sz="1800" spc="-1" strike="noStrike">
                <a:solidFill>
                  <a:srgbClr val="00a197"/>
                </a:solidFill>
                <a:latin typeface="Calibri"/>
              </a:rPr>
              <a:t>ex-bancari</a:t>
            </a:r>
            <a:r>
              <a:rPr b="0" lang="it-IT" sz="1800" spc="-1" strike="noStrike">
                <a:solidFill>
                  <a:srgbClr val="000000"/>
                </a:solidFill>
                <a:latin typeface="Calibri"/>
              </a:rPr>
              <a:t> che hanno deciso di </a:t>
            </a:r>
            <a:r>
              <a:rPr b="1" lang="it-IT" sz="1800" spc="-1" strike="noStrike">
                <a:solidFill>
                  <a:srgbClr val="00a197"/>
                </a:solidFill>
                <a:latin typeface="Calibri"/>
              </a:rPr>
              <a:t>donare</a:t>
            </a:r>
            <a:r>
              <a:rPr b="0" lang="it-IT" sz="1800" spc="-1" strike="noStrike">
                <a:solidFill>
                  <a:srgbClr val="000000"/>
                </a:solidFill>
                <a:latin typeface="Calibri"/>
              </a:rPr>
              <a:t> le </a:t>
            </a:r>
            <a:r>
              <a:rPr b="1" lang="it-IT" sz="1800" spc="-1" strike="noStrike">
                <a:solidFill>
                  <a:srgbClr val="00a197"/>
                </a:solidFill>
                <a:latin typeface="Calibri"/>
              </a:rPr>
              <a:t>competenze</a:t>
            </a:r>
            <a:r>
              <a:rPr b="0" lang="it-IT" sz="1800" spc="-1" strike="noStrike">
                <a:solidFill>
                  <a:srgbClr val="000000"/>
                </a:solidFill>
                <a:latin typeface="Calibri"/>
              </a:rPr>
              <a:t> acquisite durante l’attività lavorativa</a:t>
            </a:r>
            <a:endParaRPr b="0" lang="it-IT" sz="1800" spc="-1" strike="noStrike">
              <a:solidFill>
                <a:srgbClr val="000000"/>
              </a:solidFill>
              <a:latin typeface="Arial"/>
            </a:endParaRPr>
          </a:p>
          <a:p>
            <a:pPr marL="361800" indent="-361800" algn="just">
              <a:lnSpc>
                <a:spcPct val="100000"/>
              </a:lnSpc>
              <a:spcBef>
                <a:spcPts val="601"/>
              </a:spcBef>
              <a:buClr>
                <a:srgbClr val="00a197"/>
              </a:buClr>
              <a:buFont typeface="Wingdings" charset="2"/>
              <a:buChar char=""/>
              <a:tabLst>
                <a:tab algn="l" pos="0"/>
              </a:tabLst>
            </a:pPr>
            <a:r>
              <a:rPr b="0" lang="it-IT" sz="1800" spc="-1" strike="noStrike">
                <a:solidFill>
                  <a:srgbClr val="000000"/>
                </a:solidFill>
                <a:latin typeface="Calibri"/>
              </a:rPr>
              <a:t>Ha una </a:t>
            </a:r>
            <a:r>
              <a:rPr b="1" lang="it-IT" sz="1800" spc="-1" strike="noStrike">
                <a:solidFill>
                  <a:srgbClr val="00a197"/>
                </a:solidFill>
                <a:latin typeface="Calibri"/>
              </a:rPr>
              <a:t>sede</a:t>
            </a:r>
            <a:r>
              <a:rPr b="0" lang="it-IT" sz="1800" spc="-1" strike="noStrike">
                <a:solidFill>
                  <a:srgbClr val="009dbb"/>
                </a:solidFill>
                <a:latin typeface="Calibri"/>
              </a:rPr>
              <a:t> </a:t>
            </a:r>
            <a:r>
              <a:rPr b="1" lang="it-IT" sz="1800" spc="-1" strike="noStrike">
                <a:solidFill>
                  <a:srgbClr val="00a197"/>
                </a:solidFill>
                <a:latin typeface="Calibri"/>
              </a:rPr>
              <a:t>centrale</a:t>
            </a:r>
            <a:r>
              <a:rPr b="0" lang="it-IT" sz="1800" spc="-1" strike="noStrike">
                <a:solidFill>
                  <a:srgbClr val="000000"/>
                </a:solidFill>
                <a:latin typeface="Calibri"/>
              </a:rPr>
              <a:t> a </a:t>
            </a:r>
            <a:r>
              <a:rPr b="1" lang="it-IT" sz="1800" spc="-1" strike="noStrike">
                <a:solidFill>
                  <a:srgbClr val="00a197"/>
                </a:solidFill>
                <a:latin typeface="Calibri"/>
              </a:rPr>
              <a:t>Milano</a:t>
            </a:r>
            <a:r>
              <a:rPr b="0" lang="it-IT" sz="1800" spc="-1" strike="noStrike">
                <a:solidFill>
                  <a:srgbClr val="009dbb"/>
                </a:solidFill>
                <a:latin typeface="Calibri"/>
              </a:rPr>
              <a:t> </a:t>
            </a:r>
            <a:r>
              <a:rPr b="0" lang="it-IT" sz="1800" spc="-1" strike="noStrike">
                <a:solidFill>
                  <a:srgbClr val="000000"/>
                </a:solidFill>
                <a:latin typeface="Calibri"/>
              </a:rPr>
              <a:t>e </a:t>
            </a:r>
            <a:r>
              <a:rPr b="1" lang="it-IT" sz="1800" spc="-1" strike="noStrike">
                <a:solidFill>
                  <a:srgbClr val="00a197"/>
                </a:solidFill>
                <a:latin typeface="Calibri"/>
              </a:rPr>
              <a:t>7</a:t>
            </a:r>
            <a:r>
              <a:rPr b="1" lang="it-IT" sz="1800" spc="-1" strike="noStrike">
                <a:solidFill>
                  <a:srgbClr val="009dbb"/>
                </a:solidFill>
                <a:latin typeface="Calibri"/>
              </a:rPr>
              <a:t> </a:t>
            </a:r>
            <a:r>
              <a:rPr b="1" lang="it-IT" sz="1800" spc="-1" strike="noStrike">
                <a:solidFill>
                  <a:srgbClr val="00a197"/>
                </a:solidFill>
                <a:latin typeface="Calibri"/>
              </a:rPr>
              <a:t>sedi</a:t>
            </a:r>
            <a:r>
              <a:rPr b="0" lang="it-IT" sz="1800" spc="-1" strike="noStrike">
                <a:solidFill>
                  <a:srgbClr val="009dbb"/>
                </a:solidFill>
                <a:latin typeface="Calibri"/>
              </a:rPr>
              <a:t> </a:t>
            </a:r>
            <a:r>
              <a:rPr b="1" lang="it-IT" sz="1800" spc="-1" strike="noStrike">
                <a:solidFill>
                  <a:srgbClr val="00a197"/>
                </a:solidFill>
                <a:latin typeface="Calibri"/>
              </a:rPr>
              <a:t>secondarie</a:t>
            </a:r>
            <a:r>
              <a:rPr b="0" lang="it-IT" sz="1800" spc="-1" strike="noStrike">
                <a:solidFill>
                  <a:srgbClr val="009dbb"/>
                </a:solidFill>
                <a:latin typeface="Calibri"/>
              </a:rPr>
              <a:t> </a:t>
            </a:r>
            <a:r>
              <a:rPr b="0" lang="it-IT" sz="1800" spc="-1" strike="noStrike">
                <a:solidFill>
                  <a:srgbClr val="000000"/>
                </a:solidFill>
                <a:latin typeface="Calibri"/>
              </a:rPr>
              <a:t>(Milano, Torino, Verona, Bologna, Roma, Napoli, Palermo) </a:t>
            </a:r>
            <a:endParaRPr b="0" lang="it-IT" sz="1800" spc="-1" strike="noStrike">
              <a:solidFill>
                <a:srgbClr val="000000"/>
              </a:solidFill>
              <a:latin typeface="Arial"/>
            </a:endParaRPr>
          </a:p>
          <a:p>
            <a:pPr marL="361800" indent="-361800" algn="just">
              <a:lnSpc>
                <a:spcPct val="100000"/>
              </a:lnSpc>
              <a:spcBef>
                <a:spcPts val="601"/>
              </a:spcBef>
              <a:buClr>
                <a:srgbClr val="00a197"/>
              </a:buClr>
              <a:buFont typeface="Wingdings" charset="2"/>
              <a:buChar char=""/>
              <a:tabLst>
                <a:tab algn="l" pos="0"/>
              </a:tabLst>
            </a:pPr>
            <a:r>
              <a:rPr b="0" lang="it-IT" sz="1800" spc="-1" strike="noStrike">
                <a:solidFill>
                  <a:srgbClr val="000000"/>
                </a:solidFill>
                <a:latin typeface="Calibri"/>
              </a:rPr>
              <a:t>Il nostro </a:t>
            </a:r>
            <a:r>
              <a:rPr b="1" lang="it-IT" sz="1800" spc="-1" strike="noStrike">
                <a:solidFill>
                  <a:srgbClr val="00a197"/>
                </a:solidFill>
                <a:latin typeface="Calibri"/>
              </a:rPr>
              <a:t>principale</a:t>
            </a:r>
            <a:r>
              <a:rPr b="0" lang="it-IT" sz="1800" spc="-1" strike="noStrike">
                <a:solidFill>
                  <a:srgbClr val="000000"/>
                </a:solidFill>
                <a:latin typeface="Calibri"/>
              </a:rPr>
              <a:t> </a:t>
            </a:r>
            <a:r>
              <a:rPr b="1" lang="it-IT" sz="1800" spc="-1" strike="noStrike">
                <a:solidFill>
                  <a:srgbClr val="00a197"/>
                </a:solidFill>
                <a:latin typeface="Calibri"/>
              </a:rPr>
              <a:t>ambito</a:t>
            </a:r>
            <a:r>
              <a:rPr b="0" lang="it-IT" sz="1800" spc="-1" strike="noStrike">
                <a:solidFill>
                  <a:srgbClr val="000000"/>
                </a:solidFill>
                <a:latin typeface="Calibri"/>
              </a:rPr>
              <a:t> di intervento è l’educazione finanziaria con: </a:t>
            </a:r>
            <a:endParaRPr b="0" lang="it-IT" sz="1800" spc="-1" strike="noStrike">
              <a:solidFill>
                <a:srgbClr val="000000"/>
              </a:solidFill>
              <a:latin typeface="Arial"/>
            </a:endParaRPr>
          </a:p>
          <a:p>
            <a:pPr lvl="1" marL="895320" indent="-533520" algn="just">
              <a:lnSpc>
                <a:spcPct val="100000"/>
              </a:lnSpc>
              <a:spcBef>
                <a:spcPts val="601"/>
              </a:spcBef>
              <a:buClr>
                <a:srgbClr val="00a197"/>
              </a:buClr>
              <a:buFont typeface="Wingdings" charset="2"/>
              <a:buChar char=""/>
              <a:tabLst>
                <a:tab algn="l" pos="0"/>
              </a:tabLst>
            </a:pPr>
            <a:r>
              <a:rPr b="1" lang="it-IT" sz="1800" spc="-1" strike="noStrike">
                <a:solidFill>
                  <a:srgbClr val="00a197"/>
                </a:solidFill>
                <a:latin typeface="Calibri"/>
              </a:rPr>
              <a:t>interventi</a:t>
            </a:r>
            <a:r>
              <a:rPr b="0" lang="it-IT" sz="1800" spc="-1" strike="noStrike">
                <a:solidFill>
                  <a:srgbClr val="000000"/>
                </a:solidFill>
                <a:latin typeface="Calibri"/>
              </a:rPr>
              <a:t> di </a:t>
            </a:r>
            <a:r>
              <a:rPr b="1" lang="it-IT" sz="1800" spc="-1" strike="noStrike">
                <a:solidFill>
                  <a:srgbClr val="00a197"/>
                </a:solidFill>
                <a:latin typeface="Calibri"/>
              </a:rPr>
              <a:t>docenza</a:t>
            </a:r>
            <a:r>
              <a:rPr b="0" lang="it-IT" sz="1800" spc="-1" strike="noStrike">
                <a:solidFill>
                  <a:srgbClr val="000000"/>
                </a:solidFill>
                <a:latin typeface="Calibri"/>
              </a:rPr>
              <a:t> (studenti PCTO, studenti ITS, Università della Terza età, immigrati, detenuti a fine pena, ecc.) in </a:t>
            </a:r>
            <a:r>
              <a:rPr b="1" lang="it-IT" sz="1800" spc="-1" strike="noStrike">
                <a:solidFill>
                  <a:srgbClr val="00a197"/>
                </a:solidFill>
                <a:latin typeface="Calibri"/>
              </a:rPr>
              <a:t>presenza</a:t>
            </a:r>
            <a:r>
              <a:rPr b="0" lang="it-IT" sz="1800" spc="-1" strike="noStrike">
                <a:solidFill>
                  <a:srgbClr val="000000"/>
                </a:solidFill>
                <a:latin typeface="Calibri"/>
              </a:rPr>
              <a:t> o da </a:t>
            </a:r>
            <a:r>
              <a:rPr b="1" lang="it-IT" sz="1800" spc="-1" strike="noStrike">
                <a:solidFill>
                  <a:srgbClr val="00a197"/>
                </a:solidFill>
                <a:latin typeface="Calibri"/>
              </a:rPr>
              <a:t>remoto</a:t>
            </a:r>
            <a:endParaRPr b="0" lang="it-IT" sz="1800" spc="-1" strike="noStrike">
              <a:solidFill>
                <a:srgbClr val="000000"/>
              </a:solidFill>
              <a:latin typeface="Arial"/>
            </a:endParaRPr>
          </a:p>
          <a:p>
            <a:pPr lvl="1" marL="895320" indent="-533520" algn="just">
              <a:lnSpc>
                <a:spcPct val="100000"/>
              </a:lnSpc>
              <a:spcBef>
                <a:spcPts val="601"/>
              </a:spcBef>
              <a:buClr>
                <a:srgbClr val="00a197"/>
              </a:buClr>
              <a:buFont typeface="Wingdings" charset="2"/>
              <a:buChar char=""/>
              <a:tabLst>
                <a:tab algn="l" pos="0"/>
              </a:tabLst>
            </a:pPr>
            <a:r>
              <a:rPr b="1" lang="it-IT" sz="1800" spc="-1" strike="noStrike">
                <a:solidFill>
                  <a:srgbClr val="00a197"/>
                </a:solidFill>
                <a:latin typeface="Calibri"/>
              </a:rPr>
              <a:t>supporto</a:t>
            </a:r>
            <a:r>
              <a:rPr b="0" lang="it-IT" sz="1800" spc="-1" strike="noStrike">
                <a:solidFill>
                  <a:srgbClr val="000000"/>
                </a:solidFill>
                <a:latin typeface="Calibri"/>
              </a:rPr>
              <a:t> </a:t>
            </a:r>
            <a:r>
              <a:rPr b="1" lang="it-IT" sz="1800" spc="-1" strike="noStrike">
                <a:solidFill>
                  <a:srgbClr val="00a197"/>
                </a:solidFill>
                <a:latin typeface="Calibri"/>
              </a:rPr>
              <a:t>individuale</a:t>
            </a:r>
            <a:r>
              <a:rPr b="0" lang="it-IT" sz="1800" spc="-1" strike="noStrike">
                <a:solidFill>
                  <a:srgbClr val="000000"/>
                </a:solidFill>
                <a:latin typeface="Calibri"/>
              </a:rPr>
              <a:t> a </a:t>
            </a:r>
            <a:r>
              <a:rPr b="1" lang="it-IT" sz="1800" spc="-1" strike="noStrike">
                <a:solidFill>
                  <a:srgbClr val="00a197"/>
                </a:solidFill>
                <a:latin typeface="Calibri"/>
              </a:rPr>
              <a:t>piccoli</a:t>
            </a:r>
            <a:r>
              <a:rPr b="0" lang="it-IT" sz="1800" spc="-1" strike="noStrike">
                <a:solidFill>
                  <a:srgbClr val="000000"/>
                </a:solidFill>
                <a:latin typeface="Calibri"/>
              </a:rPr>
              <a:t> </a:t>
            </a:r>
            <a:r>
              <a:rPr b="1" lang="it-IT" sz="1800" spc="-1" strike="noStrike">
                <a:solidFill>
                  <a:srgbClr val="00a197"/>
                </a:solidFill>
                <a:latin typeface="Calibri"/>
              </a:rPr>
              <a:t>imprenditori</a:t>
            </a:r>
            <a:r>
              <a:rPr b="0" lang="it-IT" sz="1800" spc="-1" strike="noStrike">
                <a:solidFill>
                  <a:srgbClr val="000000"/>
                </a:solidFill>
                <a:latin typeface="Calibri"/>
              </a:rPr>
              <a:t> (attività propedeutiche, avvio attività, sviluppo del business)</a:t>
            </a:r>
            <a:endParaRPr b="0" lang="it-IT" sz="1800" spc="-1" strike="noStrike">
              <a:solidFill>
                <a:srgbClr val="000000"/>
              </a:solidFill>
              <a:latin typeface="Arial"/>
            </a:endParaRPr>
          </a:p>
        </p:txBody>
      </p:sp>
      <p:pic>
        <p:nvPicPr>
          <p:cNvPr id="92" name="Immagine 2" descr=""/>
          <p:cNvPicPr/>
          <p:nvPr/>
        </p:nvPicPr>
        <p:blipFill>
          <a:blip r:embed="rId2"/>
          <a:stretch/>
        </p:blipFill>
        <p:spPr>
          <a:xfrm>
            <a:off x="3970800" y="6498000"/>
            <a:ext cx="1107720" cy="161280"/>
          </a:xfrm>
          <a:prstGeom prst="rect">
            <a:avLst/>
          </a:prstGeom>
          <a:ln w="0">
            <a:noFill/>
          </a:ln>
        </p:spPr>
      </p:pic>
      <p:sp>
        <p:nvSpPr>
          <p:cNvPr id="93" name="PlaceHolder 3"/>
          <p:cNvSpPr>
            <a:spLocks noGrp="1"/>
          </p:cNvSpPr>
          <p:nvPr>
            <p:ph type="sldNum" idx="4"/>
          </p:nvPr>
        </p:nvSpPr>
        <p:spPr>
          <a:xfrm>
            <a:off x="6458040" y="6356520"/>
            <a:ext cx="2056680" cy="36432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GB" sz="1200" spc="-1" strike="noStrike">
                <a:solidFill>
                  <a:srgbClr val="8b8b8b"/>
                </a:solidFill>
                <a:latin typeface="Calibri"/>
              </a:defRPr>
            </a:lvl1pPr>
          </a:lstStyle>
          <a:p>
            <a:pPr indent="0" algn="r">
              <a:lnSpc>
                <a:spcPct val="100000"/>
              </a:lnSpc>
              <a:buNone/>
              <a:tabLst>
                <a:tab algn="l" pos="0"/>
              </a:tabLst>
            </a:pPr>
            <a:r>
              <a:rPr b="0" lang="en-GB" sz="1200" spc="-1" strike="noStrike">
                <a:solidFill>
                  <a:srgbClr val="8b8b8b"/>
                </a:solidFill>
                <a:latin typeface="Calibri"/>
              </a:rPr>
              <a:t> </a:t>
            </a:r>
            <a:endParaRPr b="0" lang="it-IT" sz="1200" spc="-1" strike="noStrike">
              <a:solidFill>
                <a:srgbClr val="000000"/>
              </a:solidFill>
              <a:latin typeface="Times New Roman"/>
            </a:endParaRPr>
          </a:p>
        </p:txBody>
      </p:sp>
      <p:sp>
        <p:nvSpPr>
          <p:cNvPr id="94" name="CasellaDiTesto 8"/>
          <p:cNvSpPr/>
          <p:nvPr/>
        </p:nvSpPr>
        <p:spPr>
          <a:xfrm>
            <a:off x="271800" y="6318000"/>
            <a:ext cx="25848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2</a:t>
            </a:r>
            <a:endParaRPr b="0" lang="it-IT"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 name="Figura a mano libera: forma 11"/>
          <p:cNvSpPr/>
          <p:nvPr/>
        </p:nvSpPr>
        <p:spPr>
          <a:xfrm>
            <a:off x="2244960" y="1747440"/>
            <a:ext cx="5817600" cy="4016160"/>
          </a:xfrm>
          <a:custGeom>
            <a:avLst/>
            <a:gdLst>
              <a:gd name="textAreaLeft" fmla="*/ 0 w 5817600"/>
              <a:gd name="textAreaRight" fmla="*/ 5818320 w 5817600"/>
              <a:gd name="textAreaTop" fmla="*/ 0 h 4016160"/>
              <a:gd name="textAreaBottom" fmla="*/ 4016880 h 4016160"/>
            </a:gdLst>
            <a:ahLst/>
            <a:rect l="textAreaLeft" t="textAreaTop" r="textAreaRight" b="textAreaBottom"/>
            <a:pathLst>
              <a:path w="6049889" h="4016863">
                <a:moveTo>
                  <a:pt x="234781" y="1767282"/>
                </a:moveTo>
                <a:cubicBezTo>
                  <a:pt x="487987" y="1121169"/>
                  <a:pt x="741194" y="475057"/>
                  <a:pt x="1530181" y="205182"/>
                </a:cubicBezTo>
                <a:cubicBezTo>
                  <a:pt x="2319169" y="-64693"/>
                  <a:pt x="4244806" y="-51993"/>
                  <a:pt x="4968706" y="148032"/>
                </a:cubicBezTo>
                <a:cubicBezTo>
                  <a:pt x="5692606" y="348057"/>
                  <a:pt x="6384756" y="984645"/>
                  <a:pt x="5873581" y="1405332"/>
                </a:cubicBezTo>
                <a:cubicBezTo>
                  <a:pt x="5362406" y="1826019"/>
                  <a:pt x="2877969" y="2432445"/>
                  <a:pt x="1901656" y="2672157"/>
                </a:cubicBezTo>
                <a:cubicBezTo>
                  <a:pt x="925344" y="2911870"/>
                  <a:pt x="145881" y="2665807"/>
                  <a:pt x="15706" y="2843607"/>
                </a:cubicBezTo>
                <a:cubicBezTo>
                  <a:pt x="-114469" y="3021407"/>
                  <a:pt x="591968" y="3543694"/>
                  <a:pt x="1120606" y="3738957"/>
                </a:cubicBezTo>
                <a:cubicBezTo>
                  <a:pt x="1649244" y="3934220"/>
                  <a:pt x="2485856" y="4031057"/>
                  <a:pt x="3187531" y="4015182"/>
                </a:cubicBezTo>
                <a:cubicBezTo>
                  <a:pt x="3889206" y="3999307"/>
                  <a:pt x="4609931" y="3821507"/>
                  <a:pt x="5330656" y="3643707"/>
                </a:cubicBezTo>
              </a:path>
            </a:pathLst>
          </a:custGeom>
          <a:noFill/>
          <a:ln w="50800">
            <a:solidFill>
              <a:srgbClr val="00a197"/>
            </a:solidFill>
            <a:headEnd len="lg" type="oval" w="lg"/>
            <a:tailEnd len="lg" type="triangle" w="lg"/>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it-IT" sz="1800" spc="-1" strike="noStrike">
              <a:solidFill>
                <a:schemeClr val="lt1"/>
              </a:solidFill>
              <a:latin typeface="Calibri"/>
              <a:ea typeface="DejaVu Sans"/>
            </a:endParaRPr>
          </a:p>
        </p:txBody>
      </p:sp>
      <p:sp>
        <p:nvSpPr>
          <p:cNvPr id="402" name="Titolo 3"/>
          <p:cNvSpPr/>
          <p:nvPr/>
        </p:nvSpPr>
        <p:spPr>
          <a:xfrm>
            <a:off x="234000" y="475200"/>
            <a:ext cx="8689680" cy="50472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DejaVu Sans"/>
              </a:rPr>
              <a:t>Un percorso verso la sostenibilità</a:t>
            </a:r>
            <a:endParaRPr b="0" lang="it-IT" sz="2800" spc="-1" strike="noStrike">
              <a:solidFill>
                <a:srgbClr val="000000"/>
              </a:solidFill>
              <a:latin typeface="Arial"/>
            </a:endParaRPr>
          </a:p>
        </p:txBody>
      </p:sp>
      <p:sp>
        <p:nvSpPr>
          <p:cNvPr id="403" name="CasellaDiTesto 6"/>
          <p:cNvSpPr/>
          <p:nvPr/>
        </p:nvSpPr>
        <p:spPr>
          <a:xfrm>
            <a:off x="272160" y="6318000"/>
            <a:ext cx="3362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20</a:t>
            </a:r>
            <a:endParaRPr b="0" lang="it-IT" sz="1200" spc="-1" strike="noStrike">
              <a:solidFill>
                <a:srgbClr val="000000"/>
              </a:solidFill>
              <a:latin typeface="Arial"/>
            </a:endParaRPr>
          </a:p>
        </p:txBody>
      </p:sp>
      <p:pic>
        <p:nvPicPr>
          <p:cNvPr id="404" name="Immagine 7" descr=""/>
          <p:cNvPicPr/>
          <p:nvPr/>
        </p:nvPicPr>
        <p:blipFill>
          <a:blip r:embed="rId1"/>
          <a:stretch/>
        </p:blipFill>
        <p:spPr>
          <a:xfrm>
            <a:off x="3970800" y="6498000"/>
            <a:ext cx="1107720" cy="161280"/>
          </a:xfrm>
          <a:prstGeom prst="rect">
            <a:avLst/>
          </a:prstGeom>
          <a:ln w="0">
            <a:noFill/>
          </a:ln>
        </p:spPr>
      </p:pic>
      <p:sp>
        <p:nvSpPr>
          <p:cNvPr id="405" name="Rettangolo con angoli arrotondati 30"/>
          <p:cNvSpPr/>
          <p:nvPr/>
        </p:nvSpPr>
        <p:spPr>
          <a:xfrm>
            <a:off x="138600" y="2839320"/>
            <a:ext cx="1435680" cy="152316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1800" spc="-1" strike="noStrike">
                <a:solidFill>
                  <a:schemeClr val="lt1"/>
                </a:solidFill>
                <a:latin typeface="Calibri"/>
                <a:ea typeface="DejaVu Sans"/>
              </a:rPr>
              <a:t>Riassunto delle puntate precedenti</a:t>
            </a:r>
            <a:endParaRPr b="0" lang="it-IT" sz="1800" spc="-1" strike="noStrike">
              <a:solidFill>
                <a:srgbClr val="000000"/>
              </a:solidFill>
              <a:latin typeface="Arial"/>
            </a:endParaRPr>
          </a:p>
        </p:txBody>
      </p:sp>
      <p:grpSp>
        <p:nvGrpSpPr>
          <p:cNvPr id="406" name="Gruppo 47"/>
          <p:cNvGrpSpPr/>
          <p:nvPr/>
        </p:nvGrpSpPr>
        <p:grpSpPr>
          <a:xfrm>
            <a:off x="1663200" y="3033720"/>
            <a:ext cx="558360" cy="1048680"/>
            <a:chOff x="1663200" y="3033720"/>
            <a:chExt cx="558360" cy="1048680"/>
          </a:xfrm>
        </p:grpSpPr>
        <p:pic>
          <p:nvPicPr>
            <p:cNvPr id="407" name="Immagine 48" descr=""/>
            <p:cNvPicPr/>
            <p:nvPr/>
          </p:nvPicPr>
          <p:blipFill>
            <a:blip r:embed="rId2"/>
            <a:srcRect l="33543" t="0" r="35293" b="9359"/>
            <a:stretch/>
          </p:blipFill>
          <p:spPr>
            <a:xfrm>
              <a:off x="1663200" y="3033720"/>
              <a:ext cx="331920" cy="1043280"/>
            </a:xfrm>
            <a:prstGeom prst="rect">
              <a:avLst/>
            </a:prstGeom>
            <a:ln w="0">
              <a:noFill/>
            </a:ln>
          </p:spPr>
        </p:pic>
        <p:pic>
          <p:nvPicPr>
            <p:cNvPr id="408" name="Immagine 49" descr=""/>
            <p:cNvPicPr/>
            <p:nvPr/>
          </p:nvPicPr>
          <p:blipFill>
            <a:blip r:embed="rId3"/>
            <a:srcRect l="14089" t="4420" r="32002" b="4915"/>
            <a:stretch/>
          </p:blipFill>
          <p:spPr>
            <a:xfrm>
              <a:off x="1944360" y="3111120"/>
              <a:ext cx="277200" cy="971280"/>
            </a:xfrm>
            <a:prstGeom prst="rect">
              <a:avLst/>
            </a:prstGeom>
            <a:ln w="0">
              <a:noFill/>
            </a:ln>
          </p:spPr>
        </p:pic>
      </p:grpSp>
      <p:sp>
        <p:nvSpPr>
          <p:cNvPr id="409" name="Rettangolo con angoli arrotondati 10"/>
          <p:cNvSpPr/>
          <p:nvPr/>
        </p:nvSpPr>
        <p:spPr>
          <a:xfrm>
            <a:off x="2464560" y="1261440"/>
            <a:ext cx="1291680" cy="971280"/>
          </a:xfrm>
          <a:prstGeom prst="roundRect">
            <a:avLst>
              <a:gd name="adj"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Teorie ATTIVE</a:t>
            </a:r>
            <a:endParaRPr b="0" lang="it-IT" sz="2000" spc="-1" strike="noStrike">
              <a:solidFill>
                <a:srgbClr val="000000"/>
              </a:solidFill>
              <a:latin typeface="Arial"/>
            </a:endParaRPr>
          </a:p>
        </p:txBody>
      </p:sp>
      <p:sp>
        <p:nvSpPr>
          <p:cNvPr id="410" name="Rettangolo con angoli arrotondati 51"/>
          <p:cNvSpPr/>
          <p:nvPr/>
        </p:nvSpPr>
        <p:spPr>
          <a:xfrm>
            <a:off x="2740680" y="2470320"/>
            <a:ext cx="1422720" cy="971280"/>
          </a:xfrm>
          <a:prstGeom prst="roundRect">
            <a:avLst>
              <a:gd name="adj"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Teorie PASSIVE</a:t>
            </a:r>
            <a:endParaRPr b="0" lang="it-IT" sz="2000" spc="-1" strike="noStrike">
              <a:solidFill>
                <a:srgbClr val="000000"/>
              </a:solidFill>
              <a:latin typeface="Arial"/>
            </a:endParaRPr>
          </a:p>
        </p:txBody>
      </p:sp>
      <p:sp>
        <p:nvSpPr>
          <p:cNvPr id="411" name="Rettangolo con angoli arrotondati 52"/>
          <p:cNvSpPr/>
          <p:nvPr/>
        </p:nvSpPr>
        <p:spPr>
          <a:xfrm>
            <a:off x="4737960" y="1095480"/>
            <a:ext cx="1564200" cy="971280"/>
          </a:xfrm>
          <a:prstGeom prst="roundRect">
            <a:avLst>
              <a:gd name="adj"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Guardiamo la REALTA’</a:t>
            </a:r>
            <a:endParaRPr b="0" lang="it-IT" sz="2000" spc="-1" strike="noStrike">
              <a:solidFill>
                <a:srgbClr val="000000"/>
              </a:solidFill>
              <a:latin typeface="Arial"/>
            </a:endParaRPr>
          </a:p>
        </p:txBody>
      </p:sp>
      <p:sp>
        <p:nvSpPr>
          <p:cNvPr id="412" name="Rettangolo con angoli arrotondati 53"/>
          <p:cNvSpPr/>
          <p:nvPr/>
        </p:nvSpPr>
        <p:spPr>
          <a:xfrm>
            <a:off x="7295040" y="1812600"/>
            <a:ext cx="1564200" cy="971280"/>
          </a:xfrm>
          <a:prstGeom prst="roundRect">
            <a:avLst>
              <a:gd name="adj"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AZIONI e ATTENZIONI</a:t>
            </a:r>
            <a:endParaRPr b="0" lang="it-IT" sz="2000" spc="-1" strike="noStrike">
              <a:solidFill>
                <a:srgbClr val="000000"/>
              </a:solidFill>
              <a:latin typeface="Arial"/>
            </a:endParaRPr>
          </a:p>
        </p:txBody>
      </p:sp>
      <p:pic>
        <p:nvPicPr>
          <p:cNvPr id="413" name="Picture 14" descr="Commissione di Diritto Bancario e del Terzo Settore"/>
          <p:cNvPicPr/>
          <p:nvPr/>
        </p:nvPicPr>
        <p:blipFill>
          <a:blip r:embed="rId4"/>
          <a:stretch/>
        </p:blipFill>
        <p:spPr>
          <a:xfrm>
            <a:off x="4230360" y="3755880"/>
            <a:ext cx="827640" cy="827640"/>
          </a:xfrm>
          <a:prstGeom prst="rect">
            <a:avLst/>
          </a:prstGeom>
          <a:ln w="0">
            <a:noFill/>
          </a:ln>
        </p:spPr>
      </p:pic>
      <p:pic>
        <p:nvPicPr>
          <p:cNvPr id="414" name="Picture 12" descr="Pin su simboli"/>
          <p:cNvPicPr/>
          <p:nvPr/>
        </p:nvPicPr>
        <p:blipFill>
          <a:blip r:embed="rId5"/>
          <a:stretch/>
        </p:blipFill>
        <p:spPr>
          <a:xfrm>
            <a:off x="5250240" y="3402000"/>
            <a:ext cx="736560" cy="736560"/>
          </a:xfrm>
          <a:prstGeom prst="rect">
            <a:avLst/>
          </a:prstGeom>
          <a:ln w="0">
            <a:noFill/>
          </a:ln>
        </p:spPr>
      </p:pic>
      <p:sp>
        <p:nvSpPr>
          <p:cNvPr id="415" name="CasellaDiTesto 58"/>
          <p:cNvSpPr/>
          <p:nvPr/>
        </p:nvSpPr>
        <p:spPr>
          <a:xfrm>
            <a:off x="6233400" y="3800880"/>
            <a:ext cx="6120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d9d9d9"/>
                </a:solidFill>
                <a:latin typeface="Calibri"/>
                <a:ea typeface="DejaVu Sans"/>
              </a:rPr>
              <a:t>Stati</a:t>
            </a:r>
            <a:endParaRPr b="0" lang="it-IT" sz="1800" spc="-1" strike="noStrike">
              <a:solidFill>
                <a:srgbClr val="000000"/>
              </a:solidFill>
              <a:latin typeface="Arial"/>
            </a:endParaRPr>
          </a:p>
        </p:txBody>
      </p:sp>
      <p:sp>
        <p:nvSpPr>
          <p:cNvPr id="416" name="CasellaDiTesto 59"/>
          <p:cNvSpPr/>
          <p:nvPr/>
        </p:nvSpPr>
        <p:spPr>
          <a:xfrm>
            <a:off x="5182200" y="4077720"/>
            <a:ext cx="95184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d9d9d9"/>
                </a:solidFill>
                <a:latin typeface="Calibri"/>
                <a:ea typeface="DejaVu Sans"/>
              </a:rPr>
              <a:t>Imprese</a:t>
            </a:r>
            <a:endParaRPr b="0" lang="it-IT" sz="1800" spc="-1" strike="noStrike">
              <a:solidFill>
                <a:srgbClr val="000000"/>
              </a:solidFill>
              <a:latin typeface="Arial"/>
            </a:endParaRPr>
          </a:p>
        </p:txBody>
      </p:sp>
      <p:sp>
        <p:nvSpPr>
          <p:cNvPr id="417" name="CasellaDiTesto 60"/>
          <p:cNvSpPr/>
          <p:nvPr/>
        </p:nvSpPr>
        <p:spPr>
          <a:xfrm>
            <a:off x="3985560" y="4444920"/>
            <a:ext cx="134064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d9d9d9"/>
                </a:solidFill>
                <a:latin typeface="Calibri"/>
                <a:ea typeface="DejaVu Sans"/>
              </a:rPr>
              <a:t>Associazioni</a:t>
            </a:r>
            <a:endParaRPr b="0" lang="it-IT" sz="1800" spc="-1" strike="noStrike">
              <a:solidFill>
                <a:srgbClr val="000000"/>
              </a:solidFill>
              <a:latin typeface="Arial"/>
            </a:endParaRPr>
          </a:p>
        </p:txBody>
      </p:sp>
      <p:pic>
        <p:nvPicPr>
          <p:cNvPr id="418" name="Picture 2" descr="Terra - Wikipedia"/>
          <p:cNvPicPr/>
          <p:nvPr/>
        </p:nvPicPr>
        <p:blipFill>
          <a:blip r:embed="rId6"/>
          <a:stretch/>
        </p:blipFill>
        <p:spPr>
          <a:xfrm>
            <a:off x="7201440" y="2832840"/>
            <a:ext cx="803880" cy="803880"/>
          </a:xfrm>
          <a:prstGeom prst="rect">
            <a:avLst/>
          </a:prstGeom>
          <a:ln w="0">
            <a:noFill/>
          </a:ln>
        </p:spPr>
      </p:pic>
      <p:sp>
        <p:nvSpPr>
          <p:cNvPr id="419" name="CasellaDiTesto 62"/>
          <p:cNvSpPr/>
          <p:nvPr/>
        </p:nvSpPr>
        <p:spPr>
          <a:xfrm>
            <a:off x="7143120" y="3597120"/>
            <a:ext cx="89712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d9d9d9"/>
                </a:solidFill>
                <a:latin typeface="Calibri"/>
                <a:ea typeface="DejaVu Sans"/>
              </a:rPr>
              <a:t>Pianeta</a:t>
            </a:r>
            <a:endParaRPr b="0" lang="it-IT" sz="1800" spc="-1" strike="noStrike">
              <a:solidFill>
                <a:srgbClr val="000000"/>
              </a:solidFill>
              <a:latin typeface="Arial"/>
            </a:endParaRPr>
          </a:p>
        </p:txBody>
      </p:sp>
      <p:pic>
        <p:nvPicPr>
          <p:cNvPr id="420" name="Picture 10" descr="Icona del glifo nero dell'istituzione di stato - vettore stock 2255823 |  Crushpixel"/>
          <p:cNvPicPr/>
          <p:nvPr/>
        </p:nvPicPr>
        <p:blipFill>
          <a:blip r:embed="rId7"/>
          <a:srcRect l="15524" t="19456" r="8989" b="0"/>
          <a:stretch/>
        </p:blipFill>
        <p:spPr>
          <a:xfrm>
            <a:off x="6137640" y="3096000"/>
            <a:ext cx="924480" cy="986760"/>
          </a:xfrm>
          <a:prstGeom prst="rect">
            <a:avLst/>
          </a:prstGeom>
          <a:ln w="0">
            <a:noFill/>
          </a:ln>
        </p:spPr>
      </p:pic>
      <p:sp>
        <p:nvSpPr>
          <p:cNvPr id="421" name="Rettangolo con angoli arrotondati 63"/>
          <p:cNvSpPr/>
          <p:nvPr/>
        </p:nvSpPr>
        <p:spPr>
          <a:xfrm>
            <a:off x="4777200" y="5086080"/>
            <a:ext cx="1564200" cy="971280"/>
          </a:xfrm>
          <a:prstGeom prst="roundRect">
            <a:avLst>
              <a:gd name="adj"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AZIONI POSITIVE</a:t>
            </a:r>
            <a:endParaRPr b="0" lang="it-IT" sz="2000" spc="-1" strike="noStrike">
              <a:solidFill>
                <a:srgbClr val="000000"/>
              </a:solidFill>
              <a:latin typeface="Arial"/>
            </a:endParaRPr>
          </a:p>
        </p:txBody>
      </p:sp>
      <p:sp>
        <p:nvSpPr>
          <p:cNvPr id="422" name="Rettangolo con angoli arrotondati 64"/>
          <p:cNvSpPr/>
          <p:nvPr/>
        </p:nvSpPr>
        <p:spPr>
          <a:xfrm>
            <a:off x="2306520" y="4869360"/>
            <a:ext cx="1564200" cy="971280"/>
          </a:xfrm>
          <a:prstGeom prst="roundRect">
            <a:avLst>
              <a:gd name="adj"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DILEMMI</a:t>
            </a:r>
            <a:endParaRPr b="0" lang="it-IT" sz="2000" spc="-1" strike="noStrike">
              <a:solidFill>
                <a:srgbClr val="000000"/>
              </a:solidFill>
              <a:latin typeface="Arial"/>
            </a:endParaRPr>
          </a:p>
        </p:txBody>
      </p:sp>
      <p:pic>
        <p:nvPicPr>
          <p:cNvPr id="423" name="Immagine 13" descr=""/>
          <p:cNvPicPr/>
          <p:nvPr/>
        </p:nvPicPr>
        <p:blipFill>
          <a:blip r:embed="rId8"/>
          <a:stretch/>
        </p:blipFill>
        <p:spPr>
          <a:xfrm>
            <a:off x="7356240" y="4423320"/>
            <a:ext cx="1612080" cy="1612080"/>
          </a:xfrm>
          <a:prstGeom prst="rect">
            <a:avLst/>
          </a:prstGeom>
          <a:ln w="0">
            <a:noFill/>
          </a:ln>
        </p:spPr>
      </p:pic>
      <p:grpSp>
        <p:nvGrpSpPr>
          <p:cNvPr id="424" name="Gruppo 29"/>
          <p:cNvGrpSpPr/>
          <p:nvPr/>
        </p:nvGrpSpPr>
        <p:grpSpPr>
          <a:xfrm>
            <a:off x="144000" y="1171080"/>
            <a:ext cx="2302560" cy="4824360"/>
            <a:chOff x="144000" y="1171080"/>
            <a:chExt cx="2302560" cy="4824360"/>
          </a:xfrm>
        </p:grpSpPr>
        <p:pic>
          <p:nvPicPr>
            <p:cNvPr id="425" name="Immagine 31" descr=""/>
            <p:cNvPicPr/>
            <p:nvPr/>
          </p:nvPicPr>
          <p:blipFill>
            <a:blip r:embed="rId9"/>
            <a:stretch/>
          </p:blipFill>
          <p:spPr>
            <a:xfrm flipH="1" rot="13820400">
              <a:off x="1576080" y="2372760"/>
              <a:ext cx="854280" cy="442800"/>
            </a:xfrm>
            <a:prstGeom prst="rect">
              <a:avLst/>
            </a:prstGeom>
            <a:ln w="0">
              <a:noFill/>
            </a:ln>
          </p:spPr>
        </p:pic>
        <p:pic>
          <p:nvPicPr>
            <p:cNvPr id="426" name="Immagine 32" descr=""/>
            <p:cNvPicPr/>
            <p:nvPr/>
          </p:nvPicPr>
          <p:blipFill>
            <a:blip r:embed="rId10"/>
            <a:stretch/>
          </p:blipFill>
          <p:spPr>
            <a:xfrm rot="19087200">
              <a:off x="1332000" y="4382640"/>
              <a:ext cx="851400" cy="552240"/>
            </a:xfrm>
            <a:prstGeom prst="rect">
              <a:avLst/>
            </a:prstGeom>
            <a:ln w="0">
              <a:noFill/>
            </a:ln>
          </p:spPr>
        </p:pic>
        <p:grpSp>
          <p:nvGrpSpPr>
            <p:cNvPr id="427" name="Gruppo 33"/>
            <p:cNvGrpSpPr/>
            <p:nvPr/>
          </p:nvGrpSpPr>
          <p:grpSpPr>
            <a:xfrm>
              <a:off x="144000" y="4685040"/>
              <a:ext cx="1540080" cy="1310400"/>
              <a:chOff x="144000" y="4685040"/>
              <a:chExt cx="1540080" cy="1310400"/>
            </a:xfrm>
          </p:grpSpPr>
          <p:pic>
            <p:nvPicPr>
              <p:cNvPr id="428" name="Picture 2" descr="I migranti ambientali: la protezione umanitaria per il caso di disastro  ambientale – Ultim'ora"/>
              <p:cNvPicPr/>
              <p:nvPr/>
            </p:nvPicPr>
            <p:blipFill>
              <a:blip r:embed="rId11"/>
              <a:stretch/>
            </p:blipFill>
            <p:spPr>
              <a:xfrm>
                <a:off x="144000" y="4685040"/>
                <a:ext cx="861480" cy="573120"/>
              </a:xfrm>
              <a:prstGeom prst="rect">
                <a:avLst/>
              </a:prstGeom>
              <a:ln w="0">
                <a:noFill/>
              </a:ln>
            </p:spPr>
          </p:pic>
          <p:pic>
            <p:nvPicPr>
              <p:cNvPr id="429" name="Picture 4" descr="Il ministro Crosetto: «Infiltrati dei centri sociali nel corteo anti Meloni  degli studenti» - Torino Cronaca - Notizie da Torino e Piemonte"/>
              <p:cNvPicPr/>
              <p:nvPr/>
            </p:nvPicPr>
            <p:blipFill>
              <a:blip r:embed="rId12"/>
              <a:stretch/>
            </p:blipFill>
            <p:spPr>
              <a:xfrm>
                <a:off x="822600" y="5015160"/>
                <a:ext cx="861480" cy="573120"/>
              </a:xfrm>
              <a:prstGeom prst="rect">
                <a:avLst/>
              </a:prstGeom>
              <a:ln w="0">
                <a:noFill/>
              </a:ln>
            </p:spPr>
          </p:pic>
          <p:pic>
            <p:nvPicPr>
              <p:cNvPr id="430" name="Picture 6" descr="È vero che la povertà in Italia è triplicata negli ultimi 15 anni? |  Pagella Politica"/>
              <p:cNvPicPr/>
              <p:nvPr/>
            </p:nvPicPr>
            <p:blipFill>
              <a:blip r:embed="rId13"/>
              <a:stretch/>
            </p:blipFill>
            <p:spPr>
              <a:xfrm>
                <a:off x="180360" y="5422320"/>
                <a:ext cx="864720" cy="573120"/>
              </a:xfrm>
              <a:prstGeom prst="rect">
                <a:avLst/>
              </a:prstGeom>
              <a:ln w="0">
                <a:noFill/>
              </a:ln>
            </p:spPr>
          </p:pic>
        </p:grpSp>
        <p:grpSp>
          <p:nvGrpSpPr>
            <p:cNvPr id="431" name="Gruppo 34"/>
            <p:cNvGrpSpPr/>
            <p:nvPr/>
          </p:nvGrpSpPr>
          <p:grpSpPr>
            <a:xfrm>
              <a:off x="144000" y="1171080"/>
              <a:ext cx="1540080" cy="1369080"/>
              <a:chOff x="144000" y="1171080"/>
              <a:chExt cx="1540080" cy="1369080"/>
            </a:xfrm>
          </p:grpSpPr>
          <p:pic>
            <p:nvPicPr>
              <p:cNvPr id="432" name="Picture 8" descr="Yosemite National Park"/>
              <p:cNvPicPr/>
              <p:nvPr/>
            </p:nvPicPr>
            <p:blipFill>
              <a:blip r:embed="rId14"/>
              <a:srcRect l="15533" t="0" r="0" b="0"/>
              <a:stretch/>
            </p:blipFill>
            <p:spPr>
              <a:xfrm>
                <a:off x="753840" y="1171080"/>
                <a:ext cx="903600" cy="599040"/>
              </a:xfrm>
              <a:prstGeom prst="rect">
                <a:avLst/>
              </a:prstGeom>
              <a:ln w="0">
                <a:noFill/>
              </a:ln>
            </p:spPr>
          </p:pic>
          <p:pic>
            <p:nvPicPr>
              <p:cNvPr id="433" name="Picture 12" descr="L'uomo è un animale sociale...l'importanza del gruppo! (NOI CI  SIAMO...anche su Facebook!) - Studio Armonia - Studio Armonia"/>
              <p:cNvPicPr/>
              <p:nvPr/>
            </p:nvPicPr>
            <p:blipFill>
              <a:blip r:embed="rId15"/>
              <a:srcRect l="6002" t="0" r="0" b="0"/>
              <a:stretch/>
            </p:blipFill>
            <p:spPr>
              <a:xfrm>
                <a:off x="144000" y="1515240"/>
                <a:ext cx="903600" cy="599040"/>
              </a:xfrm>
              <a:prstGeom prst="rect">
                <a:avLst/>
              </a:prstGeom>
              <a:ln w="0">
                <a:noFill/>
              </a:ln>
            </p:spPr>
          </p:pic>
          <p:pic>
            <p:nvPicPr>
              <p:cNvPr id="434" name="Picture 10" descr="La Definizione di Benessere Psicologico - Claudio Cresti - Psicologo  specialista Livorno"/>
              <p:cNvPicPr/>
              <p:nvPr/>
            </p:nvPicPr>
            <p:blipFill>
              <a:blip r:embed="rId16"/>
              <a:srcRect l="27159" t="0" r="0" b="0"/>
              <a:stretch/>
            </p:blipFill>
            <p:spPr>
              <a:xfrm>
                <a:off x="780480" y="1941120"/>
                <a:ext cx="903600" cy="599040"/>
              </a:xfrm>
              <a:prstGeom prst="rect">
                <a:avLst/>
              </a:prstGeom>
              <a:ln w="0">
                <a:noFill/>
              </a:ln>
            </p:spPr>
          </p:pic>
        </p:grpSp>
      </p:gr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5" name="Titolo 3"/>
          <p:cNvSpPr/>
          <p:nvPr/>
        </p:nvSpPr>
        <p:spPr>
          <a:xfrm>
            <a:off x="234000" y="475200"/>
            <a:ext cx="8689680" cy="50472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DejaVu Sans"/>
              </a:rPr>
              <a:t>Teorie PASSIVE</a:t>
            </a:r>
            <a:endParaRPr b="0" lang="it-IT" sz="2800" spc="-1" strike="noStrike">
              <a:solidFill>
                <a:srgbClr val="000000"/>
              </a:solidFill>
              <a:latin typeface="Arial"/>
            </a:endParaRPr>
          </a:p>
        </p:txBody>
      </p:sp>
      <p:sp>
        <p:nvSpPr>
          <p:cNvPr id="436" name="CasellaDiTesto 6"/>
          <p:cNvSpPr/>
          <p:nvPr/>
        </p:nvSpPr>
        <p:spPr>
          <a:xfrm>
            <a:off x="272160" y="6318000"/>
            <a:ext cx="3362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21</a:t>
            </a:r>
            <a:endParaRPr b="0" lang="it-IT" sz="1200" spc="-1" strike="noStrike">
              <a:solidFill>
                <a:srgbClr val="000000"/>
              </a:solidFill>
              <a:latin typeface="Arial"/>
            </a:endParaRPr>
          </a:p>
        </p:txBody>
      </p:sp>
      <p:pic>
        <p:nvPicPr>
          <p:cNvPr id="437" name="Immagine 7" descr=""/>
          <p:cNvPicPr/>
          <p:nvPr/>
        </p:nvPicPr>
        <p:blipFill>
          <a:blip r:embed="rId1"/>
          <a:stretch/>
        </p:blipFill>
        <p:spPr>
          <a:xfrm>
            <a:off x="3970800" y="6498000"/>
            <a:ext cx="1107720" cy="161280"/>
          </a:xfrm>
          <a:prstGeom prst="rect">
            <a:avLst/>
          </a:prstGeom>
          <a:ln w="0">
            <a:noFill/>
          </a:ln>
        </p:spPr>
      </p:pic>
      <p:sp>
        <p:nvSpPr>
          <p:cNvPr id="438" name="CasellaDiTesto 1"/>
          <p:cNvSpPr/>
          <p:nvPr/>
        </p:nvSpPr>
        <p:spPr>
          <a:xfrm>
            <a:off x="2065680" y="4982400"/>
            <a:ext cx="6633360" cy="1355040"/>
          </a:xfrm>
          <a:prstGeom prst="rect">
            <a:avLst/>
          </a:prstGeom>
          <a:noFill/>
          <a:ln w="0">
            <a:noFill/>
          </a:ln>
        </p:spPr>
        <p:style>
          <a:lnRef idx="0"/>
          <a:fillRef idx="0"/>
          <a:effectRef idx="0"/>
          <a:fontRef idx="minor"/>
        </p:style>
        <p:txBody>
          <a:bodyPr lIns="90000" rIns="90000" tIns="45000" bIns="45000" anchor="t">
            <a:spAutoFit/>
          </a:bodyPr>
          <a:p>
            <a:pPr lvl="2" marL="360360" indent="-360360">
              <a:lnSpc>
                <a:spcPct val="100000"/>
              </a:lnSpc>
              <a:buClr>
                <a:srgbClr val="00a197"/>
              </a:buClr>
              <a:buFont typeface="Arial"/>
              <a:buChar char="•"/>
            </a:pPr>
            <a:r>
              <a:rPr b="1" lang="it-IT" sz="2000" spc="-1" strike="noStrike">
                <a:solidFill>
                  <a:srgbClr val="00a197"/>
                </a:solidFill>
                <a:latin typeface="Calibri"/>
                <a:ea typeface="DejaVu Sans"/>
              </a:rPr>
              <a:t>L’ottimismo tecnologico</a:t>
            </a:r>
            <a:endParaRPr b="0" lang="it-IT" sz="2000" spc="-1" strike="noStrike">
              <a:solidFill>
                <a:srgbClr val="000000"/>
              </a:solidFill>
              <a:latin typeface="Arial"/>
            </a:endParaRPr>
          </a:p>
          <a:p>
            <a:pPr marL="360360">
              <a:lnSpc>
                <a:spcPct val="100000"/>
              </a:lnSpc>
            </a:pPr>
            <a:r>
              <a:rPr b="0" i="1" lang="it-IT" sz="2000" spc="-1" strike="noStrike">
                <a:solidFill>
                  <a:srgbClr val="000000"/>
                </a:solidFill>
                <a:latin typeface="Calibri"/>
                <a:ea typeface="DejaVu Sans"/>
              </a:rPr>
              <a:t>E’ inutile preoccuparsi. L’accelerazione della scienza e della tecnica porterà alla soluzione del problema</a:t>
            </a:r>
            <a:endParaRPr b="0" lang="it-IT" sz="2000" spc="-1" strike="noStrike">
              <a:solidFill>
                <a:srgbClr val="000000"/>
              </a:solidFill>
              <a:latin typeface="Arial"/>
            </a:endParaRPr>
          </a:p>
          <a:p>
            <a:pPr marL="360360">
              <a:lnSpc>
                <a:spcPct val="100000"/>
              </a:lnSpc>
              <a:spcBef>
                <a:spcPts val="601"/>
              </a:spcBef>
              <a:spcAft>
                <a:spcPts val="601"/>
              </a:spcAft>
            </a:pPr>
            <a:endParaRPr b="0" lang="it-IT" sz="1800" spc="-1" strike="noStrike">
              <a:solidFill>
                <a:srgbClr val="000000"/>
              </a:solidFill>
              <a:latin typeface="Arial"/>
            </a:endParaRPr>
          </a:p>
        </p:txBody>
      </p:sp>
      <p:pic>
        <p:nvPicPr>
          <p:cNvPr id="439" name="Picture 2" descr="Cosa (non) rispondere a un negazionista climatico"/>
          <p:cNvPicPr/>
          <p:nvPr/>
        </p:nvPicPr>
        <p:blipFill>
          <a:blip r:embed="rId2"/>
          <a:stretch/>
        </p:blipFill>
        <p:spPr>
          <a:xfrm>
            <a:off x="234000" y="1339200"/>
            <a:ext cx="1621800" cy="907920"/>
          </a:xfrm>
          <a:prstGeom prst="rect">
            <a:avLst/>
          </a:prstGeom>
          <a:ln w="0">
            <a:noFill/>
          </a:ln>
        </p:spPr>
      </p:pic>
      <p:pic>
        <p:nvPicPr>
          <p:cNvPr id="440" name="Picture 4" descr="Silenzio di tomba sui rischi di una catastrofe nucleare"/>
          <p:cNvPicPr/>
          <p:nvPr/>
        </p:nvPicPr>
        <p:blipFill>
          <a:blip r:embed="rId3"/>
          <a:stretch/>
        </p:blipFill>
        <p:spPr>
          <a:xfrm>
            <a:off x="234000" y="2453400"/>
            <a:ext cx="1621800" cy="1010520"/>
          </a:xfrm>
          <a:prstGeom prst="rect">
            <a:avLst/>
          </a:prstGeom>
          <a:ln w="0">
            <a:noFill/>
          </a:ln>
        </p:spPr>
      </p:pic>
      <p:pic>
        <p:nvPicPr>
          <p:cNvPr id="441" name="Picture 8" descr="Potere e progresso al tempo dell'intelligenza artificiale - Lavoce.info"/>
          <p:cNvPicPr/>
          <p:nvPr/>
        </p:nvPicPr>
        <p:blipFill>
          <a:blip r:embed="rId4"/>
          <a:srcRect l="0" t="0" r="12648" b="0"/>
          <a:stretch/>
        </p:blipFill>
        <p:spPr>
          <a:xfrm>
            <a:off x="234000" y="4981320"/>
            <a:ext cx="1621800" cy="1039320"/>
          </a:xfrm>
          <a:prstGeom prst="rect">
            <a:avLst/>
          </a:prstGeom>
          <a:ln w="0">
            <a:noFill/>
          </a:ln>
        </p:spPr>
      </p:pic>
      <p:pic>
        <p:nvPicPr>
          <p:cNvPr id="442" name="Immagine 4" descr=""/>
          <p:cNvPicPr/>
          <p:nvPr/>
        </p:nvPicPr>
        <p:blipFill>
          <a:blip r:embed="rId5"/>
          <a:srcRect l="0" t="0" r="14504" b="30457"/>
          <a:stretch/>
        </p:blipFill>
        <p:spPr>
          <a:xfrm>
            <a:off x="234000" y="3669840"/>
            <a:ext cx="1621800" cy="988920"/>
          </a:xfrm>
          <a:prstGeom prst="rect">
            <a:avLst/>
          </a:prstGeom>
          <a:ln w="0">
            <a:noFill/>
          </a:ln>
        </p:spPr>
      </p:pic>
      <p:sp>
        <p:nvSpPr>
          <p:cNvPr id="443" name="CasellaDiTesto 13"/>
          <p:cNvSpPr/>
          <p:nvPr/>
        </p:nvSpPr>
        <p:spPr>
          <a:xfrm>
            <a:off x="2065680" y="1297440"/>
            <a:ext cx="6633360" cy="1004400"/>
          </a:xfrm>
          <a:prstGeom prst="rect">
            <a:avLst/>
          </a:prstGeom>
          <a:noFill/>
          <a:ln w="0">
            <a:noFill/>
          </a:ln>
        </p:spPr>
        <p:style>
          <a:lnRef idx="0"/>
          <a:fillRef idx="0"/>
          <a:effectRef idx="0"/>
          <a:fontRef idx="minor"/>
        </p:style>
        <p:txBody>
          <a:bodyPr lIns="90000" rIns="90000" tIns="45000" bIns="45000" anchor="t">
            <a:spAutoFit/>
          </a:bodyPr>
          <a:p>
            <a:pPr lvl="2" marL="360360" indent="-360360">
              <a:lnSpc>
                <a:spcPct val="100000"/>
              </a:lnSpc>
              <a:buClr>
                <a:srgbClr val="00a197"/>
              </a:buClr>
              <a:buFont typeface="Arial"/>
              <a:buChar char="•"/>
            </a:pPr>
            <a:r>
              <a:rPr b="1" lang="it-IT" sz="2000" spc="-1" strike="noStrike">
                <a:solidFill>
                  <a:srgbClr val="00a197"/>
                </a:solidFill>
                <a:latin typeface="Calibri"/>
                <a:ea typeface="DejaVu Sans"/>
              </a:rPr>
              <a:t>Il negazionismo climatico</a:t>
            </a:r>
            <a:endParaRPr b="0" lang="it-IT" sz="2000" spc="-1" strike="noStrike">
              <a:solidFill>
                <a:srgbClr val="000000"/>
              </a:solidFill>
              <a:latin typeface="Arial"/>
            </a:endParaRPr>
          </a:p>
          <a:p>
            <a:pPr marL="360360" algn="just">
              <a:lnSpc>
                <a:spcPct val="100000"/>
              </a:lnSpc>
            </a:pPr>
            <a:r>
              <a:rPr b="0" lang="it-IT" sz="2000" spc="-1" strike="noStrike">
                <a:solidFill>
                  <a:srgbClr val="000000"/>
                </a:solidFill>
                <a:latin typeface="Calibri"/>
                <a:ea typeface="DejaVu Sans"/>
              </a:rPr>
              <a:t>“</a:t>
            </a:r>
            <a:r>
              <a:rPr b="0" i="1" lang="it-IT" sz="2000" spc="-1" strike="noStrike">
                <a:solidFill>
                  <a:srgbClr val="000000"/>
                </a:solidFill>
                <a:latin typeface="Calibri"/>
                <a:ea typeface="DejaVu Sans"/>
              </a:rPr>
              <a:t>Il cambiamento climatico non esiste (perché c’è sempre stato) ed è solo minimamente imputabile all’uomo</a:t>
            </a:r>
            <a:r>
              <a:rPr b="0" lang="it-IT" sz="2000" spc="-1" strike="noStrike">
                <a:solidFill>
                  <a:srgbClr val="000000"/>
                </a:solidFill>
                <a:latin typeface="Calibri"/>
                <a:ea typeface="DejaVu Sans"/>
              </a:rPr>
              <a:t>“</a:t>
            </a:r>
            <a:endParaRPr b="0" lang="it-IT" sz="2000" spc="-1" strike="noStrike">
              <a:solidFill>
                <a:srgbClr val="000000"/>
              </a:solidFill>
              <a:latin typeface="Arial"/>
            </a:endParaRPr>
          </a:p>
        </p:txBody>
      </p:sp>
      <p:sp>
        <p:nvSpPr>
          <p:cNvPr id="444" name="CasellaDiTesto 14"/>
          <p:cNvSpPr/>
          <p:nvPr/>
        </p:nvSpPr>
        <p:spPr>
          <a:xfrm>
            <a:off x="2065680" y="2455200"/>
            <a:ext cx="6633360" cy="1004400"/>
          </a:xfrm>
          <a:prstGeom prst="rect">
            <a:avLst/>
          </a:prstGeom>
          <a:noFill/>
          <a:ln w="0">
            <a:noFill/>
          </a:ln>
        </p:spPr>
        <p:style>
          <a:lnRef idx="0"/>
          <a:fillRef idx="0"/>
          <a:effectRef idx="0"/>
          <a:fontRef idx="minor"/>
        </p:style>
        <p:txBody>
          <a:bodyPr lIns="90000" rIns="90000" tIns="45000" bIns="45000" anchor="t">
            <a:spAutoFit/>
          </a:bodyPr>
          <a:p>
            <a:pPr lvl="2" marL="360360" indent="-360360">
              <a:lnSpc>
                <a:spcPct val="100000"/>
              </a:lnSpc>
              <a:buClr>
                <a:srgbClr val="00a197"/>
              </a:buClr>
              <a:buFont typeface="Arial"/>
              <a:buChar char="•"/>
            </a:pPr>
            <a:r>
              <a:rPr b="1" lang="it-IT" sz="2000" spc="-1" strike="noStrike">
                <a:solidFill>
                  <a:srgbClr val="00a197"/>
                </a:solidFill>
                <a:latin typeface="Calibri"/>
                <a:ea typeface="DejaVu Sans"/>
              </a:rPr>
              <a:t>Il catastrofismo climatico</a:t>
            </a:r>
            <a:endParaRPr b="0" lang="it-IT" sz="2000" spc="-1" strike="noStrike">
              <a:solidFill>
                <a:srgbClr val="000000"/>
              </a:solidFill>
              <a:latin typeface="Arial"/>
            </a:endParaRPr>
          </a:p>
          <a:p>
            <a:pPr marL="360360" algn="just">
              <a:lnSpc>
                <a:spcPct val="100000"/>
              </a:lnSpc>
            </a:pPr>
            <a:r>
              <a:rPr b="0" i="1" lang="it-IT" sz="2000" spc="-1" strike="noStrike">
                <a:solidFill>
                  <a:srgbClr val="000000"/>
                </a:solidFill>
                <a:latin typeface="Calibri"/>
                <a:ea typeface="DejaVu Sans"/>
              </a:rPr>
              <a:t>“</a:t>
            </a:r>
            <a:r>
              <a:rPr b="0" i="1" lang="it-IT" sz="2000" spc="-1" strike="noStrike">
                <a:solidFill>
                  <a:srgbClr val="000000"/>
                </a:solidFill>
                <a:latin typeface="Calibri"/>
                <a:ea typeface="DejaVu Sans"/>
              </a:rPr>
              <a:t>Non c’è nulla da fare. Siamo spacciati! Non facciamoci illusioni“</a:t>
            </a:r>
            <a:endParaRPr b="0" lang="it-IT" sz="2000" spc="-1" strike="noStrike">
              <a:solidFill>
                <a:srgbClr val="000000"/>
              </a:solidFill>
              <a:latin typeface="Arial"/>
            </a:endParaRPr>
          </a:p>
        </p:txBody>
      </p:sp>
      <p:sp>
        <p:nvSpPr>
          <p:cNvPr id="445" name="CasellaDiTesto 15"/>
          <p:cNvSpPr/>
          <p:nvPr/>
        </p:nvSpPr>
        <p:spPr>
          <a:xfrm>
            <a:off x="2065680" y="3548520"/>
            <a:ext cx="6633360" cy="1309320"/>
          </a:xfrm>
          <a:prstGeom prst="rect">
            <a:avLst/>
          </a:prstGeom>
          <a:noFill/>
          <a:ln w="0">
            <a:noFill/>
          </a:ln>
        </p:spPr>
        <p:style>
          <a:lnRef idx="0"/>
          <a:fillRef idx="0"/>
          <a:effectRef idx="0"/>
          <a:fontRef idx="minor"/>
        </p:style>
        <p:txBody>
          <a:bodyPr lIns="90000" rIns="90000" tIns="45000" bIns="45000" anchor="t">
            <a:spAutoFit/>
          </a:bodyPr>
          <a:p>
            <a:pPr lvl="2" marL="360360" indent="-360360">
              <a:lnSpc>
                <a:spcPct val="100000"/>
              </a:lnSpc>
              <a:buClr>
                <a:srgbClr val="00a197"/>
              </a:buClr>
              <a:buFont typeface="Arial"/>
              <a:buChar char="•"/>
            </a:pPr>
            <a:r>
              <a:rPr b="1" lang="it-IT" sz="2000" spc="-1" strike="noStrike">
                <a:solidFill>
                  <a:srgbClr val="00a197"/>
                </a:solidFill>
                <a:latin typeface="Calibri"/>
                <a:ea typeface="DejaVu Sans"/>
              </a:rPr>
              <a:t>I complottisti</a:t>
            </a:r>
            <a:endParaRPr b="0" lang="it-IT" sz="2000" spc="-1" strike="noStrike">
              <a:solidFill>
                <a:srgbClr val="000000"/>
              </a:solidFill>
              <a:latin typeface="Arial"/>
            </a:endParaRPr>
          </a:p>
          <a:p>
            <a:pPr marL="360360" algn="just">
              <a:lnSpc>
                <a:spcPct val="100000"/>
              </a:lnSpc>
            </a:pPr>
            <a:r>
              <a:rPr b="0" i="1" lang="it-IT" sz="2000" spc="-1" strike="noStrike">
                <a:solidFill>
                  <a:srgbClr val="000000"/>
                </a:solidFill>
                <a:latin typeface="Calibri"/>
                <a:ea typeface="DejaVu Sans"/>
              </a:rPr>
              <a:t>“</a:t>
            </a:r>
            <a:r>
              <a:rPr b="0" i="1" lang="it-IT" sz="2000" spc="-1" strike="noStrike">
                <a:solidFill>
                  <a:srgbClr val="000000"/>
                </a:solidFill>
                <a:latin typeface="Calibri"/>
                <a:ea typeface="DejaVu Sans"/>
              </a:rPr>
              <a:t>Dietro il surriscaldamento terrestre ci sono secondi fini di carattere finanziario o politico (es. Nuovo Ordine Mondiale) “</a:t>
            </a:r>
            <a:endParaRPr b="0" lang="it-IT"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6" name="Figura a mano libera: forma 11"/>
          <p:cNvSpPr/>
          <p:nvPr/>
        </p:nvSpPr>
        <p:spPr>
          <a:xfrm>
            <a:off x="2244960" y="1747440"/>
            <a:ext cx="5817600" cy="4016160"/>
          </a:xfrm>
          <a:custGeom>
            <a:avLst/>
            <a:gdLst>
              <a:gd name="textAreaLeft" fmla="*/ 0 w 5817600"/>
              <a:gd name="textAreaRight" fmla="*/ 5818320 w 5817600"/>
              <a:gd name="textAreaTop" fmla="*/ 0 h 4016160"/>
              <a:gd name="textAreaBottom" fmla="*/ 4016880 h 4016160"/>
            </a:gdLst>
            <a:ahLst/>
            <a:rect l="textAreaLeft" t="textAreaTop" r="textAreaRight" b="textAreaBottom"/>
            <a:pathLst>
              <a:path w="6049889" h="4016863">
                <a:moveTo>
                  <a:pt x="234781" y="1767282"/>
                </a:moveTo>
                <a:cubicBezTo>
                  <a:pt x="487987" y="1121169"/>
                  <a:pt x="741194" y="475057"/>
                  <a:pt x="1530181" y="205182"/>
                </a:cubicBezTo>
                <a:cubicBezTo>
                  <a:pt x="2319169" y="-64693"/>
                  <a:pt x="4244806" y="-51993"/>
                  <a:pt x="4968706" y="148032"/>
                </a:cubicBezTo>
                <a:cubicBezTo>
                  <a:pt x="5692606" y="348057"/>
                  <a:pt x="6384756" y="984645"/>
                  <a:pt x="5873581" y="1405332"/>
                </a:cubicBezTo>
                <a:cubicBezTo>
                  <a:pt x="5362406" y="1826019"/>
                  <a:pt x="2877969" y="2432445"/>
                  <a:pt x="1901656" y="2672157"/>
                </a:cubicBezTo>
                <a:cubicBezTo>
                  <a:pt x="925344" y="2911870"/>
                  <a:pt x="145881" y="2665807"/>
                  <a:pt x="15706" y="2843607"/>
                </a:cubicBezTo>
                <a:cubicBezTo>
                  <a:pt x="-114469" y="3021407"/>
                  <a:pt x="591968" y="3543694"/>
                  <a:pt x="1120606" y="3738957"/>
                </a:cubicBezTo>
                <a:cubicBezTo>
                  <a:pt x="1649244" y="3934220"/>
                  <a:pt x="2485856" y="4031057"/>
                  <a:pt x="3187531" y="4015182"/>
                </a:cubicBezTo>
                <a:cubicBezTo>
                  <a:pt x="3889206" y="3999307"/>
                  <a:pt x="4609931" y="3821507"/>
                  <a:pt x="5330656" y="3643707"/>
                </a:cubicBezTo>
              </a:path>
            </a:pathLst>
          </a:custGeom>
          <a:noFill/>
          <a:ln w="50800">
            <a:solidFill>
              <a:srgbClr val="00a197"/>
            </a:solidFill>
            <a:headEnd len="lg" type="oval" w="lg"/>
            <a:tailEnd len="lg" type="triangle" w="lg"/>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it-IT" sz="1800" spc="-1" strike="noStrike">
              <a:solidFill>
                <a:schemeClr val="lt1"/>
              </a:solidFill>
              <a:latin typeface="Calibri"/>
              <a:ea typeface="DejaVu Sans"/>
            </a:endParaRPr>
          </a:p>
        </p:txBody>
      </p:sp>
      <p:sp>
        <p:nvSpPr>
          <p:cNvPr id="447" name="Titolo 3"/>
          <p:cNvSpPr/>
          <p:nvPr/>
        </p:nvSpPr>
        <p:spPr>
          <a:xfrm>
            <a:off x="234000" y="475200"/>
            <a:ext cx="8689680" cy="50472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DejaVu Sans"/>
              </a:rPr>
              <a:t>Un percorso verso la sostenibilità</a:t>
            </a:r>
            <a:endParaRPr b="0" lang="it-IT" sz="2800" spc="-1" strike="noStrike">
              <a:solidFill>
                <a:srgbClr val="000000"/>
              </a:solidFill>
              <a:latin typeface="Arial"/>
            </a:endParaRPr>
          </a:p>
        </p:txBody>
      </p:sp>
      <p:sp>
        <p:nvSpPr>
          <p:cNvPr id="448" name="CasellaDiTesto 6"/>
          <p:cNvSpPr/>
          <p:nvPr/>
        </p:nvSpPr>
        <p:spPr>
          <a:xfrm>
            <a:off x="272160" y="6318000"/>
            <a:ext cx="3362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22</a:t>
            </a:r>
            <a:endParaRPr b="0" lang="it-IT" sz="1200" spc="-1" strike="noStrike">
              <a:solidFill>
                <a:srgbClr val="000000"/>
              </a:solidFill>
              <a:latin typeface="Arial"/>
            </a:endParaRPr>
          </a:p>
        </p:txBody>
      </p:sp>
      <p:pic>
        <p:nvPicPr>
          <p:cNvPr id="449" name="Immagine 7" descr=""/>
          <p:cNvPicPr/>
          <p:nvPr/>
        </p:nvPicPr>
        <p:blipFill>
          <a:blip r:embed="rId1"/>
          <a:stretch/>
        </p:blipFill>
        <p:spPr>
          <a:xfrm>
            <a:off x="3970800" y="6498000"/>
            <a:ext cx="1107720" cy="161280"/>
          </a:xfrm>
          <a:prstGeom prst="rect">
            <a:avLst/>
          </a:prstGeom>
          <a:ln w="0">
            <a:noFill/>
          </a:ln>
        </p:spPr>
      </p:pic>
      <p:sp>
        <p:nvSpPr>
          <p:cNvPr id="450" name="Rettangolo con angoli arrotondati 30"/>
          <p:cNvSpPr/>
          <p:nvPr/>
        </p:nvSpPr>
        <p:spPr>
          <a:xfrm>
            <a:off x="138600" y="2839320"/>
            <a:ext cx="1435680" cy="152316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1800" spc="-1" strike="noStrike">
                <a:solidFill>
                  <a:schemeClr val="lt1"/>
                </a:solidFill>
                <a:latin typeface="Calibri"/>
                <a:ea typeface="DejaVu Sans"/>
              </a:rPr>
              <a:t>Riassunto delle puntate precedenti</a:t>
            </a:r>
            <a:endParaRPr b="0" lang="it-IT" sz="1800" spc="-1" strike="noStrike">
              <a:solidFill>
                <a:srgbClr val="000000"/>
              </a:solidFill>
              <a:latin typeface="Arial"/>
            </a:endParaRPr>
          </a:p>
        </p:txBody>
      </p:sp>
      <p:grpSp>
        <p:nvGrpSpPr>
          <p:cNvPr id="451" name="Gruppo 47"/>
          <p:cNvGrpSpPr/>
          <p:nvPr/>
        </p:nvGrpSpPr>
        <p:grpSpPr>
          <a:xfrm>
            <a:off x="1663200" y="3033720"/>
            <a:ext cx="558360" cy="1048680"/>
            <a:chOff x="1663200" y="3033720"/>
            <a:chExt cx="558360" cy="1048680"/>
          </a:xfrm>
        </p:grpSpPr>
        <p:pic>
          <p:nvPicPr>
            <p:cNvPr id="452" name="Immagine 48" descr=""/>
            <p:cNvPicPr/>
            <p:nvPr/>
          </p:nvPicPr>
          <p:blipFill>
            <a:blip r:embed="rId2"/>
            <a:srcRect l="33543" t="0" r="35293" b="9359"/>
            <a:stretch/>
          </p:blipFill>
          <p:spPr>
            <a:xfrm>
              <a:off x="1663200" y="3033720"/>
              <a:ext cx="331920" cy="1043280"/>
            </a:xfrm>
            <a:prstGeom prst="rect">
              <a:avLst/>
            </a:prstGeom>
            <a:ln w="0">
              <a:noFill/>
            </a:ln>
          </p:spPr>
        </p:pic>
        <p:pic>
          <p:nvPicPr>
            <p:cNvPr id="453" name="Immagine 49" descr=""/>
            <p:cNvPicPr/>
            <p:nvPr/>
          </p:nvPicPr>
          <p:blipFill>
            <a:blip r:embed="rId3"/>
            <a:srcRect l="14089" t="4420" r="32002" b="4915"/>
            <a:stretch/>
          </p:blipFill>
          <p:spPr>
            <a:xfrm>
              <a:off x="1944360" y="3111120"/>
              <a:ext cx="277200" cy="971280"/>
            </a:xfrm>
            <a:prstGeom prst="rect">
              <a:avLst/>
            </a:prstGeom>
            <a:ln w="0">
              <a:noFill/>
            </a:ln>
          </p:spPr>
        </p:pic>
      </p:grpSp>
      <p:sp>
        <p:nvSpPr>
          <p:cNvPr id="454" name="Rettangolo con angoli arrotondati 10"/>
          <p:cNvSpPr/>
          <p:nvPr/>
        </p:nvSpPr>
        <p:spPr>
          <a:xfrm>
            <a:off x="2464560" y="1261440"/>
            <a:ext cx="1291680" cy="971280"/>
          </a:xfrm>
          <a:prstGeom prst="roundRect">
            <a:avLst>
              <a:gd name="adj"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Teorie ATTIVE</a:t>
            </a:r>
            <a:endParaRPr b="0" lang="it-IT" sz="2000" spc="-1" strike="noStrike">
              <a:solidFill>
                <a:srgbClr val="000000"/>
              </a:solidFill>
              <a:latin typeface="Arial"/>
            </a:endParaRPr>
          </a:p>
        </p:txBody>
      </p:sp>
      <p:sp>
        <p:nvSpPr>
          <p:cNvPr id="455" name="Rettangolo con angoli arrotondati 51"/>
          <p:cNvSpPr/>
          <p:nvPr/>
        </p:nvSpPr>
        <p:spPr>
          <a:xfrm>
            <a:off x="2740680" y="2470320"/>
            <a:ext cx="1422720" cy="971280"/>
          </a:xfrm>
          <a:prstGeom prst="roundRect">
            <a:avLst>
              <a:gd name="adj"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Teorie PASSIVE</a:t>
            </a:r>
            <a:endParaRPr b="0" lang="it-IT" sz="2000" spc="-1" strike="noStrike">
              <a:solidFill>
                <a:srgbClr val="000000"/>
              </a:solidFill>
              <a:latin typeface="Arial"/>
            </a:endParaRPr>
          </a:p>
        </p:txBody>
      </p:sp>
      <p:sp>
        <p:nvSpPr>
          <p:cNvPr id="456" name="Rettangolo con angoli arrotondati 52"/>
          <p:cNvSpPr/>
          <p:nvPr/>
        </p:nvSpPr>
        <p:spPr>
          <a:xfrm>
            <a:off x="4737960" y="1095480"/>
            <a:ext cx="1564200" cy="97128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Guardiamo la REALTA’</a:t>
            </a:r>
            <a:endParaRPr b="0" lang="it-IT" sz="2000" spc="-1" strike="noStrike">
              <a:solidFill>
                <a:srgbClr val="000000"/>
              </a:solidFill>
              <a:latin typeface="Arial"/>
            </a:endParaRPr>
          </a:p>
        </p:txBody>
      </p:sp>
      <p:sp>
        <p:nvSpPr>
          <p:cNvPr id="457" name="Rettangolo con angoli arrotondati 53"/>
          <p:cNvSpPr/>
          <p:nvPr/>
        </p:nvSpPr>
        <p:spPr>
          <a:xfrm>
            <a:off x="7295040" y="1812600"/>
            <a:ext cx="1564200" cy="971280"/>
          </a:xfrm>
          <a:prstGeom prst="roundRect">
            <a:avLst>
              <a:gd name="adj"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AZIONI e ATTENZIONI</a:t>
            </a:r>
            <a:endParaRPr b="0" lang="it-IT" sz="2000" spc="-1" strike="noStrike">
              <a:solidFill>
                <a:srgbClr val="000000"/>
              </a:solidFill>
              <a:latin typeface="Arial"/>
            </a:endParaRPr>
          </a:p>
        </p:txBody>
      </p:sp>
      <p:pic>
        <p:nvPicPr>
          <p:cNvPr id="458" name="Picture 14" descr="Commissione di Diritto Bancario e del Terzo Settore"/>
          <p:cNvPicPr/>
          <p:nvPr/>
        </p:nvPicPr>
        <p:blipFill>
          <a:blip r:embed="rId4"/>
          <a:stretch/>
        </p:blipFill>
        <p:spPr>
          <a:xfrm>
            <a:off x="4230360" y="3755880"/>
            <a:ext cx="827640" cy="827640"/>
          </a:xfrm>
          <a:prstGeom prst="rect">
            <a:avLst/>
          </a:prstGeom>
          <a:ln w="0">
            <a:noFill/>
          </a:ln>
        </p:spPr>
      </p:pic>
      <p:pic>
        <p:nvPicPr>
          <p:cNvPr id="459" name="Picture 12" descr="Pin su simboli"/>
          <p:cNvPicPr/>
          <p:nvPr/>
        </p:nvPicPr>
        <p:blipFill>
          <a:blip r:embed="rId5"/>
          <a:stretch/>
        </p:blipFill>
        <p:spPr>
          <a:xfrm>
            <a:off x="5250240" y="3402000"/>
            <a:ext cx="736560" cy="736560"/>
          </a:xfrm>
          <a:prstGeom prst="rect">
            <a:avLst/>
          </a:prstGeom>
          <a:ln w="0">
            <a:noFill/>
          </a:ln>
        </p:spPr>
      </p:pic>
      <p:sp>
        <p:nvSpPr>
          <p:cNvPr id="460" name="CasellaDiTesto 58"/>
          <p:cNvSpPr/>
          <p:nvPr/>
        </p:nvSpPr>
        <p:spPr>
          <a:xfrm>
            <a:off x="6233400" y="3800880"/>
            <a:ext cx="6120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d9d9d9"/>
                </a:solidFill>
                <a:latin typeface="Calibri"/>
                <a:ea typeface="DejaVu Sans"/>
              </a:rPr>
              <a:t>Stati</a:t>
            </a:r>
            <a:endParaRPr b="0" lang="it-IT" sz="1800" spc="-1" strike="noStrike">
              <a:solidFill>
                <a:srgbClr val="000000"/>
              </a:solidFill>
              <a:latin typeface="Arial"/>
            </a:endParaRPr>
          </a:p>
        </p:txBody>
      </p:sp>
      <p:sp>
        <p:nvSpPr>
          <p:cNvPr id="461" name="CasellaDiTesto 59"/>
          <p:cNvSpPr/>
          <p:nvPr/>
        </p:nvSpPr>
        <p:spPr>
          <a:xfrm>
            <a:off x="5182200" y="4077720"/>
            <a:ext cx="95184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d9d9d9"/>
                </a:solidFill>
                <a:latin typeface="Calibri"/>
                <a:ea typeface="DejaVu Sans"/>
              </a:rPr>
              <a:t>Imprese</a:t>
            </a:r>
            <a:endParaRPr b="0" lang="it-IT" sz="1800" spc="-1" strike="noStrike">
              <a:solidFill>
                <a:srgbClr val="000000"/>
              </a:solidFill>
              <a:latin typeface="Arial"/>
            </a:endParaRPr>
          </a:p>
        </p:txBody>
      </p:sp>
      <p:sp>
        <p:nvSpPr>
          <p:cNvPr id="462" name="CasellaDiTesto 60"/>
          <p:cNvSpPr/>
          <p:nvPr/>
        </p:nvSpPr>
        <p:spPr>
          <a:xfrm>
            <a:off x="3985560" y="4444920"/>
            <a:ext cx="134064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d9d9d9"/>
                </a:solidFill>
                <a:latin typeface="Calibri"/>
                <a:ea typeface="DejaVu Sans"/>
              </a:rPr>
              <a:t>Associazioni</a:t>
            </a:r>
            <a:endParaRPr b="0" lang="it-IT" sz="1800" spc="-1" strike="noStrike">
              <a:solidFill>
                <a:srgbClr val="000000"/>
              </a:solidFill>
              <a:latin typeface="Arial"/>
            </a:endParaRPr>
          </a:p>
        </p:txBody>
      </p:sp>
      <p:pic>
        <p:nvPicPr>
          <p:cNvPr id="463" name="Picture 2" descr="Terra - Wikipedia"/>
          <p:cNvPicPr/>
          <p:nvPr/>
        </p:nvPicPr>
        <p:blipFill>
          <a:blip r:embed="rId6"/>
          <a:stretch/>
        </p:blipFill>
        <p:spPr>
          <a:xfrm>
            <a:off x="7201440" y="2832840"/>
            <a:ext cx="803880" cy="803880"/>
          </a:xfrm>
          <a:prstGeom prst="rect">
            <a:avLst/>
          </a:prstGeom>
          <a:ln w="0">
            <a:noFill/>
          </a:ln>
        </p:spPr>
      </p:pic>
      <p:sp>
        <p:nvSpPr>
          <p:cNvPr id="464" name="CasellaDiTesto 62"/>
          <p:cNvSpPr/>
          <p:nvPr/>
        </p:nvSpPr>
        <p:spPr>
          <a:xfrm>
            <a:off x="7143120" y="3597120"/>
            <a:ext cx="89712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d9d9d9"/>
                </a:solidFill>
                <a:latin typeface="Calibri"/>
                <a:ea typeface="DejaVu Sans"/>
              </a:rPr>
              <a:t>Pianeta</a:t>
            </a:r>
            <a:endParaRPr b="0" lang="it-IT" sz="1800" spc="-1" strike="noStrike">
              <a:solidFill>
                <a:srgbClr val="000000"/>
              </a:solidFill>
              <a:latin typeface="Arial"/>
            </a:endParaRPr>
          </a:p>
        </p:txBody>
      </p:sp>
      <p:pic>
        <p:nvPicPr>
          <p:cNvPr id="465" name="Picture 10" descr="Icona del glifo nero dell'istituzione di stato - vettore stock 2255823 |  Crushpixel"/>
          <p:cNvPicPr/>
          <p:nvPr/>
        </p:nvPicPr>
        <p:blipFill>
          <a:blip r:embed="rId7"/>
          <a:srcRect l="15524" t="19456" r="8989" b="0"/>
          <a:stretch/>
        </p:blipFill>
        <p:spPr>
          <a:xfrm>
            <a:off x="6137640" y="3096000"/>
            <a:ext cx="924480" cy="986760"/>
          </a:xfrm>
          <a:prstGeom prst="rect">
            <a:avLst/>
          </a:prstGeom>
          <a:ln w="0">
            <a:noFill/>
          </a:ln>
        </p:spPr>
      </p:pic>
      <p:sp>
        <p:nvSpPr>
          <p:cNvPr id="466" name="Rettangolo con angoli arrotondati 63"/>
          <p:cNvSpPr/>
          <p:nvPr/>
        </p:nvSpPr>
        <p:spPr>
          <a:xfrm>
            <a:off x="4777200" y="5086080"/>
            <a:ext cx="1564200" cy="971280"/>
          </a:xfrm>
          <a:prstGeom prst="roundRect">
            <a:avLst>
              <a:gd name="adj"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AZIONI POSITIVE</a:t>
            </a:r>
            <a:endParaRPr b="0" lang="it-IT" sz="2000" spc="-1" strike="noStrike">
              <a:solidFill>
                <a:srgbClr val="000000"/>
              </a:solidFill>
              <a:latin typeface="Arial"/>
            </a:endParaRPr>
          </a:p>
        </p:txBody>
      </p:sp>
      <p:sp>
        <p:nvSpPr>
          <p:cNvPr id="467" name="Rettangolo con angoli arrotondati 64"/>
          <p:cNvSpPr/>
          <p:nvPr/>
        </p:nvSpPr>
        <p:spPr>
          <a:xfrm>
            <a:off x="2306520" y="4869360"/>
            <a:ext cx="1564200" cy="971280"/>
          </a:xfrm>
          <a:prstGeom prst="roundRect">
            <a:avLst>
              <a:gd name="adj"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DILEMMI</a:t>
            </a:r>
            <a:endParaRPr b="0" lang="it-IT" sz="2000" spc="-1" strike="noStrike">
              <a:solidFill>
                <a:srgbClr val="000000"/>
              </a:solidFill>
              <a:latin typeface="Arial"/>
            </a:endParaRPr>
          </a:p>
        </p:txBody>
      </p:sp>
      <p:pic>
        <p:nvPicPr>
          <p:cNvPr id="468" name="Immagine 13" descr=""/>
          <p:cNvPicPr/>
          <p:nvPr/>
        </p:nvPicPr>
        <p:blipFill>
          <a:blip r:embed="rId8"/>
          <a:stretch/>
        </p:blipFill>
        <p:spPr>
          <a:xfrm>
            <a:off x="7356240" y="4423320"/>
            <a:ext cx="1612080" cy="1612080"/>
          </a:xfrm>
          <a:prstGeom prst="rect">
            <a:avLst/>
          </a:prstGeom>
          <a:ln w="0">
            <a:noFill/>
          </a:ln>
        </p:spPr>
      </p:pic>
      <p:grpSp>
        <p:nvGrpSpPr>
          <p:cNvPr id="469" name="Gruppo 29"/>
          <p:cNvGrpSpPr/>
          <p:nvPr/>
        </p:nvGrpSpPr>
        <p:grpSpPr>
          <a:xfrm>
            <a:off x="144000" y="1171080"/>
            <a:ext cx="2302560" cy="4824360"/>
            <a:chOff x="144000" y="1171080"/>
            <a:chExt cx="2302560" cy="4824360"/>
          </a:xfrm>
        </p:grpSpPr>
        <p:pic>
          <p:nvPicPr>
            <p:cNvPr id="470" name="Immagine 31" descr=""/>
            <p:cNvPicPr/>
            <p:nvPr/>
          </p:nvPicPr>
          <p:blipFill>
            <a:blip r:embed="rId9"/>
            <a:stretch/>
          </p:blipFill>
          <p:spPr>
            <a:xfrm flipH="1" rot="13820400">
              <a:off x="1576080" y="2372760"/>
              <a:ext cx="854280" cy="442800"/>
            </a:xfrm>
            <a:prstGeom prst="rect">
              <a:avLst/>
            </a:prstGeom>
            <a:ln w="0">
              <a:noFill/>
            </a:ln>
          </p:spPr>
        </p:pic>
        <p:pic>
          <p:nvPicPr>
            <p:cNvPr id="471" name="Immagine 32" descr=""/>
            <p:cNvPicPr/>
            <p:nvPr/>
          </p:nvPicPr>
          <p:blipFill>
            <a:blip r:embed="rId10"/>
            <a:stretch/>
          </p:blipFill>
          <p:spPr>
            <a:xfrm rot="19087200">
              <a:off x="1332000" y="4382640"/>
              <a:ext cx="851400" cy="552240"/>
            </a:xfrm>
            <a:prstGeom prst="rect">
              <a:avLst/>
            </a:prstGeom>
            <a:ln w="0">
              <a:noFill/>
            </a:ln>
          </p:spPr>
        </p:pic>
        <p:grpSp>
          <p:nvGrpSpPr>
            <p:cNvPr id="472" name="Gruppo 33"/>
            <p:cNvGrpSpPr/>
            <p:nvPr/>
          </p:nvGrpSpPr>
          <p:grpSpPr>
            <a:xfrm>
              <a:off x="144000" y="4685040"/>
              <a:ext cx="1540080" cy="1310400"/>
              <a:chOff x="144000" y="4685040"/>
              <a:chExt cx="1540080" cy="1310400"/>
            </a:xfrm>
          </p:grpSpPr>
          <p:pic>
            <p:nvPicPr>
              <p:cNvPr id="473" name="Picture 2" descr="I migranti ambientali: la protezione umanitaria per il caso di disastro  ambientale – Ultim'ora"/>
              <p:cNvPicPr/>
              <p:nvPr/>
            </p:nvPicPr>
            <p:blipFill>
              <a:blip r:embed="rId11"/>
              <a:stretch/>
            </p:blipFill>
            <p:spPr>
              <a:xfrm>
                <a:off x="144000" y="4685040"/>
                <a:ext cx="861480" cy="573120"/>
              </a:xfrm>
              <a:prstGeom prst="rect">
                <a:avLst/>
              </a:prstGeom>
              <a:ln w="0">
                <a:noFill/>
              </a:ln>
            </p:spPr>
          </p:pic>
          <p:pic>
            <p:nvPicPr>
              <p:cNvPr id="474" name="Picture 4" descr="Il ministro Crosetto: «Infiltrati dei centri sociali nel corteo anti Meloni  degli studenti» - Torino Cronaca - Notizie da Torino e Piemonte"/>
              <p:cNvPicPr/>
              <p:nvPr/>
            </p:nvPicPr>
            <p:blipFill>
              <a:blip r:embed="rId12"/>
              <a:stretch/>
            </p:blipFill>
            <p:spPr>
              <a:xfrm>
                <a:off x="822600" y="5015160"/>
                <a:ext cx="861480" cy="573120"/>
              </a:xfrm>
              <a:prstGeom prst="rect">
                <a:avLst/>
              </a:prstGeom>
              <a:ln w="0">
                <a:noFill/>
              </a:ln>
            </p:spPr>
          </p:pic>
          <p:pic>
            <p:nvPicPr>
              <p:cNvPr id="475" name="Picture 6" descr="È vero che la povertà in Italia è triplicata negli ultimi 15 anni? |  Pagella Politica"/>
              <p:cNvPicPr/>
              <p:nvPr/>
            </p:nvPicPr>
            <p:blipFill>
              <a:blip r:embed="rId13"/>
              <a:stretch/>
            </p:blipFill>
            <p:spPr>
              <a:xfrm>
                <a:off x="180360" y="5422320"/>
                <a:ext cx="864720" cy="573120"/>
              </a:xfrm>
              <a:prstGeom prst="rect">
                <a:avLst/>
              </a:prstGeom>
              <a:ln w="0">
                <a:noFill/>
              </a:ln>
            </p:spPr>
          </p:pic>
        </p:grpSp>
        <p:grpSp>
          <p:nvGrpSpPr>
            <p:cNvPr id="476" name="Gruppo 34"/>
            <p:cNvGrpSpPr/>
            <p:nvPr/>
          </p:nvGrpSpPr>
          <p:grpSpPr>
            <a:xfrm>
              <a:off x="144000" y="1171080"/>
              <a:ext cx="1540080" cy="1369080"/>
              <a:chOff x="144000" y="1171080"/>
              <a:chExt cx="1540080" cy="1369080"/>
            </a:xfrm>
          </p:grpSpPr>
          <p:pic>
            <p:nvPicPr>
              <p:cNvPr id="477" name="Picture 8" descr="Yosemite National Park"/>
              <p:cNvPicPr/>
              <p:nvPr/>
            </p:nvPicPr>
            <p:blipFill>
              <a:blip r:embed="rId14"/>
              <a:srcRect l="15533" t="0" r="0" b="0"/>
              <a:stretch/>
            </p:blipFill>
            <p:spPr>
              <a:xfrm>
                <a:off x="753840" y="1171080"/>
                <a:ext cx="903600" cy="599040"/>
              </a:xfrm>
              <a:prstGeom prst="rect">
                <a:avLst/>
              </a:prstGeom>
              <a:ln w="0">
                <a:noFill/>
              </a:ln>
            </p:spPr>
          </p:pic>
          <p:pic>
            <p:nvPicPr>
              <p:cNvPr id="478" name="Picture 12" descr="L'uomo è un animale sociale...l'importanza del gruppo! (NOI CI  SIAMO...anche su Facebook!) - Studio Armonia - Studio Armonia"/>
              <p:cNvPicPr/>
              <p:nvPr/>
            </p:nvPicPr>
            <p:blipFill>
              <a:blip r:embed="rId15"/>
              <a:srcRect l="6002" t="0" r="0" b="0"/>
              <a:stretch/>
            </p:blipFill>
            <p:spPr>
              <a:xfrm>
                <a:off x="144000" y="1515240"/>
                <a:ext cx="903600" cy="599040"/>
              </a:xfrm>
              <a:prstGeom prst="rect">
                <a:avLst/>
              </a:prstGeom>
              <a:ln w="0">
                <a:noFill/>
              </a:ln>
            </p:spPr>
          </p:pic>
          <p:pic>
            <p:nvPicPr>
              <p:cNvPr id="479" name="Picture 10" descr="La Definizione di Benessere Psicologico - Claudio Cresti - Psicologo  specialista Livorno"/>
              <p:cNvPicPr/>
              <p:nvPr/>
            </p:nvPicPr>
            <p:blipFill>
              <a:blip r:embed="rId16"/>
              <a:srcRect l="27159" t="0" r="0" b="0"/>
              <a:stretch/>
            </p:blipFill>
            <p:spPr>
              <a:xfrm>
                <a:off x="780480" y="1941120"/>
                <a:ext cx="903600" cy="599040"/>
              </a:xfrm>
              <a:prstGeom prst="rect">
                <a:avLst/>
              </a:prstGeom>
              <a:ln w="0">
                <a:noFill/>
              </a:ln>
            </p:spPr>
          </p:pic>
        </p:grpSp>
      </p:gr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Titolo 3"/>
          <p:cNvSpPr/>
          <p:nvPr/>
        </p:nvSpPr>
        <p:spPr>
          <a:xfrm>
            <a:off x="234000" y="475200"/>
            <a:ext cx="9372600" cy="57024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DejaVu Sans"/>
              </a:rPr>
              <a:t>Guardiamo la realtà</a:t>
            </a:r>
            <a:endParaRPr b="0" lang="it-IT" sz="2800" spc="-1" strike="noStrike">
              <a:solidFill>
                <a:srgbClr val="000000"/>
              </a:solidFill>
              <a:latin typeface="Arial"/>
            </a:endParaRPr>
          </a:p>
        </p:txBody>
      </p:sp>
      <p:sp>
        <p:nvSpPr>
          <p:cNvPr id="481" name="CasellaDiTesto 6"/>
          <p:cNvSpPr/>
          <p:nvPr/>
        </p:nvSpPr>
        <p:spPr>
          <a:xfrm>
            <a:off x="272160" y="6318000"/>
            <a:ext cx="3362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23</a:t>
            </a:r>
            <a:endParaRPr b="0" lang="it-IT" sz="1200" spc="-1" strike="noStrike">
              <a:solidFill>
                <a:srgbClr val="000000"/>
              </a:solidFill>
              <a:latin typeface="Arial"/>
            </a:endParaRPr>
          </a:p>
        </p:txBody>
      </p:sp>
      <p:pic>
        <p:nvPicPr>
          <p:cNvPr id="482" name="Immagine 7" descr=""/>
          <p:cNvPicPr/>
          <p:nvPr/>
        </p:nvPicPr>
        <p:blipFill>
          <a:blip r:embed="rId1"/>
          <a:stretch/>
        </p:blipFill>
        <p:spPr>
          <a:xfrm>
            <a:off x="3970800" y="6498000"/>
            <a:ext cx="1107720" cy="161280"/>
          </a:xfrm>
          <a:prstGeom prst="rect">
            <a:avLst/>
          </a:prstGeom>
          <a:ln w="0">
            <a:noFill/>
          </a:ln>
        </p:spPr>
      </p:pic>
      <p:sp>
        <p:nvSpPr>
          <p:cNvPr id="483" name="CasellaDiTesto 8"/>
          <p:cNvSpPr/>
          <p:nvPr/>
        </p:nvSpPr>
        <p:spPr>
          <a:xfrm>
            <a:off x="2832480" y="3016800"/>
            <a:ext cx="5740920" cy="182736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0" lang="it-IT" sz="2000" spc="-1" strike="noStrike">
                <a:solidFill>
                  <a:srgbClr val="000000"/>
                </a:solidFill>
                <a:latin typeface="Calibri"/>
                <a:ea typeface="DejaVu Sans"/>
              </a:rPr>
              <a:t>Effetto sul territorio dell’</a:t>
            </a:r>
            <a:r>
              <a:rPr b="1" lang="it-IT" sz="2000" spc="-1" strike="noStrike">
                <a:solidFill>
                  <a:srgbClr val="00a197"/>
                </a:solidFill>
                <a:latin typeface="Calibri"/>
                <a:ea typeface="DejaVu Sans"/>
              </a:rPr>
              <a:t>innalzamento</a:t>
            </a:r>
            <a:r>
              <a:rPr b="0" lang="it-IT" sz="2000" spc="-1" strike="noStrike">
                <a:solidFill>
                  <a:srgbClr val="000000"/>
                </a:solidFill>
                <a:latin typeface="Calibri"/>
                <a:ea typeface="DejaVu Sans"/>
              </a:rPr>
              <a:t> dei </a:t>
            </a:r>
            <a:r>
              <a:rPr b="1" lang="it-IT" sz="2000" spc="-1" strike="noStrike">
                <a:solidFill>
                  <a:srgbClr val="00a197"/>
                </a:solidFill>
                <a:latin typeface="Calibri"/>
                <a:ea typeface="DejaVu Sans"/>
              </a:rPr>
              <a:t>mari</a:t>
            </a:r>
            <a:r>
              <a:rPr b="0" lang="it-IT" sz="2000" spc="-1" strike="noStrike">
                <a:solidFill>
                  <a:srgbClr val="000000"/>
                </a:solidFill>
                <a:latin typeface="Calibri"/>
                <a:ea typeface="DejaVu Sans"/>
              </a:rPr>
              <a:t> nel </a:t>
            </a:r>
            <a:r>
              <a:rPr b="1" lang="it-IT" sz="2000" spc="-1" strike="noStrike">
                <a:solidFill>
                  <a:srgbClr val="00a197"/>
                </a:solidFill>
                <a:latin typeface="Calibri"/>
                <a:ea typeface="DejaVu Sans"/>
              </a:rPr>
              <a:t>2100</a:t>
            </a:r>
            <a:r>
              <a:rPr b="0" lang="it-IT" sz="2000" spc="-1" strike="noStrike">
                <a:solidFill>
                  <a:srgbClr val="000000"/>
                </a:solidFill>
                <a:latin typeface="Calibri"/>
                <a:ea typeface="DejaVu Sans"/>
              </a:rPr>
              <a:t>  con lo scenario</a:t>
            </a:r>
            <a:r>
              <a:rPr b="0" i="1" lang="it-IT" sz="2000" spc="-1" strike="noStrike">
                <a:solidFill>
                  <a:srgbClr val="000000"/>
                </a:solidFill>
                <a:latin typeface="Calibri"/>
                <a:ea typeface="DejaVu Sans"/>
              </a:rPr>
              <a:t> </a:t>
            </a:r>
            <a:r>
              <a:rPr b="0" lang="it-IT" sz="2000" spc="-1" strike="noStrike">
                <a:solidFill>
                  <a:srgbClr val="000000"/>
                </a:solidFill>
                <a:latin typeface="Calibri"/>
                <a:ea typeface="DejaVu Sans"/>
              </a:rPr>
              <a:t>“</a:t>
            </a:r>
            <a:r>
              <a:rPr b="1" i="1" lang="it-IT" sz="2000" spc="-1" strike="noStrike">
                <a:solidFill>
                  <a:srgbClr val="00a197"/>
                </a:solidFill>
                <a:latin typeface="Calibri"/>
                <a:ea typeface="DejaVu Sans"/>
              </a:rPr>
              <a:t>business-as-usual</a:t>
            </a:r>
            <a:r>
              <a:rPr b="0" lang="it-IT" sz="2000" spc="-1" strike="noStrike">
                <a:solidFill>
                  <a:srgbClr val="000000"/>
                </a:solidFill>
                <a:latin typeface="Calibri"/>
                <a:ea typeface="DejaVu Sans"/>
              </a:rPr>
              <a:t>“</a:t>
            </a:r>
            <a:endParaRPr b="0" lang="it-IT" sz="2000" spc="-1" strike="noStrike">
              <a:solidFill>
                <a:srgbClr val="000000"/>
              </a:solidFill>
              <a:latin typeface="Arial"/>
            </a:endParaRPr>
          </a:p>
          <a:p>
            <a:pPr algn="just">
              <a:lnSpc>
                <a:spcPct val="100000"/>
              </a:lnSpc>
            </a:pPr>
            <a:r>
              <a:rPr b="0" lang="it-IT" sz="1400" spc="-1" strike="noStrike">
                <a:solidFill>
                  <a:srgbClr val="000000"/>
                </a:solidFill>
                <a:latin typeface="Calibri"/>
                <a:ea typeface="DejaVu Sans"/>
              </a:rPr>
              <a:t>(Fonte: Martin Vargic alias Jay Simons)</a:t>
            </a:r>
            <a:endParaRPr b="0" lang="it-IT" sz="1400" spc="-1" strike="noStrike">
              <a:solidFill>
                <a:srgbClr val="000000"/>
              </a:solidFill>
              <a:latin typeface="Arial"/>
            </a:endParaRPr>
          </a:p>
          <a:p>
            <a:pPr algn="just">
              <a:lnSpc>
                <a:spcPct val="100000"/>
              </a:lnSpc>
            </a:pPr>
            <a:endParaRPr b="0" lang="it-IT" sz="2000" spc="-1" strike="noStrike">
              <a:solidFill>
                <a:srgbClr val="000000"/>
              </a:solidFill>
              <a:latin typeface="Arial"/>
            </a:endParaRPr>
          </a:p>
          <a:p>
            <a:pPr algn="just">
              <a:lnSpc>
                <a:spcPct val="100000"/>
              </a:lnSpc>
            </a:pPr>
            <a:endParaRPr b="0" lang="it-IT" sz="2000" spc="-1" strike="noStrike">
              <a:solidFill>
                <a:srgbClr val="000000"/>
              </a:solidFill>
              <a:latin typeface="Arial"/>
            </a:endParaRPr>
          </a:p>
          <a:p>
            <a:pPr algn="just">
              <a:lnSpc>
                <a:spcPct val="100000"/>
              </a:lnSpc>
            </a:pPr>
            <a:endParaRPr b="0" lang="it-IT" sz="2000" spc="-1" strike="noStrike">
              <a:solidFill>
                <a:srgbClr val="000000"/>
              </a:solidFill>
              <a:latin typeface="Arial"/>
            </a:endParaRPr>
          </a:p>
        </p:txBody>
      </p:sp>
      <p:sp>
        <p:nvSpPr>
          <p:cNvPr id="484" name="CasellaDiTesto 1"/>
          <p:cNvSpPr/>
          <p:nvPr/>
        </p:nvSpPr>
        <p:spPr>
          <a:xfrm>
            <a:off x="2832480" y="4647600"/>
            <a:ext cx="5740920" cy="121752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0" lang="it-IT" sz="2000" spc="-1" strike="noStrike">
                <a:solidFill>
                  <a:srgbClr val="000000"/>
                </a:solidFill>
                <a:latin typeface="Calibri"/>
                <a:ea typeface="DejaVu Sans"/>
              </a:rPr>
              <a:t>Nel </a:t>
            </a:r>
            <a:r>
              <a:rPr b="1" lang="it-IT" sz="2000" spc="-1" strike="noStrike">
                <a:solidFill>
                  <a:srgbClr val="00a197"/>
                </a:solidFill>
                <a:latin typeface="Calibri"/>
                <a:ea typeface="DejaVu Sans"/>
              </a:rPr>
              <a:t>2100</a:t>
            </a:r>
            <a:r>
              <a:rPr b="0" lang="it-IT" sz="2000" spc="-1" strike="noStrike">
                <a:solidFill>
                  <a:srgbClr val="000000"/>
                </a:solidFill>
                <a:latin typeface="Calibri"/>
                <a:ea typeface="DejaVu Sans"/>
              </a:rPr>
              <a:t> l’Italia sarebbe </a:t>
            </a:r>
            <a:r>
              <a:rPr b="1" lang="it-IT" sz="2000" spc="-1" strike="noStrike">
                <a:solidFill>
                  <a:srgbClr val="00a197"/>
                </a:solidFill>
                <a:latin typeface="Calibri"/>
                <a:ea typeface="DejaVu Sans"/>
              </a:rPr>
              <a:t>2,8°C</a:t>
            </a:r>
            <a:r>
              <a:rPr b="0" lang="it-IT" sz="2000" spc="-1" strike="noStrike">
                <a:solidFill>
                  <a:srgbClr val="000000"/>
                </a:solidFill>
                <a:latin typeface="Calibri"/>
                <a:ea typeface="DejaVu Sans"/>
              </a:rPr>
              <a:t> più </a:t>
            </a:r>
            <a:r>
              <a:rPr b="1" lang="it-IT" sz="2000" spc="-1" strike="noStrike">
                <a:solidFill>
                  <a:srgbClr val="00a197"/>
                </a:solidFill>
                <a:latin typeface="Calibri"/>
                <a:ea typeface="DejaVu Sans"/>
              </a:rPr>
              <a:t>calda</a:t>
            </a:r>
            <a:r>
              <a:rPr b="0" lang="it-IT" sz="2000" spc="-1" strike="noStrike">
                <a:solidFill>
                  <a:srgbClr val="000000"/>
                </a:solidFill>
                <a:latin typeface="Calibri"/>
                <a:ea typeface="DejaVu Sans"/>
              </a:rPr>
              <a:t>, supererebbe la soglia dei </a:t>
            </a:r>
            <a:r>
              <a:rPr b="1" lang="it-IT" sz="2000" spc="-1" strike="noStrike">
                <a:solidFill>
                  <a:srgbClr val="00a197"/>
                </a:solidFill>
                <a:latin typeface="Calibri"/>
                <a:ea typeface="DejaVu Sans"/>
              </a:rPr>
              <a:t>2°C</a:t>
            </a:r>
            <a:r>
              <a:rPr b="0" lang="it-IT" sz="2000" spc="-1" strike="noStrike">
                <a:solidFill>
                  <a:srgbClr val="000000"/>
                </a:solidFill>
                <a:latin typeface="Calibri"/>
                <a:ea typeface="DejaVu Sans"/>
              </a:rPr>
              <a:t> tra il </a:t>
            </a:r>
            <a:r>
              <a:rPr b="1" lang="it-IT" sz="2000" spc="-1" strike="noStrike">
                <a:solidFill>
                  <a:srgbClr val="00a197"/>
                </a:solidFill>
                <a:latin typeface="Calibri"/>
                <a:ea typeface="DejaVu Sans"/>
              </a:rPr>
              <a:t>2055</a:t>
            </a:r>
            <a:r>
              <a:rPr b="0" lang="it-IT" sz="2000" spc="-1" strike="noStrike">
                <a:solidFill>
                  <a:srgbClr val="000000"/>
                </a:solidFill>
                <a:latin typeface="Calibri"/>
                <a:ea typeface="DejaVu Sans"/>
              </a:rPr>
              <a:t> e il </a:t>
            </a:r>
            <a:r>
              <a:rPr b="1" lang="it-IT" sz="2000" spc="-1" strike="noStrike">
                <a:solidFill>
                  <a:srgbClr val="00a197"/>
                </a:solidFill>
                <a:latin typeface="Calibri"/>
                <a:ea typeface="DejaVu Sans"/>
              </a:rPr>
              <a:t>2060</a:t>
            </a:r>
            <a:r>
              <a:rPr b="0" lang="it-IT" sz="2000" spc="-1" strike="noStrike">
                <a:solidFill>
                  <a:srgbClr val="000000"/>
                </a:solidFill>
                <a:latin typeface="Calibri"/>
                <a:ea typeface="DejaVu Sans"/>
              </a:rPr>
              <a:t> e quella degli </a:t>
            </a:r>
            <a:r>
              <a:rPr b="1" lang="it-IT" sz="2000" spc="-1" strike="noStrike">
                <a:solidFill>
                  <a:srgbClr val="00a197"/>
                </a:solidFill>
                <a:latin typeface="Calibri"/>
                <a:ea typeface="DejaVu Sans"/>
              </a:rPr>
              <a:t>1,5°C</a:t>
            </a:r>
            <a:r>
              <a:rPr b="0" lang="it-IT" sz="2000" spc="-1" strike="noStrike">
                <a:solidFill>
                  <a:srgbClr val="000000"/>
                </a:solidFill>
                <a:latin typeface="Calibri"/>
                <a:ea typeface="DejaVu Sans"/>
              </a:rPr>
              <a:t> tra </a:t>
            </a:r>
            <a:r>
              <a:rPr b="1" lang="it-IT" sz="2000" spc="-1" strike="noStrike">
                <a:solidFill>
                  <a:srgbClr val="00a197"/>
                </a:solidFill>
                <a:latin typeface="Calibri"/>
                <a:ea typeface="DejaVu Sans"/>
              </a:rPr>
              <a:t>2035</a:t>
            </a:r>
            <a:r>
              <a:rPr b="0" lang="it-IT" sz="2000" spc="-1" strike="noStrike">
                <a:solidFill>
                  <a:srgbClr val="000000"/>
                </a:solidFill>
                <a:latin typeface="Calibri"/>
                <a:ea typeface="DejaVu Sans"/>
              </a:rPr>
              <a:t> e </a:t>
            </a:r>
            <a:r>
              <a:rPr b="1" lang="it-IT" sz="2000" spc="-1" strike="noStrike">
                <a:solidFill>
                  <a:srgbClr val="00a197"/>
                </a:solidFill>
                <a:latin typeface="Calibri"/>
                <a:ea typeface="DejaVu Sans"/>
              </a:rPr>
              <a:t>2040</a:t>
            </a:r>
            <a:r>
              <a:rPr b="0" lang="it-IT" sz="2000" spc="-1" strike="noStrike">
                <a:solidFill>
                  <a:srgbClr val="000000"/>
                </a:solidFill>
                <a:latin typeface="Calibri"/>
                <a:ea typeface="DejaVu Sans"/>
              </a:rPr>
              <a:t>.</a:t>
            </a:r>
            <a:endParaRPr b="0" lang="it-IT" sz="2000" spc="-1" strike="noStrike">
              <a:solidFill>
                <a:srgbClr val="000000"/>
              </a:solidFill>
              <a:latin typeface="Arial"/>
            </a:endParaRPr>
          </a:p>
          <a:p>
            <a:pPr algn="just">
              <a:lnSpc>
                <a:spcPct val="100000"/>
              </a:lnSpc>
            </a:pPr>
            <a:r>
              <a:rPr b="0" lang="it-IT" sz="1400" spc="-1" strike="noStrike">
                <a:solidFill>
                  <a:srgbClr val="000000"/>
                </a:solidFill>
                <a:latin typeface="Calibri"/>
                <a:ea typeface="DejaVu Sans"/>
              </a:rPr>
              <a:t>(Fonte: Climate Action Track)</a:t>
            </a:r>
            <a:endParaRPr b="0" lang="it-IT" sz="1400" spc="-1" strike="noStrike">
              <a:solidFill>
                <a:srgbClr val="000000"/>
              </a:solidFill>
              <a:latin typeface="Arial"/>
            </a:endParaRPr>
          </a:p>
        </p:txBody>
      </p:sp>
      <p:pic>
        <p:nvPicPr>
          <p:cNvPr id="485" name="Immagine 4" descr=""/>
          <p:cNvPicPr/>
          <p:nvPr/>
        </p:nvPicPr>
        <p:blipFill>
          <a:blip r:embed="rId2"/>
          <a:stretch/>
        </p:blipFill>
        <p:spPr>
          <a:xfrm>
            <a:off x="295200" y="3017520"/>
            <a:ext cx="2475720" cy="1452960"/>
          </a:xfrm>
          <a:prstGeom prst="rect">
            <a:avLst/>
          </a:prstGeom>
          <a:ln w="0">
            <a:noFill/>
          </a:ln>
        </p:spPr>
      </p:pic>
      <p:pic>
        <p:nvPicPr>
          <p:cNvPr id="486" name="Immagine 5" descr=""/>
          <p:cNvPicPr/>
          <p:nvPr/>
        </p:nvPicPr>
        <p:blipFill>
          <a:blip r:embed="rId3"/>
          <a:stretch/>
        </p:blipFill>
        <p:spPr>
          <a:xfrm>
            <a:off x="345600" y="4649040"/>
            <a:ext cx="1947600" cy="1452960"/>
          </a:xfrm>
          <a:prstGeom prst="rect">
            <a:avLst/>
          </a:prstGeom>
          <a:ln w="0">
            <a:noFill/>
          </a:ln>
        </p:spPr>
      </p:pic>
      <p:pic>
        <p:nvPicPr>
          <p:cNvPr id="487" name="Immagine 11" descr=""/>
          <p:cNvPicPr/>
          <p:nvPr/>
        </p:nvPicPr>
        <p:blipFill>
          <a:blip r:embed="rId4"/>
          <a:stretch/>
        </p:blipFill>
        <p:spPr>
          <a:xfrm>
            <a:off x="234000" y="1339200"/>
            <a:ext cx="2519280" cy="1625040"/>
          </a:xfrm>
          <a:prstGeom prst="rect">
            <a:avLst/>
          </a:prstGeom>
          <a:ln w="0">
            <a:noFill/>
          </a:ln>
        </p:spPr>
      </p:pic>
      <p:sp>
        <p:nvSpPr>
          <p:cNvPr id="488" name="CasellaDiTesto 12"/>
          <p:cNvSpPr/>
          <p:nvPr/>
        </p:nvSpPr>
        <p:spPr>
          <a:xfrm>
            <a:off x="2832480" y="1339200"/>
            <a:ext cx="5740920" cy="121752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0" lang="it-IT" sz="2000" spc="-1" strike="noStrike">
                <a:solidFill>
                  <a:srgbClr val="000000"/>
                </a:solidFill>
                <a:latin typeface="Calibri"/>
                <a:ea typeface="DejaVu Sans"/>
              </a:rPr>
              <a:t>Siamo in </a:t>
            </a:r>
            <a:r>
              <a:rPr b="1" lang="it-IT" sz="2000" spc="-1" strike="noStrike">
                <a:solidFill>
                  <a:srgbClr val="00a197"/>
                </a:solidFill>
                <a:latin typeface="Calibri"/>
                <a:ea typeface="DejaVu Sans"/>
              </a:rPr>
              <a:t>ritardo</a:t>
            </a:r>
            <a:r>
              <a:rPr b="0" lang="it-IT" sz="2000" spc="-1" strike="noStrike">
                <a:solidFill>
                  <a:srgbClr val="000000"/>
                </a:solidFill>
                <a:latin typeface="Calibri"/>
                <a:ea typeface="DejaVu Sans"/>
              </a:rPr>
              <a:t> rispetto agli </a:t>
            </a:r>
            <a:r>
              <a:rPr b="1" lang="it-IT" sz="2000" spc="-1" strike="noStrike">
                <a:solidFill>
                  <a:srgbClr val="00a197"/>
                </a:solidFill>
                <a:latin typeface="Calibri"/>
                <a:ea typeface="DejaVu Sans"/>
              </a:rPr>
              <a:t>SDGs</a:t>
            </a:r>
            <a:r>
              <a:rPr b="0" lang="it-IT" sz="2000" spc="-1" strike="noStrike">
                <a:solidFill>
                  <a:srgbClr val="000000"/>
                </a:solidFill>
                <a:latin typeface="Calibri"/>
                <a:ea typeface="DejaVu Sans"/>
              </a:rPr>
              <a:t> definiti dall’</a:t>
            </a:r>
            <a:r>
              <a:rPr b="1" lang="it-IT" sz="2000" spc="-1" strike="noStrike">
                <a:solidFill>
                  <a:srgbClr val="00a197"/>
                </a:solidFill>
                <a:latin typeface="Calibri"/>
                <a:ea typeface="DejaVu Sans"/>
              </a:rPr>
              <a:t>Agenda</a:t>
            </a:r>
            <a:r>
              <a:rPr b="0" lang="it-IT" sz="2000" spc="-1" strike="noStrike">
                <a:solidFill>
                  <a:srgbClr val="000000"/>
                </a:solidFill>
                <a:latin typeface="Calibri"/>
                <a:ea typeface="DejaVu Sans"/>
              </a:rPr>
              <a:t> </a:t>
            </a:r>
            <a:r>
              <a:rPr b="1" lang="it-IT" sz="2000" spc="-1" strike="noStrike">
                <a:solidFill>
                  <a:srgbClr val="00a197"/>
                </a:solidFill>
                <a:latin typeface="Calibri"/>
                <a:ea typeface="DejaVu Sans"/>
              </a:rPr>
              <a:t>2030</a:t>
            </a:r>
            <a:r>
              <a:rPr b="0" lang="it-IT" sz="2000" spc="-1" strike="noStrike">
                <a:solidFill>
                  <a:srgbClr val="000000"/>
                </a:solidFill>
                <a:latin typeface="Calibri"/>
                <a:ea typeface="DejaVu Sans"/>
              </a:rPr>
              <a:t>. Alcuni </a:t>
            </a:r>
            <a:r>
              <a:rPr b="1" lang="it-IT" sz="2000" spc="-1" strike="noStrike">
                <a:solidFill>
                  <a:srgbClr val="00a197"/>
                </a:solidFill>
                <a:latin typeface="Calibri"/>
                <a:ea typeface="DejaVu Sans"/>
              </a:rPr>
              <a:t>obiettivi</a:t>
            </a:r>
            <a:r>
              <a:rPr b="0" lang="it-IT" sz="2000" spc="-1" strike="noStrike">
                <a:solidFill>
                  <a:srgbClr val="000000"/>
                </a:solidFill>
                <a:latin typeface="Calibri"/>
                <a:ea typeface="DejaVu Sans"/>
              </a:rPr>
              <a:t> con scadenza precedente al 2030 </a:t>
            </a:r>
            <a:r>
              <a:rPr b="1" lang="it-IT" sz="2000" spc="-1" strike="noStrike">
                <a:solidFill>
                  <a:srgbClr val="00a197"/>
                </a:solidFill>
                <a:latin typeface="Calibri"/>
                <a:ea typeface="DejaVu Sans"/>
              </a:rPr>
              <a:t>non</a:t>
            </a:r>
            <a:r>
              <a:rPr b="0" lang="it-IT" sz="2000" spc="-1" strike="noStrike">
                <a:solidFill>
                  <a:srgbClr val="000000"/>
                </a:solidFill>
                <a:latin typeface="Calibri"/>
                <a:ea typeface="DejaVu Sans"/>
              </a:rPr>
              <a:t> sono stati </a:t>
            </a:r>
            <a:r>
              <a:rPr b="1" lang="it-IT" sz="2000" spc="-1" strike="noStrike">
                <a:solidFill>
                  <a:srgbClr val="00a197"/>
                </a:solidFill>
                <a:latin typeface="Calibri"/>
                <a:ea typeface="DejaVu Sans"/>
              </a:rPr>
              <a:t>raggiunti</a:t>
            </a:r>
            <a:endParaRPr b="0" lang="it-IT" sz="2000" spc="-1" strike="noStrike">
              <a:solidFill>
                <a:srgbClr val="000000"/>
              </a:solidFill>
              <a:latin typeface="Arial"/>
            </a:endParaRPr>
          </a:p>
          <a:p>
            <a:pPr algn="just">
              <a:lnSpc>
                <a:spcPct val="100000"/>
              </a:lnSpc>
            </a:pPr>
            <a:r>
              <a:rPr b="0" lang="it-IT" sz="1400" spc="-1" strike="noStrike">
                <a:solidFill>
                  <a:srgbClr val="000000"/>
                </a:solidFill>
                <a:latin typeface="Calibri"/>
                <a:ea typeface="DejaVu Sans"/>
              </a:rPr>
              <a:t>(Fonte: Rapporto ONU 2023)</a:t>
            </a:r>
            <a:endParaRPr b="0" lang="it-IT"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9" name="Titolo 3"/>
          <p:cNvSpPr/>
          <p:nvPr/>
        </p:nvSpPr>
        <p:spPr>
          <a:xfrm>
            <a:off x="234000" y="475200"/>
            <a:ext cx="9372600" cy="57024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DejaVu Sans"/>
              </a:rPr>
              <a:t>Guardiamo la realtà</a:t>
            </a:r>
            <a:endParaRPr b="0" lang="it-IT" sz="2800" spc="-1" strike="noStrike">
              <a:solidFill>
                <a:srgbClr val="000000"/>
              </a:solidFill>
              <a:latin typeface="Arial"/>
            </a:endParaRPr>
          </a:p>
        </p:txBody>
      </p:sp>
      <p:sp>
        <p:nvSpPr>
          <p:cNvPr id="490" name="CasellaDiTesto 6"/>
          <p:cNvSpPr/>
          <p:nvPr/>
        </p:nvSpPr>
        <p:spPr>
          <a:xfrm>
            <a:off x="272160" y="6318000"/>
            <a:ext cx="3362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24</a:t>
            </a:r>
            <a:endParaRPr b="0" lang="it-IT" sz="1200" spc="-1" strike="noStrike">
              <a:solidFill>
                <a:srgbClr val="000000"/>
              </a:solidFill>
              <a:latin typeface="Arial"/>
            </a:endParaRPr>
          </a:p>
        </p:txBody>
      </p:sp>
      <p:pic>
        <p:nvPicPr>
          <p:cNvPr id="491" name="Immagine 7" descr=""/>
          <p:cNvPicPr/>
          <p:nvPr/>
        </p:nvPicPr>
        <p:blipFill>
          <a:blip r:embed="rId1"/>
          <a:stretch/>
        </p:blipFill>
        <p:spPr>
          <a:xfrm>
            <a:off x="3970800" y="6498000"/>
            <a:ext cx="1107720" cy="161280"/>
          </a:xfrm>
          <a:prstGeom prst="rect">
            <a:avLst/>
          </a:prstGeom>
          <a:ln w="0">
            <a:noFill/>
          </a:ln>
        </p:spPr>
      </p:pic>
      <p:pic>
        <p:nvPicPr>
          <p:cNvPr id="492" name="Picture 2" descr="Cos'è la complessità e la complicazione ... | Gianni Previdi"/>
          <p:cNvPicPr/>
          <p:nvPr/>
        </p:nvPicPr>
        <p:blipFill>
          <a:blip r:embed="rId2"/>
          <a:srcRect l="30152" t="6703" r="33242" b="35893"/>
          <a:stretch/>
        </p:blipFill>
        <p:spPr>
          <a:xfrm>
            <a:off x="869040" y="1400400"/>
            <a:ext cx="1107720" cy="868680"/>
          </a:xfrm>
          <a:prstGeom prst="rect">
            <a:avLst/>
          </a:prstGeom>
          <a:ln w="0">
            <a:noFill/>
          </a:ln>
        </p:spPr>
      </p:pic>
      <p:pic>
        <p:nvPicPr>
          <p:cNvPr id="493" name="Picture 4" descr="Effetto farfalla o butterfly effect, quanto siamo in grado di fare  previsioni?"/>
          <p:cNvPicPr/>
          <p:nvPr/>
        </p:nvPicPr>
        <p:blipFill>
          <a:blip r:embed="rId3"/>
          <a:stretch/>
        </p:blipFill>
        <p:spPr>
          <a:xfrm>
            <a:off x="234000" y="2520000"/>
            <a:ext cx="1742760" cy="975600"/>
          </a:xfrm>
          <a:prstGeom prst="rect">
            <a:avLst/>
          </a:prstGeom>
          <a:ln w="0">
            <a:noFill/>
          </a:ln>
        </p:spPr>
      </p:pic>
      <p:sp>
        <p:nvSpPr>
          <p:cNvPr id="494" name="CasellaDiTesto 8"/>
          <p:cNvSpPr/>
          <p:nvPr/>
        </p:nvSpPr>
        <p:spPr>
          <a:xfrm>
            <a:off x="2160000" y="1517040"/>
            <a:ext cx="6084720" cy="699480"/>
          </a:xfrm>
          <a:prstGeom prst="rect">
            <a:avLst/>
          </a:prstGeom>
          <a:noFill/>
          <a:ln w="0">
            <a:noFill/>
          </a:ln>
        </p:spPr>
        <p:style>
          <a:lnRef idx="0"/>
          <a:fillRef idx="0"/>
          <a:effectRef idx="0"/>
          <a:fontRef idx="minor"/>
        </p:style>
        <p:txBody>
          <a:bodyPr lIns="90000" rIns="90000" tIns="45000" bIns="45000" anchor="t">
            <a:spAutoFit/>
          </a:bodyPr>
          <a:p>
            <a:pPr marL="343080" indent="-343080" algn="just">
              <a:lnSpc>
                <a:spcPct val="100000"/>
              </a:lnSpc>
              <a:spcBef>
                <a:spcPts val="601"/>
              </a:spcBef>
              <a:buClr>
                <a:srgbClr val="00a197"/>
              </a:buClr>
              <a:buFont typeface="Arial"/>
              <a:buChar char="•"/>
            </a:pPr>
            <a:r>
              <a:rPr b="0" lang="it-IT" sz="2000" spc="-1" strike="noStrike">
                <a:solidFill>
                  <a:srgbClr val="000000"/>
                </a:solidFill>
                <a:latin typeface="Calibri"/>
                <a:ea typeface="DejaVu Sans"/>
              </a:rPr>
              <a:t>L’</a:t>
            </a:r>
            <a:r>
              <a:rPr b="1" lang="it-IT" sz="2000" spc="-1" strike="noStrike">
                <a:solidFill>
                  <a:srgbClr val="00a197"/>
                </a:solidFill>
                <a:latin typeface="Calibri"/>
                <a:ea typeface="DejaVu Sans"/>
              </a:rPr>
              <a:t>Agenda</a:t>
            </a:r>
            <a:r>
              <a:rPr b="0" lang="it-IT" sz="2000" spc="-1" strike="noStrike">
                <a:solidFill>
                  <a:srgbClr val="000000"/>
                </a:solidFill>
                <a:latin typeface="Calibri"/>
                <a:ea typeface="DejaVu Sans"/>
              </a:rPr>
              <a:t> </a:t>
            </a:r>
            <a:r>
              <a:rPr b="1" lang="it-IT" sz="2000" spc="-1" strike="noStrike">
                <a:solidFill>
                  <a:srgbClr val="00a197"/>
                </a:solidFill>
                <a:latin typeface="Calibri"/>
                <a:ea typeface="DejaVu Sans"/>
              </a:rPr>
              <a:t>2030</a:t>
            </a:r>
            <a:r>
              <a:rPr b="0" lang="it-IT" sz="2000" spc="-1" strike="noStrike">
                <a:solidFill>
                  <a:srgbClr val="000000"/>
                </a:solidFill>
                <a:latin typeface="Calibri"/>
                <a:ea typeface="DejaVu Sans"/>
              </a:rPr>
              <a:t> ci ha insegnato che la </a:t>
            </a:r>
            <a:r>
              <a:rPr b="1" lang="it-IT" sz="2000" spc="-1" strike="noStrike">
                <a:solidFill>
                  <a:srgbClr val="00a197"/>
                </a:solidFill>
                <a:latin typeface="Calibri"/>
                <a:ea typeface="DejaVu Sans"/>
              </a:rPr>
              <a:t>realtà</a:t>
            </a:r>
            <a:r>
              <a:rPr b="0" lang="it-IT" sz="2000" spc="-1" strike="noStrike">
                <a:solidFill>
                  <a:srgbClr val="000000"/>
                </a:solidFill>
                <a:latin typeface="Calibri"/>
                <a:ea typeface="DejaVu Sans"/>
              </a:rPr>
              <a:t> è </a:t>
            </a:r>
            <a:r>
              <a:rPr b="1" lang="it-IT" sz="2000" spc="-1" strike="noStrike">
                <a:solidFill>
                  <a:srgbClr val="00a197"/>
                </a:solidFill>
                <a:latin typeface="Calibri"/>
                <a:ea typeface="DejaVu Sans"/>
              </a:rPr>
              <a:t>complessa</a:t>
            </a:r>
            <a:endParaRPr b="0" lang="it-IT" sz="2000" spc="-1" strike="noStrike">
              <a:solidFill>
                <a:srgbClr val="000000"/>
              </a:solidFill>
              <a:latin typeface="Arial"/>
            </a:endParaRPr>
          </a:p>
        </p:txBody>
      </p:sp>
      <p:sp>
        <p:nvSpPr>
          <p:cNvPr id="495" name="CasellaDiTesto 9"/>
          <p:cNvSpPr/>
          <p:nvPr/>
        </p:nvSpPr>
        <p:spPr>
          <a:xfrm>
            <a:off x="2160000" y="5270400"/>
            <a:ext cx="6084720" cy="699480"/>
          </a:xfrm>
          <a:prstGeom prst="rect">
            <a:avLst/>
          </a:prstGeom>
          <a:noFill/>
          <a:ln w="0">
            <a:noFill/>
          </a:ln>
        </p:spPr>
        <p:style>
          <a:lnRef idx="0"/>
          <a:fillRef idx="0"/>
          <a:effectRef idx="0"/>
          <a:fontRef idx="minor"/>
        </p:style>
        <p:txBody>
          <a:bodyPr lIns="90000" rIns="90000" tIns="45000" bIns="45000" anchor="t">
            <a:spAutoFit/>
          </a:bodyPr>
          <a:p>
            <a:pPr marL="343080" indent="-343080" algn="just">
              <a:lnSpc>
                <a:spcPct val="100000"/>
              </a:lnSpc>
              <a:spcBef>
                <a:spcPts val="601"/>
              </a:spcBef>
              <a:buClr>
                <a:srgbClr val="00a197"/>
              </a:buClr>
              <a:buFont typeface="Arial"/>
              <a:buChar char="•"/>
            </a:pPr>
            <a:r>
              <a:rPr b="0" lang="it-IT" sz="2000" spc="-1" strike="noStrike">
                <a:solidFill>
                  <a:srgbClr val="000000"/>
                </a:solidFill>
                <a:latin typeface="Calibri"/>
                <a:ea typeface="DejaVu Sans"/>
              </a:rPr>
              <a:t>Alcune </a:t>
            </a:r>
            <a:r>
              <a:rPr b="1" lang="it-IT" sz="2000" spc="-1" strike="noStrike">
                <a:solidFill>
                  <a:srgbClr val="00a197"/>
                </a:solidFill>
                <a:latin typeface="Calibri"/>
                <a:ea typeface="DejaVu Sans"/>
              </a:rPr>
              <a:t>azioni</a:t>
            </a:r>
            <a:r>
              <a:rPr b="0" lang="it-IT" sz="2000" spc="-1" strike="noStrike">
                <a:solidFill>
                  <a:srgbClr val="000000"/>
                </a:solidFill>
                <a:latin typeface="Calibri"/>
                <a:ea typeface="DejaVu Sans"/>
              </a:rPr>
              <a:t> hanno un </a:t>
            </a:r>
            <a:r>
              <a:rPr b="1" lang="it-IT" sz="2000" spc="-1" strike="noStrike">
                <a:solidFill>
                  <a:srgbClr val="00a197"/>
                </a:solidFill>
                <a:latin typeface="Calibri"/>
                <a:ea typeface="DejaVu Sans"/>
              </a:rPr>
              <a:t>effetto</a:t>
            </a:r>
            <a:r>
              <a:rPr b="0" lang="it-IT" sz="2000" spc="-1" strike="noStrike">
                <a:solidFill>
                  <a:srgbClr val="000000"/>
                </a:solidFill>
                <a:latin typeface="Calibri"/>
                <a:ea typeface="DejaVu Sans"/>
              </a:rPr>
              <a:t> </a:t>
            </a:r>
            <a:r>
              <a:rPr b="1" lang="it-IT" sz="2000" spc="-1" strike="noStrike">
                <a:solidFill>
                  <a:srgbClr val="00a197"/>
                </a:solidFill>
                <a:latin typeface="Calibri"/>
                <a:ea typeface="DejaVu Sans"/>
              </a:rPr>
              <a:t>leva</a:t>
            </a:r>
            <a:r>
              <a:rPr b="0" lang="it-IT" sz="2000" spc="-1" strike="noStrike">
                <a:solidFill>
                  <a:srgbClr val="000000"/>
                </a:solidFill>
                <a:latin typeface="Calibri"/>
                <a:ea typeface="DejaVu Sans"/>
              </a:rPr>
              <a:t> significativo su </a:t>
            </a:r>
            <a:r>
              <a:rPr b="1" lang="it-IT" sz="2000" spc="-1" strike="noStrike">
                <a:solidFill>
                  <a:srgbClr val="00a197"/>
                </a:solidFill>
                <a:latin typeface="Calibri"/>
                <a:ea typeface="DejaVu Sans"/>
              </a:rPr>
              <a:t>larga scala</a:t>
            </a:r>
            <a:endParaRPr b="0" lang="it-IT" sz="2000" spc="-1" strike="noStrike">
              <a:solidFill>
                <a:srgbClr val="000000"/>
              </a:solidFill>
              <a:latin typeface="Arial"/>
            </a:endParaRPr>
          </a:p>
        </p:txBody>
      </p:sp>
      <p:sp>
        <p:nvSpPr>
          <p:cNvPr id="496" name="CasellaDiTesto 10"/>
          <p:cNvSpPr/>
          <p:nvPr/>
        </p:nvSpPr>
        <p:spPr>
          <a:xfrm>
            <a:off x="2160000" y="2470320"/>
            <a:ext cx="6084720" cy="1385640"/>
          </a:xfrm>
          <a:prstGeom prst="rect">
            <a:avLst/>
          </a:prstGeom>
          <a:noFill/>
          <a:ln w="0">
            <a:noFill/>
          </a:ln>
        </p:spPr>
        <p:style>
          <a:lnRef idx="0"/>
          <a:fillRef idx="0"/>
          <a:effectRef idx="0"/>
          <a:fontRef idx="minor"/>
        </p:style>
        <p:txBody>
          <a:bodyPr lIns="90000" rIns="90000" tIns="45000" bIns="45000" anchor="t">
            <a:spAutoFit/>
          </a:bodyPr>
          <a:p>
            <a:pPr marL="343080" indent="-343080" algn="just">
              <a:lnSpc>
                <a:spcPct val="100000"/>
              </a:lnSpc>
              <a:spcBef>
                <a:spcPts val="601"/>
              </a:spcBef>
              <a:buClr>
                <a:srgbClr val="00a197"/>
              </a:buClr>
              <a:buFont typeface="Arial"/>
              <a:buChar char="•"/>
            </a:pPr>
            <a:r>
              <a:rPr b="0" lang="it-IT" sz="2000" spc="-1" strike="noStrike">
                <a:solidFill>
                  <a:srgbClr val="000000"/>
                </a:solidFill>
                <a:latin typeface="Calibri"/>
                <a:ea typeface="DejaVu Sans"/>
              </a:rPr>
              <a:t>Le </a:t>
            </a:r>
            <a:r>
              <a:rPr b="1" lang="it-IT" sz="2000" spc="-1" strike="noStrike">
                <a:solidFill>
                  <a:srgbClr val="00a197"/>
                </a:solidFill>
                <a:latin typeface="Calibri"/>
                <a:ea typeface="DejaVu Sans"/>
              </a:rPr>
              <a:t>azioni</a:t>
            </a:r>
            <a:r>
              <a:rPr b="0" lang="it-IT" sz="2000" spc="-1" strike="noStrike">
                <a:solidFill>
                  <a:srgbClr val="000000"/>
                </a:solidFill>
                <a:latin typeface="Calibri"/>
                <a:ea typeface="DejaVu Sans"/>
              </a:rPr>
              <a:t> che poniamo in essere </a:t>
            </a:r>
            <a:r>
              <a:rPr b="1" lang="it-IT" sz="2000" spc="-1" strike="noStrike">
                <a:solidFill>
                  <a:srgbClr val="00a197"/>
                </a:solidFill>
                <a:latin typeface="Calibri"/>
                <a:ea typeface="DejaVu Sans"/>
              </a:rPr>
              <a:t>sono</a:t>
            </a:r>
            <a:r>
              <a:rPr b="0" lang="it-IT" sz="2000" spc="-1" strike="noStrike">
                <a:solidFill>
                  <a:srgbClr val="000000"/>
                </a:solidFill>
                <a:latin typeface="Calibri"/>
                <a:ea typeface="DejaVu Sans"/>
              </a:rPr>
              <a:t> tra di loro </a:t>
            </a:r>
            <a:r>
              <a:rPr b="1" lang="it-IT" sz="2000" spc="-1" strike="noStrike">
                <a:solidFill>
                  <a:srgbClr val="00a197"/>
                </a:solidFill>
                <a:latin typeface="Calibri"/>
                <a:ea typeface="DejaVu Sans"/>
              </a:rPr>
              <a:t>correlate</a:t>
            </a:r>
            <a:r>
              <a:rPr b="0" lang="it-IT" sz="2000" spc="-1" strike="noStrike">
                <a:solidFill>
                  <a:srgbClr val="000000"/>
                </a:solidFill>
                <a:latin typeface="Calibri"/>
                <a:ea typeface="DejaVu Sans"/>
              </a:rPr>
              <a:t> </a:t>
            </a:r>
            <a:r>
              <a:rPr b="0" i="1" lang="it-IT" sz="2000" spc="-1" strike="noStrike">
                <a:solidFill>
                  <a:srgbClr val="000000"/>
                </a:solidFill>
                <a:latin typeface="Calibri"/>
                <a:ea typeface="DejaVu Sans"/>
              </a:rPr>
              <a:t>(effetto farfalla</a:t>
            </a:r>
            <a:r>
              <a:rPr b="0" lang="it-IT" sz="2000" spc="-1" strike="noStrike">
                <a:solidFill>
                  <a:srgbClr val="000000"/>
                </a:solidFill>
                <a:latin typeface="Calibri"/>
                <a:ea typeface="DejaVu Sans"/>
              </a:rPr>
              <a:t>), ma ci sono dei </a:t>
            </a:r>
            <a:r>
              <a:rPr b="1" lang="it-IT" sz="2000" spc="-1" strike="noStrike">
                <a:solidFill>
                  <a:srgbClr val="00a197"/>
                </a:solidFill>
                <a:latin typeface="Calibri"/>
                <a:ea typeface="DejaVu Sans"/>
              </a:rPr>
              <a:t>dilemmi</a:t>
            </a:r>
            <a:r>
              <a:rPr b="0" lang="it-IT" sz="2000" spc="-1" strike="noStrike">
                <a:solidFill>
                  <a:srgbClr val="000000"/>
                </a:solidFill>
                <a:latin typeface="Calibri"/>
                <a:ea typeface="DejaVu Sans"/>
              </a:rPr>
              <a:t> da affrontare</a:t>
            </a:r>
            <a:endParaRPr b="0" lang="it-IT" sz="2000" spc="-1" strike="noStrike">
              <a:solidFill>
                <a:srgbClr val="000000"/>
              </a:solidFill>
              <a:latin typeface="Arial"/>
            </a:endParaRPr>
          </a:p>
          <a:p>
            <a:pPr algn="just">
              <a:lnSpc>
                <a:spcPct val="100000"/>
              </a:lnSpc>
              <a:spcBef>
                <a:spcPts val="601"/>
              </a:spcBef>
            </a:pPr>
            <a:endParaRPr b="0" lang="it-IT" sz="2000" spc="-1" strike="noStrike">
              <a:solidFill>
                <a:srgbClr val="000000"/>
              </a:solidFill>
              <a:latin typeface="Arial"/>
            </a:endParaRPr>
          </a:p>
        </p:txBody>
      </p:sp>
      <p:sp>
        <p:nvSpPr>
          <p:cNvPr id="497" name="CasellaDiTesto 11"/>
          <p:cNvSpPr/>
          <p:nvPr/>
        </p:nvSpPr>
        <p:spPr>
          <a:xfrm>
            <a:off x="2160000" y="3735000"/>
            <a:ext cx="6296760" cy="1004400"/>
          </a:xfrm>
          <a:prstGeom prst="rect">
            <a:avLst/>
          </a:prstGeom>
          <a:noFill/>
          <a:ln w="0">
            <a:noFill/>
          </a:ln>
        </p:spPr>
        <p:style>
          <a:lnRef idx="0"/>
          <a:fillRef idx="0"/>
          <a:effectRef idx="0"/>
          <a:fontRef idx="minor"/>
        </p:style>
        <p:txBody>
          <a:bodyPr lIns="90000" rIns="90000" tIns="45000" bIns="45000" anchor="t">
            <a:spAutoFit/>
          </a:bodyPr>
          <a:p>
            <a:pPr marL="343080" indent="-343080" algn="just">
              <a:lnSpc>
                <a:spcPct val="100000"/>
              </a:lnSpc>
              <a:spcBef>
                <a:spcPts val="601"/>
              </a:spcBef>
              <a:buClr>
                <a:srgbClr val="00a197"/>
              </a:buClr>
              <a:buFont typeface="Arial"/>
              <a:buChar char="•"/>
            </a:pPr>
            <a:r>
              <a:rPr b="0" lang="it-IT" sz="2000" spc="-1" strike="noStrike">
                <a:solidFill>
                  <a:srgbClr val="000000"/>
                </a:solidFill>
                <a:latin typeface="Calibri"/>
                <a:ea typeface="DejaVu Sans"/>
              </a:rPr>
              <a:t>Alcuni </a:t>
            </a:r>
            <a:r>
              <a:rPr b="1" lang="it-IT" sz="2000" spc="-1" strike="noStrike">
                <a:solidFill>
                  <a:srgbClr val="00a197"/>
                </a:solidFill>
                <a:latin typeface="Calibri"/>
                <a:ea typeface="DejaVu Sans"/>
              </a:rPr>
              <a:t>cambiamenti</a:t>
            </a:r>
            <a:r>
              <a:rPr b="0" lang="it-IT" sz="2000" spc="-1" strike="noStrike">
                <a:solidFill>
                  <a:srgbClr val="000000"/>
                </a:solidFill>
                <a:latin typeface="Calibri"/>
                <a:ea typeface="DejaVu Sans"/>
              </a:rPr>
              <a:t> avvenuti nel </a:t>
            </a:r>
            <a:r>
              <a:rPr b="1" lang="it-IT" sz="2000" spc="-1" strike="noStrike">
                <a:solidFill>
                  <a:srgbClr val="00a197"/>
                </a:solidFill>
                <a:latin typeface="Calibri"/>
                <a:ea typeface="DejaVu Sans"/>
              </a:rPr>
              <a:t>recente</a:t>
            </a:r>
            <a:r>
              <a:rPr b="0" lang="it-IT" sz="2000" spc="-1" strike="noStrike">
                <a:solidFill>
                  <a:srgbClr val="000000"/>
                </a:solidFill>
                <a:latin typeface="Calibri"/>
                <a:ea typeface="DejaVu Sans"/>
              </a:rPr>
              <a:t> </a:t>
            </a:r>
            <a:r>
              <a:rPr b="1" lang="it-IT" sz="2000" spc="-1" strike="noStrike">
                <a:solidFill>
                  <a:srgbClr val="00a197"/>
                </a:solidFill>
                <a:latin typeface="Calibri"/>
                <a:ea typeface="DejaVu Sans"/>
              </a:rPr>
              <a:t>passato</a:t>
            </a:r>
            <a:r>
              <a:rPr b="0" lang="it-IT" sz="2000" spc="-1" strike="noStrike">
                <a:solidFill>
                  <a:srgbClr val="000000"/>
                </a:solidFill>
                <a:latin typeface="Calibri"/>
                <a:ea typeface="DejaVu Sans"/>
              </a:rPr>
              <a:t> hanno avuto </a:t>
            </a:r>
            <a:r>
              <a:rPr b="1" lang="it-IT" sz="2000" spc="-1" strike="noStrike">
                <a:solidFill>
                  <a:srgbClr val="00a197"/>
                </a:solidFill>
                <a:latin typeface="Calibri"/>
                <a:ea typeface="DejaVu Sans"/>
              </a:rPr>
              <a:t>incidenza</a:t>
            </a:r>
            <a:r>
              <a:rPr b="0" lang="it-IT" sz="2000" spc="-1" strike="noStrike">
                <a:solidFill>
                  <a:srgbClr val="000000"/>
                </a:solidFill>
                <a:latin typeface="Calibri"/>
                <a:ea typeface="DejaVu Sans"/>
              </a:rPr>
              <a:t> su alcuni </a:t>
            </a:r>
            <a:r>
              <a:rPr b="1" lang="it-IT" sz="2000" spc="-1" strike="noStrike">
                <a:solidFill>
                  <a:srgbClr val="00a197"/>
                </a:solidFill>
                <a:latin typeface="Calibri"/>
                <a:ea typeface="DejaVu Sans"/>
              </a:rPr>
              <a:t>fattori</a:t>
            </a:r>
            <a:r>
              <a:rPr b="0" lang="it-IT" sz="2000" spc="-1" strike="noStrike">
                <a:solidFill>
                  <a:srgbClr val="000000"/>
                </a:solidFill>
                <a:latin typeface="Calibri"/>
                <a:ea typeface="DejaVu Sans"/>
              </a:rPr>
              <a:t>, </a:t>
            </a:r>
            <a:r>
              <a:rPr b="1" lang="it-IT" sz="2000" spc="-1" strike="noStrike">
                <a:solidFill>
                  <a:srgbClr val="00a197"/>
                </a:solidFill>
                <a:latin typeface="Calibri"/>
                <a:ea typeface="DejaVu Sans"/>
              </a:rPr>
              <a:t>modificando</a:t>
            </a:r>
            <a:r>
              <a:rPr b="0" lang="it-IT" sz="2000" spc="-1" strike="noStrike">
                <a:solidFill>
                  <a:srgbClr val="000000"/>
                </a:solidFill>
                <a:latin typeface="Calibri"/>
                <a:ea typeface="DejaVu Sans"/>
              </a:rPr>
              <a:t> anche le </a:t>
            </a:r>
            <a:r>
              <a:rPr b="1" lang="it-IT" sz="2000" spc="-1" strike="noStrike">
                <a:solidFill>
                  <a:srgbClr val="00a197"/>
                </a:solidFill>
                <a:latin typeface="Calibri"/>
                <a:ea typeface="DejaVu Sans"/>
              </a:rPr>
              <a:t>previsioni</a:t>
            </a:r>
            <a:endParaRPr b="0" lang="it-IT" sz="2000" spc="-1" strike="noStrike">
              <a:solidFill>
                <a:srgbClr val="000000"/>
              </a:solidFill>
              <a:latin typeface="Arial"/>
            </a:endParaRPr>
          </a:p>
        </p:txBody>
      </p:sp>
      <p:pic>
        <p:nvPicPr>
          <p:cNvPr id="498" name="Picture 2" descr="Andrea Illy entra a far parte del Club di Roma - Fondazione Sviluppo  Sostenibile"/>
          <p:cNvPicPr/>
          <p:nvPr/>
        </p:nvPicPr>
        <p:blipFill>
          <a:blip r:embed="rId4"/>
          <a:srcRect l="7324" t="16143" r="5930" b="6451"/>
          <a:stretch/>
        </p:blipFill>
        <p:spPr>
          <a:xfrm>
            <a:off x="686520" y="3666960"/>
            <a:ext cx="1290240" cy="1151280"/>
          </a:xfrm>
          <a:prstGeom prst="rect">
            <a:avLst/>
          </a:prstGeom>
          <a:ln w="0">
            <a:noFill/>
          </a:ln>
        </p:spPr>
      </p:pic>
      <p:pic>
        <p:nvPicPr>
          <p:cNvPr id="499" name="Picture 4" descr="https://www.mezzopieno.org/wp-content/uploads/2022/10/ozone.jpg"/>
          <p:cNvPicPr/>
          <p:nvPr/>
        </p:nvPicPr>
        <p:blipFill>
          <a:blip r:embed="rId5"/>
          <a:srcRect l="0" t="10399" r="0" b="0"/>
          <a:stretch/>
        </p:blipFill>
        <p:spPr>
          <a:xfrm>
            <a:off x="235080" y="5091840"/>
            <a:ext cx="1741680" cy="87732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0" name="Figura a mano libera: forma 11"/>
          <p:cNvSpPr/>
          <p:nvPr/>
        </p:nvSpPr>
        <p:spPr>
          <a:xfrm>
            <a:off x="2244960" y="1747440"/>
            <a:ext cx="5817600" cy="4016160"/>
          </a:xfrm>
          <a:custGeom>
            <a:avLst/>
            <a:gdLst>
              <a:gd name="textAreaLeft" fmla="*/ 0 w 5817600"/>
              <a:gd name="textAreaRight" fmla="*/ 5818320 w 5817600"/>
              <a:gd name="textAreaTop" fmla="*/ 0 h 4016160"/>
              <a:gd name="textAreaBottom" fmla="*/ 4016880 h 4016160"/>
            </a:gdLst>
            <a:ahLst/>
            <a:rect l="textAreaLeft" t="textAreaTop" r="textAreaRight" b="textAreaBottom"/>
            <a:pathLst>
              <a:path w="6049889" h="4016863">
                <a:moveTo>
                  <a:pt x="234781" y="1767282"/>
                </a:moveTo>
                <a:cubicBezTo>
                  <a:pt x="487987" y="1121169"/>
                  <a:pt x="741194" y="475057"/>
                  <a:pt x="1530181" y="205182"/>
                </a:cubicBezTo>
                <a:cubicBezTo>
                  <a:pt x="2319169" y="-64693"/>
                  <a:pt x="4244806" y="-51993"/>
                  <a:pt x="4968706" y="148032"/>
                </a:cubicBezTo>
                <a:cubicBezTo>
                  <a:pt x="5692606" y="348057"/>
                  <a:pt x="6384756" y="984645"/>
                  <a:pt x="5873581" y="1405332"/>
                </a:cubicBezTo>
                <a:cubicBezTo>
                  <a:pt x="5362406" y="1826019"/>
                  <a:pt x="2877969" y="2432445"/>
                  <a:pt x="1901656" y="2672157"/>
                </a:cubicBezTo>
                <a:cubicBezTo>
                  <a:pt x="925344" y="2911870"/>
                  <a:pt x="145881" y="2665807"/>
                  <a:pt x="15706" y="2843607"/>
                </a:cubicBezTo>
                <a:cubicBezTo>
                  <a:pt x="-114469" y="3021407"/>
                  <a:pt x="591968" y="3543694"/>
                  <a:pt x="1120606" y="3738957"/>
                </a:cubicBezTo>
                <a:cubicBezTo>
                  <a:pt x="1649244" y="3934220"/>
                  <a:pt x="2485856" y="4031057"/>
                  <a:pt x="3187531" y="4015182"/>
                </a:cubicBezTo>
                <a:cubicBezTo>
                  <a:pt x="3889206" y="3999307"/>
                  <a:pt x="4609931" y="3821507"/>
                  <a:pt x="5330656" y="3643707"/>
                </a:cubicBezTo>
              </a:path>
            </a:pathLst>
          </a:custGeom>
          <a:noFill/>
          <a:ln w="50800">
            <a:solidFill>
              <a:srgbClr val="00a197"/>
            </a:solidFill>
            <a:headEnd len="lg" type="oval" w="lg"/>
            <a:tailEnd len="lg" type="triangle" w="lg"/>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it-IT" sz="1800" spc="-1" strike="noStrike">
              <a:solidFill>
                <a:schemeClr val="lt1"/>
              </a:solidFill>
              <a:latin typeface="Calibri"/>
              <a:ea typeface="DejaVu Sans"/>
            </a:endParaRPr>
          </a:p>
        </p:txBody>
      </p:sp>
      <p:sp>
        <p:nvSpPr>
          <p:cNvPr id="501" name="Titolo 3"/>
          <p:cNvSpPr/>
          <p:nvPr/>
        </p:nvSpPr>
        <p:spPr>
          <a:xfrm>
            <a:off x="234000" y="475200"/>
            <a:ext cx="8689680" cy="50472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DejaVu Sans"/>
              </a:rPr>
              <a:t>Un percorso verso la sostenibilità</a:t>
            </a:r>
            <a:endParaRPr b="0" lang="it-IT" sz="2800" spc="-1" strike="noStrike">
              <a:solidFill>
                <a:srgbClr val="000000"/>
              </a:solidFill>
              <a:latin typeface="Arial"/>
            </a:endParaRPr>
          </a:p>
        </p:txBody>
      </p:sp>
      <p:sp>
        <p:nvSpPr>
          <p:cNvPr id="502" name="CasellaDiTesto 6"/>
          <p:cNvSpPr/>
          <p:nvPr/>
        </p:nvSpPr>
        <p:spPr>
          <a:xfrm>
            <a:off x="272160" y="6318000"/>
            <a:ext cx="3362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25</a:t>
            </a:r>
            <a:endParaRPr b="0" lang="it-IT" sz="1200" spc="-1" strike="noStrike">
              <a:solidFill>
                <a:srgbClr val="000000"/>
              </a:solidFill>
              <a:latin typeface="Arial"/>
            </a:endParaRPr>
          </a:p>
        </p:txBody>
      </p:sp>
      <p:pic>
        <p:nvPicPr>
          <p:cNvPr id="503" name="Immagine 7" descr=""/>
          <p:cNvPicPr/>
          <p:nvPr/>
        </p:nvPicPr>
        <p:blipFill>
          <a:blip r:embed="rId1"/>
          <a:stretch/>
        </p:blipFill>
        <p:spPr>
          <a:xfrm>
            <a:off x="3970800" y="6498000"/>
            <a:ext cx="1107720" cy="161280"/>
          </a:xfrm>
          <a:prstGeom prst="rect">
            <a:avLst/>
          </a:prstGeom>
          <a:ln w="0">
            <a:noFill/>
          </a:ln>
        </p:spPr>
      </p:pic>
      <p:sp>
        <p:nvSpPr>
          <p:cNvPr id="504" name="Rettangolo con angoli arrotondati 30"/>
          <p:cNvSpPr/>
          <p:nvPr/>
        </p:nvSpPr>
        <p:spPr>
          <a:xfrm>
            <a:off x="138600" y="2839320"/>
            <a:ext cx="1435680" cy="152316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1800" spc="-1" strike="noStrike">
                <a:solidFill>
                  <a:schemeClr val="lt1"/>
                </a:solidFill>
                <a:latin typeface="Calibri"/>
                <a:ea typeface="DejaVu Sans"/>
              </a:rPr>
              <a:t>Riassunto delle puntate precedenti</a:t>
            </a:r>
            <a:endParaRPr b="0" lang="it-IT" sz="1800" spc="-1" strike="noStrike">
              <a:solidFill>
                <a:srgbClr val="000000"/>
              </a:solidFill>
              <a:latin typeface="Arial"/>
            </a:endParaRPr>
          </a:p>
        </p:txBody>
      </p:sp>
      <p:grpSp>
        <p:nvGrpSpPr>
          <p:cNvPr id="505" name="Gruppo 47"/>
          <p:cNvGrpSpPr/>
          <p:nvPr/>
        </p:nvGrpSpPr>
        <p:grpSpPr>
          <a:xfrm>
            <a:off x="1663200" y="3033720"/>
            <a:ext cx="558360" cy="1048680"/>
            <a:chOff x="1663200" y="3033720"/>
            <a:chExt cx="558360" cy="1048680"/>
          </a:xfrm>
        </p:grpSpPr>
        <p:pic>
          <p:nvPicPr>
            <p:cNvPr id="506" name="Immagine 48" descr=""/>
            <p:cNvPicPr/>
            <p:nvPr/>
          </p:nvPicPr>
          <p:blipFill>
            <a:blip r:embed="rId2"/>
            <a:srcRect l="33543" t="0" r="35293" b="9359"/>
            <a:stretch/>
          </p:blipFill>
          <p:spPr>
            <a:xfrm>
              <a:off x="1663200" y="3033720"/>
              <a:ext cx="331920" cy="1043280"/>
            </a:xfrm>
            <a:prstGeom prst="rect">
              <a:avLst/>
            </a:prstGeom>
            <a:ln w="0">
              <a:noFill/>
            </a:ln>
          </p:spPr>
        </p:pic>
        <p:pic>
          <p:nvPicPr>
            <p:cNvPr id="507" name="Immagine 49" descr=""/>
            <p:cNvPicPr/>
            <p:nvPr/>
          </p:nvPicPr>
          <p:blipFill>
            <a:blip r:embed="rId3"/>
            <a:srcRect l="14089" t="4420" r="32002" b="4915"/>
            <a:stretch/>
          </p:blipFill>
          <p:spPr>
            <a:xfrm>
              <a:off x="1944360" y="3111120"/>
              <a:ext cx="277200" cy="971280"/>
            </a:xfrm>
            <a:prstGeom prst="rect">
              <a:avLst/>
            </a:prstGeom>
            <a:ln w="0">
              <a:noFill/>
            </a:ln>
          </p:spPr>
        </p:pic>
      </p:grpSp>
      <p:sp>
        <p:nvSpPr>
          <p:cNvPr id="508" name="Rettangolo con angoli arrotondati 10"/>
          <p:cNvSpPr/>
          <p:nvPr/>
        </p:nvSpPr>
        <p:spPr>
          <a:xfrm>
            <a:off x="2464560" y="1261440"/>
            <a:ext cx="1291680" cy="971280"/>
          </a:xfrm>
          <a:prstGeom prst="roundRect">
            <a:avLst>
              <a:gd name="adj"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Teorie ATTIVE</a:t>
            </a:r>
            <a:endParaRPr b="0" lang="it-IT" sz="2000" spc="-1" strike="noStrike">
              <a:solidFill>
                <a:srgbClr val="000000"/>
              </a:solidFill>
              <a:latin typeface="Arial"/>
            </a:endParaRPr>
          </a:p>
        </p:txBody>
      </p:sp>
      <p:sp>
        <p:nvSpPr>
          <p:cNvPr id="509" name="Rettangolo con angoli arrotondati 51"/>
          <p:cNvSpPr/>
          <p:nvPr/>
        </p:nvSpPr>
        <p:spPr>
          <a:xfrm>
            <a:off x="2740680" y="2470320"/>
            <a:ext cx="1422720" cy="971280"/>
          </a:xfrm>
          <a:prstGeom prst="roundRect">
            <a:avLst>
              <a:gd name="adj"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Teorie PASSIVE</a:t>
            </a:r>
            <a:endParaRPr b="0" lang="it-IT" sz="2000" spc="-1" strike="noStrike">
              <a:solidFill>
                <a:srgbClr val="000000"/>
              </a:solidFill>
              <a:latin typeface="Arial"/>
            </a:endParaRPr>
          </a:p>
        </p:txBody>
      </p:sp>
      <p:sp>
        <p:nvSpPr>
          <p:cNvPr id="510" name="Rettangolo con angoli arrotondati 52"/>
          <p:cNvSpPr/>
          <p:nvPr/>
        </p:nvSpPr>
        <p:spPr>
          <a:xfrm>
            <a:off x="4737960" y="1095480"/>
            <a:ext cx="1564200" cy="97128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Guardiamo la REALTA’</a:t>
            </a:r>
            <a:endParaRPr b="0" lang="it-IT" sz="2000" spc="-1" strike="noStrike">
              <a:solidFill>
                <a:srgbClr val="000000"/>
              </a:solidFill>
              <a:latin typeface="Arial"/>
            </a:endParaRPr>
          </a:p>
        </p:txBody>
      </p:sp>
      <p:sp>
        <p:nvSpPr>
          <p:cNvPr id="511" name="Rettangolo con angoli arrotondati 53"/>
          <p:cNvSpPr/>
          <p:nvPr/>
        </p:nvSpPr>
        <p:spPr>
          <a:xfrm>
            <a:off x="7295040" y="1812600"/>
            <a:ext cx="1564200" cy="97128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AZIONI e ATTENZIONI</a:t>
            </a:r>
            <a:endParaRPr b="0" lang="it-IT" sz="2000" spc="-1" strike="noStrike">
              <a:solidFill>
                <a:srgbClr val="000000"/>
              </a:solidFill>
              <a:latin typeface="Arial"/>
            </a:endParaRPr>
          </a:p>
        </p:txBody>
      </p:sp>
      <p:pic>
        <p:nvPicPr>
          <p:cNvPr id="512" name="Picture 14" descr="Commissione di Diritto Bancario e del Terzo Settore"/>
          <p:cNvPicPr/>
          <p:nvPr/>
        </p:nvPicPr>
        <p:blipFill>
          <a:blip r:embed="rId4"/>
          <a:stretch/>
        </p:blipFill>
        <p:spPr>
          <a:xfrm>
            <a:off x="4230360" y="3755880"/>
            <a:ext cx="827640" cy="827640"/>
          </a:xfrm>
          <a:prstGeom prst="rect">
            <a:avLst/>
          </a:prstGeom>
          <a:ln w="0">
            <a:noFill/>
          </a:ln>
        </p:spPr>
      </p:pic>
      <p:pic>
        <p:nvPicPr>
          <p:cNvPr id="513" name="Picture 12" descr="Pin su simboli"/>
          <p:cNvPicPr/>
          <p:nvPr/>
        </p:nvPicPr>
        <p:blipFill>
          <a:blip r:embed="rId5"/>
          <a:stretch/>
        </p:blipFill>
        <p:spPr>
          <a:xfrm>
            <a:off x="5250240" y="3402000"/>
            <a:ext cx="736560" cy="736560"/>
          </a:xfrm>
          <a:prstGeom prst="rect">
            <a:avLst/>
          </a:prstGeom>
          <a:ln w="0">
            <a:noFill/>
          </a:ln>
        </p:spPr>
      </p:pic>
      <p:sp>
        <p:nvSpPr>
          <p:cNvPr id="514" name="CasellaDiTesto 58"/>
          <p:cNvSpPr/>
          <p:nvPr/>
        </p:nvSpPr>
        <p:spPr>
          <a:xfrm>
            <a:off x="6233400" y="3800880"/>
            <a:ext cx="6120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00a197"/>
                </a:solidFill>
                <a:latin typeface="Calibri"/>
                <a:ea typeface="DejaVu Sans"/>
              </a:rPr>
              <a:t>Stati</a:t>
            </a:r>
            <a:endParaRPr b="0" lang="it-IT" sz="1800" spc="-1" strike="noStrike">
              <a:solidFill>
                <a:srgbClr val="000000"/>
              </a:solidFill>
              <a:latin typeface="Arial"/>
            </a:endParaRPr>
          </a:p>
        </p:txBody>
      </p:sp>
      <p:sp>
        <p:nvSpPr>
          <p:cNvPr id="515" name="CasellaDiTesto 59"/>
          <p:cNvSpPr/>
          <p:nvPr/>
        </p:nvSpPr>
        <p:spPr>
          <a:xfrm>
            <a:off x="5182200" y="4077720"/>
            <a:ext cx="95184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00a197"/>
                </a:solidFill>
                <a:latin typeface="Calibri"/>
                <a:ea typeface="DejaVu Sans"/>
              </a:rPr>
              <a:t>Imprese</a:t>
            </a:r>
            <a:endParaRPr b="0" lang="it-IT" sz="1800" spc="-1" strike="noStrike">
              <a:solidFill>
                <a:srgbClr val="000000"/>
              </a:solidFill>
              <a:latin typeface="Arial"/>
            </a:endParaRPr>
          </a:p>
        </p:txBody>
      </p:sp>
      <p:sp>
        <p:nvSpPr>
          <p:cNvPr id="516" name="CasellaDiTesto 60"/>
          <p:cNvSpPr/>
          <p:nvPr/>
        </p:nvSpPr>
        <p:spPr>
          <a:xfrm>
            <a:off x="3985560" y="4444920"/>
            <a:ext cx="134064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00a197"/>
                </a:solidFill>
                <a:latin typeface="Calibri"/>
                <a:ea typeface="DejaVu Sans"/>
              </a:rPr>
              <a:t>Associazioni</a:t>
            </a:r>
            <a:endParaRPr b="0" lang="it-IT" sz="1800" spc="-1" strike="noStrike">
              <a:solidFill>
                <a:srgbClr val="000000"/>
              </a:solidFill>
              <a:latin typeface="Arial"/>
            </a:endParaRPr>
          </a:p>
        </p:txBody>
      </p:sp>
      <p:pic>
        <p:nvPicPr>
          <p:cNvPr id="517" name="Picture 2" descr="Terra - Wikipedia"/>
          <p:cNvPicPr/>
          <p:nvPr/>
        </p:nvPicPr>
        <p:blipFill>
          <a:blip r:embed="rId6"/>
          <a:stretch/>
        </p:blipFill>
        <p:spPr>
          <a:xfrm>
            <a:off x="7201440" y="2832840"/>
            <a:ext cx="803880" cy="803880"/>
          </a:xfrm>
          <a:prstGeom prst="rect">
            <a:avLst/>
          </a:prstGeom>
          <a:ln w="0">
            <a:noFill/>
          </a:ln>
        </p:spPr>
      </p:pic>
      <p:sp>
        <p:nvSpPr>
          <p:cNvPr id="518" name="CasellaDiTesto 62"/>
          <p:cNvSpPr/>
          <p:nvPr/>
        </p:nvSpPr>
        <p:spPr>
          <a:xfrm>
            <a:off x="7143120" y="3597120"/>
            <a:ext cx="89712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00a197"/>
                </a:solidFill>
                <a:latin typeface="Calibri"/>
                <a:ea typeface="DejaVu Sans"/>
              </a:rPr>
              <a:t>Pianeta</a:t>
            </a:r>
            <a:endParaRPr b="0" lang="it-IT" sz="1800" spc="-1" strike="noStrike">
              <a:solidFill>
                <a:srgbClr val="000000"/>
              </a:solidFill>
              <a:latin typeface="Arial"/>
            </a:endParaRPr>
          </a:p>
        </p:txBody>
      </p:sp>
      <p:pic>
        <p:nvPicPr>
          <p:cNvPr id="519" name="Picture 10" descr="Icona del glifo nero dell'istituzione di stato - vettore stock 2255823 |  Crushpixel"/>
          <p:cNvPicPr/>
          <p:nvPr/>
        </p:nvPicPr>
        <p:blipFill>
          <a:blip r:embed="rId7"/>
          <a:srcRect l="15522" t="19452" r="8987" b="0"/>
          <a:stretch/>
        </p:blipFill>
        <p:spPr>
          <a:xfrm>
            <a:off x="6137640" y="3096000"/>
            <a:ext cx="924480" cy="986760"/>
          </a:xfrm>
          <a:prstGeom prst="rect">
            <a:avLst/>
          </a:prstGeom>
          <a:ln w="0">
            <a:noFill/>
          </a:ln>
        </p:spPr>
      </p:pic>
      <p:sp>
        <p:nvSpPr>
          <p:cNvPr id="520" name="Rettangolo con angoli arrotondati 63"/>
          <p:cNvSpPr/>
          <p:nvPr/>
        </p:nvSpPr>
        <p:spPr>
          <a:xfrm>
            <a:off x="4777200" y="5086080"/>
            <a:ext cx="1564200" cy="971280"/>
          </a:xfrm>
          <a:prstGeom prst="roundRect">
            <a:avLst>
              <a:gd name="adj"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AZIONI POSITIVE</a:t>
            </a:r>
            <a:endParaRPr b="0" lang="it-IT" sz="2000" spc="-1" strike="noStrike">
              <a:solidFill>
                <a:srgbClr val="000000"/>
              </a:solidFill>
              <a:latin typeface="Arial"/>
            </a:endParaRPr>
          </a:p>
        </p:txBody>
      </p:sp>
      <p:sp>
        <p:nvSpPr>
          <p:cNvPr id="521" name="Rettangolo con angoli arrotondati 64"/>
          <p:cNvSpPr/>
          <p:nvPr/>
        </p:nvSpPr>
        <p:spPr>
          <a:xfrm>
            <a:off x="2306520" y="4869360"/>
            <a:ext cx="1564200" cy="971280"/>
          </a:xfrm>
          <a:prstGeom prst="roundRect">
            <a:avLst>
              <a:gd name="adj"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DILEMMI</a:t>
            </a:r>
            <a:endParaRPr b="0" lang="it-IT" sz="2000" spc="-1" strike="noStrike">
              <a:solidFill>
                <a:srgbClr val="000000"/>
              </a:solidFill>
              <a:latin typeface="Arial"/>
            </a:endParaRPr>
          </a:p>
        </p:txBody>
      </p:sp>
      <p:pic>
        <p:nvPicPr>
          <p:cNvPr id="522" name="Immagine 13" descr=""/>
          <p:cNvPicPr/>
          <p:nvPr/>
        </p:nvPicPr>
        <p:blipFill>
          <a:blip r:embed="rId8"/>
          <a:stretch/>
        </p:blipFill>
        <p:spPr>
          <a:xfrm>
            <a:off x="7356240" y="4423320"/>
            <a:ext cx="1612080" cy="1612080"/>
          </a:xfrm>
          <a:prstGeom prst="rect">
            <a:avLst/>
          </a:prstGeom>
          <a:ln w="0">
            <a:noFill/>
          </a:ln>
        </p:spPr>
      </p:pic>
      <p:grpSp>
        <p:nvGrpSpPr>
          <p:cNvPr id="523" name="Gruppo 45"/>
          <p:cNvGrpSpPr/>
          <p:nvPr/>
        </p:nvGrpSpPr>
        <p:grpSpPr>
          <a:xfrm>
            <a:off x="144000" y="1171080"/>
            <a:ext cx="2302560" cy="4824360"/>
            <a:chOff x="144000" y="1171080"/>
            <a:chExt cx="2302560" cy="4824360"/>
          </a:xfrm>
        </p:grpSpPr>
        <p:pic>
          <p:nvPicPr>
            <p:cNvPr id="524" name="Immagine 46" descr=""/>
            <p:cNvPicPr/>
            <p:nvPr/>
          </p:nvPicPr>
          <p:blipFill>
            <a:blip r:embed="rId9"/>
            <a:stretch/>
          </p:blipFill>
          <p:spPr>
            <a:xfrm flipH="1" rot="13820400">
              <a:off x="1576080" y="2372760"/>
              <a:ext cx="854280" cy="442800"/>
            </a:xfrm>
            <a:prstGeom prst="rect">
              <a:avLst/>
            </a:prstGeom>
            <a:ln w="0">
              <a:noFill/>
            </a:ln>
          </p:spPr>
        </p:pic>
        <p:pic>
          <p:nvPicPr>
            <p:cNvPr id="525" name="Immagine 50" descr=""/>
            <p:cNvPicPr/>
            <p:nvPr/>
          </p:nvPicPr>
          <p:blipFill>
            <a:blip r:embed="rId10"/>
            <a:stretch/>
          </p:blipFill>
          <p:spPr>
            <a:xfrm rot="19087200">
              <a:off x="1332000" y="4382640"/>
              <a:ext cx="851400" cy="552240"/>
            </a:xfrm>
            <a:prstGeom prst="rect">
              <a:avLst/>
            </a:prstGeom>
            <a:ln w="0">
              <a:noFill/>
            </a:ln>
          </p:spPr>
        </p:pic>
        <p:grpSp>
          <p:nvGrpSpPr>
            <p:cNvPr id="526" name="Gruppo 54"/>
            <p:cNvGrpSpPr/>
            <p:nvPr/>
          </p:nvGrpSpPr>
          <p:grpSpPr>
            <a:xfrm>
              <a:off x="144000" y="4685040"/>
              <a:ext cx="1540080" cy="1310400"/>
              <a:chOff x="144000" y="4685040"/>
              <a:chExt cx="1540080" cy="1310400"/>
            </a:xfrm>
          </p:grpSpPr>
          <p:pic>
            <p:nvPicPr>
              <p:cNvPr id="527" name="Picture 2" descr="I migranti ambientali: la protezione umanitaria per il caso di disastro  ambientale – Ultim'ora"/>
              <p:cNvPicPr/>
              <p:nvPr/>
            </p:nvPicPr>
            <p:blipFill>
              <a:blip r:embed="rId11"/>
              <a:stretch/>
            </p:blipFill>
            <p:spPr>
              <a:xfrm>
                <a:off x="144000" y="4685040"/>
                <a:ext cx="861480" cy="573120"/>
              </a:xfrm>
              <a:prstGeom prst="rect">
                <a:avLst/>
              </a:prstGeom>
              <a:ln w="0">
                <a:noFill/>
              </a:ln>
            </p:spPr>
          </p:pic>
          <p:pic>
            <p:nvPicPr>
              <p:cNvPr id="528" name="Picture 4" descr="Il ministro Crosetto: «Infiltrati dei centri sociali nel corteo anti Meloni  degli studenti» - Torino Cronaca - Notizie da Torino e Piemonte"/>
              <p:cNvPicPr/>
              <p:nvPr/>
            </p:nvPicPr>
            <p:blipFill>
              <a:blip r:embed="rId12"/>
              <a:stretch/>
            </p:blipFill>
            <p:spPr>
              <a:xfrm>
                <a:off x="822600" y="5015160"/>
                <a:ext cx="861480" cy="573120"/>
              </a:xfrm>
              <a:prstGeom prst="rect">
                <a:avLst/>
              </a:prstGeom>
              <a:ln w="0">
                <a:noFill/>
              </a:ln>
            </p:spPr>
          </p:pic>
          <p:pic>
            <p:nvPicPr>
              <p:cNvPr id="529" name="Picture 6" descr="È vero che la povertà in Italia è triplicata negli ultimi 15 anni? |  Pagella Politica"/>
              <p:cNvPicPr/>
              <p:nvPr/>
            </p:nvPicPr>
            <p:blipFill>
              <a:blip r:embed="rId13"/>
              <a:stretch/>
            </p:blipFill>
            <p:spPr>
              <a:xfrm>
                <a:off x="180360" y="5422320"/>
                <a:ext cx="864720" cy="573120"/>
              </a:xfrm>
              <a:prstGeom prst="rect">
                <a:avLst/>
              </a:prstGeom>
              <a:ln w="0">
                <a:noFill/>
              </a:ln>
            </p:spPr>
          </p:pic>
        </p:grpSp>
        <p:grpSp>
          <p:nvGrpSpPr>
            <p:cNvPr id="530" name="Gruppo 65"/>
            <p:cNvGrpSpPr/>
            <p:nvPr/>
          </p:nvGrpSpPr>
          <p:grpSpPr>
            <a:xfrm>
              <a:off x="144000" y="1171080"/>
              <a:ext cx="1540080" cy="1369080"/>
              <a:chOff x="144000" y="1171080"/>
              <a:chExt cx="1540080" cy="1369080"/>
            </a:xfrm>
          </p:grpSpPr>
          <p:pic>
            <p:nvPicPr>
              <p:cNvPr id="531" name="Picture 8" descr="Yosemite National Park"/>
              <p:cNvPicPr/>
              <p:nvPr/>
            </p:nvPicPr>
            <p:blipFill>
              <a:blip r:embed="rId14"/>
              <a:srcRect l="15533" t="0" r="0" b="0"/>
              <a:stretch/>
            </p:blipFill>
            <p:spPr>
              <a:xfrm>
                <a:off x="753840" y="1171080"/>
                <a:ext cx="903600" cy="599040"/>
              </a:xfrm>
              <a:prstGeom prst="rect">
                <a:avLst/>
              </a:prstGeom>
              <a:ln w="0">
                <a:noFill/>
              </a:ln>
            </p:spPr>
          </p:pic>
          <p:pic>
            <p:nvPicPr>
              <p:cNvPr id="532" name="Picture 12" descr="L'uomo è un animale sociale...l'importanza del gruppo! (NOI CI  SIAMO...anche su Facebook!) - Studio Armonia - Studio Armonia"/>
              <p:cNvPicPr/>
              <p:nvPr/>
            </p:nvPicPr>
            <p:blipFill>
              <a:blip r:embed="rId15"/>
              <a:srcRect l="6002" t="0" r="0" b="0"/>
              <a:stretch/>
            </p:blipFill>
            <p:spPr>
              <a:xfrm>
                <a:off x="144000" y="1515240"/>
                <a:ext cx="903600" cy="599040"/>
              </a:xfrm>
              <a:prstGeom prst="rect">
                <a:avLst/>
              </a:prstGeom>
              <a:ln w="0">
                <a:noFill/>
              </a:ln>
            </p:spPr>
          </p:pic>
          <p:pic>
            <p:nvPicPr>
              <p:cNvPr id="533" name="Picture 10" descr="La Definizione di Benessere Psicologico - Claudio Cresti - Psicologo  specialista Livorno"/>
              <p:cNvPicPr/>
              <p:nvPr/>
            </p:nvPicPr>
            <p:blipFill>
              <a:blip r:embed="rId16"/>
              <a:srcRect l="27159" t="0" r="0" b="0"/>
              <a:stretch/>
            </p:blipFill>
            <p:spPr>
              <a:xfrm>
                <a:off x="780480" y="1941120"/>
                <a:ext cx="903600" cy="599040"/>
              </a:xfrm>
              <a:prstGeom prst="rect">
                <a:avLst/>
              </a:prstGeom>
              <a:ln w="0">
                <a:noFill/>
              </a:ln>
            </p:spPr>
          </p:pic>
        </p:grpSp>
      </p:gr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4" name="Titolo 3"/>
          <p:cNvSpPr/>
          <p:nvPr/>
        </p:nvSpPr>
        <p:spPr>
          <a:xfrm>
            <a:off x="234000" y="475200"/>
            <a:ext cx="8689680" cy="50472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DejaVu Sans"/>
              </a:rPr>
              <a:t>AZIONI e ATTENZIONI – verso il pianeta</a:t>
            </a:r>
            <a:endParaRPr b="0" lang="it-IT" sz="2800" spc="-1" strike="noStrike">
              <a:solidFill>
                <a:srgbClr val="000000"/>
              </a:solidFill>
              <a:latin typeface="Arial"/>
            </a:endParaRPr>
          </a:p>
        </p:txBody>
      </p:sp>
      <p:sp>
        <p:nvSpPr>
          <p:cNvPr id="535" name="CasellaDiTesto 6"/>
          <p:cNvSpPr/>
          <p:nvPr/>
        </p:nvSpPr>
        <p:spPr>
          <a:xfrm>
            <a:off x="272160" y="6318000"/>
            <a:ext cx="3362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26</a:t>
            </a:r>
            <a:endParaRPr b="0" lang="it-IT" sz="1200" spc="-1" strike="noStrike">
              <a:solidFill>
                <a:srgbClr val="000000"/>
              </a:solidFill>
              <a:latin typeface="Arial"/>
            </a:endParaRPr>
          </a:p>
        </p:txBody>
      </p:sp>
      <p:pic>
        <p:nvPicPr>
          <p:cNvPr id="536" name="Immagine 7" descr=""/>
          <p:cNvPicPr/>
          <p:nvPr/>
        </p:nvPicPr>
        <p:blipFill>
          <a:blip r:embed="rId1"/>
          <a:stretch/>
        </p:blipFill>
        <p:spPr>
          <a:xfrm>
            <a:off x="3970800" y="6498000"/>
            <a:ext cx="1107720" cy="161280"/>
          </a:xfrm>
          <a:prstGeom prst="rect">
            <a:avLst/>
          </a:prstGeom>
          <a:ln w="0">
            <a:noFill/>
          </a:ln>
        </p:spPr>
      </p:pic>
      <p:sp>
        <p:nvSpPr>
          <p:cNvPr id="537" name="CasellaDiTesto 8"/>
          <p:cNvSpPr/>
          <p:nvPr/>
        </p:nvSpPr>
        <p:spPr>
          <a:xfrm>
            <a:off x="234000" y="1339200"/>
            <a:ext cx="6479280" cy="14238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spcAft>
                <a:spcPts val="601"/>
              </a:spcAft>
            </a:pPr>
            <a:r>
              <a:rPr b="0" lang="it-IT" sz="2000" spc="-1" strike="noStrike">
                <a:solidFill>
                  <a:srgbClr val="000000"/>
                </a:solidFill>
                <a:latin typeface="Calibri"/>
                <a:ea typeface="DejaVu Sans"/>
              </a:rPr>
              <a:t>Sono stati individuati </a:t>
            </a:r>
            <a:r>
              <a:rPr b="1" lang="it-IT" sz="2000" spc="-1" strike="noStrike">
                <a:solidFill>
                  <a:srgbClr val="00a197"/>
                </a:solidFill>
                <a:latin typeface="Calibri"/>
                <a:ea typeface="DejaVu Sans"/>
              </a:rPr>
              <a:t>170</a:t>
            </a:r>
            <a:r>
              <a:rPr b="0" lang="it-IT" sz="2000" spc="-1" strike="noStrike">
                <a:solidFill>
                  <a:srgbClr val="000000"/>
                </a:solidFill>
                <a:latin typeface="Calibri"/>
                <a:ea typeface="DejaVu Sans"/>
              </a:rPr>
              <a:t> </a:t>
            </a:r>
            <a:r>
              <a:rPr b="1" lang="it-IT" sz="2000" spc="-1" strike="noStrike">
                <a:solidFill>
                  <a:srgbClr val="00a197"/>
                </a:solidFill>
                <a:latin typeface="Calibri"/>
                <a:ea typeface="DejaVu Sans"/>
              </a:rPr>
              <a:t>comportamenti</a:t>
            </a:r>
            <a:r>
              <a:rPr b="0" lang="it-IT" sz="2000" spc="-1" strike="noStrike">
                <a:solidFill>
                  <a:srgbClr val="000000"/>
                </a:solidFill>
                <a:latin typeface="Calibri"/>
                <a:ea typeface="DejaVu Sans"/>
              </a:rPr>
              <a:t> che il singolo </a:t>
            </a:r>
            <a:r>
              <a:rPr b="1" lang="it-IT" sz="2000" spc="-1" strike="noStrike">
                <a:solidFill>
                  <a:srgbClr val="00a197"/>
                </a:solidFill>
                <a:latin typeface="Calibri"/>
                <a:ea typeface="DejaVu Sans"/>
              </a:rPr>
              <a:t>individuo</a:t>
            </a:r>
            <a:r>
              <a:rPr b="0" lang="it-IT" sz="2000" spc="-1" strike="noStrike">
                <a:solidFill>
                  <a:srgbClr val="000000"/>
                </a:solidFill>
                <a:latin typeface="Calibri"/>
                <a:ea typeface="DejaVu Sans"/>
              </a:rPr>
              <a:t> può </a:t>
            </a:r>
            <a:r>
              <a:rPr b="1" lang="it-IT" sz="2000" spc="-1" strike="noStrike">
                <a:solidFill>
                  <a:srgbClr val="00a197"/>
                </a:solidFill>
                <a:latin typeface="Calibri"/>
                <a:ea typeface="DejaVu Sans"/>
              </a:rPr>
              <a:t>adottare</a:t>
            </a:r>
            <a:r>
              <a:rPr b="0" lang="it-IT" sz="2000" spc="-1" strike="noStrike">
                <a:solidFill>
                  <a:srgbClr val="000000"/>
                </a:solidFill>
                <a:latin typeface="Calibri"/>
                <a:ea typeface="DejaVu Sans"/>
              </a:rPr>
              <a:t> per </a:t>
            </a:r>
            <a:r>
              <a:rPr b="1" lang="it-IT" sz="2000" spc="-1" strike="noStrike">
                <a:solidFill>
                  <a:srgbClr val="00a197"/>
                </a:solidFill>
                <a:latin typeface="Calibri"/>
                <a:ea typeface="DejaVu Sans"/>
              </a:rPr>
              <a:t>contribuire</a:t>
            </a:r>
            <a:r>
              <a:rPr b="0" lang="it-IT" sz="2000" spc="-1" strike="noStrike">
                <a:solidFill>
                  <a:srgbClr val="000000"/>
                </a:solidFill>
                <a:latin typeface="Calibri"/>
                <a:ea typeface="DejaVu Sans"/>
              </a:rPr>
              <a:t> alla </a:t>
            </a:r>
            <a:r>
              <a:rPr b="1" lang="it-IT" sz="2000" spc="-1" strike="noStrike">
                <a:solidFill>
                  <a:srgbClr val="00a197"/>
                </a:solidFill>
                <a:latin typeface="Calibri"/>
                <a:ea typeface="DejaVu Sans"/>
              </a:rPr>
              <a:t>realizzazione</a:t>
            </a:r>
            <a:r>
              <a:rPr b="0" lang="it-IT" sz="2000" spc="-1" strike="noStrike">
                <a:solidFill>
                  <a:srgbClr val="000000"/>
                </a:solidFill>
                <a:latin typeface="Calibri"/>
                <a:ea typeface="DejaVu Sans"/>
              </a:rPr>
              <a:t> degli </a:t>
            </a:r>
            <a:r>
              <a:rPr b="1" lang="it-IT" sz="2000" spc="-1" strike="noStrike">
                <a:solidFill>
                  <a:srgbClr val="00a197"/>
                </a:solidFill>
                <a:latin typeface="Calibri"/>
                <a:ea typeface="DejaVu Sans"/>
              </a:rPr>
              <a:t>obiettivi</a:t>
            </a:r>
            <a:r>
              <a:rPr b="0" lang="it-IT" sz="2000" spc="-1" strike="noStrike">
                <a:solidFill>
                  <a:srgbClr val="000000"/>
                </a:solidFill>
                <a:latin typeface="Calibri"/>
                <a:ea typeface="DejaVu Sans"/>
              </a:rPr>
              <a:t> dell’</a:t>
            </a:r>
            <a:r>
              <a:rPr b="1" lang="it-IT" sz="2000" spc="-1" strike="noStrike">
                <a:solidFill>
                  <a:srgbClr val="00a197"/>
                </a:solidFill>
                <a:latin typeface="Calibri"/>
                <a:ea typeface="DejaVu Sans"/>
              </a:rPr>
              <a:t>Agenda</a:t>
            </a:r>
            <a:r>
              <a:rPr b="0" lang="it-IT" sz="2000" spc="-1" strike="noStrike">
                <a:solidFill>
                  <a:srgbClr val="000000"/>
                </a:solidFill>
                <a:latin typeface="Calibri"/>
                <a:ea typeface="DejaVu Sans"/>
              </a:rPr>
              <a:t> </a:t>
            </a:r>
            <a:r>
              <a:rPr b="1" lang="it-IT" sz="2000" spc="-1" strike="noStrike">
                <a:solidFill>
                  <a:srgbClr val="00a197"/>
                </a:solidFill>
                <a:latin typeface="Calibri"/>
                <a:ea typeface="DejaVu Sans"/>
              </a:rPr>
              <a:t>2030</a:t>
            </a:r>
            <a:endParaRPr b="0" lang="it-IT" sz="2000" spc="-1" strike="noStrike">
              <a:solidFill>
                <a:srgbClr val="000000"/>
              </a:solidFill>
              <a:latin typeface="Arial"/>
            </a:endParaRPr>
          </a:p>
          <a:p>
            <a:pPr algn="just">
              <a:lnSpc>
                <a:spcPct val="100000"/>
              </a:lnSpc>
              <a:spcBef>
                <a:spcPts val="300"/>
              </a:spcBef>
            </a:pPr>
            <a:endParaRPr b="0" lang="it-IT" sz="2000" spc="-1" strike="noStrike">
              <a:solidFill>
                <a:srgbClr val="000000"/>
              </a:solidFill>
              <a:latin typeface="Arial"/>
            </a:endParaRPr>
          </a:p>
        </p:txBody>
      </p:sp>
      <p:pic>
        <p:nvPicPr>
          <p:cNvPr id="538" name="Immagine 9" descr=""/>
          <p:cNvPicPr/>
          <p:nvPr/>
        </p:nvPicPr>
        <p:blipFill>
          <a:blip r:embed="rId2"/>
          <a:srcRect l="0" t="10426" r="0" b="28838"/>
          <a:stretch/>
        </p:blipFill>
        <p:spPr>
          <a:xfrm>
            <a:off x="7092000" y="1339200"/>
            <a:ext cx="1619280" cy="1619280"/>
          </a:xfrm>
          <a:prstGeom prst="rect">
            <a:avLst/>
          </a:prstGeom>
          <a:ln w="0">
            <a:noFill/>
          </a:ln>
        </p:spPr>
      </p:pic>
      <p:pic>
        <p:nvPicPr>
          <p:cNvPr id="539" name="Immagine 10" descr=""/>
          <p:cNvPicPr/>
          <p:nvPr/>
        </p:nvPicPr>
        <p:blipFill>
          <a:blip r:embed="rId3"/>
          <a:stretch/>
        </p:blipFill>
        <p:spPr>
          <a:xfrm>
            <a:off x="270000" y="3011400"/>
            <a:ext cx="1439280" cy="1439280"/>
          </a:xfrm>
          <a:prstGeom prst="rect">
            <a:avLst/>
          </a:prstGeom>
          <a:ln w="0">
            <a:noFill/>
          </a:ln>
        </p:spPr>
      </p:pic>
      <p:sp>
        <p:nvSpPr>
          <p:cNvPr id="540" name="CasellaDiTesto 4"/>
          <p:cNvSpPr/>
          <p:nvPr/>
        </p:nvSpPr>
        <p:spPr>
          <a:xfrm>
            <a:off x="1872000" y="2995200"/>
            <a:ext cx="6839280" cy="2558520"/>
          </a:xfrm>
          <a:prstGeom prst="rect">
            <a:avLst/>
          </a:prstGeom>
          <a:noFill/>
          <a:ln w="0">
            <a:noFill/>
          </a:ln>
        </p:spPr>
        <p:style>
          <a:lnRef idx="0"/>
          <a:fillRef idx="0"/>
          <a:effectRef idx="0"/>
          <a:fontRef idx="minor"/>
        </p:style>
        <p:txBody>
          <a:bodyPr lIns="90000" rIns="90000" tIns="45000" bIns="45000" anchor="t">
            <a:spAutoFit/>
          </a:bodyPr>
          <a:p>
            <a:pPr marL="285840" indent="-285840" algn="just">
              <a:lnSpc>
                <a:spcPct val="100000"/>
              </a:lnSpc>
              <a:buClr>
                <a:srgbClr val="00a197"/>
              </a:buClr>
              <a:buFont typeface="Arial"/>
              <a:buChar char="•"/>
            </a:pPr>
            <a:r>
              <a:rPr b="0" i="1" lang="it-IT" sz="1800" spc="-1" strike="noStrike">
                <a:solidFill>
                  <a:srgbClr val="000000"/>
                </a:solidFill>
                <a:latin typeface="Calibri"/>
                <a:ea typeface="DejaVu Sans"/>
              </a:rPr>
              <a:t>Acquista prodotti del mercato equo e solidale per supportare il commercio sostenibile, che comporta dipendenti remunerati in modo equo per il loro lavoro.</a:t>
            </a:r>
            <a:endParaRPr b="0" lang="it-IT" sz="1800" spc="-1" strike="noStrike">
              <a:solidFill>
                <a:srgbClr val="000000"/>
              </a:solidFill>
              <a:latin typeface="Arial"/>
            </a:endParaRPr>
          </a:p>
          <a:p>
            <a:pPr marL="285840" indent="-285840" algn="just">
              <a:lnSpc>
                <a:spcPct val="100000"/>
              </a:lnSpc>
              <a:buClr>
                <a:srgbClr val="00a197"/>
              </a:buClr>
              <a:buFont typeface="Arial"/>
              <a:buChar char="•"/>
            </a:pPr>
            <a:r>
              <a:rPr b="0" i="1" lang="it-IT" sz="1800" spc="-1" strike="noStrike">
                <a:solidFill>
                  <a:srgbClr val="000000"/>
                </a:solidFill>
                <a:latin typeface="Calibri"/>
                <a:ea typeface="DejaVu Sans"/>
              </a:rPr>
              <a:t>Alle feste di compleanno dai la possibilità di fare delle donazioni in denaro a un’organizzazione benefica scelta da te invece di un regalo di compleanno</a:t>
            </a:r>
            <a:endParaRPr b="0" lang="it-IT" sz="1800" spc="-1" strike="noStrike">
              <a:solidFill>
                <a:srgbClr val="000000"/>
              </a:solidFill>
              <a:latin typeface="Arial"/>
            </a:endParaRPr>
          </a:p>
          <a:p>
            <a:pPr marL="285840" indent="-285840" algn="just">
              <a:lnSpc>
                <a:spcPct val="100000"/>
              </a:lnSpc>
              <a:buClr>
                <a:srgbClr val="00a197"/>
              </a:buClr>
              <a:buFont typeface="Arial"/>
              <a:buChar char="•"/>
            </a:pPr>
            <a:r>
              <a:rPr b="0" i="1" lang="it-IT" sz="1800" spc="-1" strike="noStrike">
                <a:solidFill>
                  <a:srgbClr val="000000"/>
                </a:solidFill>
                <a:latin typeface="Calibri"/>
                <a:ea typeface="DejaVu Sans"/>
              </a:rPr>
              <a:t>Se possibile, dona ad ogni mendicante che incontri per strada. Una mela, una bottiglia d’acqua, qualche spicciolo, o anche un sorriso, possono aiutare.</a:t>
            </a: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1" name="Picture 2" descr="Nuovi Stili di Vita Diocesi di Verona"/>
          <p:cNvPicPr/>
          <p:nvPr/>
        </p:nvPicPr>
        <p:blipFill>
          <a:blip r:embed="rId1"/>
          <a:stretch/>
        </p:blipFill>
        <p:spPr>
          <a:xfrm>
            <a:off x="2067120" y="4105800"/>
            <a:ext cx="1630440" cy="1630440"/>
          </a:xfrm>
          <a:prstGeom prst="rect">
            <a:avLst/>
          </a:prstGeom>
          <a:ln w="0">
            <a:noFill/>
          </a:ln>
        </p:spPr>
      </p:pic>
      <p:sp>
        <p:nvSpPr>
          <p:cNvPr id="542" name="Titolo 3"/>
          <p:cNvSpPr/>
          <p:nvPr/>
        </p:nvSpPr>
        <p:spPr>
          <a:xfrm>
            <a:off x="234000" y="475200"/>
            <a:ext cx="8689680" cy="50472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DejaVu Sans"/>
              </a:rPr>
              <a:t>AZIONI e ATTENZIONI – verso il pianeta</a:t>
            </a:r>
            <a:endParaRPr b="0" lang="it-IT" sz="2800" spc="-1" strike="noStrike">
              <a:solidFill>
                <a:srgbClr val="000000"/>
              </a:solidFill>
              <a:latin typeface="Arial"/>
            </a:endParaRPr>
          </a:p>
        </p:txBody>
      </p:sp>
      <p:sp>
        <p:nvSpPr>
          <p:cNvPr id="543" name="CasellaDiTesto 6"/>
          <p:cNvSpPr/>
          <p:nvPr/>
        </p:nvSpPr>
        <p:spPr>
          <a:xfrm>
            <a:off x="272160" y="6318000"/>
            <a:ext cx="3362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27</a:t>
            </a:r>
            <a:endParaRPr b="0" lang="it-IT" sz="1200" spc="-1" strike="noStrike">
              <a:solidFill>
                <a:srgbClr val="000000"/>
              </a:solidFill>
              <a:latin typeface="Arial"/>
            </a:endParaRPr>
          </a:p>
        </p:txBody>
      </p:sp>
      <p:pic>
        <p:nvPicPr>
          <p:cNvPr id="544" name="Immagine 7" descr=""/>
          <p:cNvPicPr/>
          <p:nvPr/>
        </p:nvPicPr>
        <p:blipFill>
          <a:blip r:embed="rId2"/>
          <a:stretch/>
        </p:blipFill>
        <p:spPr>
          <a:xfrm>
            <a:off x="3970800" y="6498000"/>
            <a:ext cx="1107720" cy="161280"/>
          </a:xfrm>
          <a:prstGeom prst="rect">
            <a:avLst/>
          </a:prstGeom>
          <a:ln w="0">
            <a:noFill/>
          </a:ln>
        </p:spPr>
      </p:pic>
      <p:sp>
        <p:nvSpPr>
          <p:cNvPr id="545" name="CasellaDiTesto 1"/>
          <p:cNvSpPr/>
          <p:nvPr/>
        </p:nvSpPr>
        <p:spPr>
          <a:xfrm>
            <a:off x="208440" y="2480400"/>
            <a:ext cx="8534520" cy="1309320"/>
          </a:xfrm>
          <a:prstGeom prst="rect">
            <a:avLst/>
          </a:prstGeom>
          <a:noFill/>
          <a:ln w="0">
            <a:noFill/>
          </a:ln>
        </p:spPr>
        <p:style>
          <a:lnRef idx="0"/>
          <a:fillRef idx="0"/>
          <a:effectRef idx="0"/>
          <a:fontRef idx="minor"/>
        </p:style>
        <p:txBody>
          <a:bodyPr lIns="90000" rIns="90000" tIns="45000" bIns="45000" anchor="t">
            <a:spAutoFit/>
          </a:bodyPr>
          <a:p>
            <a:pPr marL="343080" indent="-343080" algn="just">
              <a:lnSpc>
                <a:spcPct val="100000"/>
              </a:lnSpc>
              <a:buClr>
                <a:srgbClr val="00a197"/>
              </a:buClr>
              <a:buFont typeface="Arial"/>
              <a:buChar char="•"/>
            </a:pPr>
            <a:r>
              <a:rPr b="0" i="1" lang="it-IT" sz="2000" spc="-1" strike="noStrike">
                <a:solidFill>
                  <a:srgbClr val="000000"/>
                </a:solidFill>
                <a:latin typeface="Calibri"/>
                <a:ea typeface="DejaVu Sans"/>
              </a:rPr>
              <a:t>I </a:t>
            </a:r>
            <a:r>
              <a:rPr b="1" i="1" lang="it-IT" sz="2000" spc="-1" strike="noStrike">
                <a:solidFill>
                  <a:srgbClr val="00a197"/>
                </a:solidFill>
                <a:latin typeface="Calibri"/>
                <a:ea typeface="DejaVu Sans"/>
              </a:rPr>
              <a:t>nuovi</a:t>
            </a:r>
            <a:r>
              <a:rPr b="0" i="1" lang="it-IT" sz="2000" spc="-1" strike="noStrike">
                <a:solidFill>
                  <a:srgbClr val="000000"/>
                </a:solidFill>
                <a:latin typeface="Calibri"/>
                <a:ea typeface="DejaVu Sans"/>
              </a:rPr>
              <a:t> </a:t>
            </a:r>
            <a:r>
              <a:rPr b="1" i="1" lang="it-IT" sz="2000" spc="-1" strike="noStrike">
                <a:solidFill>
                  <a:srgbClr val="00a197"/>
                </a:solidFill>
                <a:latin typeface="Calibri"/>
                <a:ea typeface="DejaVu Sans"/>
              </a:rPr>
              <a:t>stili</a:t>
            </a:r>
            <a:r>
              <a:rPr b="0" i="1" lang="it-IT" sz="2000" spc="-1" strike="noStrike">
                <a:solidFill>
                  <a:srgbClr val="000000"/>
                </a:solidFill>
                <a:latin typeface="Calibri"/>
                <a:ea typeface="DejaVu Sans"/>
              </a:rPr>
              <a:t> di </a:t>
            </a:r>
            <a:r>
              <a:rPr b="1" i="1" lang="it-IT" sz="2000" spc="-1" strike="noStrike">
                <a:solidFill>
                  <a:srgbClr val="00a197"/>
                </a:solidFill>
                <a:latin typeface="Calibri"/>
                <a:ea typeface="DejaVu Sans"/>
              </a:rPr>
              <a:t>vita</a:t>
            </a:r>
            <a:r>
              <a:rPr b="0" i="1" lang="it-IT" sz="2000" spc="-1" strike="noStrike">
                <a:solidFill>
                  <a:srgbClr val="000000"/>
                </a:solidFill>
                <a:latin typeface="Calibri"/>
                <a:ea typeface="DejaVu Sans"/>
              </a:rPr>
              <a:t> stanno diventando sempre più gli </a:t>
            </a:r>
            <a:r>
              <a:rPr b="1" i="1" lang="it-IT" sz="2000" spc="-1" strike="noStrike">
                <a:solidFill>
                  <a:srgbClr val="00a197"/>
                </a:solidFill>
                <a:latin typeface="Calibri"/>
                <a:ea typeface="DejaVu Sans"/>
              </a:rPr>
              <a:t>strumenti</a:t>
            </a:r>
            <a:r>
              <a:rPr b="0" i="1" lang="it-IT" sz="2000" spc="-1" strike="noStrike">
                <a:solidFill>
                  <a:srgbClr val="000000"/>
                </a:solidFill>
                <a:latin typeface="Calibri"/>
                <a:ea typeface="DejaVu Sans"/>
              </a:rPr>
              <a:t> che la </a:t>
            </a:r>
            <a:r>
              <a:rPr b="1" i="1" lang="it-IT" sz="2000" spc="-1" strike="noStrike">
                <a:solidFill>
                  <a:srgbClr val="00a197"/>
                </a:solidFill>
                <a:latin typeface="Calibri"/>
                <a:ea typeface="DejaVu Sans"/>
              </a:rPr>
              <a:t>gente</a:t>
            </a:r>
            <a:r>
              <a:rPr b="0" i="1" lang="it-IT" sz="2000" spc="-1" strike="noStrike">
                <a:solidFill>
                  <a:srgbClr val="000000"/>
                </a:solidFill>
                <a:latin typeface="Calibri"/>
                <a:ea typeface="DejaVu Sans"/>
              </a:rPr>
              <a:t> </a:t>
            </a:r>
            <a:r>
              <a:rPr b="1" i="1" lang="it-IT" sz="2000" spc="-1" strike="noStrike">
                <a:solidFill>
                  <a:srgbClr val="00a197"/>
                </a:solidFill>
                <a:latin typeface="Calibri"/>
                <a:ea typeface="DejaVu Sans"/>
              </a:rPr>
              <a:t>comune</a:t>
            </a:r>
            <a:r>
              <a:rPr b="0" i="1" lang="it-IT" sz="2000" spc="-1" strike="noStrike">
                <a:solidFill>
                  <a:srgbClr val="000000"/>
                </a:solidFill>
                <a:latin typeface="Calibri"/>
                <a:ea typeface="DejaVu Sans"/>
              </a:rPr>
              <a:t> ha nelle proprie mani per poter </a:t>
            </a:r>
            <a:r>
              <a:rPr b="1" i="1" lang="it-IT" sz="2000" spc="-1" strike="noStrike">
                <a:solidFill>
                  <a:srgbClr val="00a197"/>
                </a:solidFill>
                <a:latin typeface="Calibri"/>
                <a:ea typeface="DejaVu Sans"/>
              </a:rPr>
              <a:t>cambiare</a:t>
            </a:r>
            <a:r>
              <a:rPr b="0" i="1" lang="it-IT" sz="2000" spc="-1" strike="noStrike">
                <a:solidFill>
                  <a:srgbClr val="000000"/>
                </a:solidFill>
                <a:latin typeface="Calibri"/>
                <a:ea typeface="DejaVu Sans"/>
              </a:rPr>
              <a:t> la </a:t>
            </a:r>
            <a:r>
              <a:rPr b="1" i="1" lang="it-IT" sz="2000" spc="-1" strike="noStrike">
                <a:solidFill>
                  <a:srgbClr val="00a197"/>
                </a:solidFill>
                <a:latin typeface="Calibri"/>
                <a:ea typeface="DejaVu Sans"/>
              </a:rPr>
              <a:t>vita</a:t>
            </a:r>
            <a:r>
              <a:rPr b="0" i="1" lang="it-IT" sz="2000" spc="-1" strike="noStrike">
                <a:solidFill>
                  <a:srgbClr val="000000"/>
                </a:solidFill>
                <a:latin typeface="Calibri"/>
                <a:ea typeface="DejaVu Sans"/>
              </a:rPr>
              <a:t> </a:t>
            </a:r>
            <a:r>
              <a:rPr b="1" i="1" lang="it-IT" sz="2000" spc="-1" strike="noStrike">
                <a:solidFill>
                  <a:srgbClr val="00a197"/>
                </a:solidFill>
                <a:latin typeface="Calibri"/>
                <a:ea typeface="DejaVu Sans"/>
              </a:rPr>
              <a:t>quotidiana</a:t>
            </a:r>
            <a:r>
              <a:rPr b="0" i="1" lang="it-IT" sz="2000" spc="-1" strike="noStrike">
                <a:solidFill>
                  <a:srgbClr val="000000"/>
                </a:solidFill>
                <a:latin typeface="Calibri"/>
                <a:ea typeface="DejaVu Sans"/>
              </a:rPr>
              <a:t> e anche per poter </a:t>
            </a:r>
            <a:r>
              <a:rPr b="1" i="1" lang="it-IT" sz="2000" spc="-1" strike="noStrike">
                <a:solidFill>
                  <a:srgbClr val="00a197"/>
                </a:solidFill>
                <a:latin typeface="Calibri"/>
                <a:ea typeface="DejaVu Sans"/>
              </a:rPr>
              <a:t>influire</a:t>
            </a:r>
            <a:r>
              <a:rPr b="0" i="1" lang="it-IT" sz="2000" spc="-1" strike="noStrike">
                <a:solidFill>
                  <a:srgbClr val="000000"/>
                </a:solidFill>
                <a:latin typeface="Calibri"/>
                <a:ea typeface="DejaVu Sans"/>
              </a:rPr>
              <a:t> sui </a:t>
            </a:r>
            <a:r>
              <a:rPr b="1" i="1" lang="it-IT" sz="2000" spc="-1" strike="noStrike">
                <a:solidFill>
                  <a:srgbClr val="00a197"/>
                </a:solidFill>
                <a:latin typeface="Calibri"/>
                <a:ea typeface="DejaVu Sans"/>
              </a:rPr>
              <a:t>cambiamenti</a:t>
            </a:r>
            <a:r>
              <a:rPr b="0" i="1" lang="it-IT" sz="2000" spc="-1" strike="noStrike">
                <a:solidFill>
                  <a:srgbClr val="000000"/>
                </a:solidFill>
                <a:latin typeface="Calibri"/>
                <a:ea typeface="DejaVu Sans"/>
              </a:rPr>
              <a:t> </a:t>
            </a:r>
            <a:r>
              <a:rPr b="1" i="1" lang="it-IT" sz="2000" spc="-1" strike="noStrike">
                <a:solidFill>
                  <a:srgbClr val="00a197"/>
                </a:solidFill>
                <a:latin typeface="Calibri"/>
                <a:ea typeface="DejaVu Sans"/>
              </a:rPr>
              <a:t>strutturali</a:t>
            </a:r>
            <a:r>
              <a:rPr b="0" i="1" lang="it-IT" sz="2000" spc="-1" strike="noStrike">
                <a:solidFill>
                  <a:srgbClr val="000000"/>
                </a:solidFill>
                <a:latin typeface="Calibri"/>
                <a:ea typeface="DejaVu Sans"/>
              </a:rPr>
              <a:t> che devono accadere mediante le </a:t>
            </a:r>
            <a:r>
              <a:rPr b="1" i="1" lang="it-IT" sz="2000" spc="-1" strike="noStrike">
                <a:solidFill>
                  <a:srgbClr val="00a197"/>
                </a:solidFill>
                <a:latin typeface="Calibri"/>
                <a:ea typeface="DejaVu Sans"/>
              </a:rPr>
              <a:t>scelte</a:t>
            </a:r>
            <a:r>
              <a:rPr b="0" i="1" lang="it-IT" sz="2000" spc="-1" strike="noStrike">
                <a:solidFill>
                  <a:srgbClr val="000000"/>
                </a:solidFill>
                <a:latin typeface="Calibri"/>
                <a:ea typeface="DejaVu Sans"/>
              </a:rPr>
              <a:t> dei responsabili della </a:t>
            </a:r>
            <a:r>
              <a:rPr b="1" i="1" lang="it-IT" sz="2000" spc="-1" strike="noStrike">
                <a:solidFill>
                  <a:srgbClr val="00a197"/>
                </a:solidFill>
                <a:latin typeface="Calibri"/>
                <a:ea typeface="DejaVu Sans"/>
              </a:rPr>
              <a:t>realtà</a:t>
            </a:r>
            <a:r>
              <a:rPr b="0" i="1" lang="it-IT" sz="2000" spc="-1" strike="noStrike">
                <a:solidFill>
                  <a:srgbClr val="000000"/>
                </a:solidFill>
                <a:latin typeface="Calibri"/>
                <a:ea typeface="DejaVu Sans"/>
              </a:rPr>
              <a:t> </a:t>
            </a:r>
            <a:r>
              <a:rPr b="1" i="1" lang="it-IT" sz="2000" spc="-1" strike="noStrike">
                <a:solidFill>
                  <a:srgbClr val="00a197"/>
                </a:solidFill>
                <a:latin typeface="Calibri"/>
                <a:ea typeface="DejaVu Sans"/>
              </a:rPr>
              <a:t>politica</a:t>
            </a:r>
            <a:r>
              <a:rPr b="0" i="1" lang="it-IT" sz="2000" spc="-1" strike="noStrike">
                <a:solidFill>
                  <a:srgbClr val="000000"/>
                </a:solidFill>
                <a:latin typeface="Calibri"/>
                <a:ea typeface="DejaVu Sans"/>
              </a:rPr>
              <a:t> e </a:t>
            </a:r>
            <a:r>
              <a:rPr b="1" i="1" lang="it-IT" sz="2000" spc="-1" strike="noStrike">
                <a:solidFill>
                  <a:srgbClr val="00a197"/>
                </a:solidFill>
                <a:latin typeface="Calibri"/>
                <a:ea typeface="DejaVu Sans"/>
              </a:rPr>
              <a:t>socio-economica</a:t>
            </a:r>
            <a:r>
              <a:rPr b="0" lang="it-IT" sz="2000" spc="-1" strike="noStrike">
                <a:solidFill>
                  <a:srgbClr val="000000"/>
                </a:solidFill>
                <a:latin typeface="Calibri"/>
                <a:ea typeface="DejaVu Sans"/>
              </a:rPr>
              <a:t>.</a:t>
            </a:r>
            <a:endParaRPr b="0" lang="it-IT" sz="2000" spc="-1" strike="noStrike">
              <a:solidFill>
                <a:srgbClr val="000000"/>
              </a:solidFill>
              <a:latin typeface="Arial"/>
            </a:endParaRPr>
          </a:p>
        </p:txBody>
      </p:sp>
      <p:sp>
        <p:nvSpPr>
          <p:cNvPr id="546" name="Rettangolo con angoli arrotondati 5"/>
          <p:cNvSpPr/>
          <p:nvPr/>
        </p:nvSpPr>
        <p:spPr>
          <a:xfrm>
            <a:off x="234000" y="1339200"/>
            <a:ext cx="8534520" cy="93852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spcBef>
                <a:spcPts val="601"/>
              </a:spcBef>
              <a:spcAft>
                <a:spcPts val="601"/>
              </a:spcAft>
            </a:pPr>
            <a:r>
              <a:rPr b="1" i="1" lang="it-IT" sz="2000" spc="-1" strike="noStrike">
                <a:solidFill>
                  <a:schemeClr val="lt1"/>
                </a:solidFill>
                <a:latin typeface="Calibri"/>
                <a:ea typeface="DejaVu Sans"/>
              </a:rPr>
              <a:t>Non si può risolvere un problema con la stessa mentalità che l'ha generato</a:t>
            </a:r>
            <a:r>
              <a:rPr b="0" lang="it-IT" sz="2000" spc="-1" strike="noStrike">
                <a:solidFill>
                  <a:schemeClr val="lt1"/>
                </a:solidFill>
                <a:latin typeface="Calibri"/>
                <a:ea typeface="DejaVu Sans"/>
              </a:rPr>
              <a:t>.</a:t>
            </a:r>
            <a:endParaRPr b="0" lang="it-IT" sz="2000" spc="-1" strike="noStrike">
              <a:solidFill>
                <a:srgbClr val="000000"/>
              </a:solidFill>
              <a:latin typeface="Arial"/>
            </a:endParaRPr>
          </a:p>
          <a:p>
            <a:pPr algn="r">
              <a:lnSpc>
                <a:spcPct val="100000"/>
              </a:lnSpc>
              <a:spcBef>
                <a:spcPts val="601"/>
              </a:spcBef>
              <a:spcAft>
                <a:spcPts val="601"/>
              </a:spcAft>
            </a:pPr>
            <a:r>
              <a:rPr b="0" lang="it-IT" sz="2000" spc="-1" strike="noStrike">
                <a:solidFill>
                  <a:schemeClr val="lt1"/>
                </a:solidFill>
                <a:latin typeface="Calibri"/>
                <a:ea typeface="DejaVu Sans"/>
              </a:rPr>
              <a:t> </a:t>
            </a:r>
            <a:r>
              <a:rPr b="0" lang="it-IT" sz="2000" spc="-1" strike="noStrike">
                <a:solidFill>
                  <a:schemeClr val="lt1"/>
                </a:solidFill>
                <a:latin typeface="Calibri"/>
                <a:ea typeface="DejaVu Sans"/>
              </a:rPr>
              <a:t>Albert Einstein</a:t>
            </a:r>
            <a:endParaRPr b="0" lang="it-IT" sz="2000" spc="-1" strike="noStrike">
              <a:solidFill>
                <a:srgbClr val="000000"/>
              </a:solidFill>
              <a:latin typeface="Arial"/>
            </a:endParaRPr>
          </a:p>
        </p:txBody>
      </p:sp>
      <p:sp>
        <p:nvSpPr>
          <p:cNvPr id="547" name="CasellaDiTesto 2"/>
          <p:cNvSpPr/>
          <p:nvPr/>
        </p:nvSpPr>
        <p:spPr>
          <a:xfrm>
            <a:off x="3664800" y="5256000"/>
            <a:ext cx="2433600" cy="69948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601"/>
              </a:spcBef>
            </a:pPr>
            <a:r>
              <a:rPr b="1" lang="it-IT" sz="2000" spc="-1" strike="noStrike">
                <a:solidFill>
                  <a:srgbClr val="00a197"/>
                </a:solidFill>
                <a:latin typeface="Calibri"/>
                <a:ea typeface="DejaVu Sans"/>
              </a:rPr>
              <a:t>Nuovo rapporto con la MONDIALITA’</a:t>
            </a:r>
            <a:endParaRPr b="0" lang="it-IT" sz="2000" spc="-1" strike="noStrike">
              <a:solidFill>
                <a:srgbClr val="000000"/>
              </a:solidFill>
              <a:latin typeface="Arial"/>
            </a:endParaRPr>
          </a:p>
        </p:txBody>
      </p:sp>
      <p:sp>
        <p:nvSpPr>
          <p:cNvPr id="548" name="CasellaDiTesto 9"/>
          <p:cNvSpPr/>
          <p:nvPr/>
        </p:nvSpPr>
        <p:spPr>
          <a:xfrm>
            <a:off x="390960" y="5256000"/>
            <a:ext cx="2179440" cy="69948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601"/>
              </a:spcBef>
            </a:pPr>
            <a:r>
              <a:rPr b="1" lang="it-IT" sz="2000" spc="-1" strike="noStrike">
                <a:solidFill>
                  <a:srgbClr val="00a197"/>
                </a:solidFill>
                <a:latin typeface="Calibri"/>
                <a:ea typeface="DejaVu Sans"/>
              </a:rPr>
              <a:t>Nuovo rapporto con la NATURA</a:t>
            </a:r>
            <a:endParaRPr b="0" lang="it-IT" sz="2000" spc="-1" strike="noStrike">
              <a:solidFill>
                <a:srgbClr val="000000"/>
              </a:solidFill>
              <a:latin typeface="Arial"/>
            </a:endParaRPr>
          </a:p>
        </p:txBody>
      </p:sp>
      <p:sp>
        <p:nvSpPr>
          <p:cNvPr id="549" name="CasellaDiTesto 10"/>
          <p:cNvSpPr/>
          <p:nvPr/>
        </p:nvSpPr>
        <p:spPr>
          <a:xfrm>
            <a:off x="390960" y="3960000"/>
            <a:ext cx="1954440" cy="69948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601"/>
              </a:spcBef>
            </a:pPr>
            <a:r>
              <a:rPr b="1" lang="it-IT" sz="2000" spc="-1" strike="noStrike">
                <a:solidFill>
                  <a:srgbClr val="00a197"/>
                </a:solidFill>
                <a:latin typeface="Calibri"/>
                <a:ea typeface="DejaVu Sans"/>
              </a:rPr>
              <a:t>Nuovo rapporto con le COSE</a:t>
            </a:r>
            <a:endParaRPr b="0" lang="it-IT" sz="2000" spc="-1" strike="noStrike">
              <a:solidFill>
                <a:srgbClr val="000000"/>
              </a:solidFill>
              <a:latin typeface="Arial"/>
            </a:endParaRPr>
          </a:p>
        </p:txBody>
      </p:sp>
      <p:sp>
        <p:nvSpPr>
          <p:cNvPr id="550" name="CasellaDiTesto 11"/>
          <p:cNvSpPr/>
          <p:nvPr/>
        </p:nvSpPr>
        <p:spPr>
          <a:xfrm>
            <a:off x="3694680" y="3996000"/>
            <a:ext cx="2240640" cy="69948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601"/>
              </a:spcBef>
            </a:pPr>
            <a:r>
              <a:rPr b="1" lang="it-IT" sz="2000" spc="-1" strike="noStrike">
                <a:solidFill>
                  <a:srgbClr val="00a197"/>
                </a:solidFill>
                <a:latin typeface="Calibri"/>
                <a:ea typeface="DejaVu Sans"/>
              </a:rPr>
              <a:t>Nuovo rapporto con le PERSONE</a:t>
            </a:r>
            <a:endParaRPr b="0" lang="it-IT" sz="2000" spc="-1" strike="noStrike">
              <a:solidFill>
                <a:srgbClr val="000000"/>
              </a:solidFill>
              <a:latin typeface="Arial"/>
            </a:endParaRPr>
          </a:p>
        </p:txBody>
      </p:sp>
      <p:pic>
        <p:nvPicPr>
          <p:cNvPr id="551" name="Picture 4" descr="stili di vita"/>
          <p:cNvPicPr/>
          <p:nvPr/>
        </p:nvPicPr>
        <p:blipFill>
          <a:blip r:embed="rId3"/>
          <a:stretch/>
        </p:blipFill>
        <p:spPr>
          <a:xfrm>
            <a:off x="6346800" y="4286520"/>
            <a:ext cx="2433600" cy="108936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2" name="Titolo 3"/>
          <p:cNvSpPr/>
          <p:nvPr/>
        </p:nvSpPr>
        <p:spPr>
          <a:xfrm>
            <a:off x="234000" y="475200"/>
            <a:ext cx="8689680" cy="50472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DejaVu Sans"/>
              </a:rPr>
              <a:t>AZIONI e ATTENZIONI – verso la politica</a:t>
            </a:r>
            <a:endParaRPr b="0" lang="it-IT" sz="2800" spc="-1" strike="noStrike">
              <a:solidFill>
                <a:srgbClr val="000000"/>
              </a:solidFill>
              <a:latin typeface="Arial"/>
            </a:endParaRPr>
          </a:p>
        </p:txBody>
      </p:sp>
      <p:sp>
        <p:nvSpPr>
          <p:cNvPr id="553" name="CasellaDiTesto 6"/>
          <p:cNvSpPr/>
          <p:nvPr/>
        </p:nvSpPr>
        <p:spPr>
          <a:xfrm>
            <a:off x="272160" y="6318000"/>
            <a:ext cx="3362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28</a:t>
            </a:r>
            <a:endParaRPr b="0" lang="it-IT" sz="1200" spc="-1" strike="noStrike">
              <a:solidFill>
                <a:srgbClr val="000000"/>
              </a:solidFill>
              <a:latin typeface="Arial"/>
            </a:endParaRPr>
          </a:p>
        </p:txBody>
      </p:sp>
      <p:pic>
        <p:nvPicPr>
          <p:cNvPr id="554" name="Immagine 7" descr=""/>
          <p:cNvPicPr/>
          <p:nvPr/>
        </p:nvPicPr>
        <p:blipFill>
          <a:blip r:embed="rId1"/>
          <a:stretch/>
        </p:blipFill>
        <p:spPr>
          <a:xfrm>
            <a:off x="3970800" y="6498000"/>
            <a:ext cx="1107720" cy="161280"/>
          </a:xfrm>
          <a:prstGeom prst="rect">
            <a:avLst/>
          </a:prstGeom>
          <a:ln w="0">
            <a:noFill/>
          </a:ln>
        </p:spPr>
      </p:pic>
      <p:pic>
        <p:nvPicPr>
          <p:cNvPr id="555" name="Picture 2" descr="Lungo periodo, il miglior amico del risparmiatore | Financial Tips"/>
          <p:cNvPicPr/>
          <p:nvPr/>
        </p:nvPicPr>
        <p:blipFill>
          <a:blip r:embed="rId2"/>
          <a:srcRect l="25283" t="0" r="0" b="0"/>
          <a:stretch/>
        </p:blipFill>
        <p:spPr>
          <a:xfrm>
            <a:off x="234000" y="1339200"/>
            <a:ext cx="1306440" cy="1049040"/>
          </a:xfrm>
          <a:prstGeom prst="rect">
            <a:avLst/>
          </a:prstGeom>
          <a:ln w="0">
            <a:noFill/>
          </a:ln>
        </p:spPr>
      </p:pic>
      <p:sp>
        <p:nvSpPr>
          <p:cNvPr id="556" name="CasellaDiTesto 8"/>
          <p:cNvSpPr/>
          <p:nvPr/>
        </p:nvSpPr>
        <p:spPr>
          <a:xfrm>
            <a:off x="1783800" y="1339200"/>
            <a:ext cx="6314400" cy="394560"/>
          </a:xfrm>
          <a:prstGeom prst="rect">
            <a:avLst/>
          </a:prstGeom>
          <a:noFill/>
          <a:ln w="0">
            <a:noFill/>
          </a:ln>
        </p:spPr>
        <p:style>
          <a:lnRef idx="0"/>
          <a:fillRef idx="0"/>
          <a:effectRef idx="0"/>
          <a:fontRef idx="minor"/>
        </p:style>
        <p:txBody>
          <a:bodyPr lIns="90000" rIns="90000" tIns="45000" bIns="45000" anchor="t">
            <a:spAutoFit/>
          </a:bodyPr>
          <a:p>
            <a:pPr marL="343080" indent="-343080" algn="just">
              <a:lnSpc>
                <a:spcPct val="100000"/>
              </a:lnSpc>
              <a:buClr>
                <a:srgbClr val="00a197"/>
              </a:buClr>
              <a:buFont typeface="Arial"/>
              <a:buChar char="•"/>
            </a:pPr>
            <a:r>
              <a:rPr b="1" lang="it-IT" sz="2000" spc="-1" strike="noStrike">
                <a:solidFill>
                  <a:srgbClr val="00a197"/>
                </a:solidFill>
                <a:latin typeface="Calibri"/>
                <a:ea typeface="DejaVu Sans"/>
              </a:rPr>
              <a:t>Chiediamo</a:t>
            </a:r>
            <a:r>
              <a:rPr b="0" lang="it-IT" sz="2000" spc="-1" strike="noStrike">
                <a:solidFill>
                  <a:srgbClr val="000000"/>
                </a:solidFill>
                <a:latin typeface="Calibri"/>
                <a:ea typeface="DejaVu Sans"/>
              </a:rPr>
              <a:t> alla politica </a:t>
            </a:r>
            <a:r>
              <a:rPr b="1" lang="it-IT" sz="2000" spc="-1" strike="noStrike">
                <a:solidFill>
                  <a:srgbClr val="00a197"/>
                </a:solidFill>
                <a:latin typeface="Calibri"/>
                <a:ea typeface="DejaVu Sans"/>
              </a:rPr>
              <a:t>soluzioni</a:t>
            </a:r>
            <a:r>
              <a:rPr b="0" lang="it-IT" sz="2000" spc="-1" strike="noStrike">
                <a:solidFill>
                  <a:srgbClr val="000000"/>
                </a:solidFill>
                <a:latin typeface="Calibri"/>
                <a:ea typeface="DejaVu Sans"/>
              </a:rPr>
              <a:t> di </a:t>
            </a:r>
            <a:r>
              <a:rPr b="1" lang="it-IT" sz="2000" spc="-1" strike="noStrike">
                <a:solidFill>
                  <a:srgbClr val="00a197"/>
                </a:solidFill>
                <a:latin typeface="Calibri"/>
                <a:ea typeface="DejaVu Sans"/>
              </a:rPr>
              <a:t>lungo</a:t>
            </a:r>
            <a:r>
              <a:rPr b="0" lang="it-IT" sz="2000" spc="-1" strike="noStrike">
                <a:solidFill>
                  <a:srgbClr val="000000"/>
                </a:solidFill>
                <a:latin typeface="Calibri"/>
                <a:ea typeface="DejaVu Sans"/>
              </a:rPr>
              <a:t> </a:t>
            </a:r>
            <a:r>
              <a:rPr b="1" lang="it-IT" sz="2000" spc="-1" strike="noStrike">
                <a:solidFill>
                  <a:srgbClr val="00a197"/>
                </a:solidFill>
                <a:latin typeface="Calibri"/>
                <a:ea typeface="DejaVu Sans"/>
              </a:rPr>
              <a:t>periodo</a:t>
            </a:r>
            <a:endParaRPr b="0" lang="it-IT" sz="2000" spc="-1" strike="noStrike">
              <a:solidFill>
                <a:srgbClr val="000000"/>
              </a:solidFill>
              <a:latin typeface="Arial"/>
            </a:endParaRPr>
          </a:p>
        </p:txBody>
      </p:sp>
      <p:pic>
        <p:nvPicPr>
          <p:cNvPr id="557" name="Immagine 9" descr=""/>
          <p:cNvPicPr/>
          <p:nvPr/>
        </p:nvPicPr>
        <p:blipFill>
          <a:blip r:embed="rId3"/>
          <a:stretch/>
        </p:blipFill>
        <p:spPr>
          <a:xfrm>
            <a:off x="2490120" y="1801800"/>
            <a:ext cx="642240" cy="537480"/>
          </a:xfrm>
          <a:prstGeom prst="rect">
            <a:avLst/>
          </a:prstGeom>
          <a:ln w="0">
            <a:noFill/>
          </a:ln>
        </p:spPr>
      </p:pic>
      <p:sp>
        <p:nvSpPr>
          <p:cNvPr id="558" name="CasellaDiTesto 10"/>
          <p:cNvSpPr/>
          <p:nvPr/>
        </p:nvSpPr>
        <p:spPr>
          <a:xfrm>
            <a:off x="3402720" y="1686960"/>
            <a:ext cx="4691160" cy="699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i="1" lang="it-IT" sz="2000" spc="-1" strike="noStrike">
                <a:solidFill>
                  <a:srgbClr val="000000"/>
                </a:solidFill>
                <a:latin typeface="Calibri"/>
                <a:ea typeface="DejaVu Sans"/>
              </a:rPr>
              <a:t>Le promesse a breve servono per il consenso e i sondaggi</a:t>
            </a:r>
            <a:endParaRPr b="0" lang="it-IT" sz="2000" spc="-1" strike="noStrike">
              <a:solidFill>
                <a:srgbClr val="000000"/>
              </a:solidFill>
              <a:latin typeface="Arial"/>
            </a:endParaRPr>
          </a:p>
        </p:txBody>
      </p:sp>
      <p:pic>
        <p:nvPicPr>
          <p:cNvPr id="559" name="Picture 2" descr="Cos'è la complessità e la complicazione ... | Gianni Previdi"/>
          <p:cNvPicPr/>
          <p:nvPr/>
        </p:nvPicPr>
        <p:blipFill>
          <a:blip r:embed="rId4"/>
          <a:srcRect l="30152" t="6703" r="33242" b="35893"/>
          <a:stretch/>
        </p:blipFill>
        <p:spPr>
          <a:xfrm>
            <a:off x="234000" y="2556720"/>
            <a:ext cx="1306440" cy="1024560"/>
          </a:xfrm>
          <a:prstGeom prst="rect">
            <a:avLst/>
          </a:prstGeom>
          <a:ln w="0">
            <a:noFill/>
          </a:ln>
        </p:spPr>
      </p:pic>
      <p:sp>
        <p:nvSpPr>
          <p:cNvPr id="560" name="CasellaDiTesto 13"/>
          <p:cNvSpPr/>
          <p:nvPr/>
        </p:nvSpPr>
        <p:spPr>
          <a:xfrm>
            <a:off x="1783800" y="2579040"/>
            <a:ext cx="6564960" cy="394560"/>
          </a:xfrm>
          <a:prstGeom prst="rect">
            <a:avLst/>
          </a:prstGeom>
          <a:noFill/>
          <a:ln w="0">
            <a:noFill/>
          </a:ln>
        </p:spPr>
        <p:style>
          <a:lnRef idx="0"/>
          <a:fillRef idx="0"/>
          <a:effectRef idx="0"/>
          <a:fontRef idx="minor"/>
        </p:style>
        <p:txBody>
          <a:bodyPr lIns="90000" rIns="90000" tIns="45000" bIns="45000" anchor="t">
            <a:spAutoFit/>
          </a:bodyPr>
          <a:p>
            <a:pPr marL="343080" indent="-343080" algn="just">
              <a:lnSpc>
                <a:spcPct val="100000"/>
              </a:lnSpc>
              <a:buClr>
                <a:srgbClr val="00a197"/>
              </a:buClr>
              <a:buFont typeface="Arial"/>
              <a:buChar char="•"/>
            </a:pPr>
            <a:r>
              <a:rPr b="1" lang="it-IT" sz="2000" spc="-1" strike="noStrike">
                <a:solidFill>
                  <a:srgbClr val="00a197"/>
                </a:solidFill>
                <a:latin typeface="Calibri"/>
                <a:ea typeface="DejaVu Sans"/>
              </a:rPr>
              <a:t>Non </a:t>
            </a:r>
            <a:r>
              <a:rPr b="0" lang="it-IT" sz="2000" spc="-1" strike="noStrike">
                <a:solidFill>
                  <a:srgbClr val="000000"/>
                </a:solidFill>
                <a:latin typeface="Calibri"/>
                <a:ea typeface="DejaVu Sans"/>
              </a:rPr>
              <a:t>esistono</a:t>
            </a:r>
            <a:r>
              <a:rPr b="1" lang="it-IT" sz="2000" spc="-1" strike="noStrike">
                <a:solidFill>
                  <a:srgbClr val="00a197"/>
                </a:solidFill>
                <a:latin typeface="Calibri"/>
                <a:ea typeface="DejaVu Sans"/>
              </a:rPr>
              <a:t> soluzioni semplici </a:t>
            </a:r>
            <a:r>
              <a:rPr b="0" lang="it-IT" sz="2000" spc="-1" strike="noStrike">
                <a:solidFill>
                  <a:srgbClr val="000000"/>
                </a:solidFill>
                <a:latin typeface="Calibri"/>
                <a:ea typeface="DejaVu Sans"/>
              </a:rPr>
              <a:t>per</a:t>
            </a:r>
            <a:r>
              <a:rPr b="1" lang="it-IT" sz="2000" spc="-1" strike="noStrike">
                <a:solidFill>
                  <a:srgbClr val="00a197"/>
                </a:solidFill>
                <a:latin typeface="Calibri"/>
                <a:ea typeface="DejaVu Sans"/>
              </a:rPr>
              <a:t> problemi complessi</a:t>
            </a:r>
            <a:endParaRPr b="0" lang="it-IT" sz="2000" spc="-1" strike="noStrike">
              <a:solidFill>
                <a:srgbClr val="000000"/>
              </a:solidFill>
              <a:latin typeface="Arial"/>
            </a:endParaRPr>
          </a:p>
        </p:txBody>
      </p:sp>
      <p:pic>
        <p:nvPicPr>
          <p:cNvPr id="561" name="Immagine 14" descr=""/>
          <p:cNvPicPr/>
          <p:nvPr/>
        </p:nvPicPr>
        <p:blipFill>
          <a:blip r:embed="rId5"/>
          <a:stretch/>
        </p:blipFill>
        <p:spPr>
          <a:xfrm>
            <a:off x="2490120" y="3059280"/>
            <a:ext cx="642240" cy="537480"/>
          </a:xfrm>
          <a:prstGeom prst="rect">
            <a:avLst/>
          </a:prstGeom>
          <a:ln w="0">
            <a:noFill/>
          </a:ln>
        </p:spPr>
      </p:pic>
      <p:sp>
        <p:nvSpPr>
          <p:cNvPr id="562" name="CasellaDiTesto 15"/>
          <p:cNvSpPr/>
          <p:nvPr/>
        </p:nvSpPr>
        <p:spPr>
          <a:xfrm>
            <a:off x="3402720" y="3175560"/>
            <a:ext cx="469116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i="1" lang="it-IT" sz="2000" spc="-1" strike="noStrike">
                <a:solidFill>
                  <a:srgbClr val="000000"/>
                </a:solidFill>
                <a:latin typeface="Calibri"/>
                <a:ea typeface="DejaVu Sans"/>
              </a:rPr>
              <a:t>Attenzione alla manipolazione!</a:t>
            </a:r>
            <a:endParaRPr b="0" lang="it-IT" sz="2000" spc="-1" strike="noStrike">
              <a:solidFill>
                <a:srgbClr val="000000"/>
              </a:solidFill>
              <a:latin typeface="Arial"/>
            </a:endParaRPr>
          </a:p>
        </p:txBody>
      </p:sp>
      <p:pic>
        <p:nvPicPr>
          <p:cNvPr id="563" name="Picture 4" descr="unica.it - Notizia"/>
          <p:cNvPicPr/>
          <p:nvPr/>
        </p:nvPicPr>
        <p:blipFill>
          <a:blip r:embed="rId6"/>
          <a:srcRect l="0" t="0" r="4690" b="0"/>
          <a:stretch/>
        </p:blipFill>
        <p:spPr>
          <a:xfrm>
            <a:off x="234000" y="3765240"/>
            <a:ext cx="1306440" cy="920520"/>
          </a:xfrm>
          <a:prstGeom prst="rect">
            <a:avLst/>
          </a:prstGeom>
          <a:ln w="0">
            <a:noFill/>
          </a:ln>
        </p:spPr>
      </p:pic>
      <p:sp>
        <p:nvSpPr>
          <p:cNvPr id="564" name="CasellaDiTesto 17"/>
          <p:cNvSpPr/>
          <p:nvPr/>
        </p:nvSpPr>
        <p:spPr>
          <a:xfrm>
            <a:off x="1783800" y="3732840"/>
            <a:ext cx="6314400" cy="699480"/>
          </a:xfrm>
          <a:prstGeom prst="rect">
            <a:avLst/>
          </a:prstGeom>
          <a:noFill/>
          <a:ln w="0">
            <a:noFill/>
          </a:ln>
        </p:spPr>
        <p:style>
          <a:lnRef idx="0"/>
          <a:fillRef idx="0"/>
          <a:effectRef idx="0"/>
          <a:fontRef idx="minor"/>
        </p:style>
        <p:txBody>
          <a:bodyPr lIns="90000" rIns="90000" tIns="45000" bIns="45000" anchor="t">
            <a:spAutoFit/>
          </a:bodyPr>
          <a:p>
            <a:pPr marL="343080" indent="-343080" algn="just">
              <a:lnSpc>
                <a:spcPct val="100000"/>
              </a:lnSpc>
              <a:buClr>
                <a:srgbClr val="00a197"/>
              </a:buClr>
              <a:buFont typeface="Arial"/>
              <a:buChar char="•"/>
            </a:pPr>
            <a:r>
              <a:rPr b="0" lang="it-IT" sz="2000" spc="-1" strike="noStrike">
                <a:solidFill>
                  <a:srgbClr val="000000"/>
                </a:solidFill>
                <a:latin typeface="Calibri"/>
                <a:ea typeface="DejaVu Sans"/>
              </a:rPr>
              <a:t>Agiamo come </a:t>
            </a:r>
            <a:r>
              <a:rPr b="1" lang="it-IT" sz="2000" spc="-1" strike="noStrike">
                <a:solidFill>
                  <a:srgbClr val="00a197"/>
                </a:solidFill>
                <a:latin typeface="Calibri"/>
                <a:ea typeface="DejaVu Sans"/>
              </a:rPr>
              <a:t>cittadini</a:t>
            </a:r>
            <a:r>
              <a:rPr b="0" lang="it-IT" sz="2000" spc="-1" strike="noStrike">
                <a:solidFill>
                  <a:srgbClr val="000000"/>
                </a:solidFill>
                <a:latin typeface="Calibri"/>
                <a:ea typeface="DejaVu Sans"/>
              </a:rPr>
              <a:t> </a:t>
            </a:r>
            <a:r>
              <a:rPr b="1" lang="it-IT" sz="2000" spc="-1" strike="noStrike">
                <a:solidFill>
                  <a:srgbClr val="00a197"/>
                </a:solidFill>
                <a:latin typeface="Calibri"/>
                <a:ea typeface="DejaVu Sans"/>
              </a:rPr>
              <a:t>responsabili</a:t>
            </a:r>
            <a:r>
              <a:rPr b="0" lang="it-IT" sz="2000" spc="-1" strike="noStrike">
                <a:solidFill>
                  <a:srgbClr val="000000"/>
                </a:solidFill>
                <a:latin typeface="Calibri"/>
                <a:ea typeface="DejaVu Sans"/>
              </a:rPr>
              <a:t> ed esercitiamo il nostro </a:t>
            </a:r>
            <a:r>
              <a:rPr b="1" lang="it-IT" sz="2000" spc="-1" strike="noStrike">
                <a:solidFill>
                  <a:srgbClr val="00a197"/>
                </a:solidFill>
                <a:latin typeface="Calibri"/>
                <a:ea typeface="DejaVu Sans"/>
              </a:rPr>
              <a:t>diritto/dovere</a:t>
            </a:r>
            <a:r>
              <a:rPr b="0" lang="it-IT" sz="2000" spc="-1" strike="noStrike">
                <a:solidFill>
                  <a:srgbClr val="000000"/>
                </a:solidFill>
                <a:latin typeface="Calibri"/>
                <a:ea typeface="DejaVu Sans"/>
              </a:rPr>
              <a:t> di </a:t>
            </a:r>
            <a:r>
              <a:rPr b="1" lang="it-IT" sz="2000" spc="-1" strike="noStrike">
                <a:solidFill>
                  <a:srgbClr val="00a197"/>
                </a:solidFill>
                <a:latin typeface="Calibri"/>
                <a:ea typeface="DejaVu Sans"/>
              </a:rPr>
              <a:t>voto</a:t>
            </a:r>
            <a:endParaRPr b="0" lang="it-IT" sz="2000" spc="-1" strike="noStrike">
              <a:solidFill>
                <a:srgbClr val="000000"/>
              </a:solidFill>
              <a:latin typeface="Arial"/>
            </a:endParaRPr>
          </a:p>
        </p:txBody>
      </p:sp>
      <p:pic>
        <p:nvPicPr>
          <p:cNvPr id="565" name="Immagine 18" descr=""/>
          <p:cNvPicPr/>
          <p:nvPr/>
        </p:nvPicPr>
        <p:blipFill>
          <a:blip r:embed="rId7"/>
          <a:stretch/>
        </p:blipFill>
        <p:spPr>
          <a:xfrm>
            <a:off x="2490120" y="4553280"/>
            <a:ext cx="642240" cy="537480"/>
          </a:xfrm>
          <a:prstGeom prst="rect">
            <a:avLst/>
          </a:prstGeom>
          <a:ln w="0">
            <a:noFill/>
          </a:ln>
        </p:spPr>
      </p:pic>
      <p:sp>
        <p:nvSpPr>
          <p:cNvPr id="566" name="CasellaDiTesto 19"/>
          <p:cNvSpPr/>
          <p:nvPr/>
        </p:nvSpPr>
        <p:spPr>
          <a:xfrm>
            <a:off x="3402720" y="4475160"/>
            <a:ext cx="4691160" cy="699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i="1" lang="it-IT" sz="2000" spc="-1" strike="noStrike">
                <a:solidFill>
                  <a:srgbClr val="000000"/>
                </a:solidFill>
                <a:latin typeface="Calibri"/>
                <a:ea typeface="DejaVu Sans"/>
              </a:rPr>
              <a:t>Entriamo in cabina elettorale informati e non come tifosi</a:t>
            </a:r>
            <a:endParaRPr b="0" lang="it-IT" sz="2000" spc="-1" strike="noStrike">
              <a:solidFill>
                <a:srgbClr val="000000"/>
              </a:solidFill>
              <a:latin typeface="Arial"/>
            </a:endParaRPr>
          </a:p>
        </p:txBody>
      </p:sp>
      <p:sp>
        <p:nvSpPr>
          <p:cNvPr id="567" name="Text Box 2"/>
          <p:cNvSpPr/>
          <p:nvPr/>
        </p:nvSpPr>
        <p:spPr>
          <a:xfrm>
            <a:off x="177840" y="5306400"/>
            <a:ext cx="703188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it-IT" sz="1800" spc="-1" strike="noStrike">
                <a:solidFill>
                  <a:srgbClr val="000000"/>
                </a:solidFill>
                <a:latin typeface="Calibri"/>
                <a:ea typeface="DejaVu Sans"/>
              </a:rPr>
              <a:t>“</a:t>
            </a:r>
            <a:r>
              <a:rPr b="0" i="1" lang="en-US" sz="1800" spc="-1" strike="noStrike">
                <a:solidFill>
                  <a:srgbClr val="000000"/>
                </a:solidFill>
                <a:latin typeface="Calibri"/>
                <a:ea typeface="DejaVu Sans"/>
              </a:rPr>
              <a:t>La libertà non è star</a:t>
            </a:r>
            <a:r>
              <a:rPr b="0" i="1" lang="it-IT" sz="1800" spc="-1" strike="noStrike">
                <a:solidFill>
                  <a:srgbClr val="000000"/>
                </a:solidFill>
                <a:latin typeface="Calibri"/>
                <a:ea typeface="DejaVu Sans"/>
              </a:rPr>
              <a:t>e</a:t>
            </a:r>
            <a:r>
              <a:rPr b="0" i="1" lang="en-US" sz="1800" spc="-1" strike="noStrike">
                <a:solidFill>
                  <a:srgbClr val="000000"/>
                </a:solidFill>
                <a:latin typeface="Calibri"/>
                <a:ea typeface="DejaVu Sans"/>
              </a:rPr>
              <a:t> sopra un albero,</a:t>
            </a:r>
            <a:r>
              <a:rPr b="0" i="1" lang="it-IT" sz="1800" spc="-1" strike="noStrike">
                <a:solidFill>
                  <a:srgbClr val="000000"/>
                </a:solidFill>
                <a:latin typeface="Calibri"/>
                <a:ea typeface="DejaVu Sans"/>
              </a:rPr>
              <a:t> </a:t>
            </a:r>
            <a:r>
              <a:rPr b="0" i="1" lang="en-US" sz="1800" spc="-1" strike="noStrike">
                <a:solidFill>
                  <a:srgbClr val="000000"/>
                </a:solidFill>
                <a:latin typeface="Calibri"/>
                <a:ea typeface="DejaVu Sans"/>
              </a:rPr>
              <a:t>non è neanche avere un’opinione,</a:t>
            </a:r>
            <a:endParaRPr b="0" lang="it-IT" sz="1800" spc="-1" strike="noStrike">
              <a:solidFill>
                <a:srgbClr val="000000"/>
              </a:solidFill>
              <a:latin typeface="Arial"/>
            </a:endParaRPr>
          </a:p>
          <a:p>
            <a:pPr>
              <a:lnSpc>
                <a:spcPct val="100000"/>
              </a:lnSpc>
            </a:pPr>
            <a:r>
              <a:rPr b="0" i="1" lang="en-US" sz="1800" spc="-1" strike="noStrike">
                <a:solidFill>
                  <a:srgbClr val="000000"/>
                </a:solidFill>
                <a:latin typeface="Calibri"/>
                <a:ea typeface="DejaVu Sans"/>
              </a:rPr>
              <a:t>la libertà non è uno spazio libero,</a:t>
            </a:r>
            <a:r>
              <a:rPr b="0" i="1" lang="it-IT" sz="1800" spc="-1" strike="noStrike">
                <a:solidFill>
                  <a:srgbClr val="000000"/>
                </a:solidFill>
                <a:latin typeface="Calibri"/>
                <a:ea typeface="DejaVu Sans"/>
              </a:rPr>
              <a:t> </a:t>
            </a:r>
            <a:r>
              <a:rPr b="0" i="1" lang="en-US" sz="1800" spc="-1" strike="noStrike">
                <a:solidFill>
                  <a:srgbClr val="000000"/>
                </a:solidFill>
                <a:latin typeface="Calibri"/>
                <a:ea typeface="DejaVu Sans"/>
              </a:rPr>
              <a:t>libertà è partecipazione!</a:t>
            </a:r>
            <a:r>
              <a:rPr b="0" lang="it-IT" sz="1800" spc="-1" strike="noStrike">
                <a:solidFill>
                  <a:srgbClr val="000000"/>
                </a:solidFill>
                <a:latin typeface="Calibri"/>
                <a:ea typeface="DejaVu Sans"/>
              </a:rPr>
              <a:t>“</a:t>
            </a:r>
            <a:endParaRPr b="0" lang="it-IT" sz="1800" spc="-1" strike="noStrike">
              <a:solidFill>
                <a:srgbClr val="000000"/>
              </a:solidFill>
              <a:latin typeface="Arial"/>
            </a:endParaRPr>
          </a:p>
        </p:txBody>
      </p:sp>
      <p:pic>
        <p:nvPicPr>
          <p:cNvPr id="568" name="Picture 2" descr="https://asvis.it/public/asvis2/images/Notizie_2024/Editoriali/Gaber_240209.jpeg"/>
          <p:cNvPicPr/>
          <p:nvPr/>
        </p:nvPicPr>
        <p:blipFill>
          <a:blip r:embed="rId8"/>
          <a:srcRect l="12549" t="0" r="19288" b="28829"/>
          <a:stretch/>
        </p:blipFill>
        <p:spPr>
          <a:xfrm>
            <a:off x="7554960" y="5136840"/>
            <a:ext cx="1196280" cy="832320"/>
          </a:xfrm>
          <a:prstGeom prst="rect">
            <a:avLst/>
          </a:prstGeom>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9" name="Titolo 3"/>
          <p:cNvSpPr/>
          <p:nvPr/>
        </p:nvSpPr>
        <p:spPr>
          <a:xfrm>
            <a:off x="234000" y="475200"/>
            <a:ext cx="8689680" cy="50472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DejaVu Sans"/>
              </a:rPr>
              <a:t>AZIONI e ATTENZIONI – verso le imprese</a:t>
            </a:r>
            <a:endParaRPr b="0" lang="it-IT" sz="2800" spc="-1" strike="noStrike">
              <a:solidFill>
                <a:srgbClr val="000000"/>
              </a:solidFill>
              <a:latin typeface="Arial"/>
            </a:endParaRPr>
          </a:p>
        </p:txBody>
      </p:sp>
      <p:sp>
        <p:nvSpPr>
          <p:cNvPr id="570" name="CasellaDiTesto 6"/>
          <p:cNvSpPr/>
          <p:nvPr/>
        </p:nvSpPr>
        <p:spPr>
          <a:xfrm>
            <a:off x="272160" y="6318000"/>
            <a:ext cx="3362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29</a:t>
            </a:r>
            <a:endParaRPr b="0" lang="it-IT" sz="1200" spc="-1" strike="noStrike">
              <a:solidFill>
                <a:srgbClr val="000000"/>
              </a:solidFill>
              <a:latin typeface="Arial"/>
            </a:endParaRPr>
          </a:p>
        </p:txBody>
      </p:sp>
      <p:pic>
        <p:nvPicPr>
          <p:cNvPr id="571" name="Immagine 7" descr=""/>
          <p:cNvPicPr/>
          <p:nvPr/>
        </p:nvPicPr>
        <p:blipFill>
          <a:blip r:embed="rId1"/>
          <a:stretch/>
        </p:blipFill>
        <p:spPr>
          <a:xfrm>
            <a:off x="3970800" y="6498000"/>
            <a:ext cx="1107720" cy="161280"/>
          </a:xfrm>
          <a:prstGeom prst="rect">
            <a:avLst/>
          </a:prstGeom>
          <a:ln w="0">
            <a:noFill/>
          </a:ln>
        </p:spPr>
      </p:pic>
      <p:pic>
        <p:nvPicPr>
          <p:cNvPr id="572" name="Picture 2" descr="Cerca de la mitad de los españoles realiza consumo crítico (Acción Social)  :: Compromiso RSE"/>
          <p:cNvPicPr/>
          <p:nvPr/>
        </p:nvPicPr>
        <p:blipFill>
          <a:blip r:embed="rId2"/>
          <a:stretch/>
        </p:blipFill>
        <p:spPr>
          <a:xfrm>
            <a:off x="401760" y="1339200"/>
            <a:ext cx="1663920" cy="1107000"/>
          </a:xfrm>
          <a:prstGeom prst="rect">
            <a:avLst/>
          </a:prstGeom>
          <a:ln w="0">
            <a:noFill/>
          </a:ln>
        </p:spPr>
      </p:pic>
      <p:sp>
        <p:nvSpPr>
          <p:cNvPr id="573" name="CasellaDiTesto 2"/>
          <p:cNvSpPr/>
          <p:nvPr/>
        </p:nvSpPr>
        <p:spPr>
          <a:xfrm>
            <a:off x="2396520" y="1339200"/>
            <a:ext cx="6527160" cy="130932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spcBef>
                <a:spcPts val="601"/>
              </a:spcBef>
            </a:pPr>
            <a:r>
              <a:rPr b="1" i="1" lang="it-IT" sz="2000" spc="-1" strike="noStrike">
                <a:solidFill>
                  <a:srgbClr val="00a197"/>
                </a:solidFill>
                <a:latin typeface="Calibri"/>
                <a:ea typeface="DejaVu Sans"/>
              </a:rPr>
              <a:t>Consumatore</a:t>
            </a:r>
            <a:r>
              <a:rPr b="0" i="1" lang="it-IT" sz="2000" spc="-1" strike="noStrike">
                <a:solidFill>
                  <a:srgbClr val="000000"/>
                </a:solidFill>
                <a:latin typeface="Calibri"/>
                <a:ea typeface="DejaVu Sans"/>
              </a:rPr>
              <a:t> che </a:t>
            </a:r>
            <a:r>
              <a:rPr b="1" i="1" lang="it-IT" sz="2000" spc="-1" strike="noStrike">
                <a:solidFill>
                  <a:srgbClr val="00a197"/>
                </a:solidFill>
                <a:latin typeface="Calibri"/>
                <a:ea typeface="DejaVu Sans"/>
              </a:rPr>
              <a:t>non</a:t>
            </a:r>
            <a:r>
              <a:rPr b="0" i="1" lang="it-IT" sz="2000" spc="-1" strike="noStrike">
                <a:solidFill>
                  <a:srgbClr val="000000"/>
                </a:solidFill>
                <a:latin typeface="Calibri"/>
                <a:ea typeface="DejaVu Sans"/>
              </a:rPr>
              <a:t> vuole essere un </a:t>
            </a:r>
            <a:r>
              <a:rPr b="1" i="1" lang="it-IT" sz="2000" spc="-1" strike="noStrike">
                <a:solidFill>
                  <a:srgbClr val="00a197"/>
                </a:solidFill>
                <a:latin typeface="Calibri"/>
                <a:ea typeface="DejaVu Sans"/>
              </a:rPr>
              <a:t>destinatario</a:t>
            </a:r>
            <a:r>
              <a:rPr b="0" i="1" lang="it-IT" sz="2000" spc="-1" strike="noStrike">
                <a:solidFill>
                  <a:srgbClr val="000000"/>
                </a:solidFill>
                <a:latin typeface="Calibri"/>
                <a:ea typeface="DejaVu Sans"/>
              </a:rPr>
              <a:t> </a:t>
            </a:r>
            <a:r>
              <a:rPr b="1" i="1" lang="it-IT" sz="2000" spc="-1" strike="noStrike">
                <a:solidFill>
                  <a:srgbClr val="00a197"/>
                </a:solidFill>
                <a:latin typeface="Calibri"/>
                <a:ea typeface="DejaVu Sans"/>
              </a:rPr>
              <a:t>passivo</a:t>
            </a:r>
            <a:r>
              <a:rPr b="0" i="1" lang="it-IT" sz="2000" spc="-1" strike="noStrike">
                <a:solidFill>
                  <a:srgbClr val="000000"/>
                </a:solidFill>
                <a:latin typeface="Calibri"/>
                <a:ea typeface="DejaVu Sans"/>
              </a:rPr>
              <a:t> di </a:t>
            </a:r>
            <a:r>
              <a:rPr b="1" i="1" lang="it-IT" sz="2000" spc="-1" strike="noStrike">
                <a:solidFill>
                  <a:srgbClr val="00a197"/>
                </a:solidFill>
                <a:latin typeface="Calibri"/>
                <a:ea typeface="DejaVu Sans"/>
              </a:rPr>
              <a:t>beni</a:t>
            </a:r>
            <a:r>
              <a:rPr b="0" i="1" lang="it-IT" sz="2000" spc="-1" strike="noStrike">
                <a:solidFill>
                  <a:srgbClr val="000000"/>
                </a:solidFill>
                <a:latin typeface="Calibri"/>
                <a:ea typeface="DejaVu Sans"/>
              </a:rPr>
              <a:t> e </a:t>
            </a:r>
            <a:r>
              <a:rPr b="1" i="1" lang="it-IT" sz="2000" spc="-1" strike="noStrike">
                <a:solidFill>
                  <a:srgbClr val="00a197"/>
                </a:solidFill>
                <a:latin typeface="Calibri"/>
                <a:ea typeface="DejaVu Sans"/>
              </a:rPr>
              <a:t>servizi</a:t>
            </a:r>
            <a:r>
              <a:rPr b="0" i="1" lang="it-IT" sz="2000" spc="-1" strike="noStrike">
                <a:solidFill>
                  <a:srgbClr val="000000"/>
                </a:solidFill>
                <a:latin typeface="Calibri"/>
                <a:ea typeface="DejaVu Sans"/>
              </a:rPr>
              <a:t> </a:t>
            </a:r>
            <a:r>
              <a:rPr b="1" i="1" lang="it-IT" sz="2000" spc="-1" strike="noStrike">
                <a:solidFill>
                  <a:srgbClr val="00a197"/>
                </a:solidFill>
                <a:latin typeface="Calibri"/>
                <a:ea typeface="DejaVu Sans"/>
              </a:rPr>
              <a:t>offerti</a:t>
            </a:r>
            <a:r>
              <a:rPr b="0" i="1" lang="it-IT" sz="2000" spc="-1" strike="noStrike">
                <a:solidFill>
                  <a:srgbClr val="000000"/>
                </a:solidFill>
                <a:latin typeface="Calibri"/>
                <a:ea typeface="DejaVu Sans"/>
              </a:rPr>
              <a:t> dalle </a:t>
            </a:r>
            <a:r>
              <a:rPr b="1" i="1" lang="it-IT" sz="2000" spc="-1" strike="noStrike">
                <a:solidFill>
                  <a:srgbClr val="00a197"/>
                </a:solidFill>
                <a:latin typeface="Calibri"/>
                <a:ea typeface="DejaVu Sans"/>
              </a:rPr>
              <a:t>aziende</a:t>
            </a:r>
            <a:r>
              <a:rPr b="0" i="1" lang="it-IT" sz="2000" spc="-1" strike="noStrike">
                <a:solidFill>
                  <a:srgbClr val="000000"/>
                </a:solidFill>
                <a:latin typeface="Calibri"/>
                <a:ea typeface="DejaVu Sans"/>
              </a:rPr>
              <a:t> e diventa </a:t>
            </a:r>
            <a:r>
              <a:rPr b="1" i="1" lang="it-IT" sz="2000" spc="-1" strike="noStrike">
                <a:solidFill>
                  <a:srgbClr val="00a197"/>
                </a:solidFill>
                <a:latin typeface="Calibri"/>
                <a:ea typeface="DejaVu Sans"/>
              </a:rPr>
              <a:t>attento</a:t>
            </a:r>
            <a:r>
              <a:rPr b="0" i="1" lang="it-IT" sz="2000" spc="-1" strike="noStrike">
                <a:solidFill>
                  <a:srgbClr val="000000"/>
                </a:solidFill>
                <a:latin typeface="Calibri"/>
                <a:ea typeface="DejaVu Sans"/>
              </a:rPr>
              <a:t> nelle sue </a:t>
            </a:r>
            <a:r>
              <a:rPr b="1" i="1" lang="it-IT" sz="2000" spc="-1" strike="noStrike">
                <a:solidFill>
                  <a:srgbClr val="00a197"/>
                </a:solidFill>
                <a:latin typeface="Calibri"/>
                <a:ea typeface="DejaVu Sans"/>
              </a:rPr>
              <a:t>abitudini</a:t>
            </a:r>
            <a:r>
              <a:rPr b="0" i="1" lang="it-IT" sz="2000" spc="-1" strike="noStrike">
                <a:solidFill>
                  <a:srgbClr val="000000"/>
                </a:solidFill>
                <a:latin typeface="Calibri"/>
                <a:ea typeface="DejaVu Sans"/>
              </a:rPr>
              <a:t> di </a:t>
            </a:r>
            <a:r>
              <a:rPr b="1" i="1" lang="it-IT" sz="2000" spc="-1" strike="noStrike">
                <a:solidFill>
                  <a:srgbClr val="00a197"/>
                </a:solidFill>
                <a:latin typeface="Calibri"/>
                <a:ea typeface="DejaVu Sans"/>
              </a:rPr>
              <a:t>acquisto</a:t>
            </a:r>
            <a:r>
              <a:rPr b="0" i="1" lang="it-IT" sz="2000" spc="-1" strike="noStrike">
                <a:solidFill>
                  <a:srgbClr val="000000"/>
                </a:solidFill>
                <a:latin typeface="Calibri"/>
                <a:ea typeface="DejaVu Sans"/>
              </a:rPr>
              <a:t> ed è </a:t>
            </a:r>
            <a:r>
              <a:rPr b="1" i="1" lang="it-IT" sz="2000" spc="-1" strike="noStrike">
                <a:solidFill>
                  <a:srgbClr val="00a197"/>
                </a:solidFill>
                <a:latin typeface="Calibri"/>
                <a:ea typeface="DejaVu Sans"/>
              </a:rPr>
              <a:t>guidato</a:t>
            </a:r>
            <a:r>
              <a:rPr b="0" i="1" lang="it-IT" sz="2000" spc="-1" strike="noStrike">
                <a:solidFill>
                  <a:srgbClr val="000000"/>
                </a:solidFill>
                <a:latin typeface="Calibri"/>
                <a:ea typeface="DejaVu Sans"/>
              </a:rPr>
              <a:t> nelle </a:t>
            </a:r>
            <a:r>
              <a:rPr b="1" i="1" lang="it-IT" sz="2000" spc="-1" strike="noStrike">
                <a:solidFill>
                  <a:srgbClr val="00a197"/>
                </a:solidFill>
                <a:latin typeface="Calibri"/>
                <a:ea typeface="DejaVu Sans"/>
              </a:rPr>
              <a:t>scelte</a:t>
            </a:r>
            <a:r>
              <a:rPr b="0" i="1" lang="it-IT" sz="2000" spc="-1" strike="noStrike">
                <a:solidFill>
                  <a:srgbClr val="000000"/>
                </a:solidFill>
                <a:latin typeface="Calibri"/>
                <a:ea typeface="DejaVu Sans"/>
              </a:rPr>
              <a:t> da </a:t>
            </a:r>
            <a:r>
              <a:rPr b="1" i="1" lang="it-IT" sz="2000" spc="-1" strike="noStrike">
                <a:solidFill>
                  <a:srgbClr val="00a197"/>
                </a:solidFill>
                <a:latin typeface="Calibri"/>
                <a:ea typeface="DejaVu Sans"/>
              </a:rPr>
              <a:t>considerazioni</a:t>
            </a:r>
            <a:r>
              <a:rPr b="0" i="1" lang="it-IT" sz="2000" spc="-1" strike="noStrike">
                <a:solidFill>
                  <a:srgbClr val="000000"/>
                </a:solidFill>
                <a:latin typeface="Calibri"/>
                <a:ea typeface="DejaVu Sans"/>
              </a:rPr>
              <a:t> </a:t>
            </a:r>
            <a:r>
              <a:rPr b="1" i="1" lang="it-IT" sz="2000" spc="-1" strike="noStrike">
                <a:solidFill>
                  <a:srgbClr val="00a197"/>
                </a:solidFill>
                <a:latin typeface="Calibri"/>
                <a:ea typeface="DejaVu Sans"/>
              </a:rPr>
              <a:t>etiche</a:t>
            </a:r>
            <a:r>
              <a:rPr b="0" i="1" lang="it-IT" sz="2000" spc="-1" strike="noStrike">
                <a:solidFill>
                  <a:srgbClr val="000000"/>
                </a:solidFill>
                <a:latin typeface="Calibri"/>
                <a:ea typeface="DejaVu Sans"/>
              </a:rPr>
              <a:t> e </a:t>
            </a:r>
            <a:r>
              <a:rPr b="1" i="1" lang="it-IT" sz="2000" spc="-1" strike="noStrike">
                <a:solidFill>
                  <a:srgbClr val="00a197"/>
                </a:solidFill>
                <a:latin typeface="Calibri"/>
                <a:ea typeface="DejaVu Sans"/>
              </a:rPr>
              <a:t>ambientali</a:t>
            </a:r>
            <a:r>
              <a:rPr b="0" i="1" lang="it-IT" sz="2000" spc="-1" strike="noStrike">
                <a:solidFill>
                  <a:srgbClr val="000000"/>
                </a:solidFill>
                <a:latin typeface="Calibri"/>
                <a:ea typeface="DejaVu Sans"/>
              </a:rPr>
              <a:t>.</a:t>
            </a:r>
            <a:endParaRPr b="0" lang="it-IT" sz="2000" spc="-1" strike="noStrike">
              <a:solidFill>
                <a:srgbClr val="000000"/>
              </a:solidFill>
              <a:latin typeface="Arial"/>
            </a:endParaRPr>
          </a:p>
        </p:txBody>
      </p:sp>
      <p:sp>
        <p:nvSpPr>
          <p:cNvPr id="574" name="CasellaDiTesto 8"/>
          <p:cNvSpPr/>
          <p:nvPr/>
        </p:nvSpPr>
        <p:spPr>
          <a:xfrm>
            <a:off x="401760" y="2937600"/>
            <a:ext cx="8352000" cy="1690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it-IT" sz="2000" spc="-1" strike="noStrike">
                <a:solidFill>
                  <a:srgbClr val="000000"/>
                </a:solidFill>
                <a:latin typeface="Calibri"/>
                <a:ea typeface="DejaVu Sans"/>
              </a:rPr>
              <a:t>In questo modo il </a:t>
            </a:r>
            <a:r>
              <a:rPr b="1" lang="it-IT" sz="2000" spc="-1" strike="noStrike">
                <a:solidFill>
                  <a:srgbClr val="00a197"/>
                </a:solidFill>
                <a:latin typeface="Calibri"/>
                <a:ea typeface="DejaVu Sans"/>
              </a:rPr>
              <a:t>Consum’Attore</a:t>
            </a:r>
            <a:r>
              <a:rPr b="0" lang="it-IT" sz="2000" spc="-1" strike="noStrike">
                <a:solidFill>
                  <a:srgbClr val="000000"/>
                </a:solidFill>
                <a:latin typeface="Calibri"/>
                <a:ea typeface="DejaVu Sans"/>
              </a:rPr>
              <a:t>:</a:t>
            </a:r>
            <a:endParaRPr b="0" lang="it-IT" sz="2000" spc="-1" strike="noStrike">
              <a:solidFill>
                <a:srgbClr val="000000"/>
              </a:solidFill>
              <a:latin typeface="Arial"/>
            </a:endParaRPr>
          </a:p>
          <a:p>
            <a:pPr marL="343080" indent="-343080">
              <a:lnSpc>
                <a:spcPct val="100000"/>
              </a:lnSpc>
              <a:spcBef>
                <a:spcPts val="601"/>
              </a:spcBef>
              <a:spcAft>
                <a:spcPts val="601"/>
              </a:spcAft>
              <a:buClr>
                <a:srgbClr val="00a197"/>
              </a:buClr>
              <a:buFont typeface="Arial"/>
              <a:buChar char="•"/>
            </a:pPr>
            <a:r>
              <a:rPr b="0" lang="it-IT" sz="2000" spc="-1" strike="noStrike">
                <a:solidFill>
                  <a:srgbClr val="000000"/>
                </a:solidFill>
                <a:latin typeface="Calibri"/>
                <a:ea typeface="DejaVu Sans"/>
              </a:rPr>
              <a:t>esercita </a:t>
            </a:r>
            <a:r>
              <a:rPr b="1" lang="it-IT" sz="2000" spc="-1" strike="noStrike">
                <a:solidFill>
                  <a:srgbClr val="00a197"/>
                </a:solidFill>
                <a:latin typeface="Calibri"/>
                <a:ea typeface="DejaVu Sans"/>
              </a:rPr>
              <a:t>pressione</a:t>
            </a:r>
            <a:r>
              <a:rPr b="0" lang="it-IT" sz="2000" spc="-1" strike="noStrike">
                <a:solidFill>
                  <a:srgbClr val="000000"/>
                </a:solidFill>
                <a:latin typeface="Calibri"/>
                <a:ea typeface="DejaVu Sans"/>
              </a:rPr>
              <a:t> nei confronti del </a:t>
            </a:r>
            <a:r>
              <a:rPr b="1" lang="it-IT" sz="2000" spc="-1" strike="noStrike">
                <a:solidFill>
                  <a:srgbClr val="00a197"/>
                </a:solidFill>
                <a:latin typeface="Calibri"/>
                <a:ea typeface="DejaVu Sans"/>
              </a:rPr>
              <a:t>sistema</a:t>
            </a:r>
            <a:r>
              <a:rPr b="0" lang="it-IT" sz="2000" spc="-1" strike="noStrike">
                <a:solidFill>
                  <a:srgbClr val="000000"/>
                </a:solidFill>
                <a:latin typeface="Calibri"/>
                <a:ea typeface="DejaVu Sans"/>
              </a:rPr>
              <a:t> </a:t>
            </a:r>
            <a:r>
              <a:rPr b="1" lang="it-IT" sz="2000" spc="-1" strike="noStrike">
                <a:solidFill>
                  <a:srgbClr val="00a197"/>
                </a:solidFill>
                <a:latin typeface="Calibri"/>
                <a:ea typeface="DejaVu Sans"/>
              </a:rPr>
              <a:t>capitalistico</a:t>
            </a:r>
            <a:endParaRPr b="0" lang="it-IT" sz="2000" spc="-1" strike="noStrike">
              <a:solidFill>
                <a:srgbClr val="000000"/>
              </a:solidFill>
              <a:latin typeface="Arial"/>
            </a:endParaRPr>
          </a:p>
          <a:p>
            <a:pPr marL="343080" indent="-343080">
              <a:lnSpc>
                <a:spcPct val="100000"/>
              </a:lnSpc>
              <a:spcBef>
                <a:spcPts val="601"/>
              </a:spcBef>
              <a:spcAft>
                <a:spcPts val="601"/>
              </a:spcAft>
              <a:buClr>
                <a:srgbClr val="00a197"/>
              </a:buClr>
              <a:buFont typeface="Arial"/>
              <a:buChar char="•"/>
            </a:pPr>
            <a:r>
              <a:rPr b="0" lang="it-IT" sz="2000" spc="-1" strike="noStrike">
                <a:solidFill>
                  <a:srgbClr val="000000"/>
                </a:solidFill>
                <a:latin typeface="Calibri"/>
                <a:ea typeface="DejaVu Sans"/>
              </a:rPr>
              <a:t>è </a:t>
            </a:r>
            <a:r>
              <a:rPr b="1" lang="it-IT" sz="2000" spc="-1" strike="noStrike">
                <a:solidFill>
                  <a:srgbClr val="00a197"/>
                </a:solidFill>
                <a:latin typeface="Calibri"/>
                <a:ea typeface="DejaVu Sans"/>
              </a:rPr>
              <a:t>attento</a:t>
            </a:r>
            <a:r>
              <a:rPr b="0" lang="it-IT" sz="2000" spc="-1" strike="noStrike">
                <a:solidFill>
                  <a:srgbClr val="000000"/>
                </a:solidFill>
                <a:latin typeface="Calibri"/>
                <a:ea typeface="DejaVu Sans"/>
              </a:rPr>
              <a:t> alla propria </a:t>
            </a:r>
            <a:r>
              <a:rPr b="1" lang="it-IT" sz="2000" spc="-1" strike="noStrike">
                <a:solidFill>
                  <a:srgbClr val="00a197"/>
                </a:solidFill>
                <a:latin typeface="Calibri"/>
                <a:ea typeface="DejaVu Sans"/>
              </a:rPr>
              <a:t>salute</a:t>
            </a:r>
            <a:r>
              <a:rPr b="0" lang="it-IT" sz="2000" spc="-1" strike="noStrike">
                <a:solidFill>
                  <a:srgbClr val="000000"/>
                </a:solidFill>
                <a:latin typeface="Calibri"/>
                <a:ea typeface="DejaVu Sans"/>
              </a:rPr>
              <a:t> e </a:t>
            </a:r>
            <a:r>
              <a:rPr b="1" lang="it-IT" sz="2000" spc="-1" strike="noStrike">
                <a:solidFill>
                  <a:srgbClr val="00a197"/>
                </a:solidFill>
                <a:latin typeface="Calibri"/>
                <a:ea typeface="DejaVu Sans"/>
              </a:rPr>
              <a:t>sostiene</a:t>
            </a:r>
            <a:r>
              <a:rPr b="0" lang="it-IT" sz="2000" spc="-1" strike="noStrike">
                <a:solidFill>
                  <a:srgbClr val="000000"/>
                </a:solidFill>
                <a:latin typeface="Calibri"/>
                <a:ea typeface="DejaVu Sans"/>
              </a:rPr>
              <a:t> le </a:t>
            </a:r>
            <a:r>
              <a:rPr b="1" lang="it-IT" sz="2000" spc="-1" strike="noStrike">
                <a:solidFill>
                  <a:srgbClr val="00a197"/>
                </a:solidFill>
                <a:latin typeface="Calibri"/>
                <a:ea typeface="DejaVu Sans"/>
              </a:rPr>
              <a:t>piccole</a:t>
            </a:r>
            <a:r>
              <a:rPr b="0" lang="it-IT" sz="2000" spc="-1" strike="noStrike">
                <a:solidFill>
                  <a:srgbClr val="000000"/>
                </a:solidFill>
                <a:latin typeface="Calibri"/>
                <a:ea typeface="DejaVu Sans"/>
              </a:rPr>
              <a:t> </a:t>
            </a:r>
            <a:r>
              <a:rPr b="1" lang="it-IT" sz="2000" spc="-1" strike="noStrike">
                <a:solidFill>
                  <a:srgbClr val="00a197"/>
                </a:solidFill>
                <a:latin typeface="Calibri"/>
                <a:ea typeface="DejaVu Sans"/>
              </a:rPr>
              <a:t>attività</a:t>
            </a:r>
            <a:r>
              <a:rPr b="0" lang="it-IT" sz="2000" spc="-1" strike="noStrike">
                <a:solidFill>
                  <a:srgbClr val="000000"/>
                </a:solidFill>
                <a:latin typeface="Calibri"/>
                <a:ea typeface="DejaVu Sans"/>
              </a:rPr>
              <a:t> </a:t>
            </a:r>
            <a:r>
              <a:rPr b="1" lang="it-IT" sz="2000" spc="-1" strike="noStrike">
                <a:solidFill>
                  <a:srgbClr val="00a197"/>
                </a:solidFill>
                <a:latin typeface="Calibri"/>
                <a:ea typeface="DejaVu Sans"/>
              </a:rPr>
              <a:t>commerciali</a:t>
            </a:r>
            <a:r>
              <a:rPr b="0" lang="it-IT" sz="2000" spc="-1" strike="noStrike">
                <a:solidFill>
                  <a:srgbClr val="000000"/>
                </a:solidFill>
                <a:latin typeface="Calibri"/>
                <a:ea typeface="DejaVu Sans"/>
              </a:rPr>
              <a:t> </a:t>
            </a:r>
            <a:r>
              <a:rPr b="1" lang="it-IT" sz="2000" spc="-1" strike="noStrike">
                <a:solidFill>
                  <a:srgbClr val="00a197"/>
                </a:solidFill>
                <a:latin typeface="Calibri"/>
                <a:ea typeface="DejaVu Sans"/>
              </a:rPr>
              <a:t>locali</a:t>
            </a:r>
            <a:endParaRPr b="0" lang="it-IT" sz="2000" spc="-1" strike="noStrike">
              <a:solidFill>
                <a:srgbClr val="000000"/>
              </a:solidFill>
              <a:latin typeface="Arial"/>
            </a:endParaRPr>
          </a:p>
          <a:p>
            <a:pPr marL="343080" indent="-343080">
              <a:lnSpc>
                <a:spcPct val="100000"/>
              </a:lnSpc>
              <a:spcBef>
                <a:spcPts val="601"/>
              </a:spcBef>
              <a:spcAft>
                <a:spcPts val="601"/>
              </a:spcAft>
              <a:buClr>
                <a:srgbClr val="00a197"/>
              </a:buClr>
              <a:buFont typeface="Arial"/>
              <a:buChar char="•"/>
            </a:pPr>
            <a:r>
              <a:rPr b="1" lang="it-IT" sz="2000" spc="-1" strike="noStrike">
                <a:solidFill>
                  <a:srgbClr val="00a197"/>
                </a:solidFill>
                <a:latin typeface="Calibri"/>
                <a:ea typeface="DejaVu Sans"/>
              </a:rPr>
              <a:t>privilegia </a:t>
            </a:r>
            <a:r>
              <a:rPr b="0" lang="it-IT" sz="2000" spc="-1" strike="noStrike">
                <a:solidFill>
                  <a:srgbClr val="000000"/>
                </a:solidFill>
                <a:latin typeface="Calibri"/>
                <a:ea typeface="DejaVu Sans"/>
              </a:rPr>
              <a:t>l’acquisto</a:t>
            </a:r>
            <a:r>
              <a:rPr b="1" lang="it-IT" sz="2000" spc="-1" strike="noStrike">
                <a:solidFill>
                  <a:srgbClr val="00a197"/>
                </a:solidFill>
                <a:latin typeface="Calibri"/>
                <a:ea typeface="DejaVu Sans"/>
              </a:rPr>
              <a:t> dei </a:t>
            </a:r>
            <a:r>
              <a:rPr b="0" lang="it-IT" sz="2000" spc="-1" strike="noStrike">
                <a:solidFill>
                  <a:srgbClr val="000000"/>
                </a:solidFill>
                <a:latin typeface="Calibri"/>
                <a:ea typeface="DejaVu Sans"/>
              </a:rPr>
              <a:t>prodotti</a:t>
            </a:r>
            <a:r>
              <a:rPr b="1" lang="it-IT" sz="2000" spc="-1" strike="noStrike">
                <a:solidFill>
                  <a:srgbClr val="00a197"/>
                </a:solidFill>
                <a:latin typeface="Calibri"/>
                <a:ea typeface="DejaVu Sans"/>
              </a:rPr>
              <a:t> del mercato equo-solidale </a:t>
            </a:r>
            <a:r>
              <a:rPr b="0" lang="it-IT" sz="2000" spc="-1" strike="noStrike">
                <a:solidFill>
                  <a:srgbClr val="000000"/>
                </a:solidFill>
                <a:latin typeface="Calibri"/>
                <a:ea typeface="DejaVu Sans"/>
              </a:rPr>
              <a:t>(Fair Trade)</a:t>
            </a:r>
            <a:endParaRPr b="0" lang="it-IT" sz="2000" spc="-1" strike="noStrike">
              <a:solidFill>
                <a:srgbClr val="000000"/>
              </a:solidFill>
              <a:latin typeface="Arial"/>
            </a:endParaRPr>
          </a:p>
        </p:txBody>
      </p:sp>
      <p:sp>
        <p:nvSpPr>
          <p:cNvPr id="575" name="CasellaDiTesto 11"/>
          <p:cNvSpPr/>
          <p:nvPr/>
        </p:nvSpPr>
        <p:spPr>
          <a:xfrm>
            <a:off x="498600" y="6193440"/>
            <a:ext cx="219708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baseline="30000">
                <a:solidFill>
                  <a:srgbClr val="000000"/>
                </a:solidFill>
                <a:latin typeface="Calibri"/>
                <a:ea typeface="DejaVu Sans"/>
              </a:rPr>
              <a:t>*</a:t>
            </a:r>
            <a:r>
              <a:rPr b="0" lang="it-IT" sz="1200" spc="-1" strike="noStrike">
                <a:solidFill>
                  <a:srgbClr val="000000"/>
                </a:solidFill>
                <a:latin typeface="Calibri"/>
                <a:ea typeface="DejaVu Sans"/>
              </a:rPr>
              <a:t>Fonte Kantar Worldpanel , 2018</a:t>
            </a:r>
            <a:endParaRPr b="0" lang="it-IT" sz="1200" spc="-1" strike="noStrike">
              <a:solidFill>
                <a:srgbClr val="000000"/>
              </a:solidFill>
              <a:latin typeface="Arial"/>
            </a:endParaRPr>
          </a:p>
        </p:txBody>
      </p:sp>
      <p:sp>
        <p:nvSpPr>
          <p:cNvPr id="576" name="Rettangolo con angoli arrotondati 5"/>
          <p:cNvSpPr/>
          <p:nvPr/>
        </p:nvSpPr>
        <p:spPr>
          <a:xfrm>
            <a:off x="488880" y="4980600"/>
            <a:ext cx="8253000" cy="840240"/>
          </a:xfrm>
          <a:prstGeom prst="roundRect">
            <a:avLst>
              <a:gd name="adj" fmla="val 16667"/>
            </a:avLst>
          </a:prstGeom>
          <a:noFill/>
          <a:ln w="31750">
            <a:solidFill>
              <a:srgbClr val="00a197"/>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just">
              <a:lnSpc>
                <a:spcPct val="100000"/>
              </a:lnSpc>
            </a:pPr>
            <a:r>
              <a:rPr b="0" lang="it-IT" sz="2000" spc="-1" strike="noStrike">
                <a:solidFill>
                  <a:srgbClr val="000000"/>
                </a:solidFill>
                <a:latin typeface="Calibri"/>
                <a:ea typeface="Calibri"/>
              </a:rPr>
              <a:t>Il </a:t>
            </a:r>
            <a:r>
              <a:rPr b="1" lang="it-IT" sz="2000" spc="-1" strike="noStrike">
                <a:solidFill>
                  <a:srgbClr val="00a197"/>
                </a:solidFill>
                <a:latin typeface="Calibri"/>
                <a:ea typeface="Calibri"/>
              </a:rPr>
              <a:t>profilo</a:t>
            </a:r>
            <a:r>
              <a:rPr b="0" lang="it-IT" sz="2000" spc="-1" strike="noStrike">
                <a:solidFill>
                  <a:srgbClr val="000000"/>
                </a:solidFill>
                <a:latin typeface="Calibri"/>
                <a:ea typeface="Calibri"/>
              </a:rPr>
              <a:t> </a:t>
            </a:r>
            <a:r>
              <a:rPr b="1" lang="it-IT" sz="2000" spc="-1" strike="noStrike">
                <a:solidFill>
                  <a:srgbClr val="00a197"/>
                </a:solidFill>
                <a:latin typeface="Calibri"/>
                <a:ea typeface="Calibri"/>
              </a:rPr>
              <a:t>tipico</a:t>
            </a:r>
            <a:r>
              <a:rPr b="0" lang="it-IT" sz="2000" spc="-1" strike="noStrike">
                <a:solidFill>
                  <a:srgbClr val="000000"/>
                </a:solidFill>
                <a:latin typeface="Calibri"/>
                <a:ea typeface="Calibri"/>
              </a:rPr>
              <a:t> di questi nuovi consumatori è costituito da  </a:t>
            </a:r>
            <a:r>
              <a:rPr b="1" lang="it-IT" sz="2000" spc="-1" strike="noStrike">
                <a:solidFill>
                  <a:srgbClr val="00a197"/>
                </a:solidFill>
                <a:latin typeface="Calibri"/>
                <a:ea typeface="Calibri"/>
              </a:rPr>
              <a:t>anziani</a:t>
            </a:r>
            <a:r>
              <a:rPr b="0" lang="it-IT" sz="2000" spc="-1" strike="noStrike">
                <a:solidFill>
                  <a:srgbClr val="000000"/>
                </a:solidFill>
                <a:latin typeface="Calibri"/>
                <a:ea typeface="Calibri"/>
              </a:rPr>
              <a:t>, che </a:t>
            </a:r>
            <a:r>
              <a:rPr b="1" lang="it-IT" sz="2000" spc="-1" strike="noStrike">
                <a:solidFill>
                  <a:srgbClr val="00a197"/>
                </a:solidFill>
                <a:latin typeface="Calibri"/>
                <a:ea typeface="Calibri"/>
              </a:rPr>
              <a:t>vivono</a:t>
            </a:r>
            <a:r>
              <a:rPr b="0" lang="it-IT" sz="2000" spc="-1" strike="noStrike">
                <a:solidFill>
                  <a:srgbClr val="000000"/>
                </a:solidFill>
                <a:latin typeface="Calibri"/>
                <a:ea typeface="Calibri"/>
              </a:rPr>
              <a:t> in </a:t>
            </a:r>
            <a:r>
              <a:rPr b="1" lang="it-IT" sz="2000" spc="-1" strike="noStrike">
                <a:solidFill>
                  <a:srgbClr val="00a197"/>
                </a:solidFill>
                <a:latin typeface="Calibri"/>
                <a:ea typeface="Calibri"/>
              </a:rPr>
              <a:t>aree</a:t>
            </a:r>
            <a:r>
              <a:rPr b="0" lang="it-IT" sz="2000" spc="-1" strike="noStrike">
                <a:solidFill>
                  <a:srgbClr val="000000"/>
                </a:solidFill>
                <a:latin typeface="Calibri"/>
                <a:ea typeface="Calibri"/>
              </a:rPr>
              <a:t> </a:t>
            </a:r>
            <a:r>
              <a:rPr b="1" lang="it-IT" sz="2000" spc="-1" strike="noStrike">
                <a:solidFill>
                  <a:srgbClr val="00a197"/>
                </a:solidFill>
                <a:latin typeface="Calibri"/>
                <a:ea typeface="Calibri"/>
              </a:rPr>
              <a:t>urbane</a:t>
            </a:r>
            <a:r>
              <a:rPr b="0" lang="it-IT" sz="2000" spc="-1" strike="noStrike">
                <a:solidFill>
                  <a:srgbClr val="000000"/>
                </a:solidFill>
                <a:latin typeface="Calibri"/>
                <a:ea typeface="Calibri"/>
              </a:rPr>
              <a:t> con </a:t>
            </a:r>
            <a:r>
              <a:rPr b="1" lang="it-IT" sz="2000" spc="-1" strike="noStrike">
                <a:solidFill>
                  <a:srgbClr val="00a197"/>
                </a:solidFill>
                <a:latin typeface="Calibri"/>
                <a:ea typeface="Calibri"/>
              </a:rPr>
              <a:t>redditi</a:t>
            </a:r>
            <a:r>
              <a:rPr b="0" lang="it-IT" sz="2000" spc="-1" strike="noStrike">
                <a:solidFill>
                  <a:srgbClr val="000000"/>
                </a:solidFill>
                <a:latin typeface="Calibri"/>
                <a:ea typeface="Calibri"/>
              </a:rPr>
              <a:t> </a:t>
            </a:r>
            <a:r>
              <a:rPr b="1" lang="it-IT" sz="2000" spc="-1" strike="noStrike">
                <a:solidFill>
                  <a:srgbClr val="00a197"/>
                </a:solidFill>
                <a:latin typeface="Calibri"/>
                <a:ea typeface="Calibri"/>
              </a:rPr>
              <a:t>relativamente</a:t>
            </a:r>
            <a:r>
              <a:rPr b="0" lang="it-IT" sz="2000" spc="-1" strike="noStrike">
                <a:solidFill>
                  <a:srgbClr val="000000"/>
                </a:solidFill>
                <a:latin typeface="Calibri"/>
                <a:ea typeface="Calibri"/>
              </a:rPr>
              <a:t> </a:t>
            </a:r>
            <a:r>
              <a:rPr b="1" lang="it-IT" sz="2000" spc="-1" strike="noStrike">
                <a:solidFill>
                  <a:srgbClr val="00a197"/>
                </a:solidFill>
                <a:latin typeface="Calibri"/>
                <a:ea typeface="Calibri"/>
              </a:rPr>
              <a:t>elevati</a:t>
            </a:r>
            <a:r>
              <a:rPr b="0" lang="it-IT" sz="2000" spc="-1" strike="noStrike">
                <a:solidFill>
                  <a:srgbClr val="000000"/>
                </a:solidFill>
                <a:latin typeface="Calibri"/>
                <a:ea typeface="Calibri"/>
              </a:rPr>
              <a:t>. </a:t>
            </a:r>
            <a:endParaRPr b="0" lang="it-IT"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PlaceHolder 1"/>
          <p:cNvSpPr>
            <a:spLocks noGrp="1"/>
          </p:cNvSpPr>
          <p:nvPr>
            <p:ph type="title"/>
          </p:nvPr>
        </p:nvSpPr>
        <p:spPr>
          <a:xfrm>
            <a:off x="234000" y="475200"/>
            <a:ext cx="8689680" cy="305640"/>
          </a:xfrm>
          <a:prstGeom prst="rect">
            <a:avLst/>
          </a:prstGeom>
          <a:noFill/>
          <a:ln w="0">
            <a:noFill/>
          </a:ln>
        </p:spPr>
        <p:txBody>
          <a:bodyPr lIns="90000" rIns="90000" tIns="45000" bIns="45000" anchor="t">
            <a:noAutofit/>
          </a:bodyPr>
          <a:p>
            <a:pPr indent="0">
              <a:lnSpc>
                <a:spcPts val="2200"/>
              </a:lnSpc>
              <a:buNone/>
              <a:tabLst>
                <a:tab algn="l" pos="0"/>
              </a:tabLst>
            </a:pPr>
            <a:r>
              <a:rPr b="0" lang="it-IT" sz="2800" spc="-1" strike="noStrike">
                <a:solidFill>
                  <a:srgbClr val="000000"/>
                </a:solidFill>
                <a:latin typeface="Calibri"/>
              </a:rPr>
              <a:t>Chi è UniGens</a:t>
            </a:r>
            <a:endParaRPr b="0" lang="it-IT" sz="2800" spc="-1" strike="noStrike">
              <a:solidFill>
                <a:srgbClr val="000000"/>
              </a:solidFill>
              <a:latin typeface="Arial"/>
            </a:endParaRPr>
          </a:p>
        </p:txBody>
      </p:sp>
      <p:sp>
        <p:nvSpPr>
          <p:cNvPr id="96" name="PlaceHolder 2"/>
          <p:cNvSpPr>
            <a:spLocks noGrp="1"/>
          </p:cNvSpPr>
          <p:nvPr>
            <p:ph/>
          </p:nvPr>
        </p:nvSpPr>
        <p:spPr>
          <a:xfrm>
            <a:off x="234000" y="1339200"/>
            <a:ext cx="8459280" cy="3978360"/>
          </a:xfrm>
          <a:prstGeom prst="rect">
            <a:avLst/>
          </a:prstGeom>
          <a:noFill/>
          <a:ln w="0">
            <a:noFill/>
          </a:ln>
        </p:spPr>
        <p:txBody>
          <a:bodyPr lIns="90000" rIns="90000" tIns="45000" bIns="45000" anchor="t">
            <a:noAutofit/>
          </a:bodyPr>
          <a:p>
            <a:pPr indent="0" algn="just">
              <a:lnSpc>
                <a:spcPct val="100000"/>
              </a:lnSpc>
              <a:spcBef>
                <a:spcPts val="601"/>
              </a:spcBef>
              <a:buNone/>
              <a:tabLst>
                <a:tab algn="l" pos="0"/>
              </a:tabLst>
            </a:pPr>
            <a:r>
              <a:rPr b="1" lang="it-IT" sz="1800" spc="-1" strike="noStrike">
                <a:solidFill>
                  <a:srgbClr val="00a197"/>
                </a:solidFill>
                <a:latin typeface="Calibri"/>
              </a:rPr>
              <a:t>UniGens</a:t>
            </a:r>
            <a:r>
              <a:rPr b="0" lang="it-IT" sz="1800" spc="-1" strike="noStrike">
                <a:solidFill>
                  <a:srgbClr val="000000"/>
                </a:solidFill>
                <a:latin typeface="Calibri"/>
              </a:rPr>
              <a:t> si </a:t>
            </a:r>
            <a:r>
              <a:rPr b="1" lang="it-IT" sz="1800" spc="-1" strike="noStrike">
                <a:solidFill>
                  <a:srgbClr val="00a197"/>
                </a:solidFill>
                <a:latin typeface="Calibri"/>
              </a:rPr>
              <a:t>distingue</a:t>
            </a:r>
            <a:r>
              <a:rPr b="0" lang="it-IT" sz="1800" spc="-1" strike="noStrike">
                <a:solidFill>
                  <a:srgbClr val="000000"/>
                </a:solidFill>
                <a:latin typeface="Calibri"/>
              </a:rPr>
              <a:t> tra le agenzie che forniscono educazione finanziaria, oltre che per la </a:t>
            </a:r>
            <a:r>
              <a:rPr b="1" lang="it-IT" sz="1800" spc="-1" strike="noStrike">
                <a:solidFill>
                  <a:srgbClr val="00a197"/>
                </a:solidFill>
                <a:latin typeface="Calibri"/>
              </a:rPr>
              <a:t>competenza</a:t>
            </a:r>
            <a:r>
              <a:rPr b="0" lang="it-IT" sz="1800" spc="-1" strike="noStrike">
                <a:solidFill>
                  <a:srgbClr val="000000"/>
                </a:solidFill>
                <a:latin typeface="Calibri"/>
              </a:rPr>
              <a:t> </a:t>
            </a:r>
            <a:r>
              <a:rPr b="1" lang="it-IT" sz="1800" spc="-1" strike="noStrike">
                <a:solidFill>
                  <a:srgbClr val="00a197"/>
                </a:solidFill>
                <a:latin typeface="Calibri"/>
              </a:rPr>
              <a:t>acquisita</a:t>
            </a:r>
            <a:r>
              <a:rPr b="0" lang="it-IT" sz="1800" spc="-1" strike="noStrike">
                <a:solidFill>
                  <a:srgbClr val="000000"/>
                </a:solidFill>
                <a:latin typeface="Calibri"/>
              </a:rPr>
              <a:t> nell’ambito lavorativo bancario e tenuta </a:t>
            </a:r>
            <a:r>
              <a:rPr b="1" lang="it-IT" sz="1800" spc="-1" strike="noStrike">
                <a:solidFill>
                  <a:srgbClr val="00a197"/>
                </a:solidFill>
                <a:latin typeface="Calibri"/>
              </a:rPr>
              <a:t>aggiornata</a:t>
            </a:r>
            <a:r>
              <a:rPr b="0" lang="it-IT" sz="1800" spc="-1" strike="noStrike">
                <a:solidFill>
                  <a:srgbClr val="000000"/>
                </a:solidFill>
                <a:latin typeface="Calibri"/>
              </a:rPr>
              <a:t> nel tempo, per:</a:t>
            </a:r>
            <a:endParaRPr b="0" lang="it-IT" sz="1800" spc="-1" strike="noStrike">
              <a:solidFill>
                <a:srgbClr val="000000"/>
              </a:solidFill>
              <a:latin typeface="Arial"/>
            </a:endParaRPr>
          </a:p>
        </p:txBody>
      </p:sp>
      <p:pic>
        <p:nvPicPr>
          <p:cNvPr id="97" name="Immagine 2" descr=""/>
          <p:cNvPicPr/>
          <p:nvPr/>
        </p:nvPicPr>
        <p:blipFill>
          <a:blip r:embed="rId1"/>
          <a:stretch/>
        </p:blipFill>
        <p:spPr>
          <a:xfrm>
            <a:off x="3970800" y="6498000"/>
            <a:ext cx="1107720" cy="161280"/>
          </a:xfrm>
          <a:prstGeom prst="rect">
            <a:avLst/>
          </a:prstGeom>
          <a:ln w="0">
            <a:noFill/>
          </a:ln>
        </p:spPr>
      </p:pic>
      <p:sp>
        <p:nvSpPr>
          <p:cNvPr id="98" name="Segnaposto contenuto 6"/>
          <p:cNvSpPr/>
          <p:nvPr/>
        </p:nvSpPr>
        <p:spPr>
          <a:xfrm>
            <a:off x="234000" y="2302560"/>
            <a:ext cx="6166080" cy="3183480"/>
          </a:xfrm>
          <a:prstGeom prst="rect">
            <a:avLst/>
          </a:prstGeom>
          <a:noFill/>
          <a:ln w="0">
            <a:noFill/>
          </a:ln>
        </p:spPr>
        <p:style>
          <a:lnRef idx="0"/>
          <a:fillRef idx="0"/>
          <a:effectRef idx="0"/>
          <a:fontRef idx="minor"/>
        </p:style>
        <p:txBody>
          <a:bodyPr lIns="90000" rIns="90000" tIns="45000" bIns="45000" anchor="t">
            <a:spAutoFit/>
          </a:bodyPr>
          <a:p>
            <a:pPr marL="539640" indent="-539640" algn="just">
              <a:lnSpc>
                <a:spcPct val="100000"/>
              </a:lnSpc>
              <a:spcBef>
                <a:spcPts val="601"/>
              </a:spcBef>
              <a:buClr>
                <a:srgbClr val="00a197"/>
              </a:buClr>
              <a:buFont typeface="Wingdings" charset="2"/>
              <a:buChar char=""/>
            </a:pPr>
            <a:r>
              <a:rPr b="0" lang="it-IT" sz="1800" spc="-1" strike="noStrike">
                <a:solidFill>
                  <a:srgbClr val="000000"/>
                </a:solidFill>
                <a:latin typeface="Calibri"/>
                <a:ea typeface="DejaVu Sans"/>
              </a:rPr>
              <a:t>La capacità di </a:t>
            </a:r>
            <a:r>
              <a:rPr b="1" lang="it-IT" sz="1800" spc="-1" strike="noStrike">
                <a:solidFill>
                  <a:srgbClr val="00a197"/>
                </a:solidFill>
                <a:latin typeface="Calibri"/>
                <a:ea typeface="DejaVu Sans"/>
              </a:rPr>
              <a:t>presentare</a:t>
            </a:r>
            <a:r>
              <a:rPr b="0" lang="it-IT" sz="1800" spc="-1" strike="noStrike">
                <a:solidFill>
                  <a:srgbClr val="000000"/>
                </a:solidFill>
                <a:latin typeface="Calibri"/>
                <a:ea typeface="DejaVu Sans"/>
              </a:rPr>
              <a:t> e </a:t>
            </a:r>
            <a:r>
              <a:rPr b="1" lang="it-IT" sz="1800" spc="-1" strike="noStrike">
                <a:solidFill>
                  <a:srgbClr val="00a197"/>
                </a:solidFill>
                <a:latin typeface="Calibri"/>
                <a:ea typeface="DejaVu Sans"/>
              </a:rPr>
              <a:t>condividere</a:t>
            </a:r>
            <a:r>
              <a:rPr b="0" lang="it-IT" sz="1800" spc="-1" strike="noStrike">
                <a:solidFill>
                  <a:srgbClr val="000000"/>
                </a:solidFill>
                <a:latin typeface="Calibri"/>
                <a:ea typeface="DejaVu Sans"/>
              </a:rPr>
              <a:t> un </a:t>
            </a:r>
            <a:r>
              <a:rPr b="1" lang="it-IT" sz="1800" spc="-1" strike="noStrike">
                <a:solidFill>
                  <a:srgbClr val="00a197"/>
                </a:solidFill>
                <a:latin typeface="Calibri"/>
                <a:ea typeface="DejaVu Sans"/>
              </a:rPr>
              <a:t>patrimonio</a:t>
            </a:r>
            <a:r>
              <a:rPr b="0" lang="it-IT" sz="1800" spc="-1" strike="noStrike">
                <a:solidFill>
                  <a:srgbClr val="000000"/>
                </a:solidFill>
                <a:latin typeface="Calibri"/>
                <a:ea typeface="DejaVu Sans"/>
              </a:rPr>
              <a:t> di </a:t>
            </a:r>
            <a:r>
              <a:rPr b="1" lang="it-IT" sz="1800" spc="-1" strike="noStrike">
                <a:solidFill>
                  <a:srgbClr val="00a197"/>
                </a:solidFill>
                <a:latin typeface="Calibri"/>
                <a:ea typeface="DejaVu Sans"/>
              </a:rPr>
              <a:t>competenze</a:t>
            </a:r>
            <a:r>
              <a:rPr b="0" lang="it-IT" sz="1800" spc="-1" strike="noStrike">
                <a:solidFill>
                  <a:srgbClr val="000000"/>
                </a:solidFill>
                <a:latin typeface="Calibri"/>
                <a:ea typeface="DejaVu Sans"/>
              </a:rPr>
              <a:t> sempre </a:t>
            </a:r>
            <a:r>
              <a:rPr b="1" lang="it-IT" sz="1800" spc="-1" strike="noStrike">
                <a:solidFill>
                  <a:srgbClr val="00a197"/>
                </a:solidFill>
                <a:latin typeface="Calibri"/>
                <a:ea typeface="DejaVu Sans"/>
              </a:rPr>
              <a:t>contestualizzate</a:t>
            </a:r>
            <a:r>
              <a:rPr b="0" lang="it-IT" sz="1800" spc="-1" strike="noStrike">
                <a:solidFill>
                  <a:srgbClr val="000000"/>
                </a:solidFill>
                <a:latin typeface="Calibri"/>
                <a:ea typeface="DejaVu Sans"/>
              </a:rPr>
              <a:t> anche con </a:t>
            </a:r>
            <a:r>
              <a:rPr b="1" lang="it-IT" sz="1800" spc="-1" strike="noStrike">
                <a:solidFill>
                  <a:srgbClr val="00a197"/>
                </a:solidFill>
                <a:latin typeface="Calibri"/>
                <a:ea typeface="DejaVu Sans"/>
              </a:rPr>
              <a:t>esempi</a:t>
            </a:r>
            <a:r>
              <a:rPr b="0" lang="it-IT" sz="1800" spc="-1" strike="noStrike">
                <a:solidFill>
                  <a:srgbClr val="000000"/>
                </a:solidFill>
                <a:latin typeface="Calibri"/>
                <a:ea typeface="DejaVu Sans"/>
              </a:rPr>
              <a:t> </a:t>
            </a:r>
            <a:r>
              <a:rPr b="1" lang="it-IT" sz="1800" spc="-1" strike="noStrike">
                <a:solidFill>
                  <a:srgbClr val="00a197"/>
                </a:solidFill>
                <a:latin typeface="Calibri"/>
                <a:ea typeface="DejaVu Sans"/>
              </a:rPr>
              <a:t>concreti</a:t>
            </a:r>
            <a:r>
              <a:rPr b="0" lang="it-IT" sz="1800" spc="-1" strike="noStrike">
                <a:solidFill>
                  <a:srgbClr val="000000"/>
                </a:solidFill>
                <a:latin typeface="Calibri"/>
                <a:ea typeface="DejaVu Sans"/>
              </a:rPr>
              <a:t> frutto </a:t>
            </a:r>
            <a:r>
              <a:rPr b="1" lang="it-IT" sz="1800" spc="-1" strike="noStrike">
                <a:solidFill>
                  <a:srgbClr val="00a197"/>
                </a:solidFill>
                <a:latin typeface="Calibri"/>
                <a:ea typeface="DejaVu Sans"/>
              </a:rPr>
              <a:t>dell’esperienza</a:t>
            </a:r>
            <a:r>
              <a:rPr b="0" lang="it-IT" sz="1800" spc="-1" strike="noStrike">
                <a:solidFill>
                  <a:srgbClr val="000000"/>
                </a:solidFill>
                <a:latin typeface="Calibri"/>
                <a:ea typeface="DejaVu Sans"/>
              </a:rPr>
              <a:t> </a:t>
            </a:r>
            <a:r>
              <a:rPr b="1" lang="it-IT" sz="1800" spc="-1" strike="noStrike">
                <a:solidFill>
                  <a:srgbClr val="00a197"/>
                </a:solidFill>
                <a:latin typeface="Calibri"/>
                <a:ea typeface="DejaVu Sans"/>
              </a:rPr>
              <a:t>professionale</a:t>
            </a:r>
            <a:r>
              <a:rPr b="0" lang="it-IT" sz="1800" spc="-1" strike="noStrike">
                <a:solidFill>
                  <a:srgbClr val="000000"/>
                </a:solidFill>
                <a:latin typeface="Calibri"/>
                <a:ea typeface="DejaVu Sans"/>
              </a:rPr>
              <a:t> e </a:t>
            </a:r>
            <a:r>
              <a:rPr b="1" lang="it-IT" sz="1800" spc="-1" strike="noStrike">
                <a:solidFill>
                  <a:srgbClr val="00a197"/>
                </a:solidFill>
                <a:latin typeface="Calibri"/>
                <a:ea typeface="DejaVu Sans"/>
              </a:rPr>
              <a:t>personale</a:t>
            </a:r>
            <a:r>
              <a:rPr b="0" lang="it-IT" sz="1800" spc="-1" strike="noStrike">
                <a:solidFill>
                  <a:srgbClr val="000000"/>
                </a:solidFill>
                <a:latin typeface="Calibri"/>
                <a:ea typeface="DejaVu Sans"/>
              </a:rPr>
              <a:t> maturata</a:t>
            </a:r>
            <a:endParaRPr b="0" lang="it-IT" sz="1800" spc="-1" strike="noStrike">
              <a:solidFill>
                <a:srgbClr val="000000"/>
              </a:solidFill>
              <a:latin typeface="Arial"/>
            </a:endParaRPr>
          </a:p>
          <a:p>
            <a:pPr marL="539640" indent="-539640" algn="just">
              <a:lnSpc>
                <a:spcPct val="100000"/>
              </a:lnSpc>
              <a:spcBef>
                <a:spcPts val="601"/>
              </a:spcBef>
              <a:buClr>
                <a:srgbClr val="00a197"/>
              </a:buClr>
              <a:buFont typeface="Wingdings" charset="2"/>
              <a:buChar char=""/>
            </a:pPr>
            <a:r>
              <a:rPr b="0" lang="it-IT" sz="1800" spc="-1" strike="noStrike">
                <a:solidFill>
                  <a:srgbClr val="000000"/>
                </a:solidFill>
                <a:latin typeface="Calibri"/>
                <a:ea typeface="DejaVu Sans"/>
              </a:rPr>
              <a:t>Il dare </a:t>
            </a:r>
            <a:r>
              <a:rPr b="1" lang="it-IT" sz="1800" spc="-1" strike="noStrike">
                <a:solidFill>
                  <a:srgbClr val="00a197"/>
                </a:solidFill>
                <a:latin typeface="Calibri"/>
                <a:ea typeface="DejaVu Sans"/>
              </a:rPr>
              <a:t>continuità</a:t>
            </a:r>
            <a:r>
              <a:rPr b="0" lang="it-IT" sz="1800" spc="-1" strike="noStrike">
                <a:solidFill>
                  <a:srgbClr val="000000"/>
                </a:solidFill>
                <a:latin typeface="Calibri"/>
                <a:ea typeface="DejaVu Sans"/>
              </a:rPr>
              <a:t> </a:t>
            </a:r>
            <a:r>
              <a:rPr b="1" lang="it-IT" sz="1800" spc="-1" strike="noStrike">
                <a:solidFill>
                  <a:srgbClr val="00a197"/>
                </a:solidFill>
                <a:latin typeface="Calibri"/>
                <a:ea typeface="DejaVu Sans"/>
              </a:rPr>
              <a:t>all’esperienza</a:t>
            </a:r>
            <a:r>
              <a:rPr b="0" lang="it-IT" sz="1800" spc="-1" strike="noStrike">
                <a:solidFill>
                  <a:srgbClr val="000000"/>
                </a:solidFill>
                <a:latin typeface="Calibri"/>
                <a:ea typeface="DejaVu Sans"/>
              </a:rPr>
              <a:t> </a:t>
            </a:r>
            <a:r>
              <a:rPr b="1" lang="it-IT" sz="1800" spc="-1" strike="noStrike">
                <a:solidFill>
                  <a:srgbClr val="00a197"/>
                </a:solidFill>
                <a:latin typeface="Calibri"/>
                <a:ea typeface="DejaVu Sans"/>
              </a:rPr>
              <a:t>formativa</a:t>
            </a:r>
            <a:r>
              <a:rPr b="0" lang="it-IT" sz="1800" spc="-1" strike="noStrike">
                <a:solidFill>
                  <a:srgbClr val="000000"/>
                </a:solidFill>
                <a:latin typeface="Calibri"/>
                <a:ea typeface="DejaVu Sans"/>
              </a:rPr>
              <a:t> con attività di </a:t>
            </a:r>
            <a:r>
              <a:rPr b="1" lang="it-IT" sz="1800" spc="-1" strike="noStrike">
                <a:solidFill>
                  <a:srgbClr val="00a197"/>
                </a:solidFill>
                <a:latin typeface="Calibri"/>
                <a:ea typeface="DejaVu Sans"/>
              </a:rPr>
              <a:t>accompagnamento</a:t>
            </a:r>
            <a:r>
              <a:rPr b="0" lang="it-IT" sz="1800" spc="-1" strike="noStrike">
                <a:solidFill>
                  <a:srgbClr val="000000"/>
                </a:solidFill>
                <a:latin typeface="Calibri"/>
                <a:ea typeface="DejaVu Sans"/>
              </a:rPr>
              <a:t> che aiutano il beneficiario della formazione a </a:t>
            </a:r>
            <a:r>
              <a:rPr b="1" lang="it-IT" sz="1800" spc="-1" strike="noStrike">
                <a:solidFill>
                  <a:srgbClr val="00a197"/>
                </a:solidFill>
                <a:latin typeface="Calibri"/>
                <a:ea typeface="DejaVu Sans"/>
              </a:rPr>
              <a:t>mettere</a:t>
            </a:r>
            <a:r>
              <a:rPr b="0" lang="it-IT" sz="1800" spc="-1" strike="noStrike">
                <a:solidFill>
                  <a:srgbClr val="000000"/>
                </a:solidFill>
                <a:latin typeface="Calibri"/>
                <a:ea typeface="DejaVu Sans"/>
              </a:rPr>
              <a:t> in </a:t>
            </a:r>
            <a:r>
              <a:rPr b="1" lang="it-IT" sz="1800" spc="-1" strike="noStrike">
                <a:solidFill>
                  <a:srgbClr val="00a197"/>
                </a:solidFill>
                <a:latin typeface="Calibri"/>
                <a:ea typeface="DejaVu Sans"/>
              </a:rPr>
              <a:t>pratica</a:t>
            </a:r>
            <a:r>
              <a:rPr b="0" lang="it-IT" sz="1800" spc="-1" strike="noStrike">
                <a:solidFill>
                  <a:srgbClr val="000000"/>
                </a:solidFill>
                <a:latin typeface="Calibri"/>
                <a:ea typeface="DejaVu Sans"/>
              </a:rPr>
              <a:t> quanto </a:t>
            </a:r>
            <a:r>
              <a:rPr b="1" lang="it-IT" sz="1800" spc="-1" strike="noStrike">
                <a:solidFill>
                  <a:srgbClr val="00a197"/>
                </a:solidFill>
                <a:latin typeface="Calibri"/>
                <a:ea typeface="DejaVu Sans"/>
              </a:rPr>
              <a:t>appreso</a:t>
            </a:r>
            <a:r>
              <a:rPr b="0" lang="it-IT" sz="1800" spc="-1" strike="noStrike">
                <a:solidFill>
                  <a:srgbClr val="000000"/>
                </a:solidFill>
                <a:latin typeface="Calibri"/>
                <a:ea typeface="DejaVu Sans"/>
              </a:rPr>
              <a:t> </a:t>
            </a:r>
            <a:r>
              <a:rPr b="0" i="1" lang="it-IT" sz="1800" spc="-1" strike="noStrike">
                <a:solidFill>
                  <a:srgbClr val="000000"/>
                </a:solidFill>
                <a:latin typeface="Calibri"/>
                <a:ea typeface="DejaVu Sans"/>
              </a:rPr>
              <a:t>“</a:t>
            </a:r>
            <a:r>
              <a:rPr b="0" lang="it-IT" sz="1800" spc="-1" strike="noStrike">
                <a:solidFill>
                  <a:srgbClr val="000000"/>
                </a:solidFill>
                <a:latin typeface="Calibri"/>
                <a:ea typeface="DejaVu Sans"/>
              </a:rPr>
              <a:t>in aula</a:t>
            </a:r>
            <a:r>
              <a:rPr b="0" i="1" lang="it-IT" sz="1800" spc="-1" strike="noStrike">
                <a:solidFill>
                  <a:srgbClr val="000000"/>
                </a:solidFill>
                <a:latin typeface="Calibri"/>
                <a:ea typeface="DejaVu Sans"/>
              </a:rPr>
              <a:t>“</a:t>
            </a:r>
            <a:r>
              <a:rPr b="0" lang="it-IT" sz="1800" spc="-1" strike="noStrike">
                <a:solidFill>
                  <a:srgbClr val="000000"/>
                </a:solidFill>
                <a:latin typeface="Calibri"/>
                <a:ea typeface="DejaVu Sans"/>
              </a:rPr>
              <a:t>. Questo si concretizza ad </a:t>
            </a:r>
            <a:r>
              <a:rPr b="1" lang="it-IT" sz="1800" spc="-1" strike="noStrike">
                <a:solidFill>
                  <a:srgbClr val="00a197"/>
                </a:solidFill>
                <a:latin typeface="Calibri"/>
                <a:ea typeface="DejaVu Sans"/>
              </a:rPr>
              <a:t>esempio</a:t>
            </a:r>
            <a:r>
              <a:rPr b="0" lang="it-IT" sz="1800" spc="-1" strike="noStrike">
                <a:solidFill>
                  <a:srgbClr val="000000"/>
                </a:solidFill>
                <a:latin typeface="Calibri"/>
                <a:ea typeface="DejaVu Sans"/>
              </a:rPr>
              <a:t> con </a:t>
            </a:r>
            <a:r>
              <a:rPr b="1" lang="it-IT" sz="1800" spc="-1" strike="noStrike">
                <a:solidFill>
                  <a:srgbClr val="00a197"/>
                </a:solidFill>
                <a:latin typeface="Calibri"/>
                <a:ea typeface="DejaVu Sans"/>
              </a:rPr>
              <a:t>l’accompagnamento</a:t>
            </a:r>
            <a:r>
              <a:rPr b="0" lang="it-IT" sz="1800" spc="-1" strike="noStrike">
                <a:solidFill>
                  <a:srgbClr val="000000"/>
                </a:solidFill>
                <a:latin typeface="Calibri"/>
                <a:ea typeface="DejaVu Sans"/>
              </a:rPr>
              <a:t> del </a:t>
            </a:r>
            <a:r>
              <a:rPr b="1" lang="it-IT" sz="1800" spc="-1" strike="noStrike">
                <a:solidFill>
                  <a:srgbClr val="00a197"/>
                </a:solidFill>
                <a:latin typeface="Calibri"/>
                <a:ea typeface="DejaVu Sans"/>
              </a:rPr>
              <a:t>neo</a:t>
            </a:r>
            <a:r>
              <a:rPr b="0" lang="it-IT" sz="1800" spc="-1" strike="noStrike">
                <a:solidFill>
                  <a:srgbClr val="000000"/>
                </a:solidFill>
                <a:latin typeface="Calibri"/>
                <a:ea typeface="DejaVu Sans"/>
              </a:rPr>
              <a:t> </a:t>
            </a:r>
            <a:r>
              <a:rPr b="1" lang="it-IT" sz="1800" spc="-1" strike="noStrike">
                <a:solidFill>
                  <a:srgbClr val="00a197"/>
                </a:solidFill>
                <a:latin typeface="Calibri"/>
                <a:ea typeface="DejaVu Sans"/>
              </a:rPr>
              <a:t>imprenditore</a:t>
            </a:r>
            <a:r>
              <a:rPr b="0" lang="it-IT" sz="1800" spc="-1" strike="noStrike">
                <a:solidFill>
                  <a:srgbClr val="000000"/>
                </a:solidFill>
                <a:latin typeface="Calibri"/>
                <a:ea typeface="DejaVu Sans"/>
              </a:rPr>
              <a:t> che ha ricevuto un </a:t>
            </a:r>
            <a:r>
              <a:rPr b="1" lang="it-IT" sz="1800" spc="-1" strike="noStrike">
                <a:solidFill>
                  <a:srgbClr val="00a197"/>
                </a:solidFill>
                <a:latin typeface="Calibri"/>
                <a:ea typeface="DejaVu Sans"/>
              </a:rPr>
              <a:t>finanziamento</a:t>
            </a:r>
            <a:r>
              <a:rPr b="0" lang="it-IT" sz="1800" spc="-1" strike="noStrike">
                <a:solidFill>
                  <a:srgbClr val="000000"/>
                </a:solidFill>
                <a:latin typeface="Calibri"/>
                <a:ea typeface="DejaVu Sans"/>
              </a:rPr>
              <a:t> di </a:t>
            </a:r>
            <a:r>
              <a:rPr b="1" lang="it-IT" sz="1800" spc="-1" strike="noStrike">
                <a:solidFill>
                  <a:srgbClr val="00a197"/>
                </a:solidFill>
                <a:latin typeface="Calibri"/>
                <a:ea typeface="DejaVu Sans"/>
              </a:rPr>
              <a:t>microcredito</a:t>
            </a:r>
            <a:r>
              <a:rPr b="0" lang="it-IT" sz="1800" spc="-1" strike="noStrike">
                <a:solidFill>
                  <a:srgbClr val="000000"/>
                </a:solidFill>
                <a:latin typeface="Calibri"/>
                <a:ea typeface="DejaVu Sans"/>
              </a:rPr>
              <a:t> e che viene </a:t>
            </a:r>
            <a:r>
              <a:rPr b="1" lang="it-IT" sz="1800" spc="-1" strike="noStrike">
                <a:solidFill>
                  <a:srgbClr val="00a197"/>
                </a:solidFill>
                <a:latin typeface="Calibri"/>
                <a:ea typeface="DejaVu Sans"/>
              </a:rPr>
              <a:t>aiutato</a:t>
            </a:r>
            <a:r>
              <a:rPr b="0" lang="it-IT" sz="1800" spc="-1" strike="noStrike">
                <a:solidFill>
                  <a:srgbClr val="000000"/>
                </a:solidFill>
                <a:latin typeface="Calibri"/>
                <a:ea typeface="DejaVu Sans"/>
              </a:rPr>
              <a:t> nella fase di </a:t>
            </a:r>
            <a:r>
              <a:rPr b="1" lang="it-IT" sz="1800" spc="-1" strike="noStrike">
                <a:solidFill>
                  <a:srgbClr val="00a197"/>
                </a:solidFill>
                <a:latin typeface="Calibri"/>
                <a:ea typeface="DejaVu Sans"/>
              </a:rPr>
              <a:t>avvio</a:t>
            </a:r>
            <a:r>
              <a:rPr b="0" lang="it-IT" sz="1800" spc="-1" strike="noStrike">
                <a:solidFill>
                  <a:srgbClr val="000000"/>
                </a:solidFill>
                <a:latin typeface="Calibri"/>
                <a:ea typeface="DejaVu Sans"/>
              </a:rPr>
              <a:t> </a:t>
            </a:r>
            <a:r>
              <a:rPr b="1" lang="it-IT" sz="1800" spc="-1" strike="noStrike">
                <a:solidFill>
                  <a:srgbClr val="00a197"/>
                </a:solidFill>
                <a:latin typeface="Calibri"/>
                <a:ea typeface="DejaVu Sans"/>
              </a:rPr>
              <a:t>dell’impresa</a:t>
            </a:r>
            <a:endParaRPr b="0" lang="it-IT" sz="1800" spc="-1" strike="noStrike">
              <a:solidFill>
                <a:srgbClr val="000000"/>
              </a:solidFill>
              <a:latin typeface="Arial"/>
            </a:endParaRPr>
          </a:p>
        </p:txBody>
      </p:sp>
      <p:pic>
        <p:nvPicPr>
          <p:cNvPr id="99" name="Immagine 3" descr=""/>
          <p:cNvPicPr/>
          <p:nvPr/>
        </p:nvPicPr>
        <p:blipFill>
          <a:blip r:embed="rId2"/>
          <a:stretch/>
        </p:blipFill>
        <p:spPr>
          <a:xfrm>
            <a:off x="6790680" y="2399760"/>
            <a:ext cx="1753200" cy="1028520"/>
          </a:xfrm>
          <a:prstGeom prst="rect">
            <a:avLst/>
          </a:prstGeom>
          <a:ln w="0">
            <a:noFill/>
          </a:ln>
        </p:spPr>
      </p:pic>
      <p:pic>
        <p:nvPicPr>
          <p:cNvPr id="100" name="Immagine 4" descr=""/>
          <p:cNvPicPr/>
          <p:nvPr/>
        </p:nvPicPr>
        <p:blipFill>
          <a:blip r:embed="rId3"/>
          <a:stretch/>
        </p:blipFill>
        <p:spPr>
          <a:xfrm>
            <a:off x="6790680" y="3733560"/>
            <a:ext cx="1753200" cy="1483200"/>
          </a:xfrm>
          <a:prstGeom prst="rect">
            <a:avLst/>
          </a:prstGeom>
          <a:ln w="0">
            <a:noFill/>
          </a:ln>
        </p:spPr>
      </p:pic>
      <p:sp>
        <p:nvSpPr>
          <p:cNvPr id="101" name="PlaceHolder 3"/>
          <p:cNvSpPr>
            <a:spLocks noGrp="1"/>
          </p:cNvSpPr>
          <p:nvPr>
            <p:ph type="sldNum" idx="5"/>
          </p:nvPr>
        </p:nvSpPr>
        <p:spPr>
          <a:xfrm>
            <a:off x="6458040" y="6356520"/>
            <a:ext cx="2056680" cy="36432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GB" sz="1200" spc="-1" strike="noStrike">
                <a:solidFill>
                  <a:srgbClr val="8b8b8b"/>
                </a:solidFill>
                <a:latin typeface="Calibri"/>
              </a:defRPr>
            </a:lvl1pPr>
          </a:lstStyle>
          <a:p>
            <a:pPr indent="0" algn="r">
              <a:lnSpc>
                <a:spcPct val="100000"/>
              </a:lnSpc>
              <a:buNone/>
              <a:tabLst>
                <a:tab algn="l" pos="0"/>
              </a:tabLst>
            </a:pPr>
            <a:r>
              <a:rPr b="0" lang="en-GB" sz="1200" spc="-1" strike="noStrike">
                <a:solidFill>
                  <a:srgbClr val="8b8b8b"/>
                </a:solidFill>
                <a:latin typeface="Calibri"/>
              </a:rPr>
              <a:t> </a:t>
            </a:r>
            <a:endParaRPr b="0" lang="it-IT" sz="1200" spc="-1" strike="noStrike">
              <a:solidFill>
                <a:srgbClr val="000000"/>
              </a:solidFill>
              <a:latin typeface="Times New Roman"/>
            </a:endParaRPr>
          </a:p>
        </p:txBody>
      </p:sp>
      <p:sp>
        <p:nvSpPr>
          <p:cNvPr id="102" name="CasellaDiTesto 10"/>
          <p:cNvSpPr/>
          <p:nvPr/>
        </p:nvSpPr>
        <p:spPr>
          <a:xfrm>
            <a:off x="271800" y="6318000"/>
            <a:ext cx="25848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3</a:t>
            </a:r>
            <a:endParaRPr b="0" lang="it-IT"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7" name="Titolo 3"/>
          <p:cNvSpPr/>
          <p:nvPr/>
        </p:nvSpPr>
        <p:spPr>
          <a:xfrm>
            <a:off x="234000" y="475200"/>
            <a:ext cx="8689680" cy="50472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DejaVu Sans"/>
              </a:rPr>
              <a:t>AZIONI e ATTENZIONI - verso le imprese</a:t>
            </a:r>
            <a:endParaRPr b="0" lang="it-IT" sz="2800" spc="-1" strike="noStrike">
              <a:solidFill>
                <a:srgbClr val="000000"/>
              </a:solidFill>
              <a:latin typeface="Arial"/>
            </a:endParaRPr>
          </a:p>
        </p:txBody>
      </p:sp>
      <p:sp>
        <p:nvSpPr>
          <p:cNvPr id="578" name="CasellaDiTesto 6"/>
          <p:cNvSpPr/>
          <p:nvPr/>
        </p:nvSpPr>
        <p:spPr>
          <a:xfrm>
            <a:off x="272160" y="6318000"/>
            <a:ext cx="3362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30</a:t>
            </a:r>
            <a:endParaRPr b="0" lang="it-IT" sz="1200" spc="-1" strike="noStrike">
              <a:solidFill>
                <a:srgbClr val="000000"/>
              </a:solidFill>
              <a:latin typeface="Arial"/>
            </a:endParaRPr>
          </a:p>
        </p:txBody>
      </p:sp>
      <p:pic>
        <p:nvPicPr>
          <p:cNvPr id="579" name="Immagine 7" descr=""/>
          <p:cNvPicPr/>
          <p:nvPr/>
        </p:nvPicPr>
        <p:blipFill>
          <a:blip r:embed="rId1"/>
          <a:stretch/>
        </p:blipFill>
        <p:spPr>
          <a:xfrm>
            <a:off x="3970800" y="6498000"/>
            <a:ext cx="1107720" cy="161280"/>
          </a:xfrm>
          <a:prstGeom prst="rect">
            <a:avLst/>
          </a:prstGeom>
          <a:ln w="0">
            <a:noFill/>
          </a:ln>
        </p:spPr>
      </p:pic>
      <p:pic>
        <p:nvPicPr>
          <p:cNvPr id="580" name="Picture 2" descr="Etica in azienda: sfida culturale - Rivista Beesness"/>
          <p:cNvPicPr/>
          <p:nvPr/>
        </p:nvPicPr>
        <p:blipFill>
          <a:blip r:embed="rId2"/>
          <a:stretch/>
        </p:blipFill>
        <p:spPr>
          <a:xfrm>
            <a:off x="234000" y="2256120"/>
            <a:ext cx="1723680" cy="1146960"/>
          </a:xfrm>
          <a:prstGeom prst="rect">
            <a:avLst/>
          </a:prstGeom>
          <a:ln w="0">
            <a:noFill/>
          </a:ln>
        </p:spPr>
      </p:pic>
      <p:pic>
        <p:nvPicPr>
          <p:cNvPr id="581" name="Picture 6" descr="Strumenti finanziari: AZIONI E OBBLIGAZIONI - SosTrader"/>
          <p:cNvPicPr/>
          <p:nvPr/>
        </p:nvPicPr>
        <p:blipFill>
          <a:blip r:embed="rId3"/>
          <a:stretch/>
        </p:blipFill>
        <p:spPr>
          <a:xfrm>
            <a:off x="234000" y="3654000"/>
            <a:ext cx="1723680" cy="1146960"/>
          </a:xfrm>
          <a:prstGeom prst="rect">
            <a:avLst/>
          </a:prstGeom>
          <a:ln w="0">
            <a:noFill/>
          </a:ln>
        </p:spPr>
      </p:pic>
      <p:sp>
        <p:nvSpPr>
          <p:cNvPr id="582" name="Rettangolo con angoli arrotondati 9"/>
          <p:cNvSpPr/>
          <p:nvPr/>
        </p:nvSpPr>
        <p:spPr>
          <a:xfrm>
            <a:off x="234000" y="1339200"/>
            <a:ext cx="8689680" cy="708480"/>
          </a:xfrm>
          <a:prstGeom prst="roundRect">
            <a:avLst>
              <a:gd name="adj" fmla="val 16667"/>
            </a:avLst>
          </a:prstGeom>
          <a:noFill/>
          <a:ln w="31750">
            <a:solidFill>
              <a:srgbClr val="00a197"/>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just">
              <a:lnSpc>
                <a:spcPct val="100000"/>
              </a:lnSpc>
            </a:pPr>
            <a:r>
              <a:rPr b="0" lang="it-IT" sz="2000" spc="-1" strike="noStrike">
                <a:solidFill>
                  <a:srgbClr val="000000"/>
                </a:solidFill>
                <a:latin typeface="Calibri"/>
                <a:ea typeface="Calibri"/>
              </a:rPr>
              <a:t>Perché </a:t>
            </a:r>
            <a:r>
              <a:rPr b="1" lang="it-IT" sz="2000" spc="-1" strike="noStrike">
                <a:solidFill>
                  <a:srgbClr val="00a197"/>
                </a:solidFill>
                <a:latin typeface="Calibri"/>
                <a:ea typeface="Calibri"/>
              </a:rPr>
              <a:t>scegliere</a:t>
            </a:r>
            <a:r>
              <a:rPr b="0" lang="it-IT" sz="2000" spc="-1" strike="noStrike">
                <a:solidFill>
                  <a:srgbClr val="000000"/>
                </a:solidFill>
                <a:latin typeface="Calibri"/>
                <a:ea typeface="Calibri"/>
              </a:rPr>
              <a:t> uno </a:t>
            </a:r>
            <a:r>
              <a:rPr b="1" lang="it-IT" sz="2000" spc="-1" strike="noStrike">
                <a:solidFill>
                  <a:srgbClr val="00a197"/>
                </a:solidFill>
                <a:latin typeface="Calibri"/>
                <a:ea typeface="Calibri"/>
              </a:rPr>
              <a:t>strumento</a:t>
            </a:r>
            <a:r>
              <a:rPr b="0" lang="it-IT" sz="2000" spc="-1" strike="noStrike">
                <a:solidFill>
                  <a:srgbClr val="000000"/>
                </a:solidFill>
                <a:latin typeface="Calibri"/>
                <a:ea typeface="Calibri"/>
              </a:rPr>
              <a:t> </a:t>
            </a:r>
            <a:r>
              <a:rPr b="1" lang="it-IT" sz="2000" spc="-1" strike="noStrike">
                <a:solidFill>
                  <a:srgbClr val="00a197"/>
                </a:solidFill>
                <a:latin typeface="Calibri"/>
                <a:ea typeface="Calibri"/>
              </a:rPr>
              <a:t>finanziario</a:t>
            </a:r>
            <a:r>
              <a:rPr b="0" lang="it-IT" sz="2000" spc="-1" strike="noStrike">
                <a:solidFill>
                  <a:srgbClr val="000000"/>
                </a:solidFill>
                <a:latin typeface="Calibri"/>
                <a:ea typeface="Calibri"/>
              </a:rPr>
              <a:t> </a:t>
            </a:r>
            <a:r>
              <a:rPr b="1" lang="it-IT" sz="2000" spc="-1" strike="noStrike">
                <a:solidFill>
                  <a:srgbClr val="00a197"/>
                </a:solidFill>
                <a:latin typeface="Calibri"/>
                <a:ea typeface="Calibri"/>
              </a:rPr>
              <a:t>sostenibile</a:t>
            </a:r>
            <a:r>
              <a:rPr b="0" lang="it-IT" sz="2000" spc="-1" strike="noStrike">
                <a:solidFill>
                  <a:srgbClr val="000000"/>
                </a:solidFill>
                <a:latin typeface="Calibri"/>
                <a:ea typeface="Calibri"/>
              </a:rPr>
              <a:t> secondo i parametri </a:t>
            </a:r>
            <a:r>
              <a:rPr b="1" lang="it-IT" sz="2000" spc="-1" strike="noStrike">
                <a:solidFill>
                  <a:srgbClr val="00a197"/>
                </a:solidFill>
                <a:latin typeface="Calibri"/>
                <a:ea typeface="Calibri"/>
              </a:rPr>
              <a:t>ESG</a:t>
            </a:r>
            <a:r>
              <a:rPr b="0" lang="it-IT" sz="2000" spc="-1" strike="noStrike">
                <a:solidFill>
                  <a:srgbClr val="000000"/>
                </a:solidFill>
                <a:latin typeface="Calibri"/>
                <a:ea typeface="Calibri"/>
              </a:rPr>
              <a:t>? </a:t>
            </a:r>
            <a:endParaRPr b="0" lang="it-IT" sz="2000" spc="-1" strike="noStrike">
              <a:solidFill>
                <a:srgbClr val="000000"/>
              </a:solidFill>
              <a:latin typeface="Arial"/>
            </a:endParaRPr>
          </a:p>
        </p:txBody>
      </p:sp>
      <p:sp>
        <p:nvSpPr>
          <p:cNvPr id="583" name="Rettangolo con angoli arrotondati 11"/>
          <p:cNvSpPr/>
          <p:nvPr/>
        </p:nvSpPr>
        <p:spPr>
          <a:xfrm>
            <a:off x="234000" y="5201640"/>
            <a:ext cx="8534520" cy="70848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Senza aumentare i </a:t>
            </a:r>
            <a:r>
              <a:rPr b="1" lang="it-IT" sz="2800" spc="-1" strike="noStrike">
                <a:solidFill>
                  <a:schemeClr val="lt1"/>
                </a:solidFill>
                <a:latin typeface="Calibri"/>
                <a:ea typeface="DejaVu Sans"/>
              </a:rPr>
              <a:t>rischi</a:t>
            </a:r>
            <a:r>
              <a:rPr b="1" lang="it-IT" sz="2000" spc="-1" strike="noStrike">
                <a:solidFill>
                  <a:schemeClr val="lt1"/>
                </a:solidFill>
                <a:latin typeface="Calibri"/>
                <a:ea typeface="DejaVu Sans"/>
              </a:rPr>
              <a:t> e rinunciare al </a:t>
            </a:r>
            <a:r>
              <a:rPr b="1" lang="it-IT" sz="2800" spc="-1" strike="noStrike">
                <a:solidFill>
                  <a:schemeClr val="lt1"/>
                </a:solidFill>
                <a:latin typeface="Calibri"/>
                <a:ea typeface="DejaVu Sans"/>
              </a:rPr>
              <a:t>rendimento</a:t>
            </a:r>
            <a:endParaRPr b="0" lang="it-IT" sz="2800" spc="-1" strike="noStrike">
              <a:solidFill>
                <a:srgbClr val="000000"/>
              </a:solidFill>
              <a:latin typeface="Arial"/>
            </a:endParaRPr>
          </a:p>
        </p:txBody>
      </p:sp>
      <p:sp>
        <p:nvSpPr>
          <p:cNvPr id="584" name="CasellaDiTesto 2"/>
          <p:cNvSpPr/>
          <p:nvPr/>
        </p:nvSpPr>
        <p:spPr>
          <a:xfrm>
            <a:off x="1972800" y="2316240"/>
            <a:ext cx="6936480" cy="699480"/>
          </a:xfrm>
          <a:prstGeom prst="rect">
            <a:avLst/>
          </a:prstGeom>
          <a:noFill/>
          <a:ln w="0">
            <a:noFill/>
          </a:ln>
        </p:spPr>
        <p:style>
          <a:lnRef idx="0"/>
          <a:fillRef idx="0"/>
          <a:effectRef idx="0"/>
          <a:fontRef idx="minor"/>
        </p:style>
        <p:txBody>
          <a:bodyPr lIns="90000" rIns="90000" tIns="45000" bIns="45000" anchor="t">
            <a:spAutoFit/>
          </a:bodyPr>
          <a:p>
            <a:pPr lvl="1" marL="360360" indent="-270000" algn="just">
              <a:lnSpc>
                <a:spcPct val="100000"/>
              </a:lnSpc>
              <a:buClr>
                <a:srgbClr val="00a197"/>
              </a:buClr>
              <a:buFont typeface="Arial"/>
              <a:buChar char="•"/>
            </a:pPr>
            <a:r>
              <a:rPr b="0" lang="it-IT" sz="2000" spc="-1" strike="noStrike">
                <a:solidFill>
                  <a:srgbClr val="000000"/>
                </a:solidFill>
                <a:latin typeface="Calibri"/>
                <a:ea typeface="DejaVu Sans"/>
              </a:rPr>
              <a:t>Opportunità di investire sui </a:t>
            </a:r>
            <a:r>
              <a:rPr b="1" lang="it-IT" sz="2000" spc="-1" strike="noStrike">
                <a:solidFill>
                  <a:srgbClr val="00a197"/>
                </a:solidFill>
                <a:latin typeface="Calibri"/>
                <a:ea typeface="DejaVu Sans"/>
              </a:rPr>
              <a:t>valori</a:t>
            </a:r>
            <a:r>
              <a:rPr b="0" lang="it-IT" sz="2000" spc="-1" strike="noStrike">
                <a:solidFill>
                  <a:srgbClr val="000000"/>
                </a:solidFill>
                <a:latin typeface="Calibri"/>
                <a:ea typeface="DejaVu Sans"/>
              </a:rPr>
              <a:t> e che consentono di </a:t>
            </a:r>
            <a:r>
              <a:rPr b="1" lang="it-IT" sz="2000" spc="-1" strike="noStrike">
                <a:solidFill>
                  <a:srgbClr val="00a197"/>
                </a:solidFill>
                <a:latin typeface="Calibri"/>
                <a:ea typeface="DejaVu Sans"/>
              </a:rPr>
              <a:t>usare</a:t>
            </a:r>
            <a:r>
              <a:rPr b="0" lang="it-IT" sz="2000" spc="-1" strike="noStrike">
                <a:solidFill>
                  <a:srgbClr val="000000"/>
                </a:solidFill>
                <a:latin typeface="Calibri"/>
                <a:ea typeface="DejaVu Sans"/>
              </a:rPr>
              <a:t> </a:t>
            </a:r>
            <a:r>
              <a:rPr b="1" lang="it-IT" sz="2000" spc="-1" strike="noStrike">
                <a:solidFill>
                  <a:srgbClr val="00a197"/>
                </a:solidFill>
                <a:latin typeface="Calibri"/>
                <a:ea typeface="DejaVu Sans"/>
              </a:rPr>
              <a:t>bene</a:t>
            </a:r>
            <a:r>
              <a:rPr b="0" lang="it-IT" sz="2000" spc="-1" strike="noStrike">
                <a:solidFill>
                  <a:srgbClr val="000000"/>
                </a:solidFill>
                <a:latin typeface="Calibri"/>
                <a:ea typeface="DejaVu Sans"/>
              </a:rPr>
              <a:t> il </a:t>
            </a:r>
            <a:r>
              <a:rPr b="1" lang="it-IT" sz="2000" spc="-1" strike="noStrike">
                <a:solidFill>
                  <a:srgbClr val="00a197"/>
                </a:solidFill>
                <a:latin typeface="Calibri"/>
                <a:ea typeface="DejaVu Sans"/>
              </a:rPr>
              <a:t>denaro</a:t>
            </a:r>
            <a:r>
              <a:rPr b="0" lang="it-IT" sz="2000" spc="-1" strike="noStrike">
                <a:solidFill>
                  <a:srgbClr val="000000"/>
                </a:solidFill>
                <a:latin typeface="Calibri"/>
                <a:ea typeface="DejaVu Sans"/>
              </a:rPr>
              <a:t> per </a:t>
            </a:r>
            <a:r>
              <a:rPr b="1" lang="it-IT" sz="2000" spc="-1" strike="noStrike">
                <a:solidFill>
                  <a:srgbClr val="00a197"/>
                </a:solidFill>
                <a:latin typeface="Calibri"/>
                <a:ea typeface="DejaVu Sans"/>
              </a:rPr>
              <a:t>te</a:t>
            </a:r>
            <a:r>
              <a:rPr b="0" lang="it-IT" sz="2000" spc="-1" strike="noStrike">
                <a:solidFill>
                  <a:srgbClr val="000000"/>
                </a:solidFill>
                <a:latin typeface="Calibri"/>
                <a:ea typeface="DejaVu Sans"/>
              </a:rPr>
              <a:t>, per i tuoi </a:t>
            </a:r>
            <a:r>
              <a:rPr b="1" lang="it-IT" sz="2000" spc="-1" strike="noStrike">
                <a:solidFill>
                  <a:srgbClr val="00a197"/>
                </a:solidFill>
                <a:latin typeface="Calibri"/>
                <a:ea typeface="DejaVu Sans"/>
              </a:rPr>
              <a:t>cari</a:t>
            </a:r>
            <a:r>
              <a:rPr b="0" lang="it-IT" sz="2000" spc="-1" strike="noStrike">
                <a:solidFill>
                  <a:srgbClr val="000000"/>
                </a:solidFill>
                <a:latin typeface="Calibri"/>
                <a:ea typeface="DejaVu Sans"/>
              </a:rPr>
              <a:t> ma anche per la </a:t>
            </a:r>
            <a:r>
              <a:rPr b="1" lang="it-IT" sz="2000" spc="-1" strike="noStrike">
                <a:solidFill>
                  <a:srgbClr val="00a197"/>
                </a:solidFill>
                <a:latin typeface="Calibri"/>
                <a:ea typeface="DejaVu Sans"/>
              </a:rPr>
              <a:t>società</a:t>
            </a:r>
            <a:r>
              <a:rPr b="0" lang="it-IT" sz="2000" spc="-1" strike="noStrike">
                <a:solidFill>
                  <a:srgbClr val="000000"/>
                </a:solidFill>
                <a:latin typeface="Calibri"/>
                <a:ea typeface="DejaVu Sans"/>
              </a:rPr>
              <a:t>.</a:t>
            </a:r>
            <a:endParaRPr b="0" lang="it-IT" sz="2000" spc="-1" strike="noStrike">
              <a:solidFill>
                <a:srgbClr val="000000"/>
              </a:solidFill>
              <a:latin typeface="Arial"/>
            </a:endParaRPr>
          </a:p>
        </p:txBody>
      </p:sp>
      <p:sp>
        <p:nvSpPr>
          <p:cNvPr id="585" name="CasellaDiTesto 12"/>
          <p:cNvSpPr/>
          <p:nvPr/>
        </p:nvSpPr>
        <p:spPr>
          <a:xfrm>
            <a:off x="1972800" y="3612960"/>
            <a:ext cx="6950880" cy="1309320"/>
          </a:xfrm>
          <a:prstGeom prst="rect">
            <a:avLst/>
          </a:prstGeom>
          <a:noFill/>
          <a:ln w="0">
            <a:noFill/>
          </a:ln>
        </p:spPr>
        <p:style>
          <a:lnRef idx="0"/>
          <a:fillRef idx="0"/>
          <a:effectRef idx="0"/>
          <a:fontRef idx="minor"/>
        </p:style>
        <p:txBody>
          <a:bodyPr lIns="90000" rIns="90000" tIns="45000" bIns="45000" anchor="t">
            <a:spAutoFit/>
          </a:bodyPr>
          <a:p>
            <a:pPr lvl="3" marL="360360" indent="-270000" algn="just">
              <a:lnSpc>
                <a:spcPct val="100000"/>
              </a:lnSpc>
              <a:spcBef>
                <a:spcPts val="601"/>
              </a:spcBef>
              <a:spcAft>
                <a:spcPts val="601"/>
              </a:spcAft>
              <a:buClr>
                <a:srgbClr val="00a197"/>
              </a:buClr>
              <a:buFont typeface="Arial"/>
              <a:buChar char="•"/>
            </a:pPr>
            <a:r>
              <a:rPr b="1" lang="it-IT" sz="2000" spc="-1" strike="noStrike">
                <a:solidFill>
                  <a:srgbClr val="00a197"/>
                </a:solidFill>
                <a:latin typeface="Calibri"/>
                <a:ea typeface="DejaVu Sans"/>
              </a:rPr>
              <a:t>Diversificazione</a:t>
            </a:r>
            <a:r>
              <a:rPr b="0" lang="it-IT" sz="2000" spc="-1" strike="noStrike">
                <a:solidFill>
                  <a:srgbClr val="000000"/>
                </a:solidFill>
                <a:latin typeface="Calibri"/>
                <a:ea typeface="DejaVu Sans"/>
              </a:rPr>
              <a:t> del </a:t>
            </a:r>
            <a:r>
              <a:rPr b="1" lang="it-IT" sz="2000" spc="-1" strike="noStrike">
                <a:solidFill>
                  <a:srgbClr val="00a197"/>
                </a:solidFill>
                <a:latin typeface="Calibri"/>
                <a:ea typeface="DejaVu Sans"/>
              </a:rPr>
              <a:t>portafoglio</a:t>
            </a:r>
            <a:r>
              <a:rPr b="0" lang="it-IT" sz="2000" spc="-1" strike="noStrike">
                <a:solidFill>
                  <a:srgbClr val="000000"/>
                </a:solidFill>
                <a:latin typeface="Calibri"/>
                <a:ea typeface="DejaVu Sans"/>
              </a:rPr>
              <a:t>, avendo nel patrimonio anche strumenti che hanno tra i propri </a:t>
            </a:r>
            <a:r>
              <a:rPr b="1" lang="it-IT" sz="2000" spc="-1" strike="noStrike">
                <a:solidFill>
                  <a:srgbClr val="00a197"/>
                </a:solidFill>
                <a:latin typeface="Calibri"/>
                <a:ea typeface="DejaVu Sans"/>
              </a:rPr>
              <a:t>obiettivi</a:t>
            </a:r>
            <a:r>
              <a:rPr b="0" lang="it-IT" sz="2000" spc="-1" strike="noStrike">
                <a:solidFill>
                  <a:srgbClr val="000000"/>
                </a:solidFill>
                <a:latin typeface="Calibri"/>
                <a:ea typeface="DejaVu Sans"/>
              </a:rPr>
              <a:t> questioni importanti quali la </a:t>
            </a:r>
            <a:r>
              <a:rPr b="1" lang="it-IT" sz="2000" spc="-1" strike="noStrike">
                <a:solidFill>
                  <a:srgbClr val="00a197"/>
                </a:solidFill>
                <a:latin typeface="Calibri"/>
                <a:ea typeface="DejaVu Sans"/>
              </a:rPr>
              <a:t>lotta</a:t>
            </a:r>
            <a:r>
              <a:rPr b="0" lang="it-IT" sz="2000" spc="-1" strike="noStrike">
                <a:solidFill>
                  <a:srgbClr val="000000"/>
                </a:solidFill>
                <a:latin typeface="Calibri"/>
                <a:ea typeface="DejaVu Sans"/>
              </a:rPr>
              <a:t> al </a:t>
            </a:r>
            <a:r>
              <a:rPr b="1" lang="it-IT" sz="2000" spc="-1" strike="noStrike">
                <a:solidFill>
                  <a:srgbClr val="00a197"/>
                </a:solidFill>
                <a:latin typeface="Calibri"/>
                <a:ea typeface="DejaVu Sans"/>
              </a:rPr>
              <a:t>cambiamento climatico</a:t>
            </a:r>
            <a:r>
              <a:rPr b="0" lang="it-IT" sz="2000" spc="-1" strike="noStrike">
                <a:solidFill>
                  <a:srgbClr val="000000"/>
                </a:solidFill>
                <a:latin typeface="Calibri"/>
                <a:ea typeface="DejaVu Sans"/>
              </a:rPr>
              <a:t> e il </a:t>
            </a:r>
            <a:r>
              <a:rPr b="1" lang="it-IT" sz="2000" spc="-1" strike="noStrike">
                <a:solidFill>
                  <a:srgbClr val="00a197"/>
                </a:solidFill>
                <a:latin typeface="Calibri"/>
                <a:ea typeface="DejaVu Sans"/>
              </a:rPr>
              <a:t>supporto</a:t>
            </a:r>
            <a:r>
              <a:rPr b="0" lang="it-IT" sz="2000" spc="-1" strike="noStrike">
                <a:solidFill>
                  <a:srgbClr val="000000"/>
                </a:solidFill>
                <a:latin typeface="Calibri"/>
                <a:ea typeface="DejaVu Sans"/>
              </a:rPr>
              <a:t> alla </a:t>
            </a:r>
            <a:r>
              <a:rPr b="1" lang="it-IT" sz="2000" spc="-1" strike="noStrike">
                <a:solidFill>
                  <a:srgbClr val="00a197"/>
                </a:solidFill>
                <a:latin typeface="Calibri"/>
                <a:ea typeface="DejaVu Sans"/>
              </a:rPr>
              <a:t>parità</a:t>
            </a:r>
            <a:r>
              <a:rPr b="0" lang="it-IT" sz="2000" spc="-1" strike="noStrike">
                <a:solidFill>
                  <a:srgbClr val="000000"/>
                </a:solidFill>
                <a:latin typeface="Calibri"/>
                <a:ea typeface="DejaVu Sans"/>
              </a:rPr>
              <a:t> di </a:t>
            </a:r>
            <a:r>
              <a:rPr b="1" lang="it-IT" sz="2000" spc="-1" strike="noStrike">
                <a:solidFill>
                  <a:srgbClr val="00a197"/>
                </a:solidFill>
                <a:latin typeface="Calibri"/>
                <a:ea typeface="DejaVu Sans"/>
              </a:rPr>
              <a:t>genere</a:t>
            </a:r>
            <a:r>
              <a:rPr b="0" lang="it-IT" sz="2000" spc="-1" strike="noStrike">
                <a:solidFill>
                  <a:srgbClr val="000000"/>
                </a:solidFill>
                <a:latin typeface="Calibri"/>
                <a:ea typeface="DejaVu Sans"/>
              </a:rPr>
              <a:t>.</a:t>
            </a:r>
            <a:endParaRPr b="0" lang="it-IT"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6" name="CasellaDiTesto 6"/>
          <p:cNvSpPr/>
          <p:nvPr/>
        </p:nvSpPr>
        <p:spPr>
          <a:xfrm>
            <a:off x="272160" y="6318000"/>
            <a:ext cx="3362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31</a:t>
            </a:r>
            <a:endParaRPr b="0" lang="it-IT" sz="1200" spc="-1" strike="noStrike">
              <a:solidFill>
                <a:srgbClr val="000000"/>
              </a:solidFill>
              <a:latin typeface="Arial"/>
            </a:endParaRPr>
          </a:p>
        </p:txBody>
      </p:sp>
      <p:pic>
        <p:nvPicPr>
          <p:cNvPr id="587" name="Immagine 7" descr=""/>
          <p:cNvPicPr/>
          <p:nvPr/>
        </p:nvPicPr>
        <p:blipFill>
          <a:blip r:embed="rId1"/>
          <a:stretch/>
        </p:blipFill>
        <p:spPr>
          <a:xfrm>
            <a:off x="3970800" y="6498000"/>
            <a:ext cx="1107720" cy="161280"/>
          </a:xfrm>
          <a:prstGeom prst="rect">
            <a:avLst/>
          </a:prstGeom>
          <a:ln w="0">
            <a:noFill/>
          </a:ln>
        </p:spPr>
      </p:pic>
      <p:pic>
        <p:nvPicPr>
          <p:cNvPr id="588" name="Immagine 9" descr=""/>
          <p:cNvPicPr/>
          <p:nvPr/>
        </p:nvPicPr>
        <p:blipFill>
          <a:blip r:embed="rId2"/>
          <a:stretch/>
        </p:blipFill>
        <p:spPr>
          <a:xfrm>
            <a:off x="234000" y="1339200"/>
            <a:ext cx="2094120" cy="1619280"/>
          </a:xfrm>
          <a:prstGeom prst="rect">
            <a:avLst/>
          </a:prstGeom>
          <a:ln w="190500">
            <a:noFill/>
          </a:ln>
          <a:effectLst>
            <a:outerShdw algn="bl" blurRad="127080" rotWithShape="0">
              <a:srgbClr val="000000"/>
            </a:outerShdw>
          </a:effectLst>
          <a:scene3d>
            <a:camera fov="5400000" prst="perspectiveFront"/>
            <a:lightRig dir="t" rig="threePt">
              <a:rot lat="0" lon="0" rev="19200000"/>
            </a:lightRig>
          </a:scene3d>
          <a:sp3d extrusionH="25400">
            <a:bevelT prst="hardEdge" w="304800" h="152400"/>
            <a:extrusionClr>
              <a:srgbClr val="000000"/>
            </a:extrusionClr>
          </a:sp3d>
        </p:spPr>
      </p:pic>
      <p:sp>
        <p:nvSpPr>
          <p:cNvPr id="589" name="CasellaDiTesto 14"/>
          <p:cNvSpPr/>
          <p:nvPr/>
        </p:nvSpPr>
        <p:spPr>
          <a:xfrm>
            <a:off x="4285800" y="2791080"/>
            <a:ext cx="4351680" cy="170928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spcBef>
                <a:spcPts val="374"/>
              </a:spcBef>
              <a:spcAft>
                <a:spcPts val="374"/>
              </a:spcAft>
            </a:pPr>
            <a:r>
              <a:rPr b="0" lang="it-IT" sz="2000" spc="-1" strike="noStrike">
                <a:solidFill>
                  <a:srgbClr val="444444"/>
                </a:solidFill>
                <a:latin typeface="Calibri"/>
                <a:ea typeface="Times New Roman"/>
              </a:rPr>
              <a:t>la </a:t>
            </a:r>
            <a:r>
              <a:rPr b="1" lang="it-IT" sz="2000" spc="-1" strike="noStrike">
                <a:solidFill>
                  <a:srgbClr val="00a197"/>
                </a:solidFill>
                <a:latin typeface="Calibri"/>
                <a:ea typeface="Times New Roman"/>
              </a:rPr>
              <a:t>tentazione</a:t>
            </a:r>
            <a:r>
              <a:rPr b="0" lang="it-IT" sz="2000" spc="-1" strike="noStrike">
                <a:solidFill>
                  <a:srgbClr val="444444"/>
                </a:solidFill>
                <a:latin typeface="Calibri"/>
                <a:ea typeface="Times New Roman"/>
              </a:rPr>
              <a:t> da parte delle </a:t>
            </a:r>
            <a:r>
              <a:rPr b="1" lang="it-IT" sz="2000" spc="-1" strike="noStrike">
                <a:solidFill>
                  <a:srgbClr val="00a197"/>
                </a:solidFill>
                <a:latin typeface="Calibri"/>
                <a:ea typeface="Times New Roman"/>
              </a:rPr>
              <a:t>aziende</a:t>
            </a:r>
            <a:r>
              <a:rPr b="0" lang="it-IT" sz="2000" spc="-1" strike="noStrike">
                <a:solidFill>
                  <a:srgbClr val="444444"/>
                </a:solidFill>
                <a:latin typeface="Calibri"/>
                <a:ea typeface="Times New Roman"/>
              </a:rPr>
              <a:t>, di </a:t>
            </a:r>
            <a:r>
              <a:rPr b="1" lang="it-IT" sz="2000" spc="-1" strike="noStrike">
                <a:solidFill>
                  <a:srgbClr val="00a197"/>
                </a:solidFill>
                <a:latin typeface="Calibri"/>
                <a:ea typeface="Times New Roman"/>
              </a:rPr>
              <a:t>un’immagine</a:t>
            </a:r>
            <a:r>
              <a:rPr b="0" lang="it-IT" sz="2000" spc="-1" strike="noStrike">
                <a:solidFill>
                  <a:srgbClr val="444444"/>
                </a:solidFill>
                <a:latin typeface="Calibri"/>
                <a:ea typeface="Times New Roman"/>
              </a:rPr>
              <a:t> </a:t>
            </a:r>
            <a:r>
              <a:rPr b="1" lang="it-IT" sz="2000" spc="-1" strike="noStrike">
                <a:solidFill>
                  <a:srgbClr val="00a197"/>
                </a:solidFill>
                <a:latin typeface="Calibri"/>
                <a:ea typeface="Times New Roman"/>
              </a:rPr>
              <a:t>verde</a:t>
            </a:r>
            <a:r>
              <a:rPr b="0" lang="it-IT" sz="2000" spc="-1" strike="noStrike">
                <a:solidFill>
                  <a:srgbClr val="444444"/>
                </a:solidFill>
                <a:latin typeface="Calibri"/>
                <a:ea typeface="Times New Roman"/>
              </a:rPr>
              <a:t> per attirare clienti. </a:t>
            </a:r>
            <a:endParaRPr b="0" lang="it-IT" sz="2000" spc="-1" strike="noStrike">
              <a:solidFill>
                <a:srgbClr val="000000"/>
              </a:solidFill>
              <a:latin typeface="Arial"/>
            </a:endParaRPr>
          </a:p>
          <a:p>
            <a:pPr algn="just">
              <a:lnSpc>
                <a:spcPct val="100000"/>
              </a:lnSpc>
              <a:spcBef>
                <a:spcPts val="374"/>
              </a:spcBef>
              <a:spcAft>
                <a:spcPts val="374"/>
              </a:spcAft>
            </a:pPr>
            <a:r>
              <a:rPr b="0" lang="it-IT" sz="2000" spc="-1" strike="noStrike">
                <a:solidFill>
                  <a:srgbClr val="444444"/>
                </a:solidFill>
                <a:latin typeface="Calibri"/>
                <a:ea typeface="Times New Roman"/>
              </a:rPr>
              <a:t>Se però le </a:t>
            </a:r>
            <a:r>
              <a:rPr b="1" lang="it-IT" sz="2000" spc="-1" strike="noStrike">
                <a:solidFill>
                  <a:srgbClr val="00a197"/>
                </a:solidFill>
                <a:latin typeface="Calibri"/>
                <a:ea typeface="Times New Roman"/>
              </a:rPr>
              <a:t>dichiarazioni</a:t>
            </a:r>
            <a:r>
              <a:rPr b="0" lang="it-IT" sz="2000" spc="-1" strike="noStrike">
                <a:solidFill>
                  <a:srgbClr val="444444"/>
                </a:solidFill>
                <a:latin typeface="Calibri"/>
                <a:ea typeface="Times New Roman"/>
              </a:rPr>
              <a:t> </a:t>
            </a:r>
            <a:r>
              <a:rPr b="1" lang="it-IT" sz="2000" spc="-1" strike="noStrike">
                <a:solidFill>
                  <a:srgbClr val="00a197"/>
                </a:solidFill>
                <a:latin typeface="Calibri"/>
                <a:ea typeface="Times New Roman"/>
              </a:rPr>
              <a:t>non</a:t>
            </a:r>
            <a:r>
              <a:rPr b="0" lang="it-IT" sz="2000" spc="-1" strike="noStrike">
                <a:solidFill>
                  <a:srgbClr val="444444"/>
                </a:solidFill>
                <a:latin typeface="Calibri"/>
                <a:ea typeface="Times New Roman"/>
              </a:rPr>
              <a:t> </a:t>
            </a:r>
            <a:r>
              <a:rPr b="1" lang="it-IT" sz="2000" spc="-1" strike="noStrike">
                <a:solidFill>
                  <a:srgbClr val="00a197"/>
                </a:solidFill>
                <a:latin typeface="Calibri"/>
                <a:ea typeface="Times New Roman"/>
              </a:rPr>
              <a:t>corrispondono</a:t>
            </a:r>
            <a:r>
              <a:rPr b="0" lang="it-IT" sz="2000" spc="-1" strike="noStrike">
                <a:solidFill>
                  <a:srgbClr val="444444"/>
                </a:solidFill>
                <a:latin typeface="Calibri"/>
                <a:ea typeface="Times New Roman"/>
              </a:rPr>
              <a:t> alla </a:t>
            </a:r>
            <a:r>
              <a:rPr b="1" lang="it-IT" sz="2000" spc="-1" strike="noStrike">
                <a:solidFill>
                  <a:srgbClr val="00a197"/>
                </a:solidFill>
                <a:latin typeface="Calibri"/>
                <a:ea typeface="Times New Roman"/>
              </a:rPr>
              <a:t>sostanza</a:t>
            </a:r>
            <a:r>
              <a:rPr b="0" lang="it-IT" sz="2000" spc="-1" strike="noStrike">
                <a:solidFill>
                  <a:srgbClr val="444444"/>
                </a:solidFill>
                <a:latin typeface="Calibri"/>
                <a:ea typeface="Times New Roman"/>
              </a:rPr>
              <a:t> il </a:t>
            </a:r>
            <a:r>
              <a:rPr b="1" lang="it-IT" sz="2000" spc="-1" strike="noStrike">
                <a:solidFill>
                  <a:srgbClr val="00a197"/>
                </a:solidFill>
                <a:latin typeface="Calibri"/>
                <a:ea typeface="Times New Roman"/>
              </a:rPr>
              <a:t>rischio</a:t>
            </a:r>
            <a:r>
              <a:rPr b="0" lang="it-IT" sz="2000" spc="-1" strike="noStrike">
                <a:solidFill>
                  <a:srgbClr val="444444"/>
                </a:solidFill>
                <a:latin typeface="Calibri"/>
                <a:ea typeface="Times New Roman"/>
              </a:rPr>
              <a:t> è quello di scivolare</a:t>
            </a:r>
            <a:endParaRPr b="0" lang="it-IT" sz="2000" spc="-1" strike="noStrike">
              <a:solidFill>
                <a:srgbClr val="000000"/>
              </a:solidFill>
              <a:latin typeface="Arial"/>
            </a:endParaRPr>
          </a:p>
        </p:txBody>
      </p:sp>
      <p:sp>
        <p:nvSpPr>
          <p:cNvPr id="590" name="Titolo 3"/>
          <p:cNvSpPr/>
          <p:nvPr/>
        </p:nvSpPr>
        <p:spPr>
          <a:xfrm>
            <a:off x="234000" y="475200"/>
            <a:ext cx="8689680" cy="50472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DejaVu Sans"/>
              </a:rPr>
              <a:t>AZIONI e ATTENZIONI – verso le imprese</a:t>
            </a:r>
            <a:endParaRPr b="0" lang="it-IT" sz="2800" spc="-1" strike="noStrike">
              <a:solidFill>
                <a:srgbClr val="000000"/>
              </a:solidFill>
              <a:latin typeface="Arial"/>
            </a:endParaRPr>
          </a:p>
        </p:txBody>
      </p:sp>
      <p:pic>
        <p:nvPicPr>
          <p:cNvPr id="591" name="Picture 2" descr="L'altra faccia della moda sostenibile: il Greenwashing | The Soundcheck"/>
          <p:cNvPicPr/>
          <p:nvPr/>
        </p:nvPicPr>
        <p:blipFill>
          <a:blip r:embed="rId3"/>
          <a:stretch/>
        </p:blipFill>
        <p:spPr>
          <a:xfrm>
            <a:off x="234000" y="4480560"/>
            <a:ext cx="2447280" cy="1370160"/>
          </a:xfrm>
          <a:prstGeom prst="rect">
            <a:avLst/>
          </a:prstGeom>
          <a:ln w="0">
            <a:noFill/>
          </a:ln>
        </p:spPr>
      </p:pic>
      <p:sp>
        <p:nvSpPr>
          <p:cNvPr id="592" name="CasellaDiTesto 11"/>
          <p:cNvSpPr/>
          <p:nvPr/>
        </p:nvSpPr>
        <p:spPr>
          <a:xfrm>
            <a:off x="2880000" y="4835520"/>
            <a:ext cx="4792320" cy="100440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374"/>
              </a:spcBef>
              <a:spcAft>
                <a:spcPts val="374"/>
              </a:spcAft>
            </a:pPr>
            <a:r>
              <a:rPr b="0" lang="it-IT" sz="2000" spc="-1" strike="noStrike">
                <a:solidFill>
                  <a:srgbClr val="444444"/>
                </a:solidFill>
                <a:latin typeface="Calibri"/>
                <a:ea typeface="Times New Roman"/>
              </a:rPr>
              <a:t>nella pratica del </a:t>
            </a:r>
            <a:r>
              <a:rPr b="1" lang="it-IT" sz="2000" spc="-1" strike="noStrike">
                <a:solidFill>
                  <a:srgbClr val="00a197"/>
                </a:solidFill>
                <a:latin typeface="Calibri"/>
                <a:ea typeface="Times New Roman"/>
              </a:rPr>
              <a:t>Greenwashing</a:t>
            </a:r>
            <a:r>
              <a:rPr b="1" lang="it-IT" sz="2000" spc="-1" strike="noStrike">
                <a:solidFill>
                  <a:srgbClr val="444444"/>
                </a:solidFill>
                <a:latin typeface="Calibri"/>
                <a:ea typeface="Times New Roman"/>
              </a:rPr>
              <a:t>, </a:t>
            </a:r>
            <a:r>
              <a:rPr b="0" lang="it-IT" sz="2000" spc="-1" strike="noStrike">
                <a:solidFill>
                  <a:srgbClr val="444444"/>
                </a:solidFill>
                <a:latin typeface="Calibri"/>
                <a:ea typeface="Times New Roman"/>
              </a:rPr>
              <a:t>ossia di darsi una patina di società attenta all’ambiente anche se </a:t>
            </a:r>
            <a:r>
              <a:rPr b="1" lang="it-IT" sz="2000" spc="-1" strike="noStrike">
                <a:solidFill>
                  <a:srgbClr val="00a197"/>
                </a:solidFill>
                <a:latin typeface="Calibri"/>
                <a:ea typeface="Times New Roman"/>
              </a:rPr>
              <a:t>non è così</a:t>
            </a:r>
            <a:r>
              <a:rPr b="0" lang="it-IT" sz="2000" spc="-1" strike="noStrike">
                <a:solidFill>
                  <a:srgbClr val="444444"/>
                </a:solidFill>
                <a:latin typeface="Calibri"/>
                <a:ea typeface="Times New Roman"/>
              </a:rPr>
              <a:t>. </a:t>
            </a:r>
            <a:endParaRPr b="0" lang="it-IT" sz="2000" spc="-1" strike="noStrike">
              <a:solidFill>
                <a:srgbClr val="000000"/>
              </a:solidFill>
              <a:latin typeface="Arial"/>
            </a:endParaRPr>
          </a:p>
        </p:txBody>
      </p:sp>
      <p:sp>
        <p:nvSpPr>
          <p:cNvPr id="593" name="CasellaDiTesto 12"/>
          <p:cNvSpPr/>
          <p:nvPr/>
        </p:nvSpPr>
        <p:spPr>
          <a:xfrm>
            <a:off x="2880000" y="1339200"/>
            <a:ext cx="4938120" cy="10044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spcBef>
                <a:spcPts val="374"/>
              </a:spcBef>
              <a:spcAft>
                <a:spcPts val="374"/>
              </a:spcAft>
            </a:pPr>
            <a:r>
              <a:rPr b="0" lang="it-IT" sz="2000" spc="-1" strike="noStrike">
                <a:solidFill>
                  <a:srgbClr val="444444"/>
                </a:solidFill>
                <a:latin typeface="Calibri"/>
                <a:ea typeface="Times New Roman"/>
              </a:rPr>
              <a:t>L’attenzione verso il cambiamento climatico e la </a:t>
            </a:r>
            <a:r>
              <a:rPr b="1" lang="it-IT" sz="2000" spc="-1" strike="noStrike">
                <a:solidFill>
                  <a:srgbClr val="00a197"/>
                </a:solidFill>
                <a:latin typeface="Calibri"/>
                <a:ea typeface="Times New Roman"/>
              </a:rPr>
              <a:t>sensibilità</a:t>
            </a:r>
            <a:r>
              <a:rPr b="0" lang="it-IT" sz="2000" spc="-1" strike="noStrike">
                <a:solidFill>
                  <a:srgbClr val="444444"/>
                </a:solidFill>
                <a:latin typeface="Calibri"/>
                <a:ea typeface="Times New Roman"/>
              </a:rPr>
              <a:t> dei </a:t>
            </a:r>
            <a:r>
              <a:rPr b="1" lang="it-IT" sz="2000" spc="-1" strike="noStrike">
                <a:solidFill>
                  <a:srgbClr val="00a197"/>
                </a:solidFill>
                <a:latin typeface="Calibri"/>
                <a:ea typeface="Times New Roman"/>
              </a:rPr>
              <a:t>consumatori</a:t>
            </a:r>
            <a:r>
              <a:rPr b="0" lang="it-IT" sz="2000" spc="-1" strike="noStrike">
                <a:solidFill>
                  <a:srgbClr val="444444"/>
                </a:solidFill>
                <a:latin typeface="Calibri"/>
                <a:ea typeface="Times New Roman"/>
              </a:rPr>
              <a:t> verso le </a:t>
            </a:r>
            <a:r>
              <a:rPr b="1" lang="it-IT" sz="2000" spc="-1" strike="noStrike">
                <a:solidFill>
                  <a:srgbClr val="00a197"/>
                </a:solidFill>
                <a:latin typeface="Calibri"/>
                <a:ea typeface="Times New Roman"/>
              </a:rPr>
              <a:t>tematiche</a:t>
            </a:r>
            <a:r>
              <a:rPr b="0" lang="it-IT" sz="2000" spc="-1" strike="noStrike">
                <a:solidFill>
                  <a:srgbClr val="444444"/>
                </a:solidFill>
                <a:latin typeface="Calibri"/>
                <a:ea typeface="Times New Roman"/>
              </a:rPr>
              <a:t> </a:t>
            </a:r>
            <a:r>
              <a:rPr b="1" lang="it-IT" sz="2000" spc="-1" strike="noStrike">
                <a:solidFill>
                  <a:srgbClr val="00a197"/>
                </a:solidFill>
                <a:latin typeface="Calibri"/>
                <a:ea typeface="Times New Roman"/>
              </a:rPr>
              <a:t>green</a:t>
            </a:r>
            <a:r>
              <a:rPr b="0" lang="it-IT" sz="2000" spc="-1" strike="noStrike">
                <a:solidFill>
                  <a:srgbClr val="444444"/>
                </a:solidFill>
                <a:latin typeface="Calibri"/>
                <a:ea typeface="Times New Roman"/>
              </a:rPr>
              <a:t>, comporta </a:t>
            </a:r>
            <a:endParaRPr b="0" lang="it-IT" sz="2000" spc="-1" strike="noStrike">
              <a:solidFill>
                <a:srgbClr val="000000"/>
              </a:solidFill>
              <a:latin typeface="Arial"/>
            </a:endParaRPr>
          </a:p>
        </p:txBody>
      </p:sp>
      <p:pic>
        <p:nvPicPr>
          <p:cNvPr id="594" name="Immagine 13" descr=""/>
          <p:cNvPicPr/>
          <p:nvPr/>
        </p:nvPicPr>
        <p:blipFill>
          <a:blip r:embed="rId4"/>
          <a:stretch/>
        </p:blipFill>
        <p:spPr>
          <a:xfrm rot="19278600">
            <a:off x="7080120" y="2164680"/>
            <a:ext cx="863280" cy="657720"/>
          </a:xfrm>
          <a:prstGeom prst="rect">
            <a:avLst/>
          </a:prstGeom>
          <a:ln w="0">
            <a:noFill/>
          </a:ln>
        </p:spPr>
      </p:pic>
      <p:pic>
        <p:nvPicPr>
          <p:cNvPr id="595" name="Immagine 17" descr=""/>
          <p:cNvPicPr/>
          <p:nvPr/>
        </p:nvPicPr>
        <p:blipFill>
          <a:blip r:embed="rId5"/>
          <a:stretch/>
        </p:blipFill>
        <p:spPr>
          <a:xfrm flipH="1" rot="8478600">
            <a:off x="3164400" y="3861360"/>
            <a:ext cx="863280" cy="612720"/>
          </a:xfrm>
          <a:prstGeom prst="rect">
            <a:avLst/>
          </a:prstGeom>
          <a:ln w="0">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6" name="Titolo 3"/>
          <p:cNvSpPr/>
          <p:nvPr/>
        </p:nvSpPr>
        <p:spPr>
          <a:xfrm>
            <a:off x="234000" y="475200"/>
            <a:ext cx="8689680" cy="50472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DejaVu Sans"/>
              </a:rPr>
              <a:t>AZIONI e ATTENZIONI- verso le associazioni</a:t>
            </a:r>
            <a:endParaRPr b="0" lang="it-IT" sz="2800" spc="-1" strike="noStrike">
              <a:solidFill>
                <a:srgbClr val="000000"/>
              </a:solidFill>
              <a:latin typeface="Arial"/>
            </a:endParaRPr>
          </a:p>
        </p:txBody>
      </p:sp>
      <p:sp>
        <p:nvSpPr>
          <p:cNvPr id="597" name="CasellaDiTesto 6"/>
          <p:cNvSpPr/>
          <p:nvPr/>
        </p:nvSpPr>
        <p:spPr>
          <a:xfrm>
            <a:off x="272160" y="6318000"/>
            <a:ext cx="3362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32</a:t>
            </a:r>
            <a:endParaRPr b="0" lang="it-IT" sz="1200" spc="-1" strike="noStrike">
              <a:solidFill>
                <a:srgbClr val="000000"/>
              </a:solidFill>
              <a:latin typeface="Arial"/>
            </a:endParaRPr>
          </a:p>
        </p:txBody>
      </p:sp>
      <p:pic>
        <p:nvPicPr>
          <p:cNvPr id="598" name="Immagine 7" descr=""/>
          <p:cNvPicPr/>
          <p:nvPr/>
        </p:nvPicPr>
        <p:blipFill>
          <a:blip r:embed="rId1"/>
          <a:stretch/>
        </p:blipFill>
        <p:spPr>
          <a:xfrm>
            <a:off x="3970800" y="6498000"/>
            <a:ext cx="1107720" cy="161280"/>
          </a:xfrm>
          <a:prstGeom prst="rect">
            <a:avLst/>
          </a:prstGeom>
          <a:ln w="0">
            <a:noFill/>
          </a:ln>
        </p:spPr>
      </p:pic>
      <p:pic>
        <p:nvPicPr>
          <p:cNvPr id="599" name="Picture 2" descr="RIFORMA DEL TERZO SETTORE: ANCORA UN ANNO SENZA LA DISCIPLINA FISCALE DEL  CODICE - Studio Benedetti Dottori Commercialisti"/>
          <p:cNvPicPr/>
          <p:nvPr/>
        </p:nvPicPr>
        <p:blipFill>
          <a:blip r:embed="rId2"/>
          <a:stretch/>
        </p:blipFill>
        <p:spPr>
          <a:xfrm>
            <a:off x="2980440" y="3357720"/>
            <a:ext cx="2336400" cy="1216800"/>
          </a:xfrm>
          <a:prstGeom prst="rect">
            <a:avLst/>
          </a:prstGeom>
          <a:ln w="0">
            <a:noFill/>
          </a:ln>
        </p:spPr>
      </p:pic>
      <p:pic>
        <p:nvPicPr>
          <p:cNvPr id="600" name="Picture 4" descr="coinvolgere discutere partecipare attività"/>
          <p:cNvPicPr/>
          <p:nvPr/>
        </p:nvPicPr>
        <p:blipFill>
          <a:blip r:embed="rId3"/>
          <a:stretch/>
        </p:blipFill>
        <p:spPr>
          <a:xfrm>
            <a:off x="552960" y="2412000"/>
            <a:ext cx="1377720" cy="863280"/>
          </a:xfrm>
          <a:prstGeom prst="rect">
            <a:avLst/>
          </a:prstGeom>
          <a:ln w="0">
            <a:noFill/>
          </a:ln>
        </p:spPr>
      </p:pic>
      <p:pic>
        <p:nvPicPr>
          <p:cNvPr id="601" name="Picture 6" descr="Chiedi una testimonianza scritta – Seminiamo Contatti"/>
          <p:cNvPicPr/>
          <p:nvPr/>
        </p:nvPicPr>
        <p:blipFill>
          <a:blip r:embed="rId4"/>
          <a:srcRect l="15011" t="0" r="15863" b="0"/>
          <a:stretch/>
        </p:blipFill>
        <p:spPr>
          <a:xfrm>
            <a:off x="6120000" y="2412000"/>
            <a:ext cx="1492200" cy="863280"/>
          </a:xfrm>
          <a:prstGeom prst="rect">
            <a:avLst/>
          </a:prstGeom>
          <a:ln w="0">
            <a:noFill/>
          </a:ln>
        </p:spPr>
      </p:pic>
      <p:pic>
        <p:nvPicPr>
          <p:cNvPr id="602" name="Picture 8" descr="Finanziamenti per la Formazione - Cosa sono e come ottenerli?"/>
          <p:cNvPicPr/>
          <p:nvPr/>
        </p:nvPicPr>
        <p:blipFill>
          <a:blip r:embed="rId5"/>
          <a:stretch/>
        </p:blipFill>
        <p:spPr>
          <a:xfrm>
            <a:off x="6120000" y="4356000"/>
            <a:ext cx="2360520" cy="863280"/>
          </a:xfrm>
          <a:prstGeom prst="rect">
            <a:avLst/>
          </a:prstGeom>
          <a:ln w="0">
            <a:noFill/>
          </a:ln>
        </p:spPr>
      </p:pic>
      <p:pic>
        <p:nvPicPr>
          <p:cNvPr id="603" name="Picture 10" descr="Fare Networking per trovare lavoro - 360 Forma"/>
          <p:cNvPicPr/>
          <p:nvPr/>
        </p:nvPicPr>
        <p:blipFill>
          <a:blip r:embed="rId6"/>
          <a:stretch/>
        </p:blipFill>
        <p:spPr>
          <a:xfrm>
            <a:off x="450000" y="4356000"/>
            <a:ext cx="1601640" cy="863280"/>
          </a:xfrm>
          <a:prstGeom prst="rect">
            <a:avLst/>
          </a:prstGeom>
          <a:ln w="0">
            <a:noFill/>
          </a:ln>
        </p:spPr>
      </p:pic>
      <p:sp>
        <p:nvSpPr>
          <p:cNvPr id="604" name="CasellaDiTesto 2"/>
          <p:cNvSpPr/>
          <p:nvPr/>
        </p:nvSpPr>
        <p:spPr>
          <a:xfrm>
            <a:off x="449280" y="3240000"/>
            <a:ext cx="2336400" cy="9432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it-IT" sz="2000" spc="-1" strike="noStrike">
                <a:solidFill>
                  <a:srgbClr val="00a197"/>
                </a:solidFill>
                <a:latin typeface="Calibri"/>
                <a:ea typeface="DejaVu Sans"/>
              </a:rPr>
              <a:t>Partecipare</a:t>
            </a:r>
            <a:endParaRPr b="0" lang="it-IT" sz="2000" spc="-1" strike="noStrike">
              <a:solidFill>
                <a:srgbClr val="000000"/>
              </a:solidFill>
              <a:latin typeface="Arial"/>
            </a:endParaRPr>
          </a:p>
          <a:p>
            <a:pPr>
              <a:lnSpc>
                <a:spcPct val="100000"/>
              </a:lnSpc>
            </a:pPr>
            <a:r>
              <a:rPr b="0" i="1" lang="it-IT" sz="1800" spc="-1" strike="noStrike">
                <a:solidFill>
                  <a:srgbClr val="000000"/>
                </a:solidFill>
                <a:latin typeface="Calibri"/>
                <a:ea typeface="DejaVu Sans"/>
              </a:rPr>
              <a:t>Fare il bene fa bene anche a chi lo fa</a:t>
            </a:r>
            <a:endParaRPr b="0" lang="it-IT" sz="1800" spc="-1" strike="noStrike">
              <a:solidFill>
                <a:srgbClr val="000000"/>
              </a:solidFill>
              <a:latin typeface="Arial"/>
            </a:endParaRPr>
          </a:p>
        </p:txBody>
      </p:sp>
      <p:sp>
        <p:nvSpPr>
          <p:cNvPr id="605" name="CasellaDiTesto 11"/>
          <p:cNvSpPr/>
          <p:nvPr/>
        </p:nvSpPr>
        <p:spPr>
          <a:xfrm>
            <a:off x="6012000" y="5220000"/>
            <a:ext cx="2911680" cy="9432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it-IT" sz="2000" spc="-1" strike="noStrike">
                <a:solidFill>
                  <a:srgbClr val="00a197"/>
                </a:solidFill>
                <a:latin typeface="Calibri"/>
                <a:ea typeface="DejaVu Sans"/>
              </a:rPr>
              <a:t>Acquisire competenze</a:t>
            </a:r>
            <a:endParaRPr b="0" lang="it-IT" sz="2000" spc="-1" strike="noStrike">
              <a:solidFill>
                <a:srgbClr val="000000"/>
              </a:solidFill>
              <a:latin typeface="Arial"/>
            </a:endParaRPr>
          </a:p>
          <a:p>
            <a:pPr>
              <a:lnSpc>
                <a:spcPct val="100000"/>
              </a:lnSpc>
            </a:pPr>
            <a:r>
              <a:rPr b="0" i="1" lang="it-IT" sz="1800" spc="-1" strike="noStrike">
                <a:solidFill>
                  <a:srgbClr val="000000"/>
                </a:solidFill>
                <a:latin typeface="Calibri"/>
                <a:ea typeface="DejaVu Sans"/>
              </a:rPr>
              <a:t>La buona volontà non basta: occorrono competenze</a:t>
            </a:r>
            <a:endParaRPr b="0" lang="it-IT" sz="1800" spc="-1" strike="noStrike">
              <a:solidFill>
                <a:srgbClr val="000000"/>
              </a:solidFill>
              <a:latin typeface="Arial"/>
            </a:endParaRPr>
          </a:p>
        </p:txBody>
      </p:sp>
      <p:sp>
        <p:nvSpPr>
          <p:cNvPr id="606" name="CasellaDiTesto 12"/>
          <p:cNvSpPr/>
          <p:nvPr/>
        </p:nvSpPr>
        <p:spPr>
          <a:xfrm>
            <a:off x="450000" y="5184000"/>
            <a:ext cx="3560400" cy="9432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it-IT" sz="2000" spc="-1" strike="noStrike">
                <a:solidFill>
                  <a:srgbClr val="00a197"/>
                </a:solidFill>
                <a:latin typeface="Calibri"/>
                <a:ea typeface="DejaVu Sans"/>
              </a:rPr>
              <a:t>Fare rete</a:t>
            </a:r>
            <a:endParaRPr b="0" lang="it-IT" sz="2000" spc="-1" strike="noStrike">
              <a:solidFill>
                <a:srgbClr val="000000"/>
              </a:solidFill>
              <a:latin typeface="Arial"/>
            </a:endParaRPr>
          </a:p>
          <a:p>
            <a:pPr>
              <a:lnSpc>
                <a:spcPct val="100000"/>
              </a:lnSpc>
            </a:pPr>
            <a:r>
              <a:rPr b="0" i="1" lang="it-IT" sz="1800" spc="-1" strike="noStrike">
                <a:solidFill>
                  <a:srgbClr val="000000"/>
                </a:solidFill>
                <a:latin typeface="Calibri"/>
                <a:ea typeface="DejaVu Sans"/>
              </a:rPr>
              <a:t>Insieme si hanno più risorse umane, mezzi economici, esperienze</a:t>
            </a:r>
            <a:endParaRPr b="0" lang="it-IT" sz="1800" spc="-1" strike="noStrike">
              <a:solidFill>
                <a:srgbClr val="000000"/>
              </a:solidFill>
              <a:latin typeface="Arial"/>
            </a:endParaRPr>
          </a:p>
        </p:txBody>
      </p:sp>
      <p:sp>
        <p:nvSpPr>
          <p:cNvPr id="607" name="CasellaDiTesto 13"/>
          <p:cNvSpPr/>
          <p:nvPr/>
        </p:nvSpPr>
        <p:spPr>
          <a:xfrm>
            <a:off x="6012000" y="3240000"/>
            <a:ext cx="3105720" cy="9432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it-IT" sz="2000" spc="-1" strike="noStrike">
                <a:solidFill>
                  <a:srgbClr val="00a197"/>
                </a:solidFill>
                <a:latin typeface="Calibri"/>
                <a:ea typeface="DejaVu Sans"/>
              </a:rPr>
              <a:t>Testimoniare</a:t>
            </a:r>
            <a:endParaRPr b="0" lang="it-IT" sz="2000" spc="-1" strike="noStrike">
              <a:solidFill>
                <a:srgbClr val="000000"/>
              </a:solidFill>
              <a:latin typeface="Arial"/>
            </a:endParaRPr>
          </a:p>
          <a:p>
            <a:pPr>
              <a:lnSpc>
                <a:spcPct val="100000"/>
              </a:lnSpc>
            </a:pPr>
            <a:r>
              <a:rPr b="0" i="1" lang="it-IT" sz="1800" spc="-1" strike="noStrike">
                <a:solidFill>
                  <a:srgbClr val="000000"/>
                </a:solidFill>
                <a:latin typeface="Calibri"/>
                <a:ea typeface="DejaVu Sans"/>
              </a:rPr>
              <a:t>Comunicare le buone pratiche è essenziale e virale</a:t>
            </a:r>
            <a:endParaRPr b="0" lang="it-IT" sz="1800" spc="-1" strike="noStrike">
              <a:solidFill>
                <a:srgbClr val="000000"/>
              </a:solidFill>
              <a:latin typeface="Arial"/>
            </a:endParaRPr>
          </a:p>
        </p:txBody>
      </p:sp>
      <p:sp>
        <p:nvSpPr>
          <p:cNvPr id="608" name="Rettangolo con angoli arrotondati 4"/>
          <p:cNvSpPr/>
          <p:nvPr/>
        </p:nvSpPr>
        <p:spPr>
          <a:xfrm>
            <a:off x="234000" y="1339200"/>
            <a:ext cx="8633880" cy="92916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it-IT" sz="2000" spc="-1" strike="noStrike">
                <a:solidFill>
                  <a:schemeClr val="lt1"/>
                </a:solidFill>
                <a:latin typeface="Calibri"/>
                <a:ea typeface="DejaVu Sans"/>
              </a:rPr>
              <a:t>Il </a:t>
            </a:r>
            <a:r>
              <a:rPr b="1" lang="it-IT" sz="2000" spc="-1" strike="noStrike">
                <a:solidFill>
                  <a:schemeClr val="lt1"/>
                </a:solidFill>
                <a:latin typeface="Calibri"/>
                <a:ea typeface="DejaVu Sans"/>
              </a:rPr>
              <a:t>Terzo</a:t>
            </a:r>
            <a:r>
              <a:rPr b="0" lang="it-IT" sz="2000" spc="-1" strike="noStrike">
                <a:solidFill>
                  <a:schemeClr val="lt1"/>
                </a:solidFill>
                <a:latin typeface="Calibri"/>
                <a:ea typeface="DejaVu Sans"/>
              </a:rPr>
              <a:t> </a:t>
            </a:r>
            <a:r>
              <a:rPr b="1" lang="it-IT" sz="2000" spc="-1" strike="noStrike">
                <a:solidFill>
                  <a:schemeClr val="lt1"/>
                </a:solidFill>
                <a:latin typeface="Calibri"/>
                <a:ea typeface="DejaVu Sans"/>
              </a:rPr>
              <a:t>Settore</a:t>
            </a:r>
            <a:r>
              <a:rPr b="0" lang="it-IT" sz="2000" spc="-1" strike="noStrike">
                <a:solidFill>
                  <a:schemeClr val="lt1"/>
                </a:solidFill>
                <a:latin typeface="Calibri"/>
                <a:ea typeface="DejaVu Sans"/>
              </a:rPr>
              <a:t> è un mondo in </a:t>
            </a:r>
            <a:r>
              <a:rPr b="1" lang="it-IT" sz="2000" spc="-1" strike="noStrike">
                <a:solidFill>
                  <a:schemeClr val="lt1"/>
                </a:solidFill>
                <a:latin typeface="Calibri"/>
                <a:ea typeface="DejaVu Sans"/>
              </a:rPr>
              <a:t>evoluzione</a:t>
            </a:r>
            <a:r>
              <a:rPr b="0" lang="it-IT" sz="2000" spc="-1" strike="noStrike">
                <a:solidFill>
                  <a:schemeClr val="lt1"/>
                </a:solidFill>
                <a:latin typeface="Calibri"/>
                <a:ea typeface="DejaVu Sans"/>
              </a:rPr>
              <a:t> e deve </a:t>
            </a:r>
            <a:r>
              <a:rPr b="1" lang="it-IT" sz="2000" spc="-1" strike="noStrike">
                <a:solidFill>
                  <a:schemeClr val="lt1"/>
                </a:solidFill>
                <a:latin typeface="Calibri"/>
                <a:ea typeface="DejaVu Sans"/>
              </a:rPr>
              <a:t>crescere</a:t>
            </a:r>
            <a:r>
              <a:rPr b="0" lang="it-IT" sz="2000" spc="-1" strike="noStrike">
                <a:solidFill>
                  <a:schemeClr val="lt1"/>
                </a:solidFill>
                <a:latin typeface="Calibri"/>
                <a:ea typeface="DejaVu Sans"/>
              </a:rPr>
              <a:t>, a fronte di </a:t>
            </a:r>
            <a:r>
              <a:rPr b="1" lang="it-IT" sz="2000" spc="-1" strike="noStrike">
                <a:solidFill>
                  <a:schemeClr val="lt1"/>
                </a:solidFill>
                <a:latin typeface="Calibri"/>
                <a:ea typeface="DejaVu Sans"/>
              </a:rPr>
              <a:t>nuove</a:t>
            </a:r>
            <a:r>
              <a:rPr b="0" lang="it-IT" sz="2000" spc="-1" strike="noStrike">
                <a:solidFill>
                  <a:schemeClr val="lt1"/>
                </a:solidFill>
                <a:latin typeface="Calibri"/>
                <a:ea typeface="DejaVu Sans"/>
              </a:rPr>
              <a:t> </a:t>
            </a:r>
            <a:r>
              <a:rPr b="1" lang="it-IT" sz="2000" spc="-1" strike="noStrike">
                <a:solidFill>
                  <a:schemeClr val="lt1"/>
                </a:solidFill>
                <a:latin typeface="Calibri"/>
                <a:ea typeface="DejaVu Sans"/>
              </a:rPr>
              <a:t>esigenze</a:t>
            </a:r>
            <a:r>
              <a:rPr b="0" lang="it-IT" sz="2000" spc="-1" strike="noStrike">
                <a:solidFill>
                  <a:schemeClr val="lt1"/>
                </a:solidFill>
                <a:latin typeface="Calibri"/>
                <a:ea typeface="DejaVu Sans"/>
              </a:rPr>
              <a:t>, nuovi </a:t>
            </a:r>
            <a:r>
              <a:rPr b="1" lang="it-IT" sz="2000" spc="-1" strike="noStrike">
                <a:solidFill>
                  <a:schemeClr val="lt1"/>
                </a:solidFill>
                <a:latin typeface="Calibri"/>
                <a:ea typeface="DejaVu Sans"/>
              </a:rPr>
              <a:t>bisogni</a:t>
            </a:r>
            <a:r>
              <a:rPr b="0" lang="it-IT" sz="2000" spc="-1" strike="noStrike">
                <a:solidFill>
                  <a:schemeClr val="lt1"/>
                </a:solidFill>
                <a:latin typeface="Calibri"/>
                <a:ea typeface="DejaVu Sans"/>
              </a:rPr>
              <a:t>, nuove </a:t>
            </a:r>
            <a:r>
              <a:rPr b="1" lang="it-IT" sz="2000" spc="-1" strike="noStrike">
                <a:solidFill>
                  <a:schemeClr val="lt1"/>
                </a:solidFill>
                <a:latin typeface="Calibri"/>
                <a:ea typeface="DejaVu Sans"/>
              </a:rPr>
              <a:t>povertà</a:t>
            </a:r>
            <a:r>
              <a:rPr b="0" lang="it-IT" sz="2000" spc="-1" strike="noStrike">
                <a:solidFill>
                  <a:schemeClr val="lt1"/>
                </a:solidFill>
                <a:latin typeface="Calibri"/>
                <a:ea typeface="DejaVu Sans"/>
              </a:rPr>
              <a:t>, nuove </a:t>
            </a:r>
            <a:r>
              <a:rPr b="1" lang="it-IT" sz="2000" spc="-1" strike="noStrike">
                <a:solidFill>
                  <a:schemeClr val="lt1"/>
                </a:solidFill>
                <a:latin typeface="Calibri"/>
                <a:ea typeface="DejaVu Sans"/>
              </a:rPr>
              <a:t>leggi</a:t>
            </a:r>
            <a:r>
              <a:rPr b="0" lang="it-IT" sz="2000" spc="-1" strike="noStrike">
                <a:solidFill>
                  <a:schemeClr val="lt1"/>
                </a:solidFill>
                <a:latin typeface="Calibri"/>
                <a:ea typeface="DejaVu Sans"/>
              </a:rPr>
              <a:t>... forza alle istanze</a:t>
            </a:r>
            <a:endParaRPr b="0" lang="it-IT" sz="2000" spc="-1" strike="noStrike">
              <a:solidFill>
                <a:srgbClr val="000000"/>
              </a:solidFill>
              <a:latin typeface="Arial"/>
            </a:endParaRPr>
          </a:p>
        </p:txBody>
      </p:sp>
      <p:pic>
        <p:nvPicPr>
          <p:cNvPr id="609" name="Immagine 16" descr=""/>
          <p:cNvPicPr/>
          <p:nvPr/>
        </p:nvPicPr>
        <p:blipFill>
          <a:blip r:embed="rId7"/>
          <a:stretch/>
        </p:blipFill>
        <p:spPr>
          <a:xfrm rot="13301400">
            <a:off x="2228760" y="2773080"/>
            <a:ext cx="863280" cy="503280"/>
          </a:xfrm>
          <a:prstGeom prst="rect">
            <a:avLst/>
          </a:prstGeom>
          <a:ln w="0">
            <a:noFill/>
          </a:ln>
        </p:spPr>
      </p:pic>
      <p:pic>
        <p:nvPicPr>
          <p:cNvPr id="610" name="Immagine 17" descr=""/>
          <p:cNvPicPr/>
          <p:nvPr/>
        </p:nvPicPr>
        <p:blipFill>
          <a:blip r:embed="rId8"/>
          <a:stretch/>
        </p:blipFill>
        <p:spPr>
          <a:xfrm flipH="1" rot="19659000">
            <a:off x="2169000" y="4656240"/>
            <a:ext cx="863280" cy="503280"/>
          </a:xfrm>
          <a:prstGeom prst="rect">
            <a:avLst/>
          </a:prstGeom>
          <a:ln w="0">
            <a:noFill/>
          </a:ln>
        </p:spPr>
      </p:pic>
      <p:pic>
        <p:nvPicPr>
          <p:cNvPr id="611" name="Immagine 18" descr=""/>
          <p:cNvPicPr/>
          <p:nvPr/>
        </p:nvPicPr>
        <p:blipFill>
          <a:blip r:embed="rId9"/>
          <a:stretch/>
        </p:blipFill>
        <p:spPr>
          <a:xfrm flipH="1" rot="8478600">
            <a:off x="5174640" y="2772720"/>
            <a:ext cx="863280" cy="503280"/>
          </a:xfrm>
          <a:prstGeom prst="rect">
            <a:avLst/>
          </a:prstGeom>
          <a:ln w="0">
            <a:noFill/>
          </a:ln>
        </p:spPr>
      </p:pic>
      <p:pic>
        <p:nvPicPr>
          <p:cNvPr id="612" name="Immagine 19" descr=""/>
          <p:cNvPicPr/>
          <p:nvPr/>
        </p:nvPicPr>
        <p:blipFill>
          <a:blip r:embed="rId10"/>
          <a:stretch/>
        </p:blipFill>
        <p:spPr>
          <a:xfrm rot="2274600">
            <a:off x="5222880" y="4663440"/>
            <a:ext cx="863280" cy="503280"/>
          </a:xfrm>
          <a:prstGeom prst="rect">
            <a:avLst/>
          </a:prstGeom>
          <a:ln w="0">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3" name="Figura a mano libera: forma 11"/>
          <p:cNvSpPr/>
          <p:nvPr/>
        </p:nvSpPr>
        <p:spPr>
          <a:xfrm>
            <a:off x="2244960" y="1747440"/>
            <a:ext cx="5817600" cy="4016160"/>
          </a:xfrm>
          <a:custGeom>
            <a:avLst/>
            <a:gdLst>
              <a:gd name="textAreaLeft" fmla="*/ 0 w 5817600"/>
              <a:gd name="textAreaRight" fmla="*/ 5818320 w 5817600"/>
              <a:gd name="textAreaTop" fmla="*/ 0 h 4016160"/>
              <a:gd name="textAreaBottom" fmla="*/ 4016880 h 4016160"/>
            </a:gdLst>
            <a:ahLst/>
            <a:rect l="textAreaLeft" t="textAreaTop" r="textAreaRight" b="textAreaBottom"/>
            <a:pathLst>
              <a:path w="6049889" h="4016863">
                <a:moveTo>
                  <a:pt x="234781" y="1767282"/>
                </a:moveTo>
                <a:cubicBezTo>
                  <a:pt x="487987" y="1121169"/>
                  <a:pt x="741194" y="475057"/>
                  <a:pt x="1530181" y="205182"/>
                </a:cubicBezTo>
                <a:cubicBezTo>
                  <a:pt x="2319169" y="-64693"/>
                  <a:pt x="4244806" y="-51993"/>
                  <a:pt x="4968706" y="148032"/>
                </a:cubicBezTo>
                <a:cubicBezTo>
                  <a:pt x="5692606" y="348057"/>
                  <a:pt x="6384756" y="984645"/>
                  <a:pt x="5873581" y="1405332"/>
                </a:cubicBezTo>
                <a:cubicBezTo>
                  <a:pt x="5362406" y="1826019"/>
                  <a:pt x="2877969" y="2432445"/>
                  <a:pt x="1901656" y="2672157"/>
                </a:cubicBezTo>
                <a:cubicBezTo>
                  <a:pt x="925344" y="2911870"/>
                  <a:pt x="145881" y="2665807"/>
                  <a:pt x="15706" y="2843607"/>
                </a:cubicBezTo>
                <a:cubicBezTo>
                  <a:pt x="-114469" y="3021407"/>
                  <a:pt x="591968" y="3543694"/>
                  <a:pt x="1120606" y="3738957"/>
                </a:cubicBezTo>
                <a:cubicBezTo>
                  <a:pt x="1649244" y="3934220"/>
                  <a:pt x="2485856" y="4031057"/>
                  <a:pt x="3187531" y="4015182"/>
                </a:cubicBezTo>
                <a:cubicBezTo>
                  <a:pt x="3889206" y="3999307"/>
                  <a:pt x="4609931" y="3821507"/>
                  <a:pt x="5330656" y="3643707"/>
                </a:cubicBezTo>
              </a:path>
            </a:pathLst>
          </a:custGeom>
          <a:noFill/>
          <a:ln w="50800">
            <a:solidFill>
              <a:srgbClr val="00a197"/>
            </a:solidFill>
            <a:headEnd len="lg" type="oval" w="lg"/>
            <a:tailEnd len="lg" type="triangle" w="lg"/>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it-IT" sz="1800" spc="-1" strike="noStrike">
              <a:solidFill>
                <a:schemeClr val="lt1"/>
              </a:solidFill>
              <a:latin typeface="Calibri"/>
              <a:ea typeface="DejaVu Sans"/>
            </a:endParaRPr>
          </a:p>
        </p:txBody>
      </p:sp>
      <p:sp>
        <p:nvSpPr>
          <p:cNvPr id="614" name="Titolo 3"/>
          <p:cNvSpPr/>
          <p:nvPr/>
        </p:nvSpPr>
        <p:spPr>
          <a:xfrm>
            <a:off x="234000" y="475200"/>
            <a:ext cx="8689680" cy="50472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DejaVu Sans"/>
              </a:rPr>
              <a:t>Un percorso verso la sostenibilità</a:t>
            </a:r>
            <a:endParaRPr b="0" lang="it-IT" sz="2800" spc="-1" strike="noStrike">
              <a:solidFill>
                <a:srgbClr val="000000"/>
              </a:solidFill>
              <a:latin typeface="Arial"/>
            </a:endParaRPr>
          </a:p>
        </p:txBody>
      </p:sp>
      <p:sp>
        <p:nvSpPr>
          <p:cNvPr id="615" name="CasellaDiTesto 6"/>
          <p:cNvSpPr/>
          <p:nvPr/>
        </p:nvSpPr>
        <p:spPr>
          <a:xfrm>
            <a:off x="272160" y="6318000"/>
            <a:ext cx="3362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33</a:t>
            </a:r>
            <a:endParaRPr b="0" lang="it-IT" sz="1200" spc="-1" strike="noStrike">
              <a:solidFill>
                <a:srgbClr val="000000"/>
              </a:solidFill>
              <a:latin typeface="Arial"/>
            </a:endParaRPr>
          </a:p>
        </p:txBody>
      </p:sp>
      <p:pic>
        <p:nvPicPr>
          <p:cNvPr id="616" name="Immagine 7" descr=""/>
          <p:cNvPicPr/>
          <p:nvPr/>
        </p:nvPicPr>
        <p:blipFill>
          <a:blip r:embed="rId1"/>
          <a:stretch/>
        </p:blipFill>
        <p:spPr>
          <a:xfrm>
            <a:off x="3970800" y="6498000"/>
            <a:ext cx="1107720" cy="161280"/>
          </a:xfrm>
          <a:prstGeom prst="rect">
            <a:avLst/>
          </a:prstGeom>
          <a:ln w="0">
            <a:noFill/>
          </a:ln>
        </p:spPr>
      </p:pic>
      <p:sp>
        <p:nvSpPr>
          <p:cNvPr id="617" name="Rettangolo con angoli arrotondati 30"/>
          <p:cNvSpPr/>
          <p:nvPr/>
        </p:nvSpPr>
        <p:spPr>
          <a:xfrm>
            <a:off x="138600" y="2839320"/>
            <a:ext cx="1435680" cy="152316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1800" spc="-1" strike="noStrike">
                <a:solidFill>
                  <a:schemeClr val="lt1"/>
                </a:solidFill>
                <a:latin typeface="Calibri"/>
                <a:ea typeface="DejaVu Sans"/>
              </a:rPr>
              <a:t>Riassunto delle puntate precedenti</a:t>
            </a:r>
            <a:endParaRPr b="0" lang="it-IT" sz="1800" spc="-1" strike="noStrike">
              <a:solidFill>
                <a:srgbClr val="000000"/>
              </a:solidFill>
              <a:latin typeface="Arial"/>
            </a:endParaRPr>
          </a:p>
        </p:txBody>
      </p:sp>
      <p:grpSp>
        <p:nvGrpSpPr>
          <p:cNvPr id="618" name="Gruppo 47"/>
          <p:cNvGrpSpPr/>
          <p:nvPr/>
        </p:nvGrpSpPr>
        <p:grpSpPr>
          <a:xfrm>
            <a:off x="1663200" y="3033720"/>
            <a:ext cx="558360" cy="1048680"/>
            <a:chOff x="1663200" y="3033720"/>
            <a:chExt cx="558360" cy="1048680"/>
          </a:xfrm>
        </p:grpSpPr>
        <p:pic>
          <p:nvPicPr>
            <p:cNvPr id="619" name="Immagine 48" descr=""/>
            <p:cNvPicPr/>
            <p:nvPr/>
          </p:nvPicPr>
          <p:blipFill>
            <a:blip r:embed="rId2"/>
            <a:srcRect l="33543" t="0" r="35293" b="9359"/>
            <a:stretch/>
          </p:blipFill>
          <p:spPr>
            <a:xfrm>
              <a:off x="1663200" y="3033720"/>
              <a:ext cx="331920" cy="1043280"/>
            </a:xfrm>
            <a:prstGeom prst="rect">
              <a:avLst/>
            </a:prstGeom>
            <a:ln w="0">
              <a:noFill/>
            </a:ln>
          </p:spPr>
        </p:pic>
        <p:pic>
          <p:nvPicPr>
            <p:cNvPr id="620" name="Immagine 49" descr=""/>
            <p:cNvPicPr/>
            <p:nvPr/>
          </p:nvPicPr>
          <p:blipFill>
            <a:blip r:embed="rId3"/>
            <a:srcRect l="14089" t="4420" r="32002" b="4915"/>
            <a:stretch/>
          </p:blipFill>
          <p:spPr>
            <a:xfrm>
              <a:off x="1944360" y="3111120"/>
              <a:ext cx="277200" cy="971280"/>
            </a:xfrm>
            <a:prstGeom prst="rect">
              <a:avLst/>
            </a:prstGeom>
            <a:ln w="0">
              <a:noFill/>
            </a:ln>
          </p:spPr>
        </p:pic>
      </p:grpSp>
      <p:sp>
        <p:nvSpPr>
          <p:cNvPr id="621" name="Rettangolo con angoli arrotondati 10"/>
          <p:cNvSpPr/>
          <p:nvPr/>
        </p:nvSpPr>
        <p:spPr>
          <a:xfrm>
            <a:off x="2464560" y="1261440"/>
            <a:ext cx="1291680" cy="971280"/>
          </a:xfrm>
          <a:prstGeom prst="roundRect">
            <a:avLst>
              <a:gd name="adj"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Teorie ATTIVE</a:t>
            </a:r>
            <a:endParaRPr b="0" lang="it-IT" sz="2000" spc="-1" strike="noStrike">
              <a:solidFill>
                <a:srgbClr val="000000"/>
              </a:solidFill>
              <a:latin typeface="Arial"/>
            </a:endParaRPr>
          </a:p>
        </p:txBody>
      </p:sp>
      <p:sp>
        <p:nvSpPr>
          <p:cNvPr id="622" name="Rettangolo con angoli arrotondati 51"/>
          <p:cNvSpPr/>
          <p:nvPr/>
        </p:nvSpPr>
        <p:spPr>
          <a:xfrm>
            <a:off x="2740680" y="2470320"/>
            <a:ext cx="1422720" cy="971280"/>
          </a:xfrm>
          <a:prstGeom prst="roundRect">
            <a:avLst>
              <a:gd name="adj"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Teorie PASSIVE</a:t>
            </a:r>
            <a:endParaRPr b="0" lang="it-IT" sz="2000" spc="-1" strike="noStrike">
              <a:solidFill>
                <a:srgbClr val="000000"/>
              </a:solidFill>
              <a:latin typeface="Arial"/>
            </a:endParaRPr>
          </a:p>
        </p:txBody>
      </p:sp>
      <p:sp>
        <p:nvSpPr>
          <p:cNvPr id="623" name="Rettangolo con angoli arrotondati 52"/>
          <p:cNvSpPr/>
          <p:nvPr/>
        </p:nvSpPr>
        <p:spPr>
          <a:xfrm>
            <a:off x="4737960" y="1095480"/>
            <a:ext cx="1564200" cy="97128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Guardiamo la REALTA’</a:t>
            </a:r>
            <a:endParaRPr b="0" lang="it-IT" sz="2000" spc="-1" strike="noStrike">
              <a:solidFill>
                <a:srgbClr val="000000"/>
              </a:solidFill>
              <a:latin typeface="Arial"/>
            </a:endParaRPr>
          </a:p>
        </p:txBody>
      </p:sp>
      <p:sp>
        <p:nvSpPr>
          <p:cNvPr id="624" name="Rettangolo con angoli arrotondati 53"/>
          <p:cNvSpPr/>
          <p:nvPr/>
        </p:nvSpPr>
        <p:spPr>
          <a:xfrm>
            <a:off x="7295040" y="1812600"/>
            <a:ext cx="1564200" cy="97128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AZIONI e ATTENZIONI</a:t>
            </a:r>
            <a:endParaRPr b="0" lang="it-IT" sz="2000" spc="-1" strike="noStrike">
              <a:solidFill>
                <a:srgbClr val="000000"/>
              </a:solidFill>
              <a:latin typeface="Arial"/>
            </a:endParaRPr>
          </a:p>
        </p:txBody>
      </p:sp>
      <p:pic>
        <p:nvPicPr>
          <p:cNvPr id="625" name="Picture 14" descr="Commissione di Diritto Bancario e del Terzo Settore"/>
          <p:cNvPicPr/>
          <p:nvPr/>
        </p:nvPicPr>
        <p:blipFill>
          <a:blip r:embed="rId4"/>
          <a:stretch/>
        </p:blipFill>
        <p:spPr>
          <a:xfrm>
            <a:off x="4230360" y="3755880"/>
            <a:ext cx="827640" cy="827640"/>
          </a:xfrm>
          <a:prstGeom prst="rect">
            <a:avLst/>
          </a:prstGeom>
          <a:ln w="0">
            <a:noFill/>
          </a:ln>
        </p:spPr>
      </p:pic>
      <p:pic>
        <p:nvPicPr>
          <p:cNvPr id="626" name="Picture 12" descr="Pin su simboli"/>
          <p:cNvPicPr/>
          <p:nvPr/>
        </p:nvPicPr>
        <p:blipFill>
          <a:blip r:embed="rId5"/>
          <a:stretch/>
        </p:blipFill>
        <p:spPr>
          <a:xfrm>
            <a:off x="5250240" y="3402000"/>
            <a:ext cx="736560" cy="736560"/>
          </a:xfrm>
          <a:prstGeom prst="rect">
            <a:avLst/>
          </a:prstGeom>
          <a:ln w="0">
            <a:noFill/>
          </a:ln>
        </p:spPr>
      </p:pic>
      <p:sp>
        <p:nvSpPr>
          <p:cNvPr id="627" name="CasellaDiTesto 58"/>
          <p:cNvSpPr/>
          <p:nvPr/>
        </p:nvSpPr>
        <p:spPr>
          <a:xfrm>
            <a:off x="6233400" y="3800880"/>
            <a:ext cx="6120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00a197"/>
                </a:solidFill>
                <a:latin typeface="Calibri"/>
                <a:ea typeface="DejaVu Sans"/>
              </a:rPr>
              <a:t>Stati</a:t>
            </a:r>
            <a:endParaRPr b="0" lang="it-IT" sz="1800" spc="-1" strike="noStrike">
              <a:solidFill>
                <a:srgbClr val="000000"/>
              </a:solidFill>
              <a:latin typeface="Arial"/>
            </a:endParaRPr>
          </a:p>
        </p:txBody>
      </p:sp>
      <p:sp>
        <p:nvSpPr>
          <p:cNvPr id="628" name="CasellaDiTesto 59"/>
          <p:cNvSpPr/>
          <p:nvPr/>
        </p:nvSpPr>
        <p:spPr>
          <a:xfrm>
            <a:off x="5182200" y="4077720"/>
            <a:ext cx="95184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00a197"/>
                </a:solidFill>
                <a:latin typeface="Calibri"/>
                <a:ea typeface="DejaVu Sans"/>
              </a:rPr>
              <a:t>Imprese</a:t>
            </a:r>
            <a:endParaRPr b="0" lang="it-IT" sz="1800" spc="-1" strike="noStrike">
              <a:solidFill>
                <a:srgbClr val="000000"/>
              </a:solidFill>
              <a:latin typeface="Arial"/>
            </a:endParaRPr>
          </a:p>
        </p:txBody>
      </p:sp>
      <p:sp>
        <p:nvSpPr>
          <p:cNvPr id="629" name="CasellaDiTesto 60"/>
          <p:cNvSpPr/>
          <p:nvPr/>
        </p:nvSpPr>
        <p:spPr>
          <a:xfrm>
            <a:off x="3985560" y="4444920"/>
            <a:ext cx="134064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00a197"/>
                </a:solidFill>
                <a:latin typeface="Calibri"/>
                <a:ea typeface="DejaVu Sans"/>
              </a:rPr>
              <a:t>Associazioni</a:t>
            </a:r>
            <a:endParaRPr b="0" lang="it-IT" sz="1800" spc="-1" strike="noStrike">
              <a:solidFill>
                <a:srgbClr val="000000"/>
              </a:solidFill>
              <a:latin typeface="Arial"/>
            </a:endParaRPr>
          </a:p>
        </p:txBody>
      </p:sp>
      <p:pic>
        <p:nvPicPr>
          <p:cNvPr id="630" name="Picture 2" descr="Terra - Wikipedia"/>
          <p:cNvPicPr/>
          <p:nvPr/>
        </p:nvPicPr>
        <p:blipFill>
          <a:blip r:embed="rId6"/>
          <a:stretch/>
        </p:blipFill>
        <p:spPr>
          <a:xfrm>
            <a:off x="7201440" y="2832840"/>
            <a:ext cx="803880" cy="803880"/>
          </a:xfrm>
          <a:prstGeom prst="rect">
            <a:avLst/>
          </a:prstGeom>
          <a:ln w="0">
            <a:noFill/>
          </a:ln>
        </p:spPr>
      </p:pic>
      <p:sp>
        <p:nvSpPr>
          <p:cNvPr id="631" name="CasellaDiTesto 62"/>
          <p:cNvSpPr/>
          <p:nvPr/>
        </p:nvSpPr>
        <p:spPr>
          <a:xfrm>
            <a:off x="7143120" y="3597120"/>
            <a:ext cx="89712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00a197"/>
                </a:solidFill>
                <a:latin typeface="Calibri"/>
                <a:ea typeface="DejaVu Sans"/>
              </a:rPr>
              <a:t>Pianeta</a:t>
            </a:r>
            <a:endParaRPr b="0" lang="it-IT" sz="1800" spc="-1" strike="noStrike">
              <a:solidFill>
                <a:srgbClr val="000000"/>
              </a:solidFill>
              <a:latin typeface="Arial"/>
            </a:endParaRPr>
          </a:p>
        </p:txBody>
      </p:sp>
      <p:pic>
        <p:nvPicPr>
          <p:cNvPr id="632" name="Picture 10" descr="Icona del glifo nero dell'istituzione di stato - vettore stock 2255823 |  Crushpixel"/>
          <p:cNvPicPr/>
          <p:nvPr/>
        </p:nvPicPr>
        <p:blipFill>
          <a:blip r:embed="rId7"/>
          <a:srcRect l="15522" t="19452" r="8987" b="0"/>
          <a:stretch/>
        </p:blipFill>
        <p:spPr>
          <a:xfrm>
            <a:off x="6137640" y="3096000"/>
            <a:ext cx="924480" cy="986760"/>
          </a:xfrm>
          <a:prstGeom prst="rect">
            <a:avLst/>
          </a:prstGeom>
          <a:ln w="0">
            <a:noFill/>
          </a:ln>
        </p:spPr>
      </p:pic>
      <p:sp>
        <p:nvSpPr>
          <p:cNvPr id="633" name="Rettangolo con angoli arrotondati 63"/>
          <p:cNvSpPr/>
          <p:nvPr/>
        </p:nvSpPr>
        <p:spPr>
          <a:xfrm>
            <a:off x="4777200" y="5086080"/>
            <a:ext cx="1564200" cy="971280"/>
          </a:xfrm>
          <a:prstGeom prst="roundRect">
            <a:avLst>
              <a:gd name="adj"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AZIONI POSITIVE</a:t>
            </a:r>
            <a:endParaRPr b="0" lang="it-IT" sz="2000" spc="-1" strike="noStrike">
              <a:solidFill>
                <a:srgbClr val="000000"/>
              </a:solidFill>
              <a:latin typeface="Arial"/>
            </a:endParaRPr>
          </a:p>
        </p:txBody>
      </p:sp>
      <p:sp>
        <p:nvSpPr>
          <p:cNvPr id="634" name="Rettangolo con angoli arrotondati 64"/>
          <p:cNvSpPr/>
          <p:nvPr/>
        </p:nvSpPr>
        <p:spPr>
          <a:xfrm>
            <a:off x="2306520" y="4869360"/>
            <a:ext cx="1564200" cy="97128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DILEMMI</a:t>
            </a:r>
            <a:endParaRPr b="0" lang="it-IT" sz="2000" spc="-1" strike="noStrike">
              <a:solidFill>
                <a:srgbClr val="000000"/>
              </a:solidFill>
              <a:latin typeface="Arial"/>
            </a:endParaRPr>
          </a:p>
        </p:txBody>
      </p:sp>
      <p:pic>
        <p:nvPicPr>
          <p:cNvPr id="635" name="Immagine 13" descr=""/>
          <p:cNvPicPr/>
          <p:nvPr/>
        </p:nvPicPr>
        <p:blipFill>
          <a:blip r:embed="rId8"/>
          <a:stretch/>
        </p:blipFill>
        <p:spPr>
          <a:xfrm>
            <a:off x="7356240" y="4423320"/>
            <a:ext cx="1612080" cy="1612080"/>
          </a:xfrm>
          <a:prstGeom prst="rect">
            <a:avLst/>
          </a:prstGeom>
          <a:ln w="0">
            <a:noFill/>
          </a:ln>
        </p:spPr>
      </p:pic>
      <p:grpSp>
        <p:nvGrpSpPr>
          <p:cNvPr id="636" name="Gruppo 29"/>
          <p:cNvGrpSpPr/>
          <p:nvPr/>
        </p:nvGrpSpPr>
        <p:grpSpPr>
          <a:xfrm>
            <a:off x="144000" y="1171080"/>
            <a:ext cx="2302560" cy="4824360"/>
            <a:chOff x="144000" y="1171080"/>
            <a:chExt cx="2302560" cy="4824360"/>
          </a:xfrm>
        </p:grpSpPr>
        <p:pic>
          <p:nvPicPr>
            <p:cNvPr id="637" name="Immagine 31" descr=""/>
            <p:cNvPicPr/>
            <p:nvPr/>
          </p:nvPicPr>
          <p:blipFill>
            <a:blip r:embed="rId9"/>
            <a:stretch/>
          </p:blipFill>
          <p:spPr>
            <a:xfrm flipH="1" rot="13820400">
              <a:off x="1576080" y="2372760"/>
              <a:ext cx="854280" cy="442800"/>
            </a:xfrm>
            <a:prstGeom prst="rect">
              <a:avLst/>
            </a:prstGeom>
            <a:ln w="0">
              <a:noFill/>
            </a:ln>
          </p:spPr>
        </p:pic>
        <p:pic>
          <p:nvPicPr>
            <p:cNvPr id="638" name="Immagine 32" descr=""/>
            <p:cNvPicPr/>
            <p:nvPr/>
          </p:nvPicPr>
          <p:blipFill>
            <a:blip r:embed="rId10"/>
            <a:stretch/>
          </p:blipFill>
          <p:spPr>
            <a:xfrm rot="19087200">
              <a:off x="1332000" y="4382640"/>
              <a:ext cx="851400" cy="552240"/>
            </a:xfrm>
            <a:prstGeom prst="rect">
              <a:avLst/>
            </a:prstGeom>
            <a:ln w="0">
              <a:noFill/>
            </a:ln>
          </p:spPr>
        </p:pic>
        <p:grpSp>
          <p:nvGrpSpPr>
            <p:cNvPr id="639" name="Gruppo 33"/>
            <p:cNvGrpSpPr/>
            <p:nvPr/>
          </p:nvGrpSpPr>
          <p:grpSpPr>
            <a:xfrm>
              <a:off x="144000" y="4685040"/>
              <a:ext cx="1540080" cy="1310400"/>
              <a:chOff x="144000" y="4685040"/>
              <a:chExt cx="1540080" cy="1310400"/>
            </a:xfrm>
          </p:grpSpPr>
          <p:pic>
            <p:nvPicPr>
              <p:cNvPr id="640" name="Picture 2" descr="I migranti ambientali: la protezione umanitaria per il caso di disastro  ambientale – Ultim'ora"/>
              <p:cNvPicPr/>
              <p:nvPr/>
            </p:nvPicPr>
            <p:blipFill>
              <a:blip r:embed="rId11"/>
              <a:stretch/>
            </p:blipFill>
            <p:spPr>
              <a:xfrm>
                <a:off x="144000" y="4685040"/>
                <a:ext cx="861480" cy="573120"/>
              </a:xfrm>
              <a:prstGeom prst="rect">
                <a:avLst/>
              </a:prstGeom>
              <a:ln w="0">
                <a:noFill/>
              </a:ln>
            </p:spPr>
          </p:pic>
          <p:pic>
            <p:nvPicPr>
              <p:cNvPr id="641" name="Picture 4" descr="Il ministro Crosetto: «Infiltrati dei centri sociali nel corteo anti Meloni  degli studenti» - Torino Cronaca - Notizie da Torino e Piemonte"/>
              <p:cNvPicPr/>
              <p:nvPr/>
            </p:nvPicPr>
            <p:blipFill>
              <a:blip r:embed="rId12"/>
              <a:stretch/>
            </p:blipFill>
            <p:spPr>
              <a:xfrm>
                <a:off x="822600" y="5015160"/>
                <a:ext cx="861480" cy="573120"/>
              </a:xfrm>
              <a:prstGeom prst="rect">
                <a:avLst/>
              </a:prstGeom>
              <a:ln w="0">
                <a:noFill/>
              </a:ln>
            </p:spPr>
          </p:pic>
          <p:pic>
            <p:nvPicPr>
              <p:cNvPr id="642" name="Picture 6" descr="È vero che la povertà in Italia è triplicata negli ultimi 15 anni? |  Pagella Politica"/>
              <p:cNvPicPr/>
              <p:nvPr/>
            </p:nvPicPr>
            <p:blipFill>
              <a:blip r:embed="rId13"/>
              <a:stretch/>
            </p:blipFill>
            <p:spPr>
              <a:xfrm>
                <a:off x="180360" y="5422320"/>
                <a:ext cx="864720" cy="573120"/>
              </a:xfrm>
              <a:prstGeom prst="rect">
                <a:avLst/>
              </a:prstGeom>
              <a:ln w="0">
                <a:noFill/>
              </a:ln>
            </p:spPr>
          </p:pic>
        </p:grpSp>
        <p:grpSp>
          <p:nvGrpSpPr>
            <p:cNvPr id="643" name="Gruppo 34"/>
            <p:cNvGrpSpPr/>
            <p:nvPr/>
          </p:nvGrpSpPr>
          <p:grpSpPr>
            <a:xfrm>
              <a:off x="144000" y="1171080"/>
              <a:ext cx="1540080" cy="1369080"/>
              <a:chOff x="144000" y="1171080"/>
              <a:chExt cx="1540080" cy="1369080"/>
            </a:xfrm>
          </p:grpSpPr>
          <p:pic>
            <p:nvPicPr>
              <p:cNvPr id="644" name="Picture 8" descr="Yosemite National Park"/>
              <p:cNvPicPr/>
              <p:nvPr/>
            </p:nvPicPr>
            <p:blipFill>
              <a:blip r:embed="rId14"/>
              <a:srcRect l="15533" t="0" r="0" b="0"/>
              <a:stretch/>
            </p:blipFill>
            <p:spPr>
              <a:xfrm>
                <a:off x="753840" y="1171080"/>
                <a:ext cx="903600" cy="599040"/>
              </a:xfrm>
              <a:prstGeom prst="rect">
                <a:avLst/>
              </a:prstGeom>
              <a:ln w="0">
                <a:noFill/>
              </a:ln>
            </p:spPr>
          </p:pic>
          <p:pic>
            <p:nvPicPr>
              <p:cNvPr id="645" name="Picture 12" descr="L'uomo è un animale sociale...l'importanza del gruppo! (NOI CI  SIAMO...anche su Facebook!) - Studio Armonia - Studio Armonia"/>
              <p:cNvPicPr/>
              <p:nvPr/>
            </p:nvPicPr>
            <p:blipFill>
              <a:blip r:embed="rId15"/>
              <a:srcRect l="6002" t="0" r="0" b="0"/>
              <a:stretch/>
            </p:blipFill>
            <p:spPr>
              <a:xfrm>
                <a:off x="144000" y="1515240"/>
                <a:ext cx="903600" cy="599040"/>
              </a:xfrm>
              <a:prstGeom prst="rect">
                <a:avLst/>
              </a:prstGeom>
              <a:ln w="0">
                <a:noFill/>
              </a:ln>
            </p:spPr>
          </p:pic>
          <p:pic>
            <p:nvPicPr>
              <p:cNvPr id="646" name="Picture 10" descr="La Definizione di Benessere Psicologico - Claudio Cresti - Psicologo  specialista Livorno"/>
              <p:cNvPicPr/>
              <p:nvPr/>
            </p:nvPicPr>
            <p:blipFill>
              <a:blip r:embed="rId16"/>
              <a:srcRect l="27159" t="0" r="0" b="0"/>
              <a:stretch/>
            </p:blipFill>
            <p:spPr>
              <a:xfrm>
                <a:off x="780480" y="1941120"/>
                <a:ext cx="903600" cy="599040"/>
              </a:xfrm>
              <a:prstGeom prst="rect">
                <a:avLst/>
              </a:prstGeom>
              <a:ln w="0">
                <a:noFill/>
              </a:ln>
            </p:spPr>
          </p:pic>
        </p:grpSp>
      </p:gr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7" name="Titolo 3"/>
          <p:cNvSpPr/>
          <p:nvPr/>
        </p:nvSpPr>
        <p:spPr>
          <a:xfrm>
            <a:off x="234000" y="475200"/>
            <a:ext cx="8689680" cy="50472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DejaVu Sans"/>
              </a:rPr>
              <a:t>I Dilemmi</a:t>
            </a:r>
            <a:endParaRPr b="0" lang="it-IT" sz="2800" spc="-1" strike="noStrike">
              <a:solidFill>
                <a:srgbClr val="000000"/>
              </a:solidFill>
              <a:latin typeface="Arial"/>
            </a:endParaRPr>
          </a:p>
        </p:txBody>
      </p:sp>
      <p:sp>
        <p:nvSpPr>
          <p:cNvPr id="648" name="CasellaDiTesto 6"/>
          <p:cNvSpPr/>
          <p:nvPr/>
        </p:nvSpPr>
        <p:spPr>
          <a:xfrm>
            <a:off x="272160" y="6318000"/>
            <a:ext cx="3362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34</a:t>
            </a:r>
            <a:endParaRPr b="0" lang="it-IT" sz="1200" spc="-1" strike="noStrike">
              <a:solidFill>
                <a:srgbClr val="000000"/>
              </a:solidFill>
              <a:latin typeface="Arial"/>
            </a:endParaRPr>
          </a:p>
        </p:txBody>
      </p:sp>
      <p:pic>
        <p:nvPicPr>
          <p:cNvPr id="649" name="Immagine 7" descr=""/>
          <p:cNvPicPr/>
          <p:nvPr/>
        </p:nvPicPr>
        <p:blipFill>
          <a:blip r:embed="rId1"/>
          <a:stretch/>
        </p:blipFill>
        <p:spPr>
          <a:xfrm>
            <a:off x="3970800" y="6498000"/>
            <a:ext cx="1107720" cy="161280"/>
          </a:xfrm>
          <a:prstGeom prst="rect">
            <a:avLst/>
          </a:prstGeom>
          <a:ln w="0">
            <a:noFill/>
          </a:ln>
        </p:spPr>
      </p:pic>
      <p:grpSp>
        <p:nvGrpSpPr>
          <p:cNvPr id="650" name="Gruppo 1"/>
          <p:cNvGrpSpPr/>
          <p:nvPr/>
        </p:nvGrpSpPr>
        <p:grpSpPr>
          <a:xfrm>
            <a:off x="234000" y="1159200"/>
            <a:ext cx="8543520" cy="1913400"/>
            <a:chOff x="234000" y="1159200"/>
            <a:chExt cx="8543520" cy="1913400"/>
          </a:xfrm>
        </p:grpSpPr>
        <p:sp>
          <p:nvSpPr>
            <p:cNvPr id="651" name="Rettangolo 16"/>
            <p:cNvSpPr/>
            <p:nvPr/>
          </p:nvSpPr>
          <p:spPr>
            <a:xfrm>
              <a:off x="2160000" y="1159200"/>
              <a:ext cx="6617520" cy="100368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i="1" lang="it-IT" sz="2400" spc="-1" strike="noStrike">
                  <a:solidFill>
                    <a:srgbClr val="00b050"/>
                  </a:solidFill>
                  <a:latin typeface="Calibri"/>
                  <a:ea typeface="DejaVu Sans"/>
                </a:rPr>
                <a:t>Ambiente</a:t>
              </a:r>
              <a:r>
                <a:rPr b="0" i="1" lang="it-IT" sz="2400" spc="-1" strike="noStrike">
                  <a:solidFill>
                    <a:srgbClr val="000000"/>
                  </a:solidFill>
                  <a:latin typeface="Calibri"/>
                  <a:ea typeface="DejaVu Sans"/>
                </a:rPr>
                <a:t> vs </a:t>
              </a:r>
              <a:r>
                <a:rPr b="1" i="1" lang="it-IT" sz="2400" spc="-1" strike="noStrike">
                  <a:solidFill>
                    <a:srgbClr val="ff0000"/>
                  </a:solidFill>
                  <a:latin typeface="Calibri"/>
                  <a:ea typeface="DejaVu Sans"/>
                </a:rPr>
                <a:t>Sociale</a:t>
              </a:r>
              <a:endParaRPr b="0" lang="it-IT" sz="2400" spc="-1" strike="noStrike">
                <a:solidFill>
                  <a:srgbClr val="000000"/>
                </a:solidFill>
                <a:latin typeface="Arial"/>
              </a:endParaRPr>
            </a:p>
            <a:p>
              <a:pPr algn="just">
                <a:lnSpc>
                  <a:spcPct val="100000"/>
                </a:lnSpc>
              </a:pPr>
              <a:r>
                <a:rPr b="0" i="1" lang="it-IT" sz="2000" spc="-1" strike="noStrike">
                  <a:solidFill>
                    <a:srgbClr val="000000"/>
                  </a:solidFill>
                  <a:latin typeface="Calibri"/>
                  <a:ea typeface="DejaVu Sans"/>
                </a:rPr>
                <a:t>"Con le auto elettriche, il 35% dei posti di lavoro a rischio"</a:t>
              </a:r>
              <a:endParaRPr b="0" lang="it-IT" sz="2000" spc="-1" strike="noStrike">
                <a:solidFill>
                  <a:srgbClr val="000000"/>
                </a:solidFill>
                <a:latin typeface="Arial"/>
              </a:endParaRPr>
            </a:p>
            <a:p>
              <a:pPr algn="just">
                <a:lnSpc>
                  <a:spcPct val="100000"/>
                </a:lnSpc>
              </a:pPr>
              <a:r>
                <a:rPr b="0" lang="it-IT" sz="1600" spc="-1" strike="noStrike">
                  <a:solidFill>
                    <a:srgbClr val="000000"/>
                  </a:solidFill>
                  <a:latin typeface="Calibri"/>
                  <a:ea typeface="DejaVu Sans"/>
                </a:rPr>
                <a:t>ANSA Motori, 16 novembre 2022 </a:t>
              </a:r>
              <a:endParaRPr b="0" lang="it-IT" sz="1600" spc="-1" strike="noStrike">
                <a:solidFill>
                  <a:srgbClr val="000000"/>
                </a:solidFill>
                <a:latin typeface="Arial"/>
              </a:endParaRPr>
            </a:p>
          </p:txBody>
        </p:sp>
        <p:grpSp>
          <p:nvGrpSpPr>
            <p:cNvPr id="652" name="Gruppo 21"/>
            <p:cNvGrpSpPr/>
            <p:nvPr/>
          </p:nvGrpSpPr>
          <p:grpSpPr>
            <a:xfrm>
              <a:off x="234000" y="1461600"/>
              <a:ext cx="1632600" cy="853560"/>
              <a:chOff x="234000" y="1461600"/>
              <a:chExt cx="1632600" cy="853560"/>
            </a:xfrm>
          </p:grpSpPr>
          <p:pic>
            <p:nvPicPr>
              <p:cNvPr id="653" name="Picture 4" descr="Ambiente: cosa fa bene e cosa fa male alla Terra"/>
              <p:cNvPicPr/>
              <p:nvPr/>
            </p:nvPicPr>
            <p:blipFill>
              <a:blip r:embed="rId2"/>
              <a:stretch/>
            </p:blipFill>
            <p:spPr>
              <a:xfrm>
                <a:off x="234000" y="1461600"/>
                <a:ext cx="1115280" cy="610560"/>
              </a:xfrm>
              <a:prstGeom prst="rect">
                <a:avLst/>
              </a:prstGeom>
              <a:ln w="0">
                <a:noFill/>
              </a:ln>
            </p:spPr>
          </p:pic>
          <p:pic>
            <p:nvPicPr>
              <p:cNvPr id="654" name="Picture 8" descr="Persone con Parkinson – Parkinson Live"/>
              <p:cNvPicPr/>
              <p:nvPr/>
            </p:nvPicPr>
            <p:blipFill>
              <a:blip r:embed="rId3"/>
              <a:srcRect l="0" t="0" r="21840" b="103"/>
              <a:stretch/>
            </p:blipFill>
            <p:spPr>
              <a:xfrm>
                <a:off x="751320" y="1704600"/>
                <a:ext cx="1115280" cy="610560"/>
              </a:xfrm>
              <a:prstGeom prst="rect">
                <a:avLst/>
              </a:prstGeom>
              <a:ln w="0">
                <a:noFill/>
              </a:ln>
            </p:spPr>
          </p:pic>
        </p:grpSp>
        <p:sp>
          <p:nvSpPr>
            <p:cNvPr id="655" name="Rettangolo 24"/>
            <p:cNvSpPr/>
            <p:nvPr/>
          </p:nvSpPr>
          <p:spPr>
            <a:xfrm>
              <a:off x="2160000" y="2068920"/>
              <a:ext cx="6617520" cy="10036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i="1" lang="it-IT" sz="2400" spc="-1" strike="noStrike">
                  <a:solidFill>
                    <a:srgbClr val="00b050"/>
                  </a:solidFill>
                  <a:latin typeface="Calibri"/>
                  <a:ea typeface="DejaVu Sans"/>
                </a:rPr>
                <a:t>Sociale </a:t>
              </a:r>
              <a:r>
                <a:rPr b="0" i="1" lang="it-IT" sz="2400" spc="-1" strike="noStrike">
                  <a:solidFill>
                    <a:srgbClr val="000000"/>
                  </a:solidFill>
                  <a:latin typeface="Calibri"/>
                  <a:ea typeface="DejaVu Sans"/>
                </a:rPr>
                <a:t>vs </a:t>
              </a:r>
              <a:r>
                <a:rPr b="1" i="1" lang="it-IT" sz="2400" spc="-1" strike="noStrike">
                  <a:solidFill>
                    <a:srgbClr val="ff0000"/>
                  </a:solidFill>
                  <a:latin typeface="Calibri"/>
                  <a:ea typeface="DejaVu Sans"/>
                </a:rPr>
                <a:t>Ambiente</a:t>
              </a:r>
              <a:r>
                <a:rPr b="0" i="1" lang="it-IT" sz="2400" spc="-1" strike="noStrike">
                  <a:solidFill>
                    <a:srgbClr val="000000"/>
                  </a:solidFill>
                  <a:latin typeface="Calibri"/>
                  <a:ea typeface="DejaVu Sans"/>
                </a:rPr>
                <a:t> </a:t>
              </a:r>
              <a:r>
                <a:rPr b="0" i="1" lang="it-IT" sz="2000" spc="-1" strike="noStrike">
                  <a:solidFill>
                    <a:srgbClr val="000000"/>
                  </a:solidFill>
                  <a:latin typeface="Calibri"/>
                  <a:ea typeface="DejaVu Sans"/>
                </a:rPr>
                <a:t>"</a:t>
              </a:r>
              <a:r>
                <a:rPr b="0" i="1" lang="it-IT" sz="2000" spc="-1" strike="noStrike">
                  <a:solidFill>
                    <a:srgbClr val="131313"/>
                  </a:solidFill>
                  <a:latin typeface="Calibri"/>
                  <a:ea typeface="DejaVu Sans"/>
                </a:rPr>
                <a:t>Il consumo di carne sta uccidendo il pianeta</a:t>
              </a:r>
              <a:r>
                <a:rPr b="0" i="1" lang="it-IT" sz="2000" spc="-1" strike="noStrike">
                  <a:solidFill>
                    <a:srgbClr val="000000"/>
                  </a:solidFill>
                  <a:latin typeface="Calibri"/>
                  <a:ea typeface="DejaVu Sans"/>
                </a:rPr>
                <a:t>"</a:t>
              </a:r>
              <a:endParaRPr b="0" lang="it-IT" sz="2000" spc="-1" strike="noStrike">
                <a:solidFill>
                  <a:srgbClr val="000000"/>
                </a:solidFill>
                <a:latin typeface="Arial"/>
              </a:endParaRPr>
            </a:p>
            <a:p>
              <a:pPr>
                <a:lnSpc>
                  <a:spcPct val="100000"/>
                </a:lnSpc>
              </a:pPr>
              <a:r>
                <a:rPr b="0" lang="it-IT" sz="1600" spc="-1" strike="noStrike">
                  <a:solidFill>
                    <a:srgbClr val="000000"/>
                  </a:solidFill>
                  <a:latin typeface="Calibri"/>
                  <a:ea typeface="DejaVu Sans"/>
                </a:rPr>
                <a:t>Animal Equality, 12 marzo 2022 </a:t>
              </a:r>
              <a:endParaRPr b="0" lang="it-IT" sz="1600" spc="-1" strike="noStrike">
                <a:solidFill>
                  <a:srgbClr val="000000"/>
                </a:solidFill>
                <a:latin typeface="Arial"/>
              </a:endParaRPr>
            </a:p>
          </p:txBody>
        </p:sp>
      </p:grpSp>
      <p:grpSp>
        <p:nvGrpSpPr>
          <p:cNvPr id="656" name="Gruppo 2"/>
          <p:cNvGrpSpPr/>
          <p:nvPr/>
        </p:nvGrpSpPr>
        <p:grpSpPr>
          <a:xfrm>
            <a:off x="234000" y="3183120"/>
            <a:ext cx="8543520" cy="1308600"/>
            <a:chOff x="234000" y="3183120"/>
            <a:chExt cx="8543520" cy="1308600"/>
          </a:xfrm>
        </p:grpSpPr>
        <p:sp>
          <p:nvSpPr>
            <p:cNvPr id="657" name="Rettangolo 25"/>
            <p:cNvSpPr/>
            <p:nvPr/>
          </p:nvSpPr>
          <p:spPr>
            <a:xfrm>
              <a:off x="2160000" y="3183120"/>
              <a:ext cx="6617520" cy="13086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i="1" lang="it-IT" sz="2400" spc="-1" strike="noStrike">
                  <a:solidFill>
                    <a:srgbClr val="00b050"/>
                  </a:solidFill>
                  <a:latin typeface="Eugenio Text"/>
                  <a:ea typeface="DejaVu Sans"/>
                </a:rPr>
                <a:t>Ambiente</a:t>
              </a:r>
              <a:r>
                <a:rPr b="0" i="1" lang="it-IT" sz="2400" spc="-1" strike="noStrike">
                  <a:solidFill>
                    <a:srgbClr val="000000"/>
                  </a:solidFill>
                  <a:latin typeface="Eugenio Text"/>
                  <a:ea typeface="DejaVu Sans"/>
                </a:rPr>
                <a:t> vs </a:t>
              </a:r>
              <a:r>
                <a:rPr b="1" i="1" lang="it-IT" sz="2400" spc="-1" strike="noStrike">
                  <a:solidFill>
                    <a:srgbClr val="ff0000"/>
                  </a:solidFill>
                  <a:latin typeface="Eugenio Text"/>
                  <a:ea typeface="DejaVu Sans"/>
                </a:rPr>
                <a:t>Ambiente</a:t>
              </a:r>
              <a:endParaRPr b="0" lang="it-IT" sz="2400" spc="-1" strike="noStrike">
                <a:solidFill>
                  <a:srgbClr val="000000"/>
                </a:solidFill>
                <a:latin typeface="Arial"/>
              </a:endParaRPr>
            </a:p>
            <a:p>
              <a:pPr algn="just">
                <a:lnSpc>
                  <a:spcPct val="100000"/>
                </a:lnSpc>
              </a:pPr>
              <a:r>
                <a:rPr b="0" i="1" lang="it-IT" sz="2000" spc="-1" strike="noStrike">
                  <a:solidFill>
                    <a:srgbClr val="000000"/>
                  </a:solidFill>
                  <a:latin typeface="Calibri"/>
                  <a:ea typeface="DejaVu Sans"/>
                </a:rPr>
                <a:t>Italia Nostra lancia l'allarme per l'installazione di pale eoliche nel bosco: "Inevitabile l'abbattimento di 4 mila alberi tutelati"</a:t>
              </a:r>
              <a:endParaRPr b="0" lang="it-IT" sz="2000" spc="-1" strike="noStrike">
                <a:solidFill>
                  <a:srgbClr val="000000"/>
                </a:solidFill>
                <a:latin typeface="Arial"/>
              </a:endParaRPr>
            </a:p>
            <a:p>
              <a:pPr algn="just">
                <a:lnSpc>
                  <a:spcPct val="100000"/>
                </a:lnSpc>
              </a:pPr>
              <a:r>
                <a:rPr b="0" lang="it-IT" sz="1600" spc="-1" strike="noStrike">
                  <a:solidFill>
                    <a:srgbClr val="000000"/>
                  </a:solidFill>
                  <a:latin typeface="Calibri"/>
                  <a:ea typeface="DejaVu Sans"/>
                </a:rPr>
                <a:t>La Repubblica, 25 gennaio 2022</a:t>
              </a:r>
              <a:endParaRPr b="0" lang="it-IT" sz="1600" spc="-1" strike="noStrike">
                <a:solidFill>
                  <a:srgbClr val="000000"/>
                </a:solidFill>
                <a:latin typeface="Arial"/>
              </a:endParaRPr>
            </a:p>
          </p:txBody>
        </p:sp>
        <p:pic>
          <p:nvPicPr>
            <p:cNvPr id="658" name="Picture 2" descr="Ambiente vs natura – Ricognizioni"/>
            <p:cNvPicPr/>
            <p:nvPr/>
          </p:nvPicPr>
          <p:blipFill>
            <a:blip r:embed="rId4"/>
            <a:stretch/>
          </p:blipFill>
          <p:spPr>
            <a:xfrm>
              <a:off x="234000" y="3342600"/>
              <a:ext cx="1632600" cy="936720"/>
            </a:xfrm>
            <a:prstGeom prst="rect">
              <a:avLst/>
            </a:prstGeom>
            <a:ln w="0">
              <a:noFill/>
            </a:ln>
          </p:spPr>
        </p:pic>
      </p:grpSp>
      <p:grpSp>
        <p:nvGrpSpPr>
          <p:cNvPr id="659" name="Gruppo 8"/>
          <p:cNvGrpSpPr/>
          <p:nvPr/>
        </p:nvGrpSpPr>
        <p:grpSpPr>
          <a:xfrm>
            <a:off x="234000" y="4611960"/>
            <a:ext cx="8543520" cy="1433160"/>
            <a:chOff x="234000" y="4611960"/>
            <a:chExt cx="8543520" cy="1433160"/>
          </a:xfrm>
        </p:grpSpPr>
        <p:sp>
          <p:nvSpPr>
            <p:cNvPr id="660" name="Rettangolo 27"/>
            <p:cNvSpPr/>
            <p:nvPr/>
          </p:nvSpPr>
          <p:spPr>
            <a:xfrm>
              <a:off x="2160000" y="4736520"/>
              <a:ext cx="6617520" cy="13086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i="1" lang="it-IT" sz="2400" spc="-1" strike="noStrike">
                  <a:solidFill>
                    <a:srgbClr val="00b050"/>
                  </a:solidFill>
                  <a:latin typeface="Calibri"/>
                  <a:ea typeface="DejaVu Sans"/>
                </a:rPr>
                <a:t>Ambiente</a:t>
              </a:r>
              <a:r>
                <a:rPr b="0" i="1" lang="it-IT" sz="2400" spc="-1" strike="noStrike">
                  <a:solidFill>
                    <a:srgbClr val="000000"/>
                  </a:solidFill>
                  <a:latin typeface="Calibri"/>
                  <a:ea typeface="DejaVu Sans"/>
                </a:rPr>
                <a:t> e </a:t>
              </a:r>
              <a:r>
                <a:rPr b="1" i="1" lang="it-IT" sz="2400" spc="-1" strike="noStrike">
                  <a:solidFill>
                    <a:srgbClr val="00b050"/>
                  </a:solidFill>
                  <a:latin typeface="Calibri"/>
                  <a:ea typeface="DejaVu Sans"/>
                </a:rPr>
                <a:t>Sociale </a:t>
              </a:r>
              <a:r>
                <a:rPr b="0" lang="it-IT" sz="2400" spc="-1" strike="noStrike">
                  <a:solidFill>
                    <a:srgbClr val="000000"/>
                  </a:solidFill>
                  <a:latin typeface="Calibri"/>
                  <a:ea typeface="DejaVu Sans"/>
                </a:rPr>
                <a:t>vs</a:t>
              </a:r>
              <a:r>
                <a:rPr b="1" i="1" lang="it-IT" sz="2400" spc="-1" strike="noStrike">
                  <a:solidFill>
                    <a:srgbClr val="00b050"/>
                  </a:solidFill>
                  <a:latin typeface="Calibri"/>
                  <a:ea typeface="DejaVu Sans"/>
                </a:rPr>
                <a:t> </a:t>
              </a:r>
              <a:r>
                <a:rPr b="1" i="1" lang="it-IT" sz="2400" spc="-1" strike="noStrike">
                  <a:solidFill>
                    <a:srgbClr val="ff0000"/>
                  </a:solidFill>
                  <a:latin typeface="Calibri"/>
                  <a:ea typeface="DejaVu Sans"/>
                </a:rPr>
                <a:t>Governance</a:t>
              </a:r>
              <a:endParaRPr b="0" lang="it-IT" sz="2400" spc="-1" strike="noStrike">
                <a:solidFill>
                  <a:srgbClr val="000000"/>
                </a:solidFill>
                <a:latin typeface="Arial"/>
              </a:endParaRPr>
            </a:p>
            <a:p>
              <a:pPr algn="just">
                <a:lnSpc>
                  <a:spcPct val="100000"/>
                </a:lnSpc>
              </a:pPr>
              <a:r>
                <a:rPr b="0" i="1" lang="it-IT" sz="2000" spc="-1" strike="noStrike">
                  <a:solidFill>
                    <a:srgbClr val="000000"/>
                  </a:solidFill>
                  <a:latin typeface="Calibri"/>
                  <a:ea typeface="DejaVu Sans"/>
                </a:rPr>
                <a:t>"La folle governance di Elon Musk non impedisce il successo di Tesla, Starlink e SpaceX"</a:t>
              </a:r>
              <a:endParaRPr b="0" lang="it-IT" sz="2000" spc="-1" strike="noStrike">
                <a:solidFill>
                  <a:srgbClr val="000000"/>
                </a:solidFill>
                <a:latin typeface="Arial"/>
              </a:endParaRPr>
            </a:p>
            <a:p>
              <a:pPr algn="just">
                <a:lnSpc>
                  <a:spcPct val="100000"/>
                </a:lnSpc>
              </a:pPr>
              <a:r>
                <a:rPr b="0" lang="it-IT" sz="1600" spc="-1" strike="noStrike">
                  <a:solidFill>
                    <a:srgbClr val="000000"/>
                  </a:solidFill>
                  <a:latin typeface="Calibri"/>
                  <a:ea typeface="DejaVu Sans"/>
                </a:rPr>
                <a:t>Quotidiano nazionale, 13 dicembre 2021</a:t>
              </a:r>
              <a:endParaRPr b="0" lang="it-IT" sz="1600" spc="-1" strike="noStrike">
                <a:solidFill>
                  <a:srgbClr val="000000"/>
                </a:solidFill>
                <a:latin typeface="Arial"/>
              </a:endParaRPr>
            </a:p>
          </p:txBody>
        </p:sp>
        <p:grpSp>
          <p:nvGrpSpPr>
            <p:cNvPr id="661" name="Gruppo 28"/>
            <p:cNvGrpSpPr/>
            <p:nvPr/>
          </p:nvGrpSpPr>
          <p:grpSpPr>
            <a:xfrm>
              <a:off x="234000" y="4611960"/>
              <a:ext cx="1632600" cy="853560"/>
              <a:chOff x="234000" y="4611960"/>
              <a:chExt cx="1632600" cy="853560"/>
            </a:xfrm>
          </p:grpSpPr>
          <p:pic>
            <p:nvPicPr>
              <p:cNvPr id="662" name="Picture 4" descr="Ambiente: cosa fa bene e cosa fa male alla Terra"/>
              <p:cNvPicPr/>
              <p:nvPr/>
            </p:nvPicPr>
            <p:blipFill>
              <a:blip r:embed="rId5"/>
              <a:stretch/>
            </p:blipFill>
            <p:spPr>
              <a:xfrm>
                <a:off x="234000" y="4611960"/>
                <a:ext cx="1115280" cy="610560"/>
              </a:xfrm>
              <a:prstGeom prst="rect">
                <a:avLst/>
              </a:prstGeom>
              <a:ln w="0">
                <a:noFill/>
              </a:ln>
            </p:spPr>
          </p:pic>
          <p:pic>
            <p:nvPicPr>
              <p:cNvPr id="663" name="Picture 8" descr="Persone con Parkinson – Parkinson Live"/>
              <p:cNvPicPr/>
              <p:nvPr/>
            </p:nvPicPr>
            <p:blipFill>
              <a:blip r:embed="rId6"/>
              <a:srcRect l="0" t="0" r="21840" b="103"/>
              <a:stretch/>
            </p:blipFill>
            <p:spPr>
              <a:xfrm>
                <a:off x="751320" y="4854960"/>
                <a:ext cx="1115280" cy="610560"/>
              </a:xfrm>
              <a:prstGeom prst="rect">
                <a:avLst/>
              </a:prstGeom>
              <a:ln w="0">
                <a:noFill/>
              </a:ln>
            </p:spPr>
          </p:pic>
        </p:grpSp>
        <p:pic>
          <p:nvPicPr>
            <p:cNvPr id="664" name="Picture 10" descr="This Is How To Transition From Manager To Leader"/>
            <p:cNvPicPr/>
            <p:nvPr/>
          </p:nvPicPr>
          <p:blipFill>
            <a:blip r:embed="rId7"/>
            <a:stretch/>
          </p:blipFill>
          <p:spPr>
            <a:xfrm>
              <a:off x="234000" y="5403240"/>
              <a:ext cx="919080" cy="611280"/>
            </a:xfrm>
            <a:prstGeom prst="rect">
              <a:avLst/>
            </a:prstGeom>
            <a:ln w="0">
              <a:noFill/>
            </a:ln>
          </p:spPr>
        </p:pic>
      </p:gr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5" name="Figura a mano libera: forma 11"/>
          <p:cNvSpPr/>
          <p:nvPr/>
        </p:nvSpPr>
        <p:spPr>
          <a:xfrm>
            <a:off x="2244960" y="1747440"/>
            <a:ext cx="5817600" cy="4016160"/>
          </a:xfrm>
          <a:custGeom>
            <a:avLst/>
            <a:gdLst>
              <a:gd name="textAreaLeft" fmla="*/ 0 w 5817600"/>
              <a:gd name="textAreaRight" fmla="*/ 5818320 w 5817600"/>
              <a:gd name="textAreaTop" fmla="*/ 0 h 4016160"/>
              <a:gd name="textAreaBottom" fmla="*/ 4016880 h 4016160"/>
            </a:gdLst>
            <a:ahLst/>
            <a:rect l="textAreaLeft" t="textAreaTop" r="textAreaRight" b="textAreaBottom"/>
            <a:pathLst>
              <a:path w="6049889" h="4016863">
                <a:moveTo>
                  <a:pt x="234781" y="1767282"/>
                </a:moveTo>
                <a:cubicBezTo>
                  <a:pt x="487987" y="1121169"/>
                  <a:pt x="741194" y="475057"/>
                  <a:pt x="1530181" y="205182"/>
                </a:cubicBezTo>
                <a:cubicBezTo>
                  <a:pt x="2319169" y="-64693"/>
                  <a:pt x="4244806" y="-51993"/>
                  <a:pt x="4968706" y="148032"/>
                </a:cubicBezTo>
                <a:cubicBezTo>
                  <a:pt x="5692606" y="348057"/>
                  <a:pt x="6384756" y="984645"/>
                  <a:pt x="5873581" y="1405332"/>
                </a:cubicBezTo>
                <a:cubicBezTo>
                  <a:pt x="5362406" y="1826019"/>
                  <a:pt x="2877969" y="2432445"/>
                  <a:pt x="1901656" y="2672157"/>
                </a:cubicBezTo>
                <a:cubicBezTo>
                  <a:pt x="925344" y="2911870"/>
                  <a:pt x="145881" y="2665807"/>
                  <a:pt x="15706" y="2843607"/>
                </a:cubicBezTo>
                <a:cubicBezTo>
                  <a:pt x="-114469" y="3021407"/>
                  <a:pt x="591968" y="3543694"/>
                  <a:pt x="1120606" y="3738957"/>
                </a:cubicBezTo>
                <a:cubicBezTo>
                  <a:pt x="1649244" y="3934220"/>
                  <a:pt x="2485856" y="4031057"/>
                  <a:pt x="3187531" y="4015182"/>
                </a:cubicBezTo>
                <a:cubicBezTo>
                  <a:pt x="3889206" y="3999307"/>
                  <a:pt x="4609931" y="3821507"/>
                  <a:pt x="5330656" y="3643707"/>
                </a:cubicBezTo>
              </a:path>
            </a:pathLst>
          </a:custGeom>
          <a:noFill/>
          <a:ln w="50800">
            <a:solidFill>
              <a:srgbClr val="00a197"/>
            </a:solidFill>
            <a:headEnd len="lg" type="oval" w="lg"/>
            <a:tailEnd len="lg" type="triangle" w="lg"/>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it-IT" sz="1800" spc="-1" strike="noStrike">
              <a:solidFill>
                <a:schemeClr val="lt1"/>
              </a:solidFill>
              <a:latin typeface="Calibri"/>
              <a:ea typeface="DejaVu Sans"/>
            </a:endParaRPr>
          </a:p>
        </p:txBody>
      </p:sp>
      <p:sp>
        <p:nvSpPr>
          <p:cNvPr id="666" name="Titolo 3"/>
          <p:cNvSpPr/>
          <p:nvPr/>
        </p:nvSpPr>
        <p:spPr>
          <a:xfrm>
            <a:off x="234000" y="475200"/>
            <a:ext cx="8689680" cy="50472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DejaVu Sans"/>
              </a:rPr>
              <a:t>Un percorso verso la sostenibilità</a:t>
            </a:r>
            <a:endParaRPr b="0" lang="it-IT" sz="2800" spc="-1" strike="noStrike">
              <a:solidFill>
                <a:srgbClr val="000000"/>
              </a:solidFill>
              <a:latin typeface="Arial"/>
            </a:endParaRPr>
          </a:p>
        </p:txBody>
      </p:sp>
      <p:sp>
        <p:nvSpPr>
          <p:cNvPr id="667" name="CasellaDiTesto 6"/>
          <p:cNvSpPr/>
          <p:nvPr/>
        </p:nvSpPr>
        <p:spPr>
          <a:xfrm>
            <a:off x="272160" y="6318000"/>
            <a:ext cx="3362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35</a:t>
            </a:r>
            <a:endParaRPr b="0" lang="it-IT" sz="1200" spc="-1" strike="noStrike">
              <a:solidFill>
                <a:srgbClr val="000000"/>
              </a:solidFill>
              <a:latin typeface="Arial"/>
            </a:endParaRPr>
          </a:p>
        </p:txBody>
      </p:sp>
      <p:pic>
        <p:nvPicPr>
          <p:cNvPr id="668" name="Immagine 7" descr=""/>
          <p:cNvPicPr/>
          <p:nvPr/>
        </p:nvPicPr>
        <p:blipFill>
          <a:blip r:embed="rId1"/>
          <a:stretch/>
        </p:blipFill>
        <p:spPr>
          <a:xfrm>
            <a:off x="3970800" y="6498000"/>
            <a:ext cx="1107720" cy="161280"/>
          </a:xfrm>
          <a:prstGeom prst="rect">
            <a:avLst/>
          </a:prstGeom>
          <a:ln w="0">
            <a:noFill/>
          </a:ln>
        </p:spPr>
      </p:pic>
      <p:sp>
        <p:nvSpPr>
          <p:cNvPr id="669" name="Rettangolo con angoli arrotondati 30"/>
          <p:cNvSpPr/>
          <p:nvPr/>
        </p:nvSpPr>
        <p:spPr>
          <a:xfrm>
            <a:off x="138600" y="2839320"/>
            <a:ext cx="1435680" cy="152316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1800" spc="-1" strike="noStrike">
                <a:solidFill>
                  <a:schemeClr val="lt1"/>
                </a:solidFill>
                <a:latin typeface="Calibri"/>
                <a:ea typeface="DejaVu Sans"/>
              </a:rPr>
              <a:t>Riassunto delle puntate precedenti</a:t>
            </a:r>
            <a:endParaRPr b="0" lang="it-IT" sz="1800" spc="-1" strike="noStrike">
              <a:solidFill>
                <a:srgbClr val="000000"/>
              </a:solidFill>
              <a:latin typeface="Arial"/>
            </a:endParaRPr>
          </a:p>
        </p:txBody>
      </p:sp>
      <p:grpSp>
        <p:nvGrpSpPr>
          <p:cNvPr id="670" name="Gruppo 47"/>
          <p:cNvGrpSpPr/>
          <p:nvPr/>
        </p:nvGrpSpPr>
        <p:grpSpPr>
          <a:xfrm>
            <a:off x="1663200" y="3033720"/>
            <a:ext cx="558360" cy="1048680"/>
            <a:chOff x="1663200" y="3033720"/>
            <a:chExt cx="558360" cy="1048680"/>
          </a:xfrm>
        </p:grpSpPr>
        <p:pic>
          <p:nvPicPr>
            <p:cNvPr id="671" name="Immagine 48" descr=""/>
            <p:cNvPicPr/>
            <p:nvPr/>
          </p:nvPicPr>
          <p:blipFill>
            <a:blip r:embed="rId2"/>
            <a:srcRect l="33543" t="0" r="35293" b="9359"/>
            <a:stretch/>
          </p:blipFill>
          <p:spPr>
            <a:xfrm>
              <a:off x="1663200" y="3033720"/>
              <a:ext cx="331920" cy="1043280"/>
            </a:xfrm>
            <a:prstGeom prst="rect">
              <a:avLst/>
            </a:prstGeom>
            <a:ln w="0">
              <a:noFill/>
            </a:ln>
          </p:spPr>
        </p:pic>
        <p:pic>
          <p:nvPicPr>
            <p:cNvPr id="672" name="Immagine 49" descr=""/>
            <p:cNvPicPr/>
            <p:nvPr/>
          </p:nvPicPr>
          <p:blipFill>
            <a:blip r:embed="rId3"/>
            <a:srcRect l="14089" t="4420" r="32002" b="4915"/>
            <a:stretch/>
          </p:blipFill>
          <p:spPr>
            <a:xfrm>
              <a:off x="1944360" y="3111120"/>
              <a:ext cx="277200" cy="971280"/>
            </a:xfrm>
            <a:prstGeom prst="rect">
              <a:avLst/>
            </a:prstGeom>
            <a:ln w="0">
              <a:noFill/>
            </a:ln>
          </p:spPr>
        </p:pic>
      </p:grpSp>
      <p:sp>
        <p:nvSpPr>
          <p:cNvPr id="673" name="Rettangolo con angoli arrotondati 10"/>
          <p:cNvSpPr/>
          <p:nvPr/>
        </p:nvSpPr>
        <p:spPr>
          <a:xfrm>
            <a:off x="2464560" y="1261440"/>
            <a:ext cx="1291680" cy="971280"/>
          </a:xfrm>
          <a:prstGeom prst="roundRect">
            <a:avLst>
              <a:gd name="adj"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Teorie ATTIVE</a:t>
            </a:r>
            <a:endParaRPr b="0" lang="it-IT" sz="2000" spc="-1" strike="noStrike">
              <a:solidFill>
                <a:srgbClr val="000000"/>
              </a:solidFill>
              <a:latin typeface="Arial"/>
            </a:endParaRPr>
          </a:p>
        </p:txBody>
      </p:sp>
      <p:sp>
        <p:nvSpPr>
          <p:cNvPr id="674" name="Rettangolo con angoli arrotondati 51"/>
          <p:cNvSpPr/>
          <p:nvPr/>
        </p:nvSpPr>
        <p:spPr>
          <a:xfrm>
            <a:off x="2740680" y="2470320"/>
            <a:ext cx="1422720" cy="971280"/>
          </a:xfrm>
          <a:prstGeom prst="roundRect">
            <a:avLst>
              <a:gd name="adj"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Teorie PASSIVE</a:t>
            </a:r>
            <a:endParaRPr b="0" lang="it-IT" sz="2000" spc="-1" strike="noStrike">
              <a:solidFill>
                <a:srgbClr val="000000"/>
              </a:solidFill>
              <a:latin typeface="Arial"/>
            </a:endParaRPr>
          </a:p>
        </p:txBody>
      </p:sp>
      <p:sp>
        <p:nvSpPr>
          <p:cNvPr id="675" name="Rettangolo con angoli arrotondati 52"/>
          <p:cNvSpPr/>
          <p:nvPr/>
        </p:nvSpPr>
        <p:spPr>
          <a:xfrm>
            <a:off x="4737960" y="1095480"/>
            <a:ext cx="1564200" cy="97128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Guardiamo la REALTA’</a:t>
            </a:r>
            <a:endParaRPr b="0" lang="it-IT" sz="2000" spc="-1" strike="noStrike">
              <a:solidFill>
                <a:srgbClr val="000000"/>
              </a:solidFill>
              <a:latin typeface="Arial"/>
            </a:endParaRPr>
          </a:p>
        </p:txBody>
      </p:sp>
      <p:sp>
        <p:nvSpPr>
          <p:cNvPr id="676" name="Rettangolo con angoli arrotondati 53"/>
          <p:cNvSpPr/>
          <p:nvPr/>
        </p:nvSpPr>
        <p:spPr>
          <a:xfrm>
            <a:off x="7295040" y="1812600"/>
            <a:ext cx="1564200" cy="97128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AZIONI e ATTENZIONI</a:t>
            </a:r>
            <a:endParaRPr b="0" lang="it-IT" sz="2000" spc="-1" strike="noStrike">
              <a:solidFill>
                <a:srgbClr val="000000"/>
              </a:solidFill>
              <a:latin typeface="Arial"/>
            </a:endParaRPr>
          </a:p>
        </p:txBody>
      </p:sp>
      <p:pic>
        <p:nvPicPr>
          <p:cNvPr id="677" name="Picture 14" descr="Commissione di Diritto Bancario e del Terzo Settore"/>
          <p:cNvPicPr/>
          <p:nvPr/>
        </p:nvPicPr>
        <p:blipFill>
          <a:blip r:embed="rId4"/>
          <a:stretch/>
        </p:blipFill>
        <p:spPr>
          <a:xfrm>
            <a:off x="4230360" y="3755880"/>
            <a:ext cx="827640" cy="827640"/>
          </a:xfrm>
          <a:prstGeom prst="rect">
            <a:avLst/>
          </a:prstGeom>
          <a:ln w="0">
            <a:noFill/>
          </a:ln>
        </p:spPr>
      </p:pic>
      <p:pic>
        <p:nvPicPr>
          <p:cNvPr id="678" name="Picture 12" descr="Pin su simboli"/>
          <p:cNvPicPr/>
          <p:nvPr/>
        </p:nvPicPr>
        <p:blipFill>
          <a:blip r:embed="rId5"/>
          <a:stretch/>
        </p:blipFill>
        <p:spPr>
          <a:xfrm>
            <a:off x="5250240" y="3402000"/>
            <a:ext cx="736560" cy="736560"/>
          </a:xfrm>
          <a:prstGeom prst="rect">
            <a:avLst/>
          </a:prstGeom>
          <a:ln w="0">
            <a:noFill/>
          </a:ln>
        </p:spPr>
      </p:pic>
      <p:sp>
        <p:nvSpPr>
          <p:cNvPr id="679" name="CasellaDiTesto 58"/>
          <p:cNvSpPr/>
          <p:nvPr/>
        </p:nvSpPr>
        <p:spPr>
          <a:xfrm>
            <a:off x="6233400" y="3800880"/>
            <a:ext cx="6120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00a197"/>
                </a:solidFill>
                <a:latin typeface="Calibri"/>
                <a:ea typeface="DejaVu Sans"/>
              </a:rPr>
              <a:t>Stati</a:t>
            </a:r>
            <a:endParaRPr b="0" lang="it-IT" sz="1800" spc="-1" strike="noStrike">
              <a:solidFill>
                <a:srgbClr val="000000"/>
              </a:solidFill>
              <a:latin typeface="Arial"/>
            </a:endParaRPr>
          </a:p>
        </p:txBody>
      </p:sp>
      <p:sp>
        <p:nvSpPr>
          <p:cNvPr id="680" name="CasellaDiTesto 59"/>
          <p:cNvSpPr/>
          <p:nvPr/>
        </p:nvSpPr>
        <p:spPr>
          <a:xfrm>
            <a:off x="5182200" y="4077720"/>
            <a:ext cx="95184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00a197"/>
                </a:solidFill>
                <a:latin typeface="Calibri"/>
                <a:ea typeface="DejaVu Sans"/>
              </a:rPr>
              <a:t>Imprese</a:t>
            </a:r>
            <a:endParaRPr b="0" lang="it-IT" sz="1800" spc="-1" strike="noStrike">
              <a:solidFill>
                <a:srgbClr val="000000"/>
              </a:solidFill>
              <a:latin typeface="Arial"/>
            </a:endParaRPr>
          </a:p>
        </p:txBody>
      </p:sp>
      <p:sp>
        <p:nvSpPr>
          <p:cNvPr id="681" name="CasellaDiTesto 60"/>
          <p:cNvSpPr/>
          <p:nvPr/>
        </p:nvSpPr>
        <p:spPr>
          <a:xfrm>
            <a:off x="3985560" y="4444920"/>
            <a:ext cx="134064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00a197"/>
                </a:solidFill>
                <a:latin typeface="Calibri"/>
                <a:ea typeface="DejaVu Sans"/>
              </a:rPr>
              <a:t>Associazioni</a:t>
            </a:r>
            <a:endParaRPr b="0" lang="it-IT" sz="1800" spc="-1" strike="noStrike">
              <a:solidFill>
                <a:srgbClr val="000000"/>
              </a:solidFill>
              <a:latin typeface="Arial"/>
            </a:endParaRPr>
          </a:p>
        </p:txBody>
      </p:sp>
      <p:pic>
        <p:nvPicPr>
          <p:cNvPr id="682" name="Picture 2" descr="Terra - Wikipedia"/>
          <p:cNvPicPr/>
          <p:nvPr/>
        </p:nvPicPr>
        <p:blipFill>
          <a:blip r:embed="rId6"/>
          <a:stretch/>
        </p:blipFill>
        <p:spPr>
          <a:xfrm>
            <a:off x="7201440" y="2832840"/>
            <a:ext cx="803880" cy="803880"/>
          </a:xfrm>
          <a:prstGeom prst="rect">
            <a:avLst/>
          </a:prstGeom>
          <a:ln w="0">
            <a:noFill/>
          </a:ln>
        </p:spPr>
      </p:pic>
      <p:sp>
        <p:nvSpPr>
          <p:cNvPr id="683" name="CasellaDiTesto 62"/>
          <p:cNvSpPr/>
          <p:nvPr/>
        </p:nvSpPr>
        <p:spPr>
          <a:xfrm>
            <a:off x="7143120" y="3597120"/>
            <a:ext cx="89712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00a197"/>
                </a:solidFill>
                <a:latin typeface="Calibri"/>
                <a:ea typeface="DejaVu Sans"/>
              </a:rPr>
              <a:t>Pianeta</a:t>
            </a:r>
            <a:endParaRPr b="0" lang="it-IT" sz="1800" spc="-1" strike="noStrike">
              <a:solidFill>
                <a:srgbClr val="000000"/>
              </a:solidFill>
              <a:latin typeface="Arial"/>
            </a:endParaRPr>
          </a:p>
        </p:txBody>
      </p:sp>
      <p:pic>
        <p:nvPicPr>
          <p:cNvPr id="684" name="Picture 10" descr="Icona del glifo nero dell'istituzione di stato - vettore stock 2255823 |  Crushpixel"/>
          <p:cNvPicPr/>
          <p:nvPr/>
        </p:nvPicPr>
        <p:blipFill>
          <a:blip r:embed="rId7"/>
          <a:srcRect l="15522" t="19452" r="8987" b="0"/>
          <a:stretch/>
        </p:blipFill>
        <p:spPr>
          <a:xfrm>
            <a:off x="6137640" y="3096000"/>
            <a:ext cx="924480" cy="986760"/>
          </a:xfrm>
          <a:prstGeom prst="rect">
            <a:avLst/>
          </a:prstGeom>
          <a:ln w="0">
            <a:noFill/>
          </a:ln>
        </p:spPr>
      </p:pic>
      <p:sp>
        <p:nvSpPr>
          <p:cNvPr id="685" name="Rettangolo con angoli arrotondati 63"/>
          <p:cNvSpPr/>
          <p:nvPr/>
        </p:nvSpPr>
        <p:spPr>
          <a:xfrm>
            <a:off x="4777200" y="5086080"/>
            <a:ext cx="1564200" cy="97128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AZIONI POSITIVE</a:t>
            </a:r>
            <a:endParaRPr b="0" lang="it-IT" sz="2000" spc="-1" strike="noStrike">
              <a:solidFill>
                <a:srgbClr val="000000"/>
              </a:solidFill>
              <a:latin typeface="Arial"/>
            </a:endParaRPr>
          </a:p>
        </p:txBody>
      </p:sp>
      <p:sp>
        <p:nvSpPr>
          <p:cNvPr id="686" name="Rettangolo con angoli arrotondati 64"/>
          <p:cNvSpPr/>
          <p:nvPr/>
        </p:nvSpPr>
        <p:spPr>
          <a:xfrm>
            <a:off x="2306520" y="4869360"/>
            <a:ext cx="1564200" cy="97128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DILEMMI</a:t>
            </a:r>
            <a:endParaRPr b="0" lang="it-IT" sz="2000" spc="-1" strike="noStrike">
              <a:solidFill>
                <a:srgbClr val="000000"/>
              </a:solidFill>
              <a:latin typeface="Arial"/>
            </a:endParaRPr>
          </a:p>
        </p:txBody>
      </p:sp>
      <p:pic>
        <p:nvPicPr>
          <p:cNvPr id="687" name="Immagine 13" descr=""/>
          <p:cNvPicPr/>
          <p:nvPr/>
        </p:nvPicPr>
        <p:blipFill>
          <a:blip r:embed="rId8"/>
          <a:stretch/>
        </p:blipFill>
        <p:spPr>
          <a:xfrm>
            <a:off x="7356240" y="4423320"/>
            <a:ext cx="1612080" cy="1612080"/>
          </a:xfrm>
          <a:prstGeom prst="rect">
            <a:avLst/>
          </a:prstGeom>
          <a:ln w="0">
            <a:noFill/>
          </a:ln>
        </p:spPr>
      </p:pic>
      <p:grpSp>
        <p:nvGrpSpPr>
          <p:cNvPr id="688" name="Gruppo 29"/>
          <p:cNvGrpSpPr/>
          <p:nvPr/>
        </p:nvGrpSpPr>
        <p:grpSpPr>
          <a:xfrm>
            <a:off x="144000" y="1171080"/>
            <a:ext cx="2302560" cy="4824360"/>
            <a:chOff x="144000" y="1171080"/>
            <a:chExt cx="2302560" cy="4824360"/>
          </a:xfrm>
        </p:grpSpPr>
        <p:pic>
          <p:nvPicPr>
            <p:cNvPr id="689" name="Immagine 31" descr=""/>
            <p:cNvPicPr/>
            <p:nvPr/>
          </p:nvPicPr>
          <p:blipFill>
            <a:blip r:embed="rId9"/>
            <a:stretch/>
          </p:blipFill>
          <p:spPr>
            <a:xfrm flipH="1" rot="13820400">
              <a:off x="1576080" y="2372760"/>
              <a:ext cx="854280" cy="442800"/>
            </a:xfrm>
            <a:prstGeom prst="rect">
              <a:avLst/>
            </a:prstGeom>
            <a:ln w="0">
              <a:noFill/>
            </a:ln>
          </p:spPr>
        </p:pic>
        <p:pic>
          <p:nvPicPr>
            <p:cNvPr id="690" name="Immagine 32" descr=""/>
            <p:cNvPicPr/>
            <p:nvPr/>
          </p:nvPicPr>
          <p:blipFill>
            <a:blip r:embed="rId10"/>
            <a:stretch/>
          </p:blipFill>
          <p:spPr>
            <a:xfrm rot="19087200">
              <a:off x="1332000" y="4382640"/>
              <a:ext cx="851400" cy="552240"/>
            </a:xfrm>
            <a:prstGeom prst="rect">
              <a:avLst/>
            </a:prstGeom>
            <a:ln w="0">
              <a:noFill/>
            </a:ln>
          </p:spPr>
        </p:pic>
        <p:grpSp>
          <p:nvGrpSpPr>
            <p:cNvPr id="691" name="Gruppo 33"/>
            <p:cNvGrpSpPr/>
            <p:nvPr/>
          </p:nvGrpSpPr>
          <p:grpSpPr>
            <a:xfrm>
              <a:off x="144000" y="4685040"/>
              <a:ext cx="1540080" cy="1310400"/>
              <a:chOff x="144000" y="4685040"/>
              <a:chExt cx="1540080" cy="1310400"/>
            </a:xfrm>
          </p:grpSpPr>
          <p:pic>
            <p:nvPicPr>
              <p:cNvPr id="692" name="Picture 2" descr="I migranti ambientali: la protezione umanitaria per il caso di disastro  ambientale – Ultim'ora"/>
              <p:cNvPicPr/>
              <p:nvPr/>
            </p:nvPicPr>
            <p:blipFill>
              <a:blip r:embed="rId11"/>
              <a:stretch/>
            </p:blipFill>
            <p:spPr>
              <a:xfrm>
                <a:off x="144000" y="4685040"/>
                <a:ext cx="861480" cy="573120"/>
              </a:xfrm>
              <a:prstGeom prst="rect">
                <a:avLst/>
              </a:prstGeom>
              <a:ln w="0">
                <a:noFill/>
              </a:ln>
            </p:spPr>
          </p:pic>
          <p:pic>
            <p:nvPicPr>
              <p:cNvPr id="693" name="Picture 4" descr="Il ministro Crosetto: «Infiltrati dei centri sociali nel corteo anti Meloni  degli studenti» - Torino Cronaca - Notizie da Torino e Piemonte"/>
              <p:cNvPicPr/>
              <p:nvPr/>
            </p:nvPicPr>
            <p:blipFill>
              <a:blip r:embed="rId12"/>
              <a:stretch/>
            </p:blipFill>
            <p:spPr>
              <a:xfrm>
                <a:off x="822600" y="5015160"/>
                <a:ext cx="861480" cy="573120"/>
              </a:xfrm>
              <a:prstGeom prst="rect">
                <a:avLst/>
              </a:prstGeom>
              <a:ln w="0">
                <a:noFill/>
              </a:ln>
            </p:spPr>
          </p:pic>
          <p:pic>
            <p:nvPicPr>
              <p:cNvPr id="694" name="Picture 6" descr="È vero che la povertà in Italia è triplicata negli ultimi 15 anni? |  Pagella Politica"/>
              <p:cNvPicPr/>
              <p:nvPr/>
            </p:nvPicPr>
            <p:blipFill>
              <a:blip r:embed="rId13"/>
              <a:stretch/>
            </p:blipFill>
            <p:spPr>
              <a:xfrm>
                <a:off x="180360" y="5422320"/>
                <a:ext cx="864720" cy="573120"/>
              </a:xfrm>
              <a:prstGeom prst="rect">
                <a:avLst/>
              </a:prstGeom>
              <a:ln w="0">
                <a:noFill/>
              </a:ln>
            </p:spPr>
          </p:pic>
        </p:grpSp>
        <p:grpSp>
          <p:nvGrpSpPr>
            <p:cNvPr id="695" name="Gruppo 34"/>
            <p:cNvGrpSpPr/>
            <p:nvPr/>
          </p:nvGrpSpPr>
          <p:grpSpPr>
            <a:xfrm>
              <a:off x="144000" y="1171080"/>
              <a:ext cx="1540080" cy="1369080"/>
              <a:chOff x="144000" y="1171080"/>
              <a:chExt cx="1540080" cy="1369080"/>
            </a:xfrm>
          </p:grpSpPr>
          <p:pic>
            <p:nvPicPr>
              <p:cNvPr id="696" name="Picture 8" descr="Yosemite National Park"/>
              <p:cNvPicPr/>
              <p:nvPr/>
            </p:nvPicPr>
            <p:blipFill>
              <a:blip r:embed="rId14"/>
              <a:srcRect l="15533" t="0" r="0" b="0"/>
              <a:stretch/>
            </p:blipFill>
            <p:spPr>
              <a:xfrm>
                <a:off x="753840" y="1171080"/>
                <a:ext cx="903600" cy="599040"/>
              </a:xfrm>
              <a:prstGeom prst="rect">
                <a:avLst/>
              </a:prstGeom>
              <a:ln w="0">
                <a:noFill/>
              </a:ln>
            </p:spPr>
          </p:pic>
          <p:pic>
            <p:nvPicPr>
              <p:cNvPr id="697" name="Picture 12" descr="L'uomo è un animale sociale...l'importanza del gruppo! (NOI CI  SIAMO...anche su Facebook!) - Studio Armonia - Studio Armonia"/>
              <p:cNvPicPr/>
              <p:nvPr/>
            </p:nvPicPr>
            <p:blipFill>
              <a:blip r:embed="rId15"/>
              <a:srcRect l="6002" t="0" r="0" b="0"/>
              <a:stretch/>
            </p:blipFill>
            <p:spPr>
              <a:xfrm>
                <a:off x="144000" y="1515240"/>
                <a:ext cx="903600" cy="599040"/>
              </a:xfrm>
              <a:prstGeom prst="rect">
                <a:avLst/>
              </a:prstGeom>
              <a:ln w="0">
                <a:noFill/>
              </a:ln>
            </p:spPr>
          </p:pic>
          <p:pic>
            <p:nvPicPr>
              <p:cNvPr id="698" name="Picture 10" descr="La Definizione di Benessere Psicologico - Claudio Cresti - Psicologo  specialista Livorno"/>
              <p:cNvPicPr/>
              <p:nvPr/>
            </p:nvPicPr>
            <p:blipFill>
              <a:blip r:embed="rId16"/>
              <a:srcRect l="27159" t="0" r="0" b="0"/>
              <a:stretch/>
            </p:blipFill>
            <p:spPr>
              <a:xfrm>
                <a:off x="780480" y="1941120"/>
                <a:ext cx="903600" cy="599040"/>
              </a:xfrm>
              <a:prstGeom prst="rect">
                <a:avLst/>
              </a:prstGeom>
              <a:ln w="0">
                <a:noFill/>
              </a:ln>
            </p:spPr>
          </p:pic>
        </p:grpSp>
      </p:gr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9" name="Titolo 3"/>
          <p:cNvSpPr/>
          <p:nvPr/>
        </p:nvSpPr>
        <p:spPr>
          <a:xfrm>
            <a:off x="234000" y="475200"/>
            <a:ext cx="8689680" cy="50472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DejaVu Sans"/>
              </a:rPr>
              <a:t>Le Azioni Positive – Un esempio tra molti</a:t>
            </a:r>
            <a:endParaRPr b="0" lang="it-IT" sz="2800" spc="-1" strike="noStrike">
              <a:solidFill>
                <a:srgbClr val="000000"/>
              </a:solidFill>
              <a:latin typeface="Arial"/>
            </a:endParaRPr>
          </a:p>
        </p:txBody>
      </p:sp>
      <p:sp>
        <p:nvSpPr>
          <p:cNvPr id="700" name="CasellaDiTesto 6"/>
          <p:cNvSpPr/>
          <p:nvPr/>
        </p:nvSpPr>
        <p:spPr>
          <a:xfrm>
            <a:off x="272160" y="6318000"/>
            <a:ext cx="3362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36</a:t>
            </a:r>
            <a:endParaRPr b="0" lang="it-IT" sz="1200" spc="-1" strike="noStrike">
              <a:solidFill>
                <a:srgbClr val="000000"/>
              </a:solidFill>
              <a:latin typeface="Arial"/>
            </a:endParaRPr>
          </a:p>
        </p:txBody>
      </p:sp>
      <p:pic>
        <p:nvPicPr>
          <p:cNvPr id="701" name="Immagine 7" descr=""/>
          <p:cNvPicPr/>
          <p:nvPr/>
        </p:nvPicPr>
        <p:blipFill>
          <a:blip r:embed="rId1"/>
          <a:stretch/>
        </p:blipFill>
        <p:spPr>
          <a:xfrm>
            <a:off x="3970800" y="6498000"/>
            <a:ext cx="1107720" cy="161280"/>
          </a:xfrm>
          <a:prstGeom prst="rect">
            <a:avLst/>
          </a:prstGeom>
          <a:ln w="0">
            <a:noFill/>
          </a:ln>
        </p:spPr>
      </p:pic>
      <p:pic>
        <p:nvPicPr>
          <p:cNvPr id="702" name="Picture 2" descr="Mario Calderini - Tiresia">
            <a:hlinkClick r:id="rId2"/>
          </p:cNvPr>
          <p:cNvPicPr/>
          <p:nvPr/>
        </p:nvPicPr>
        <p:blipFill>
          <a:blip r:embed="rId3"/>
          <a:srcRect l="7354" t="9843" r="13994" b="0"/>
          <a:stretch/>
        </p:blipFill>
        <p:spPr>
          <a:xfrm>
            <a:off x="234000" y="2406960"/>
            <a:ext cx="1107720" cy="1235880"/>
          </a:xfrm>
          <a:prstGeom prst="rect">
            <a:avLst/>
          </a:prstGeom>
          <a:ln w="0">
            <a:noFill/>
          </a:ln>
        </p:spPr>
      </p:pic>
      <p:sp>
        <p:nvSpPr>
          <p:cNvPr id="703" name="CasellaDiTesto 2"/>
          <p:cNvSpPr/>
          <p:nvPr/>
        </p:nvSpPr>
        <p:spPr>
          <a:xfrm>
            <a:off x="1603800" y="2300400"/>
            <a:ext cx="4226400" cy="1004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i="1" lang="it-IT" sz="2000" spc="-1" strike="noStrike">
                <a:solidFill>
                  <a:srgbClr val="000000"/>
                </a:solidFill>
                <a:latin typeface="Calibri"/>
                <a:ea typeface="DejaVu Sans"/>
              </a:rPr>
              <a:t>Mario Calderini</a:t>
            </a:r>
            <a:endParaRPr b="0" lang="it-IT" sz="2000" spc="-1" strike="noStrike">
              <a:solidFill>
                <a:srgbClr val="000000"/>
              </a:solidFill>
              <a:latin typeface="Arial"/>
            </a:endParaRPr>
          </a:p>
          <a:p>
            <a:pPr>
              <a:lnSpc>
                <a:spcPct val="100000"/>
              </a:lnSpc>
            </a:pPr>
            <a:r>
              <a:rPr b="0" lang="it-IT" sz="2000" spc="-1" strike="noStrike">
                <a:solidFill>
                  <a:srgbClr val="000000"/>
                </a:solidFill>
                <a:latin typeface="Calibri"/>
                <a:ea typeface="DejaVu Sans"/>
              </a:rPr>
              <a:t>Professore Ordinario al Politecnico di</a:t>
            </a:r>
            <a:endParaRPr b="0" lang="it-IT" sz="2000" spc="-1" strike="noStrike">
              <a:solidFill>
                <a:srgbClr val="000000"/>
              </a:solidFill>
              <a:latin typeface="Arial"/>
            </a:endParaRPr>
          </a:p>
          <a:p>
            <a:pPr>
              <a:lnSpc>
                <a:spcPct val="100000"/>
              </a:lnSpc>
            </a:pPr>
            <a:r>
              <a:rPr b="0" lang="it-IT" sz="2000" spc="-1" strike="noStrike">
                <a:solidFill>
                  <a:srgbClr val="000000"/>
                </a:solidFill>
                <a:latin typeface="Calibri"/>
                <a:ea typeface="DejaVu Sans"/>
              </a:rPr>
              <a:t>Milano</a:t>
            </a:r>
            <a:endParaRPr b="0" lang="it-IT" sz="2000" spc="-1" strike="noStrike">
              <a:solidFill>
                <a:srgbClr val="000000"/>
              </a:solidFill>
              <a:latin typeface="Arial"/>
            </a:endParaRPr>
          </a:p>
        </p:txBody>
      </p:sp>
      <p:sp>
        <p:nvSpPr>
          <p:cNvPr id="704" name="CasellaDiTesto 4"/>
          <p:cNvSpPr/>
          <p:nvPr/>
        </p:nvSpPr>
        <p:spPr>
          <a:xfrm>
            <a:off x="1644840" y="3315240"/>
            <a:ext cx="3742200" cy="394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2000" spc="-1" strike="noStrike">
                <a:solidFill>
                  <a:srgbClr val="00a197"/>
                </a:solidFill>
                <a:latin typeface="Calibri"/>
                <a:ea typeface="DejaVu Sans"/>
              </a:rPr>
              <a:t>TED</a:t>
            </a:r>
            <a:r>
              <a:rPr b="1" lang="it-IT" sz="2000" spc="-1" strike="noStrike" baseline="30000">
                <a:solidFill>
                  <a:srgbClr val="00a197"/>
                </a:solidFill>
                <a:latin typeface="Calibri"/>
                <a:ea typeface="DejaVu Sans"/>
              </a:rPr>
              <a:t>X</a:t>
            </a:r>
            <a:r>
              <a:rPr b="1" lang="it-IT" sz="2000" spc="-1" strike="noStrike">
                <a:solidFill>
                  <a:srgbClr val="00a197"/>
                </a:solidFill>
                <a:latin typeface="Calibri"/>
                <a:ea typeface="DejaVu Sans"/>
              </a:rPr>
              <a:t> – Sostenibilità è innovazione</a:t>
            </a:r>
            <a:endParaRPr b="0" lang="it-IT"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05" name="Picture 2" descr="Bilancia L'icona Della Giustizia Isolata Sfondo Bianco Illustrazione  Vettoriale - Vettoriale Stock di ©Makc76 401826642"/>
          <p:cNvPicPr/>
          <p:nvPr/>
        </p:nvPicPr>
        <p:blipFill>
          <a:blip r:embed="rId1"/>
          <a:srcRect l="0" t="19032" r="0" b="16899"/>
          <a:stretch/>
        </p:blipFill>
        <p:spPr>
          <a:xfrm>
            <a:off x="2975400" y="1080360"/>
            <a:ext cx="3192120" cy="2044440"/>
          </a:xfrm>
          <a:prstGeom prst="rect">
            <a:avLst/>
          </a:prstGeom>
          <a:ln w="0">
            <a:noFill/>
          </a:ln>
        </p:spPr>
      </p:pic>
      <p:sp>
        <p:nvSpPr>
          <p:cNvPr id="706" name="Titolo 3"/>
          <p:cNvSpPr/>
          <p:nvPr/>
        </p:nvSpPr>
        <p:spPr>
          <a:xfrm>
            <a:off x="243360" y="399960"/>
            <a:ext cx="8689680" cy="50472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DejaVu Sans"/>
              </a:rPr>
              <a:t>e quindi?</a:t>
            </a:r>
            <a:endParaRPr b="0" lang="it-IT" sz="2800" spc="-1" strike="noStrike">
              <a:solidFill>
                <a:srgbClr val="000000"/>
              </a:solidFill>
              <a:latin typeface="Arial"/>
            </a:endParaRPr>
          </a:p>
        </p:txBody>
      </p:sp>
      <p:sp>
        <p:nvSpPr>
          <p:cNvPr id="707" name="CasellaDiTesto 6"/>
          <p:cNvSpPr/>
          <p:nvPr/>
        </p:nvSpPr>
        <p:spPr>
          <a:xfrm>
            <a:off x="272160" y="6318000"/>
            <a:ext cx="3362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37</a:t>
            </a:r>
            <a:endParaRPr b="0" lang="it-IT" sz="1200" spc="-1" strike="noStrike">
              <a:solidFill>
                <a:srgbClr val="000000"/>
              </a:solidFill>
              <a:latin typeface="Arial"/>
            </a:endParaRPr>
          </a:p>
        </p:txBody>
      </p:sp>
      <p:pic>
        <p:nvPicPr>
          <p:cNvPr id="708" name="Immagine 7" descr=""/>
          <p:cNvPicPr/>
          <p:nvPr/>
        </p:nvPicPr>
        <p:blipFill>
          <a:blip r:embed="rId2"/>
          <a:stretch/>
        </p:blipFill>
        <p:spPr>
          <a:xfrm>
            <a:off x="3970800" y="6498000"/>
            <a:ext cx="1107720" cy="161280"/>
          </a:xfrm>
          <a:prstGeom prst="rect">
            <a:avLst/>
          </a:prstGeom>
          <a:ln w="0">
            <a:noFill/>
          </a:ln>
        </p:spPr>
      </p:pic>
      <p:sp>
        <p:nvSpPr>
          <p:cNvPr id="709" name="Rettangolo 2"/>
          <p:cNvSpPr/>
          <p:nvPr/>
        </p:nvSpPr>
        <p:spPr>
          <a:xfrm>
            <a:off x="460440" y="4768200"/>
            <a:ext cx="8236440" cy="121716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lang="it-IT" sz="1800" spc="-1" strike="noStrike">
                <a:solidFill>
                  <a:srgbClr val="000000"/>
                </a:solidFill>
                <a:latin typeface="Georgia"/>
                <a:ea typeface="DejaVu Sans"/>
              </a:rPr>
              <a:t>Quante persone servono per cambiare il mondo (più o meno)</a:t>
            </a:r>
            <a:endParaRPr b="0" lang="it-IT" sz="1800" spc="-1" strike="noStrike">
              <a:solidFill>
                <a:srgbClr val="000000"/>
              </a:solidFill>
              <a:latin typeface="Arial"/>
            </a:endParaRPr>
          </a:p>
          <a:p>
            <a:pPr algn="just">
              <a:lnSpc>
                <a:spcPct val="100000"/>
              </a:lnSpc>
            </a:pPr>
            <a:r>
              <a:rPr b="0" i="1" lang="it-IT" sz="2000" spc="-1" strike="noStrike">
                <a:solidFill>
                  <a:srgbClr val="000000"/>
                </a:solidFill>
                <a:latin typeface="Calibri"/>
                <a:ea typeface="DejaVu Sans"/>
              </a:rPr>
              <a:t>Un recente studio pubblicato su "Science" dice che basta il 25 per cento dei membri di un gruppo per far cambiare idea agli altri</a:t>
            </a:r>
            <a:endParaRPr b="0" lang="it-IT" sz="2000" spc="-1" strike="noStrike">
              <a:solidFill>
                <a:srgbClr val="000000"/>
              </a:solidFill>
              <a:latin typeface="Arial"/>
            </a:endParaRPr>
          </a:p>
          <a:p>
            <a:pPr algn="just">
              <a:lnSpc>
                <a:spcPct val="100000"/>
              </a:lnSpc>
            </a:pPr>
            <a:r>
              <a:rPr b="0" lang="it-IT" sz="1600" spc="-1" strike="noStrike">
                <a:solidFill>
                  <a:srgbClr val="000000"/>
                </a:solidFill>
                <a:latin typeface="Calibri"/>
                <a:ea typeface="DejaVu Sans"/>
              </a:rPr>
              <a:t>Science, 24 giugno 2018</a:t>
            </a:r>
            <a:endParaRPr b="0" lang="it-IT" sz="1600" spc="-1" strike="noStrike">
              <a:solidFill>
                <a:srgbClr val="000000"/>
              </a:solidFill>
              <a:latin typeface="Arial"/>
            </a:endParaRPr>
          </a:p>
        </p:txBody>
      </p:sp>
      <p:sp>
        <p:nvSpPr>
          <p:cNvPr id="710" name="CasellaDiTesto 4"/>
          <p:cNvSpPr/>
          <p:nvPr/>
        </p:nvSpPr>
        <p:spPr>
          <a:xfrm rot="20454000">
            <a:off x="4625640" y="1859040"/>
            <a:ext cx="179172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i="1" lang="it-IT" sz="2400" spc="-1" strike="noStrike">
                <a:solidFill>
                  <a:srgbClr val="00a197"/>
                </a:solidFill>
                <a:latin typeface="Calibri"/>
                <a:ea typeface="DejaVu Sans"/>
              </a:rPr>
              <a:t>Onnipotenza</a:t>
            </a:r>
            <a:endParaRPr b="0" lang="it-IT" sz="2400" spc="-1" strike="noStrike">
              <a:solidFill>
                <a:srgbClr val="000000"/>
              </a:solidFill>
              <a:latin typeface="Arial"/>
            </a:endParaRPr>
          </a:p>
        </p:txBody>
      </p:sp>
      <p:sp>
        <p:nvSpPr>
          <p:cNvPr id="711" name="CasellaDiTesto 12"/>
          <p:cNvSpPr/>
          <p:nvPr/>
        </p:nvSpPr>
        <p:spPr>
          <a:xfrm rot="853800">
            <a:off x="2998440" y="1858680"/>
            <a:ext cx="151884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i="1" lang="it-IT" sz="2400" spc="-1" strike="noStrike">
                <a:solidFill>
                  <a:srgbClr val="00a197"/>
                </a:solidFill>
                <a:latin typeface="Calibri"/>
                <a:ea typeface="DejaVu Sans"/>
              </a:rPr>
              <a:t>Impotenza</a:t>
            </a:r>
            <a:endParaRPr b="0" lang="it-IT" sz="2400" spc="-1" strike="noStrike">
              <a:solidFill>
                <a:srgbClr val="000000"/>
              </a:solidFill>
              <a:latin typeface="Arial"/>
            </a:endParaRPr>
          </a:p>
        </p:txBody>
      </p:sp>
      <p:sp>
        <p:nvSpPr>
          <p:cNvPr id="712" name="CasellaDiTesto 13"/>
          <p:cNvSpPr/>
          <p:nvPr/>
        </p:nvSpPr>
        <p:spPr>
          <a:xfrm>
            <a:off x="4077360" y="4400280"/>
            <a:ext cx="1022040" cy="394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i="1" lang="it-IT" sz="2000" spc="-1" strike="noStrike">
                <a:solidFill>
                  <a:srgbClr val="00a197"/>
                </a:solidFill>
                <a:latin typeface="Calibri"/>
                <a:ea typeface="DejaVu Sans"/>
              </a:rPr>
              <a:t>Potenza</a:t>
            </a:r>
            <a:endParaRPr b="0" lang="it-IT" sz="2000" spc="-1" strike="noStrike">
              <a:solidFill>
                <a:srgbClr val="000000"/>
              </a:solidFill>
              <a:latin typeface="Arial"/>
            </a:endParaRPr>
          </a:p>
        </p:txBody>
      </p:sp>
      <p:sp>
        <p:nvSpPr>
          <p:cNvPr id="713" name="Freccia in giù 1"/>
          <p:cNvSpPr/>
          <p:nvPr/>
        </p:nvSpPr>
        <p:spPr>
          <a:xfrm>
            <a:off x="3170520" y="3103560"/>
            <a:ext cx="2802600" cy="269280"/>
          </a:xfrm>
          <a:prstGeom prst="downArrow">
            <a:avLst>
              <a:gd name="adj1" fmla="val 50000"/>
              <a:gd name="adj2" fmla="val 50000"/>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it-IT" sz="1800" spc="-1" strike="noStrike">
              <a:solidFill>
                <a:schemeClr val="lt1"/>
              </a:solidFill>
              <a:latin typeface="Calibri"/>
              <a:ea typeface="DejaVu Sans"/>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0">
                                  <p:stCondLst>
                                    <p:cond delay="0"/>
                                  </p:stCondLst>
                                  <p:childTnLst>
                                    <p:set>
                                      <p:cBhvr>
                                        <p:cTn id="6" dur="1" fill="hold">
                                          <p:stCondLst>
                                            <p:cond delay="0"/>
                                          </p:stCondLst>
                                        </p:cTn>
                                        <p:tgtEl>
                                          <p:spTgt spid="709"/>
                                        </p:tgtEl>
                                        <p:attrNameLst>
                                          <p:attrName>style.visibility</p:attrName>
                                        </p:attrNameLst>
                                      </p:cBhvr>
                                      <p:to>
                                        <p:strVal val="visible"/>
                                      </p:to>
                                    </p:set>
                                    <p:animEffect filter="fade" transition="in">
                                      <p:cBhvr additive="repl">
                                        <p:cTn id="7" dur="500"/>
                                        <p:tgtEl>
                                          <p:spTgt spid="7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4" name="Figura a mano libera: forma 11"/>
          <p:cNvSpPr/>
          <p:nvPr/>
        </p:nvSpPr>
        <p:spPr>
          <a:xfrm>
            <a:off x="2244960" y="1747440"/>
            <a:ext cx="5817600" cy="4016160"/>
          </a:xfrm>
          <a:custGeom>
            <a:avLst/>
            <a:gdLst>
              <a:gd name="textAreaLeft" fmla="*/ 0 w 5817600"/>
              <a:gd name="textAreaRight" fmla="*/ 5818320 w 5817600"/>
              <a:gd name="textAreaTop" fmla="*/ 0 h 4016160"/>
              <a:gd name="textAreaBottom" fmla="*/ 4016880 h 4016160"/>
            </a:gdLst>
            <a:ahLst/>
            <a:rect l="textAreaLeft" t="textAreaTop" r="textAreaRight" b="textAreaBottom"/>
            <a:pathLst>
              <a:path w="6049889" h="4016863">
                <a:moveTo>
                  <a:pt x="234781" y="1767282"/>
                </a:moveTo>
                <a:cubicBezTo>
                  <a:pt x="487987" y="1121169"/>
                  <a:pt x="741194" y="475057"/>
                  <a:pt x="1530181" y="205182"/>
                </a:cubicBezTo>
                <a:cubicBezTo>
                  <a:pt x="2319169" y="-64693"/>
                  <a:pt x="4244806" y="-51993"/>
                  <a:pt x="4968706" y="148032"/>
                </a:cubicBezTo>
                <a:cubicBezTo>
                  <a:pt x="5692606" y="348057"/>
                  <a:pt x="6384756" y="984645"/>
                  <a:pt x="5873581" y="1405332"/>
                </a:cubicBezTo>
                <a:cubicBezTo>
                  <a:pt x="5362406" y="1826019"/>
                  <a:pt x="2877969" y="2432445"/>
                  <a:pt x="1901656" y="2672157"/>
                </a:cubicBezTo>
                <a:cubicBezTo>
                  <a:pt x="925344" y="2911870"/>
                  <a:pt x="145881" y="2665807"/>
                  <a:pt x="15706" y="2843607"/>
                </a:cubicBezTo>
                <a:cubicBezTo>
                  <a:pt x="-114469" y="3021407"/>
                  <a:pt x="591968" y="3543694"/>
                  <a:pt x="1120606" y="3738957"/>
                </a:cubicBezTo>
                <a:cubicBezTo>
                  <a:pt x="1649244" y="3934220"/>
                  <a:pt x="2485856" y="4031057"/>
                  <a:pt x="3187531" y="4015182"/>
                </a:cubicBezTo>
                <a:cubicBezTo>
                  <a:pt x="3889206" y="3999307"/>
                  <a:pt x="4609931" y="3821507"/>
                  <a:pt x="5330656" y="3643707"/>
                </a:cubicBezTo>
              </a:path>
            </a:pathLst>
          </a:custGeom>
          <a:noFill/>
          <a:ln w="50800">
            <a:solidFill>
              <a:srgbClr val="00a197"/>
            </a:solidFill>
            <a:headEnd len="lg" type="oval" w="lg"/>
            <a:tailEnd len="lg" type="triangle" w="lg"/>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it-IT" sz="1800" spc="-1" strike="noStrike">
              <a:solidFill>
                <a:schemeClr val="lt1"/>
              </a:solidFill>
              <a:latin typeface="Calibri"/>
              <a:ea typeface="DejaVu Sans"/>
            </a:endParaRPr>
          </a:p>
        </p:txBody>
      </p:sp>
      <p:sp>
        <p:nvSpPr>
          <p:cNvPr id="715" name="Titolo 3"/>
          <p:cNvSpPr/>
          <p:nvPr/>
        </p:nvSpPr>
        <p:spPr>
          <a:xfrm>
            <a:off x="234000" y="475200"/>
            <a:ext cx="8689680" cy="50472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DejaVu Sans"/>
              </a:rPr>
              <a:t>Un percorso verso la sostenibilità</a:t>
            </a:r>
            <a:endParaRPr b="0" lang="it-IT" sz="2800" spc="-1" strike="noStrike">
              <a:solidFill>
                <a:srgbClr val="000000"/>
              </a:solidFill>
              <a:latin typeface="Arial"/>
            </a:endParaRPr>
          </a:p>
        </p:txBody>
      </p:sp>
      <p:sp>
        <p:nvSpPr>
          <p:cNvPr id="716" name="CasellaDiTesto 6"/>
          <p:cNvSpPr/>
          <p:nvPr/>
        </p:nvSpPr>
        <p:spPr>
          <a:xfrm>
            <a:off x="272160" y="6318000"/>
            <a:ext cx="3362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38</a:t>
            </a:r>
            <a:endParaRPr b="0" lang="it-IT" sz="1200" spc="-1" strike="noStrike">
              <a:solidFill>
                <a:srgbClr val="000000"/>
              </a:solidFill>
              <a:latin typeface="Arial"/>
            </a:endParaRPr>
          </a:p>
        </p:txBody>
      </p:sp>
      <p:pic>
        <p:nvPicPr>
          <p:cNvPr id="717" name="Immagine 7" descr=""/>
          <p:cNvPicPr/>
          <p:nvPr/>
        </p:nvPicPr>
        <p:blipFill>
          <a:blip r:embed="rId1"/>
          <a:stretch/>
        </p:blipFill>
        <p:spPr>
          <a:xfrm>
            <a:off x="3970800" y="6498000"/>
            <a:ext cx="1107720" cy="161280"/>
          </a:xfrm>
          <a:prstGeom prst="rect">
            <a:avLst/>
          </a:prstGeom>
          <a:ln w="0">
            <a:noFill/>
          </a:ln>
        </p:spPr>
      </p:pic>
      <p:sp>
        <p:nvSpPr>
          <p:cNvPr id="718" name="Rettangolo con angoli arrotondati 30"/>
          <p:cNvSpPr/>
          <p:nvPr/>
        </p:nvSpPr>
        <p:spPr>
          <a:xfrm>
            <a:off x="138600" y="2839320"/>
            <a:ext cx="1435680" cy="152316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1800" spc="-1" strike="noStrike">
                <a:solidFill>
                  <a:schemeClr val="lt1"/>
                </a:solidFill>
                <a:latin typeface="Calibri"/>
                <a:ea typeface="DejaVu Sans"/>
              </a:rPr>
              <a:t>Riassunto delle puntate precedenti</a:t>
            </a:r>
            <a:endParaRPr b="0" lang="it-IT" sz="1800" spc="-1" strike="noStrike">
              <a:solidFill>
                <a:srgbClr val="000000"/>
              </a:solidFill>
              <a:latin typeface="Arial"/>
            </a:endParaRPr>
          </a:p>
        </p:txBody>
      </p:sp>
      <p:grpSp>
        <p:nvGrpSpPr>
          <p:cNvPr id="719" name="Gruppo 47"/>
          <p:cNvGrpSpPr/>
          <p:nvPr/>
        </p:nvGrpSpPr>
        <p:grpSpPr>
          <a:xfrm>
            <a:off x="1663200" y="3033720"/>
            <a:ext cx="558360" cy="1048680"/>
            <a:chOff x="1663200" y="3033720"/>
            <a:chExt cx="558360" cy="1048680"/>
          </a:xfrm>
        </p:grpSpPr>
        <p:pic>
          <p:nvPicPr>
            <p:cNvPr id="720" name="Immagine 48" descr=""/>
            <p:cNvPicPr/>
            <p:nvPr/>
          </p:nvPicPr>
          <p:blipFill>
            <a:blip r:embed="rId2"/>
            <a:srcRect l="33543" t="0" r="35293" b="9359"/>
            <a:stretch/>
          </p:blipFill>
          <p:spPr>
            <a:xfrm>
              <a:off x="1663200" y="3033720"/>
              <a:ext cx="331920" cy="1043280"/>
            </a:xfrm>
            <a:prstGeom prst="rect">
              <a:avLst/>
            </a:prstGeom>
            <a:ln w="0">
              <a:noFill/>
            </a:ln>
          </p:spPr>
        </p:pic>
        <p:pic>
          <p:nvPicPr>
            <p:cNvPr id="721" name="Immagine 49" descr=""/>
            <p:cNvPicPr/>
            <p:nvPr/>
          </p:nvPicPr>
          <p:blipFill>
            <a:blip r:embed="rId3"/>
            <a:srcRect l="14089" t="4420" r="32002" b="4915"/>
            <a:stretch/>
          </p:blipFill>
          <p:spPr>
            <a:xfrm>
              <a:off x="1944360" y="3111120"/>
              <a:ext cx="277200" cy="971280"/>
            </a:xfrm>
            <a:prstGeom prst="rect">
              <a:avLst/>
            </a:prstGeom>
            <a:ln w="0">
              <a:noFill/>
            </a:ln>
          </p:spPr>
        </p:pic>
      </p:grpSp>
      <p:sp>
        <p:nvSpPr>
          <p:cNvPr id="722" name="Rettangolo con angoli arrotondati 10"/>
          <p:cNvSpPr/>
          <p:nvPr/>
        </p:nvSpPr>
        <p:spPr>
          <a:xfrm>
            <a:off x="2464560" y="1261440"/>
            <a:ext cx="1291680" cy="971280"/>
          </a:xfrm>
          <a:prstGeom prst="roundRect">
            <a:avLst>
              <a:gd name="adj"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Teorie ATTIVE</a:t>
            </a:r>
            <a:endParaRPr b="0" lang="it-IT" sz="2000" spc="-1" strike="noStrike">
              <a:solidFill>
                <a:srgbClr val="000000"/>
              </a:solidFill>
              <a:latin typeface="Arial"/>
            </a:endParaRPr>
          </a:p>
        </p:txBody>
      </p:sp>
      <p:sp>
        <p:nvSpPr>
          <p:cNvPr id="723" name="Rettangolo con angoli arrotondati 51"/>
          <p:cNvSpPr/>
          <p:nvPr/>
        </p:nvSpPr>
        <p:spPr>
          <a:xfrm>
            <a:off x="2740680" y="2470320"/>
            <a:ext cx="1422720" cy="971280"/>
          </a:xfrm>
          <a:prstGeom prst="roundRect">
            <a:avLst>
              <a:gd name="adj"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Teorie PASSIVE</a:t>
            </a:r>
            <a:endParaRPr b="0" lang="it-IT" sz="2000" spc="-1" strike="noStrike">
              <a:solidFill>
                <a:srgbClr val="000000"/>
              </a:solidFill>
              <a:latin typeface="Arial"/>
            </a:endParaRPr>
          </a:p>
        </p:txBody>
      </p:sp>
      <p:sp>
        <p:nvSpPr>
          <p:cNvPr id="724" name="Rettangolo con angoli arrotondati 52"/>
          <p:cNvSpPr/>
          <p:nvPr/>
        </p:nvSpPr>
        <p:spPr>
          <a:xfrm>
            <a:off x="4737960" y="1095480"/>
            <a:ext cx="1564200" cy="97128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Guardiamo la REALTA’</a:t>
            </a:r>
            <a:endParaRPr b="0" lang="it-IT" sz="2000" spc="-1" strike="noStrike">
              <a:solidFill>
                <a:srgbClr val="000000"/>
              </a:solidFill>
              <a:latin typeface="Arial"/>
            </a:endParaRPr>
          </a:p>
        </p:txBody>
      </p:sp>
      <p:sp>
        <p:nvSpPr>
          <p:cNvPr id="725" name="Rettangolo con angoli arrotondati 53"/>
          <p:cNvSpPr/>
          <p:nvPr/>
        </p:nvSpPr>
        <p:spPr>
          <a:xfrm>
            <a:off x="7295040" y="1812600"/>
            <a:ext cx="1564200" cy="97128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AZIONI e ATTENZIONI</a:t>
            </a:r>
            <a:endParaRPr b="0" lang="it-IT" sz="2000" spc="-1" strike="noStrike">
              <a:solidFill>
                <a:srgbClr val="000000"/>
              </a:solidFill>
              <a:latin typeface="Arial"/>
            </a:endParaRPr>
          </a:p>
        </p:txBody>
      </p:sp>
      <p:pic>
        <p:nvPicPr>
          <p:cNvPr id="726" name="Picture 14" descr="Commissione di Diritto Bancario e del Terzo Settore"/>
          <p:cNvPicPr/>
          <p:nvPr/>
        </p:nvPicPr>
        <p:blipFill>
          <a:blip r:embed="rId4"/>
          <a:stretch/>
        </p:blipFill>
        <p:spPr>
          <a:xfrm>
            <a:off x="4230360" y="3755880"/>
            <a:ext cx="827640" cy="827640"/>
          </a:xfrm>
          <a:prstGeom prst="rect">
            <a:avLst/>
          </a:prstGeom>
          <a:ln w="0">
            <a:noFill/>
          </a:ln>
        </p:spPr>
      </p:pic>
      <p:pic>
        <p:nvPicPr>
          <p:cNvPr id="727" name="Picture 12" descr="Pin su simboli"/>
          <p:cNvPicPr/>
          <p:nvPr/>
        </p:nvPicPr>
        <p:blipFill>
          <a:blip r:embed="rId5"/>
          <a:stretch/>
        </p:blipFill>
        <p:spPr>
          <a:xfrm>
            <a:off x="5250240" y="3402000"/>
            <a:ext cx="736560" cy="736560"/>
          </a:xfrm>
          <a:prstGeom prst="rect">
            <a:avLst/>
          </a:prstGeom>
          <a:ln w="0">
            <a:noFill/>
          </a:ln>
        </p:spPr>
      </p:pic>
      <p:sp>
        <p:nvSpPr>
          <p:cNvPr id="728" name="CasellaDiTesto 58"/>
          <p:cNvSpPr/>
          <p:nvPr/>
        </p:nvSpPr>
        <p:spPr>
          <a:xfrm>
            <a:off x="6233400" y="3800880"/>
            <a:ext cx="6120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00a197"/>
                </a:solidFill>
                <a:latin typeface="Calibri"/>
                <a:ea typeface="DejaVu Sans"/>
              </a:rPr>
              <a:t>Stati</a:t>
            </a:r>
            <a:endParaRPr b="0" lang="it-IT" sz="1800" spc="-1" strike="noStrike">
              <a:solidFill>
                <a:srgbClr val="000000"/>
              </a:solidFill>
              <a:latin typeface="Arial"/>
            </a:endParaRPr>
          </a:p>
        </p:txBody>
      </p:sp>
      <p:sp>
        <p:nvSpPr>
          <p:cNvPr id="729" name="CasellaDiTesto 59"/>
          <p:cNvSpPr/>
          <p:nvPr/>
        </p:nvSpPr>
        <p:spPr>
          <a:xfrm>
            <a:off x="5182200" y="4077720"/>
            <a:ext cx="95184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00a197"/>
                </a:solidFill>
                <a:latin typeface="Calibri"/>
                <a:ea typeface="DejaVu Sans"/>
              </a:rPr>
              <a:t>Imprese</a:t>
            </a:r>
            <a:endParaRPr b="0" lang="it-IT" sz="1800" spc="-1" strike="noStrike">
              <a:solidFill>
                <a:srgbClr val="000000"/>
              </a:solidFill>
              <a:latin typeface="Arial"/>
            </a:endParaRPr>
          </a:p>
        </p:txBody>
      </p:sp>
      <p:sp>
        <p:nvSpPr>
          <p:cNvPr id="730" name="CasellaDiTesto 60"/>
          <p:cNvSpPr/>
          <p:nvPr/>
        </p:nvSpPr>
        <p:spPr>
          <a:xfrm>
            <a:off x="3985560" y="4444920"/>
            <a:ext cx="134064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00a197"/>
                </a:solidFill>
                <a:latin typeface="Calibri"/>
                <a:ea typeface="DejaVu Sans"/>
              </a:rPr>
              <a:t>Associazioni</a:t>
            </a:r>
            <a:endParaRPr b="0" lang="it-IT" sz="1800" spc="-1" strike="noStrike">
              <a:solidFill>
                <a:srgbClr val="000000"/>
              </a:solidFill>
              <a:latin typeface="Arial"/>
            </a:endParaRPr>
          </a:p>
        </p:txBody>
      </p:sp>
      <p:pic>
        <p:nvPicPr>
          <p:cNvPr id="731" name="Picture 2" descr="Terra - Wikipedia"/>
          <p:cNvPicPr/>
          <p:nvPr/>
        </p:nvPicPr>
        <p:blipFill>
          <a:blip r:embed="rId6"/>
          <a:stretch/>
        </p:blipFill>
        <p:spPr>
          <a:xfrm>
            <a:off x="7201440" y="2832840"/>
            <a:ext cx="803880" cy="803880"/>
          </a:xfrm>
          <a:prstGeom prst="rect">
            <a:avLst/>
          </a:prstGeom>
          <a:ln w="0">
            <a:noFill/>
          </a:ln>
        </p:spPr>
      </p:pic>
      <p:sp>
        <p:nvSpPr>
          <p:cNvPr id="732" name="CasellaDiTesto 62"/>
          <p:cNvSpPr/>
          <p:nvPr/>
        </p:nvSpPr>
        <p:spPr>
          <a:xfrm>
            <a:off x="7143120" y="3597120"/>
            <a:ext cx="89712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00a197"/>
                </a:solidFill>
                <a:latin typeface="Calibri"/>
                <a:ea typeface="DejaVu Sans"/>
              </a:rPr>
              <a:t>Pianeta</a:t>
            </a:r>
            <a:endParaRPr b="0" lang="it-IT" sz="1800" spc="-1" strike="noStrike">
              <a:solidFill>
                <a:srgbClr val="000000"/>
              </a:solidFill>
              <a:latin typeface="Arial"/>
            </a:endParaRPr>
          </a:p>
        </p:txBody>
      </p:sp>
      <p:pic>
        <p:nvPicPr>
          <p:cNvPr id="733" name="Picture 10" descr="Icona del glifo nero dell'istituzione di stato - vettore stock 2255823 |  Crushpixel"/>
          <p:cNvPicPr/>
          <p:nvPr/>
        </p:nvPicPr>
        <p:blipFill>
          <a:blip r:embed="rId7"/>
          <a:srcRect l="15522" t="19452" r="8987" b="0"/>
          <a:stretch/>
        </p:blipFill>
        <p:spPr>
          <a:xfrm>
            <a:off x="6137640" y="3096000"/>
            <a:ext cx="924480" cy="986760"/>
          </a:xfrm>
          <a:prstGeom prst="rect">
            <a:avLst/>
          </a:prstGeom>
          <a:ln w="0">
            <a:noFill/>
          </a:ln>
        </p:spPr>
      </p:pic>
      <p:sp>
        <p:nvSpPr>
          <p:cNvPr id="734" name="Rettangolo con angoli arrotondati 63"/>
          <p:cNvSpPr/>
          <p:nvPr/>
        </p:nvSpPr>
        <p:spPr>
          <a:xfrm>
            <a:off x="4777200" y="5086080"/>
            <a:ext cx="1564200" cy="97128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AZIONI POSITIVE</a:t>
            </a:r>
            <a:endParaRPr b="0" lang="it-IT" sz="2000" spc="-1" strike="noStrike">
              <a:solidFill>
                <a:srgbClr val="000000"/>
              </a:solidFill>
              <a:latin typeface="Arial"/>
            </a:endParaRPr>
          </a:p>
        </p:txBody>
      </p:sp>
      <p:sp>
        <p:nvSpPr>
          <p:cNvPr id="735" name="Rettangolo con angoli arrotondati 64"/>
          <p:cNvSpPr/>
          <p:nvPr/>
        </p:nvSpPr>
        <p:spPr>
          <a:xfrm>
            <a:off x="2306520" y="4869360"/>
            <a:ext cx="1564200" cy="97128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DILEMMI</a:t>
            </a:r>
            <a:endParaRPr b="0" lang="it-IT" sz="2000" spc="-1" strike="noStrike">
              <a:solidFill>
                <a:srgbClr val="000000"/>
              </a:solidFill>
              <a:latin typeface="Arial"/>
            </a:endParaRPr>
          </a:p>
        </p:txBody>
      </p:sp>
      <p:pic>
        <p:nvPicPr>
          <p:cNvPr id="736" name="Immagine 13" descr=""/>
          <p:cNvPicPr/>
          <p:nvPr/>
        </p:nvPicPr>
        <p:blipFill>
          <a:blip r:embed="rId8"/>
          <a:stretch/>
        </p:blipFill>
        <p:spPr>
          <a:xfrm>
            <a:off x="7356240" y="4423320"/>
            <a:ext cx="1612080" cy="1612080"/>
          </a:xfrm>
          <a:prstGeom prst="rect">
            <a:avLst/>
          </a:prstGeom>
          <a:ln w="0">
            <a:noFill/>
          </a:ln>
        </p:spPr>
      </p:pic>
      <p:grpSp>
        <p:nvGrpSpPr>
          <p:cNvPr id="737" name="Gruppo 29"/>
          <p:cNvGrpSpPr/>
          <p:nvPr/>
        </p:nvGrpSpPr>
        <p:grpSpPr>
          <a:xfrm>
            <a:off x="144000" y="1171080"/>
            <a:ext cx="2302560" cy="4824360"/>
            <a:chOff x="144000" y="1171080"/>
            <a:chExt cx="2302560" cy="4824360"/>
          </a:xfrm>
        </p:grpSpPr>
        <p:pic>
          <p:nvPicPr>
            <p:cNvPr id="738" name="Immagine 31" descr=""/>
            <p:cNvPicPr/>
            <p:nvPr/>
          </p:nvPicPr>
          <p:blipFill>
            <a:blip r:embed="rId9"/>
            <a:stretch/>
          </p:blipFill>
          <p:spPr>
            <a:xfrm flipH="1" rot="13820400">
              <a:off x="1576080" y="2372760"/>
              <a:ext cx="854280" cy="442800"/>
            </a:xfrm>
            <a:prstGeom prst="rect">
              <a:avLst/>
            </a:prstGeom>
            <a:ln w="0">
              <a:noFill/>
            </a:ln>
          </p:spPr>
        </p:pic>
        <p:pic>
          <p:nvPicPr>
            <p:cNvPr id="739" name="Immagine 32" descr=""/>
            <p:cNvPicPr/>
            <p:nvPr/>
          </p:nvPicPr>
          <p:blipFill>
            <a:blip r:embed="rId10"/>
            <a:stretch/>
          </p:blipFill>
          <p:spPr>
            <a:xfrm rot="19087200">
              <a:off x="1332000" y="4382640"/>
              <a:ext cx="851400" cy="552240"/>
            </a:xfrm>
            <a:prstGeom prst="rect">
              <a:avLst/>
            </a:prstGeom>
            <a:ln w="0">
              <a:noFill/>
            </a:ln>
          </p:spPr>
        </p:pic>
        <p:grpSp>
          <p:nvGrpSpPr>
            <p:cNvPr id="740" name="Gruppo 33"/>
            <p:cNvGrpSpPr/>
            <p:nvPr/>
          </p:nvGrpSpPr>
          <p:grpSpPr>
            <a:xfrm>
              <a:off x="144000" y="4685040"/>
              <a:ext cx="1540080" cy="1310400"/>
              <a:chOff x="144000" y="4685040"/>
              <a:chExt cx="1540080" cy="1310400"/>
            </a:xfrm>
          </p:grpSpPr>
          <p:pic>
            <p:nvPicPr>
              <p:cNvPr id="741" name="Picture 2" descr="I migranti ambientali: la protezione umanitaria per il caso di disastro  ambientale – Ultim'ora"/>
              <p:cNvPicPr/>
              <p:nvPr/>
            </p:nvPicPr>
            <p:blipFill>
              <a:blip r:embed="rId11"/>
              <a:stretch/>
            </p:blipFill>
            <p:spPr>
              <a:xfrm>
                <a:off x="144000" y="4685040"/>
                <a:ext cx="861480" cy="573120"/>
              </a:xfrm>
              <a:prstGeom prst="rect">
                <a:avLst/>
              </a:prstGeom>
              <a:ln w="0">
                <a:noFill/>
              </a:ln>
            </p:spPr>
          </p:pic>
          <p:pic>
            <p:nvPicPr>
              <p:cNvPr id="742" name="Picture 4" descr="Il ministro Crosetto: «Infiltrati dei centri sociali nel corteo anti Meloni  degli studenti» - Torino Cronaca - Notizie da Torino e Piemonte"/>
              <p:cNvPicPr/>
              <p:nvPr/>
            </p:nvPicPr>
            <p:blipFill>
              <a:blip r:embed="rId12"/>
              <a:stretch/>
            </p:blipFill>
            <p:spPr>
              <a:xfrm>
                <a:off x="822600" y="5015160"/>
                <a:ext cx="861480" cy="573120"/>
              </a:xfrm>
              <a:prstGeom prst="rect">
                <a:avLst/>
              </a:prstGeom>
              <a:ln w="0">
                <a:noFill/>
              </a:ln>
            </p:spPr>
          </p:pic>
          <p:pic>
            <p:nvPicPr>
              <p:cNvPr id="743" name="Picture 6" descr="È vero che la povertà in Italia è triplicata negli ultimi 15 anni? |  Pagella Politica"/>
              <p:cNvPicPr/>
              <p:nvPr/>
            </p:nvPicPr>
            <p:blipFill>
              <a:blip r:embed="rId13"/>
              <a:stretch/>
            </p:blipFill>
            <p:spPr>
              <a:xfrm>
                <a:off x="180360" y="5422320"/>
                <a:ext cx="864720" cy="573120"/>
              </a:xfrm>
              <a:prstGeom prst="rect">
                <a:avLst/>
              </a:prstGeom>
              <a:ln w="0">
                <a:noFill/>
              </a:ln>
            </p:spPr>
          </p:pic>
        </p:grpSp>
        <p:grpSp>
          <p:nvGrpSpPr>
            <p:cNvPr id="744" name="Gruppo 34"/>
            <p:cNvGrpSpPr/>
            <p:nvPr/>
          </p:nvGrpSpPr>
          <p:grpSpPr>
            <a:xfrm>
              <a:off x="144000" y="1171080"/>
              <a:ext cx="1540080" cy="1369080"/>
              <a:chOff x="144000" y="1171080"/>
              <a:chExt cx="1540080" cy="1369080"/>
            </a:xfrm>
          </p:grpSpPr>
          <p:pic>
            <p:nvPicPr>
              <p:cNvPr id="745" name="Picture 8" descr="Yosemite National Park"/>
              <p:cNvPicPr/>
              <p:nvPr/>
            </p:nvPicPr>
            <p:blipFill>
              <a:blip r:embed="rId14"/>
              <a:srcRect l="15533" t="0" r="0" b="0"/>
              <a:stretch/>
            </p:blipFill>
            <p:spPr>
              <a:xfrm>
                <a:off x="753840" y="1171080"/>
                <a:ext cx="903600" cy="599040"/>
              </a:xfrm>
              <a:prstGeom prst="rect">
                <a:avLst/>
              </a:prstGeom>
              <a:ln w="0">
                <a:noFill/>
              </a:ln>
            </p:spPr>
          </p:pic>
          <p:pic>
            <p:nvPicPr>
              <p:cNvPr id="746" name="Picture 12" descr="L'uomo è un animale sociale...l'importanza del gruppo! (NOI CI  SIAMO...anche su Facebook!) - Studio Armonia - Studio Armonia"/>
              <p:cNvPicPr/>
              <p:nvPr/>
            </p:nvPicPr>
            <p:blipFill>
              <a:blip r:embed="rId15"/>
              <a:srcRect l="6002" t="0" r="0" b="0"/>
              <a:stretch/>
            </p:blipFill>
            <p:spPr>
              <a:xfrm>
                <a:off x="144000" y="1515240"/>
                <a:ext cx="903600" cy="599040"/>
              </a:xfrm>
              <a:prstGeom prst="rect">
                <a:avLst/>
              </a:prstGeom>
              <a:ln w="0">
                <a:noFill/>
              </a:ln>
            </p:spPr>
          </p:pic>
          <p:pic>
            <p:nvPicPr>
              <p:cNvPr id="747" name="Picture 10" descr="La Definizione di Benessere Psicologico - Claudio Cresti - Psicologo  specialista Livorno"/>
              <p:cNvPicPr/>
              <p:nvPr/>
            </p:nvPicPr>
            <p:blipFill>
              <a:blip r:embed="rId16"/>
              <a:srcRect l="27159" t="0" r="0" b="0"/>
              <a:stretch/>
            </p:blipFill>
            <p:spPr>
              <a:xfrm>
                <a:off x="780480" y="1941120"/>
                <a:ext cx="903600" cy="599040"/>
              </a:xfrm>
              <a:prstGeom prst="rect">
                <a:avLst/>
              </a:prstGeom>
              <a:ln w="0">
                <a:noFill/>
              </a:ln>
            </p:spPr>
          </p:pic>
        </p:grpSp>
      </p:gr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8" name="Titolo 3"/>
          <p:cNvSpPr/>
          <p:nvPr/>
        </p:nvSpPr>
        <p:spPr>
          <a:xfrm>
            <a:off x="234000" y="475200"/>
            <a:ext cx="8689680" cy="50472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DejaVu Sans"/>
              </a:rPr>
              <a:t>Per approfondire</a:t>
            </a:r>
            <a:endParaRPr b="0" lang="it-IT" sz="2800" spc="-1" strike="noStrike">
              <a:solidFill>
                <a:srgbClr val="000000"/>
              </a:solidFill>
              <a:latin typeface="Arial"/>
            </a:endParaRPr>
          </a:p>
        </p:txBody>
      </p:sp>
      <p:pic>
        <p:nvPicPr>
          <p:cNvPr id="749" name="Picture 4" descr="Alleanza Italiana per lo Sviluppo Sostenibile (ASviS) Logo Vector - (.SVG +  .PNG) - SearchVectorLogo.Com"/>
          <p:cNvPicPr/>
          <p:nvPr/>
        </p:nvPicPr>
        <p:blipFill>
          <a:blip r:embed="rId1"/>
          <a:stretch/>
        </p:blipFill>
        <p:spPr>
          <a:xfrm>
            <a:off x="612000" y="1306800"/>
            <a:ext cx="2359440" cy="1308600"/>
          </a:xfrm>
          <a:prstGeom prst="rect">
            <a:avLst/>
          </a:prstGeom>
          <a:ln w="0">
            <a:noFill/>
          </a:ln>
        </p:spPr>
      </p:pic>
      <p:sp>
        <p:nvSpPr>
          <p:cNvPr id="750" name="CasellaDiTesto 5"/>
          <p:cNvSpPr/>
          <p:nvPr/>
        </p:nvSpPr>
        <p:spPr>
          <a:xfrm>
            <a:off x="3968640" y="1730520"/>
            <a:ext cx="192888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2400" spc="-1" strike="noStrike">
                <a:solidFill>
                  <a:srgbClr val="00a197"/>
                </a:solidFill>
                <a:latin typeface="Calibri"/>
                <a:ea typeface="DejaVu Sans"/>
              </a:rPr>
              <a:t>www.asvis.it/</a:t>
            </a:r>
            <a:endParaRPr b="0" lang="it-IT" sz="2400" spc="-1" strike="noStrike">
              <a:solidFill>
                <a:srgbClr val="000000"/>
              </a:solidFill>
              <a:latin typeface="Arial"/>
            </a:endParaRPr>
          </a:p>
        </p:txBody>
      </p:sp>
      <p:pic>
        <p:nvPicPr>
          <p:cNvPr id="751" name="Picture 2" descr="logo"/>
          <p:cNvPicPr/>
          <p:nvPr/>
        </p:nvPicPr>
        <p:blipFill>
          <a:blip r:embed="rId2"/>
          <a:stretch/>
        </p:blipFill>
        <p:spPr>
          <a:xfrm>
            <a:off x="612000" y="3209400"/>
            <a:ext cx="2168640" cy="758160"/>
          </a:xfrm>
          <a:prstGeom prst="rect">
            <a:avLst/>
          </a:prstGeom>
          <a:ln w="0">
            <a:noFill/>
          </a:ln>
        </p:spPr>
      </p:pic>
      <p:sp>
        <p:nvSpPr>
          <p:cNvPr id="752" name="CasellaDiTesto 7"/>
          <p:cNvSpPr/>
          <p:nvPr/>
        </p:nvSpPr>
        <p:spPr>
          <a:xfrm>
            <a:off x="3983040" y="3377160"/>
            <a:ext cx="388260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2400" spc="-1" strike="noStrike">
                <a:solidFill>
                  <a:srgbClr val="00a197"/>
                </a:solidFill>
                <a:latin typeface="Calibri"/>
                <a:ea typeface="DejaVu Sans"/>
              </a:rPr>
              <a:t>www.cantiereterzosettore.it/</a:t>
            </a:r>
            <a:endParaRPr b="0" lang="it-IT" sz="2400" spc="-1" strike="noStrike">
              <a:solidFill>
                <a:srgbClr val="000000"/>
              </a:solidFill>
              <a:latin typeface="Arial"/>
            </a:endParaRPr>
          </a:p>
        </p:txBody>
      </p:sp>
      <p:pic>
        <p:nvPicPr>
          <p:cNvPr id="753" name="Immagine 8" descr=""/>
          <p:cNvPicPr/>
          <p:nvPr/>
        </p:nvPicPr>
        <p:blipFill>
          <a:blip r:embed="rId3"/>
          <a:stretch/>
        </p:blipFill>
        <p:spPr>
          <a:xfrm>
            <a:off x="612000" y="4792680"/>
            <a:ext cx="3089880" cy="514440"/>
          </a:xfrm>
          <a:prstGeom prst="rect">
            <a:avLst/>
          </a:prstGeom>
          <a:ln w="0">
            <a:noFill/>
          </a:ln>
        </p:spPr>
      </p:pic>
      <p:sp>
        <p:nvSpPr>
          <p:cNvPr id="754" name="CasellaDiTesto 10"/>
          <p:cNvSpPr/>
          <p:nvPr/>
        </p:nvSpPr>
        <p:spPr>
          <a:xfrm>
            <a:off x="3970800" y="4819680"/>
            <a:ext cx="2300760" cy="4554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2400" spc="-1" strike="noStrike">
                <a:solidFill>
                  <a:srgbClr val="00a197"/>
                </a:solidFill>
                <a:latin typeface="Calibri"/>
                <a:ea typeface="DejaVu Sans"/>
              </a:rPr>
              <a:t>www.unigens.it/</a:t>
            </a:r>
            <a:endParaRPr b="0" lang="it-IT" sz="2400" spc="-1" strike="noStrike">
              <a:solidFill>
                <a:srgbClr val="000000"/>
              </a:solidFill>
              <a:latin typeface="Arial"/>
            </a:endParaRPr>
          </a:p>
        </p:txBody>
      </p:sp>
      <p:sp>
        <p:nvSpPr>
          <p:cNvPr id="755" name="CasellaDiTesto 9"/>
          <p:cNvSpPr/>
          <p:nvPr/>
        </p:nvSpPr>
        <p:spPr>
          <a:xfrm>
            <a:off x="272160" y="6318000"/>
            <a:ext cx="3362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39</a:t>
            </a:r>
            <a:endParaRPr b="0" lang="it-IT"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PlaceHolder 1"/>
          <p:cNvSpPr>
            <a:spLocks noGrp="1"/>
          </p:cNvSpPr>
          <p:nvPr>
            <p:ph type="title"/>
          </p:nvPr>
        </p:nvSpPr>
        <p:spPr>
          <a:xfrm>
            <a:off x="234000" y="475200"/>
            <a:ext cx="8689680" cy="305640"/>
          </a:xfrm>
          <a:prstGeom prst="rect">
            <a:avLst/>
          </a:prstGeom>
          <a:noFill/>
          <a:ln w="0">
            <a:noFill/>
          </a:ln>
        </p:spPr>
        <p:txBody>
          <a:bodyPr lIns="90000" rIns="90000" tIns="45000" bIns="45000" anchor="t">
            <a:noAutofit/>
          </a:bodyPr>
          <a:p>
            <a:pPr indent="0">
              <a:lnSpc>
                <a:spcPts val="2200"/>
              </a:lnSpc>
              <a:buNone/>
              <a:tabLst>
                <a:tab algn="l" pos="0"/>
              </a:tabLst>
            </a:pPr>
            <a:r>
              <a:rPr b="0" lang="it-IT" sz="2800" spc="-1" strike="noStrike">
                <a:solidFill>
                  <a:srgbClr val="000000"/>
                </a:solidFill>
                <a:latin typeface="Calibri"/>
              </a:rPr>
              <a:t>Chi è UniGens</a:t>
            </a:r>
            <a:endParaRPr b="0" lang="it-IT" sz="2800" spc="-1" strike="noStrike">
              <a:solidFill>
                <a:srgbClr val="000000"/>
              </a:solidFill>
              <a:latin typeface="Arial"/>
            </a:endParaRPr>
          </a:p>
        </p:txBody>
      </p:sp>
      <p:sp>
        <p:nvSpPr>
          <p:cNvPr id="104" name="PlaceHolder 2"/>
          <p:cNvSpPr>
            <a:spLocks noGrp="1"/>
          </p:cNvSpPr>
          <p:nvPr>
            <p:ph/>
          </p:nvPr>
        </p:nvSpPr>
        <p:spPr>
          <a:xfrm>
            <a:off x="234000" y="1339200"/>
            <a:ext cx="8459280" cy="3978360"/>
          </a:xfrm>
          <a:prstGeom prst="rect">
            <a:avLst/>
          </a:prstGeom>
          <a:noFill/>
          <a:ln w="0">
            <a:noFill/>
          </a:ln>
        </p:spPr>
        <p:txBody>
          <a:bodyPr lIns="90000" rIns="90000" tIns="45000" bIns="45000" anchor="t">
            <a:noAutofit/>
          </a:bodyPr>
          <a:p>
            <a:pPr indent="0" algn="just">
              <a:lnSpc>
                <a:spcPct val="100000"/>
              </a:lnSpc>
              <a:spcBef>
                <a:spcPts val="601"/>
              </a:spcBef>
              <a:buNone/>
              <a:tabLst>
                <a:tab algn="l" pos="0"/>
              </a:tabLst>
            </a:pPr>
            <a:r>
              <a:rPr b="0" lang="it-IT" sz="1800" spc="-1" strike="noStrike">
                <a:solidFill>
                  <a:srgbClr val="000000"/>
                </a:solidFill>
                <a:latin typeface="Calibri"/>
              </a:rPr>
              <a:t>I </a:t>
            </a:r>
            <a:r>
              <a:rPr b="1" lang="it-IT" sz="1800" spc="-1" strike="noStrike">
                <a:solidFill>
                  <a:srgbClr val="00a197"/>
                </a:solidFill>
                <a:latin typeface="Calibri"/>
              </a:rPr>
              <a:t>principali</a:t>
            </a:r>
            <a:r>
              <a:rPr b="0" lang="it-IT" sz="1800" spc="-1" strike="noStrike">
                <a:solidFill>
                  <a:srgbClr val="000000"/>
                </a:solidFill>
                <a:latin typeface="Calibri"/>
              </a:rPr>
              <a:t> </a:t>
            </a:r>
            <a:r>
              <a:rPr b="1" lang="it-IT" sz="1800" spc="-1" strike="noStrike">
                <a:solidFill>
                  <a:srgbClr val="00a197"/>
                </a:solidFill>
                <a:latin typeface="Calibri"/>
              </a:rPr>
              <a:t>partners</a:t>
            </a:r>
            <a:r>
              <a:rPr b="0" lang="it-IT" sz="1800" spc="-1" strike="noStrike">
                <a:solidFill>
                  <a:srgbClr val="000000"/>
                </a:solidFill>
                <a:latin typeface="Calibri"/>
              </a:rPr>
              <a:t> di </a:t>
            </a:r>
            <a:r>
              <a:rPr b="1" lang="it-IT" sz="1800" spc="-1" strike="noStrike">
                <a:solidFill>
                  <a:srgbClr val="00a197"/>
                </a:solidFill>
                <a:latin typeface="Calibri"/>
              </a:rPr>
              <a:t>UniGens</a:t>
            </a:r>
            <a:r>
              <a:rPr b="0" lang="it-IT" sz="1800" spc="-1" strike="noStrike">
                <a:solidFill>
                  <a:srgbClr val="000000"/>
                </a:solidFill>
                <a:latin typeface="Calibri"/>
              </a:rPr>
              <a:t>, beneficiari della nostra attività di </a:t>
            </a:r>
            <a:r>
              <a:rPr b="1" lang="it-IT" sz="1800" spc="-1" strike="noStrike">
                <a:solidFill>
                  <a:srgbClr val="00a197"/>
                </a:solidFill>
                <a:latin typeface="Calibri"/>
              </a:rPr>
              <a:t>volontariato</a:t>
            </a:r>
            <a:r>
              <a:rPr b="0" lang="it-IT" sz="1800" spc="-1" strike="noStrike">
                <a:solidFill>
                  <a:srgbClr val="000000"/>
                </a:solidFill>
                <a:latin typeface="Calibri"/>
              </a:rPr>
              <a:t> di </a:t>
            </a:r>
            <a:r>
              <a:rPr b="1" lang="it-IT" sz="1800" spc="-1" strike="noStrike">
                <a:solidFill>
                  <a:srgbClr val="00a197"/>
                </a:solidFill>
                <a:latin typeface="Calibri"/>
              </a:rPr>
              <a:t>competenza</a:t>
            </a:r>
            <a:r>
              <a:rPr b="0" lang="it-IT" sz="1800" spc="-1" strike="noStrike">
                <a:solidFill>
                  <a:srgbClr val="000000"/>
                </a:solidFill>
                <a:latin typeface="Calibri"/>
              </a:rPr>
              <a:t> sono:</a:t>
            </a:r>
            <a:endParaRPr b="0" lang="it-IT" sz="1800" spc="-1" strike="noStrike">
              <a:solidFill>
                <a:srgbClr val="000000"/>
              </a:solidFill>
              <a:latin typeface="Arial"/>
            </a:endParaRPr>
          </a:p>
        </p:txBody>
      </p:sp>
      <p:pic>
        <p:nvPicPr>
          <p:cNvPr id="105" name="Immagine 2" descr=""/>
          <p:cNvPicPr/>
          <p:nvPr/>
        </p:nvPicPr>
        <p:blipFill>
          <a:blip r:embed="rId1"/>
          <a:stretch/>
        </p:blipFill>
        <p:spPr>
          <a:xfrm>
            <a:off x="3970800" y="6498000"/>
            <a:ext cx="1107720" cy="161280"/>
          </a:xfrm>
          <a:prstGeom prst="rect">
            <a:avLst/>
          </a:prstGeom>
          <a:ln w="0">
            <a:noFill/>
          </a:ln>
        </p:spPr>
      </p:pic>
      <p:pic>
        <p:nvPicPr>
          <p:cNvPr id="106" name="Picture 2" descr="https://www.unigens.it/wp-content/uploads/2021/02/Partner_UniCredit.png"/>
          <p:cNvPicPr/>
          <p:nvPr/>
        </p:nvPicPr>
        <p:blipFill>
          <a:blip r:embed="rId2"/>
          <a:srcRect l="15197" t="37547" r="14653" b="41478"/>
          <a:stretch/>
        </p:blipFill>
        <p:spPr>
          <a:xfrm>
            <a:off x="238320" y="2163600"/>
            <a:ext cx="1903320" cy="398880"/>
          </a:xfrm>
          <a:prstGeom prst="rect">
            <a:avLst/>
          </a:prstGeom>
          <a:ln w="0">
            <a:noFill/>
          </a:ln>
        </p:spPr>
      </p:pic>
      <p:pic>
        <p:nvPicPr>
          <p:cNvPr id="107" name="Picture 4" descr="https://www.unigens.it/wp-content/uploads/2021/03/Caritas-Roma_footer.png"/>
          <p:cNvPicPr/>
          <p:nvPr/>
        </p:nvPicPr>
        <p:blipFill>
          <a:blip r:embed="rId3"/>
          <a:srcRect l="14892" t="29044" r="15635" b="26909"/>
          <a:stretch/>
        </p:blipFill>
        <p:spPr>
          <a:xfrm>
            <a:off x="3549960" y="1907640"/>
            <a:ext cx="1884960" cy="838440"/>
          </a:xfrm>
          <a:prstGeom prst="rect">
            <a:avLst/>
          </a:prstGeom>
          <a:ln w="0">
            <a:noFill/>
          </a:ln>
        </p:spPr>
      </p:pic>
      <p:pic>
        <p:nvPicPr>
          <p:cNvPr id="108" name="Picture 6" descr="https://www.unigens.it/wp-content/uploads/2021/03/Fondazione_Operti_285x200-1.png"/>
          <p:cNvPicPr/>
          <p:nvPr/>
        </p:nvPicPr>
        <p:blipFill>
          <a:blip r:embed="rId4"/>
          <a:srcRect l="0" t="25964" r="0" b="24452"/>
          <a:stretch/>
        </p:blipFill>
        <p:spPr>
          <a:xfrm>
            <a:off x="4285080" y="5240880"/>
            <a:ext cx="1822320" cy="633600"/>
          </a:xfrm>
          <a:prstGeom prst="rect">
            <a:avLst/>
          </a:prstGeom>
          <a:ln w="0">
            <a:noFill/>
          </a:ln>
        </p:spPr>
      </p:pic>
      <p:pic>
        <p:nvPicPr>
          <p:cNvPr id="109" name="Picture 8" descr="https://www.unigens.it/wp-content/uploads/2021/03/Nova-School-1.jpg"/>
          <p:cNvPicPr/>
          <p:nvPr/>
        </p:nvPicPr>
        <p:blipFill>
          <a:blip r:embed="rId5"/>
          <a:stretch/>
        </p:blipFill>
        <p:spPr>
          <a:xfrm>
            <a:off x="234000" y="4880880"/>
            <a:ext cx="1729080" cy="884520"/>
          </a:xfrm>
          <a:prstGeom prst="rect">
            <a:avLst/>
          </a:prstGeom>
          <a:ln w="0">
            <a:noFill/>
          </a:ln>
        </p:spPr>
      </p:pic>
      <p:pic>
        <p:nvPicPr>
          <p:cNvPr id="110" name="Picture 10" descr="https://www.unigens.it/wp-content/uploads/2021/03/SS.Mamilano_285x200.png"/>
          <p:cNvPicPr/>
          <p:nvPr/>
        </p:nvPicPr>
        <p:blipFill>
          <a:blip r:embed="rId6"/>
          <a:srcRect l="0" t="30763" r="0" b="34505"/>
          <a:stretch/>
        </p:blipFill>
        <p:spPr>
          <a:xfrm>
            <a:off x="214200" y="4050720"/>
            <a:ext cx="2714040" cy="660600"/>
          </a:xfrm>
          <a:prstGeom prst="rect">
            <a:avLst/>
          </a:prstGeom>
          <a:ln w="0">
            <a:noFill/>
          </a:ln>
        </p:spPr>
      </p:pic>
      <p:pic>
        <p:nvPicPr>
          <p:cNvPr id="111" name="Picture 12" descr="https://www.unigens.it/wp-content/uploads/2021/05/LE-ONDE_logo_2018-1.jpg"/>
          <p:cNvPicPr/>
          <p:nvPr/>
        </p:nvPicPr>
        <p:blipFill>
          <a:blip r:embed="rId7"/>
          <a:stretch/>
        </p:blipFill>
        <p:spPr>
          <a:xfrm>
            <a:off x="2581920" y="4631040"/>
            <a:ext cx="1182960" cy="1364400"/>
          </a:xfrm>
          <a:prstGeom prst="rect">
            <a:avLst/>
          </a:prstGeom>
          <a:ln w="0">
            <a:noFill/>
          </a:ln>
        </p:spPr>
      </p:pic>
      <p:pic>
        <p:nvPicPr>
          <p:cNvPr id="112" name="Picture 14" descr="https://www.unigens.it/wp-content/uploads/2021/09/ISF-logo.png"/>
          <p:cNvPicPr/>
          <p:nvPr/>
        </p:nvPicPr>
        <p:blipFill>
          <a:blip r:embed="rId8"/>
          <a:stretch/>
        </p:blipFill>
        <p:spPr>
          <a:xfrm>
            <a:off x="5555160" y="3014280"/>
            <a:ext cx="2165400" cy="631080"/>
          </a:xfrm>
          <a:prstGeom prst="rect">
            <a:avLst/>
          </a:prstGeom>
          <a:ln w="0">
            <a:noFill/>
          </a:ln>
        </p:spPr>
      </p:pic>
      <p:pic>
        <p:nvPicPr>
          <p:cNvPr id="113" name="Picture 16" descr="https://www.unigens.it/wp-content/uploads/2021/10/Partner_Cottino.png"/>
          <p:cNvPicPr/>
          <p:nvPr/>
        </p:nvPicPr>
        <p:blipFill>
          <a:blip r:embed="rId9"/>
          <a:srcRect l="0" t="20881" r="0" b="18613"/>
          <a:stretch/>
        </p:blipFill>
        <p:spPr>
          <a:xfrm>
            <a:off x="4010040" y="3930840"/>
            <a:ext cx="2714040" cy="1151640"/>
          </a:xfrm>
          <a:prstGeom prst="rect">
            <a:avLst/>
          </a:prstGeom>
          <a:ln w="0">
            <a:noFill/>
          </a:ln>
        </p:spPr>
      </p:pic>
      <p:pic>
        <p:nvPicPr>
          <p:cNvPr id="114" name="Picture 18" descr="https://www.unigens.it/wp-content/uploads/2021/10/Partner_Milano_altruista.png"/>
          <p:cNvPicPr/>
          <p:nvPr/>
        </p:nvPicPr>
        <p:blipFill>
          <a:blip r:embed="rId10"/>
          <a:srcRect l="20064" t="5915" r="23644" b="9524"/>
          <a:stretch/>
        </p:blipFill>
        <p:spPr>
          <a:xfrm>
            <a:off x="7790400" y="2472840"/>
            <a:ext cx="1162800" cy="1226160"/>
          </a:xfrm>
          <a:prstGeom prst="rect">
            <a:avLst/>
          </a:prstGeom>
          <a:ln w="0">
            <a:noFill/>
          </a:ln>
        </p:spPr>
      </p:pic>
      <p:pic>
        <p:nvPicPr>
          <p:cNvPr id="115" name="Picture 20" descr="https://www.unigens.it/wp-content/uploads/2021/10/Partner_weworld.png"/>
          <p:cNvPicPr/>
          <p:nvPr/>
        </p:nvPicPr>
        <p:blipFill>
          <a:blip r:embed="rId11"/>
          <a:srcRect l="20302" t="29063" r="20700" b="23658"/>
          <a:stretch/>
        </p:blipFill>
        <p:spPr>
          <a:xfrm>
            <a:off x="3765960" y="3030120"/>
            <a:ext cx="1600920" cy="900000"/>
          </a:xfrm>
          <a:prstGeom prst="rect">
            <a:avLst/>
          </a:prstGeom>
          <a:ln w="0">
            <a:noFill/>
          </a:ln>
        </p:spPr>
      </p:pic>
      <p:pic>
        <p:nvPicPr>
          <p:cNvPr id="116" name="Picture 22" descr="https://www.unigens.it/wp-content/uploads/2021/11/Inventare-insieme.png"/>
          <p:cNvPicPr/>
          <p:nvPr/>
        </p:nvPicPr>
        <p:blipFill>
          <a:blip r:embed="rId12"/>
          <a:stretch/>
        </p:blipFill>
        <p:spPr>
          <a:xfrm>
            <a:off x="6793200" y="5346720"/>
            <a:ext cx="1822320" cy="571320"/>
          </a:xfrm>
          <a:prstGeom prst="rect">
            <a:avLst/>
          </a:prstGeom>
          <a:ln w="0">
            <a:noFill/>
          </a:ln>
        </p:spPr>
      </p:pic>
      <p:pic>
        <p:nvPicPr>
          <p:cNvPr id="117" name="Picture 24" descr="https://www.unigens.it/wp-content/uploads/2021/11/Torino-Social-Impact.png"/>
          <p:cNvPicPr/>
          <p:nvPr/>
        </p:nvPicPr>
        <p:blipFill>
          <a:blip r:embed="rId13"/>
          <a:stretch/>
        </p:blipFill>
        <p:spPr>
          <a:xfrm>
            <a:off x="2036160" y="1938960"/>
            <a:ext cx="1588680" cy="848520"/>
          </a:xfrm>
          <a:prstGeom prst="rect">
            <a:avLst/>
          </a:prstGeom>
          <a:ln w="0">
            <a:noFill/>
          </a:ln>
        </p:spPr>
      </p:pic>
      <p:pic>
        <p:nvPicPr>
          <p:cNvPr id="118" name="Picture 26" descr="Fondazione Francesca Rava: al fianco dei bimbi in difficoltà"/>
          <p:cNvPicPr/>
          <p:nvPr/>
        </p:nvPicPr>
        <p:blipFill>
          <a:blip r:embed="rId14"/>
          <a:stretch/>
        </p:blipFill>
        <p:spPr>
          <a:xfrm>
            <a:off x="2145600" y="2900880"/>
            <a:ext cx="1347840" cy="1189800"/>
          </a:xfrm>
          <a:prstGeom prst="rect">
            <a:avLst/>
          </a:prstGeom>
          <a:ln w="0">
            <a:noFill/>
          </a:ln>
        </p:spPr>
      </p:pic>
      <p:pic>
        <p:nvPicPr>
          <p:cNvPr id="119" name="Picture 28" descr="ENM Ente Nazionale Microcredito | Unione Artigiani Italiani"/>
          <p:cNvPicPr/>
          <p:nvPr/>
        </p:nvPicPr>
        <p:blipFill>
          <a:blip r:embed="rId15"/>
          <a:stretch/>
        </p:blipFill>
        <p:spPr>
          <a:xfrm>
            <a:off x="6746040" y="4374000"/>
            <a:ext cx="2177640" cy="708480"/>
          </a:xfrm>
          <a:prstGeom prst="rect">
            <a:avLst/>
          </a:prstGeom>
          <a:ln w="0">
            <a:noFill/>
          </a:ln>
        </p:spPr>
      </p:pic>
      <p:pic>
        <p:nvPicPr>
          <p:cNvPr id="120" name="Picture 30" descr="Dottrinasociale.it - La Società"/>
          <p:cNvPicPr/>
          <p:nvPr/>
        </p:nvPicPr>
        <p:blipFill>
          <a:blip r:embed="rId16"/>
          <a:stretch/>
        </p:blipFill>
        <p:spPr>
          <a:xfrm>
            <a:off x="343440" y="2985480"/>
            <a:ext cx="1351800" cy="847080"/>
          </a:xfrm>
          <a:prstGeom prst="rect">
            <a:avLst/>
          </a:prstGeom>
          <a:ln w="0">
            <a:noFill/>
          </a:ln>
        </p:spPr>
      </p:pic>
      <p:pic>
        <p:nvPicPr>
          <p:cNvPr id="121" name="Picture 32" descr="Home Fondazione Alberto Sordi - Fondazione Alberto Sordi"/>
          <p:cNvPicPr/>
          <p:nvPr/>
        </p:nvPicPr>
        <p:blipFill>
          <a:blip r:embed="rId17"/>
          <a:stretch/>
        </p:blipFill>
        <p:spPr>
          <a:xfrm>
            <a:off x="5555160" y="1733760"/>
            <a:ext cx="2338200" cy="858960"/>
          </a:xfrm>
          <a:prstGeom prst="rect">
            <a:avLst/>
          </a:prstGeom>
          <a:ln w="0">
            <a:noFill/>
          </a:ln>
        </p:spPr>
      </p:pic>
      <p:sp>
        <p:nvSpPr>
          <p:cNvPr id="122" name="PlaceHolder 3"/>
          <p:cNvSpPr>
            <a:spLocks noGrp="1"/>
          </p:cNvSpPr>
          <p:nvPr>
            <p:ph type="sldNum" idx="6"/>
          </p:nvPr>
        </p:nvSpPr>
        <p:spPr>
          <a:xfrm>
            <a:off x="6458040" y="6356520"/>
            <a:ext cx="2056680" cy="36432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GB" sz="1200" spc="-1" strike="noStrike">
                <a:solidFill>
                  <a:srgbClr val="8b8b8b"/>
                </a:solidFill>
                <a:latin typeface="Calibri"/>
              </a:defRPr>
            </a:lvl1pPr>
          </a:lstStyle>
          <a:p>
            <a:pPr indent="0" algn="r">
              <a:lnSpc>
                <a:spcPct val="100000"/>
              </a:lnSpc>
              <a:buNone/>
              <a:tabLst>
                <a:tab algn="l" pos="0"/>
              </a:tabLst>
            </a:pPr>
            <a:r>
              <a:rPr b="0" lang="en-GB" sz="1200" spc="-1" strike="noStrike">
                <a:solidFill>
                  <a:srgbClr val="8b8b8b"/>
                </a:solidFill>
                <a:latin typeface="Calibri"/>
              </a:rPr>
              <a:t> </a:t>
            </a:r>
            <a:endParaRPr b="0" lang="it-IT" sz="1200" spc="-1" strike="noStrike">
              <a:solidFill>
                <a:srgbClr val="000000"/>
              </a:solidFill>
              <a:latin typeface="Times New Roman"/>
            </a:endParaRPr>
          </a:p>
        </p:txBody>
      </p:sp>
      <p:sp>
        <p:nvSpPr>
          <p:cNvPr id="123" name="CasellaDiTesto 22"/>
          <p:cNvSpPr/>
          <p:nvPr/>
        </p:nvSpPr>
        <p:spPr>
          <a:xfrm>
            <a:off x="271800" y="6318000"/>
            <a:ext cx="25848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4</a:t>
            </a:r>
            <a:endParaRPr b="0" lang="it-IT"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56" name="Immagine 4" descr=""/>
          <p:cNvPicPr/>
          <p:nvPr/>
        </p:nvPicPr>
        <p:blipFill>
          <a:blip r:embed="rId1"/>
          <a:srcRect l="0" t="0" r="32695" b="0"/>
          <a:stretch/>
        </p:blipFill>
        <p:spPr>
          <a:xfrm>
            <a:off x="0" y="0"/>
            <a:ext cx="9143280" cy="4283280"/>
          </a:xfrm>
          <a:prstGeom prst="rect">
            <a:avLst/>
          </a:prstGeom>
          <a:ln w="0">
            <a:noFill/>
          </a:ln>
        </p:spPr>
      </p:pic>
      <p:sp>
        <p:nvSpPr>
          <p:cNvPr id="757" name="PlaceHolder 1"/>
          <p:cNvSpPr>
            <a:spLocks noGrp="1"/>
          </p:cNvSpPr>
          <p:nvPr>
            <p:ph type="title"/>
          </p:nvPr>
        </p:nvSpPr>
        <p:spPr>
          <a:xfrm>
            <a:off x="1772280" y="1685160"/>
            <a:ext cx="5599080" cy="456120"/>
          </a:xfrm>
          <a:prstGeom prst="rect">
            <a:avLst/>
          </a:prstGeom>
          <a:noFill/>
          <a:ln w="9360">
            <a:noFill/>
          </a:ln>
        </p:spPr>
        <p:txBody>
          <a:bodyPr numCol="1" spcCol="0" lIns="0" rIns="0" tIns="0" bIns="0" anchor="t">
            <a:noAutofit/>
          </a:bodyPr>
          <a:p>
            <a:pPr indent="0">
              <a:lnSpc>
                <a:spcPts val="3200"/>
              </a:lnSpc>
              <a:buNone/>
              <a:tabLst>
                <a:tab algn="l" pos="0"/>
              </a:tabLst>
            </a:pPr>
            <a:r>
              <a:rPr b="0" i="1" lang="en-GB" sz="4400" spc="-1" strike="noStrike">
                <a:solidFill>
                  <a:srgbClr val="ffffff"/>
                </a:solidFill>
                <a:latin typeface="Calibri"/>
              </a:rPr>
              <a:t>Grazie per l’attenzione!</a:t>
            </a:r>
            <a:endParaRPr b="0" lang="it-IT" sz="4400" spc="-1" strike="noStrike">
              <a:solidFill>
                <a:srgbClr val="000000"/>
              </a:solidFill>
              <a:latin typeface="Arial"/>
            </a:endParaRPr>
          </a:p>
        </p:txBody>
      </p:sp>
      <p:pic>
        <p:nvPicPr>
          <p:cNvPr id="758" name="Immagine 6" descr=""/>
          <p:cNvPicPr/>
          <p:nvPr/>
        </p:nvPicPr>
        <p:blipFill>
          <a:blip r:embed="rId2"/>
          <a:stretch/>
        </p:blipFill>
        <p:spPr>
          <a:xfrm>
            <a:off x="6300000" y="6120000"/>
            <a:ext cx="2462760" cy="359280"/>
          </a:xfrm>
          <a:prstGeom prst="rect">
            <a:avLst/>
          </a:prstGeom>
          <a:ln w="0">
            <a:noFill/>
          </a:ln>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9" name="Titolo 3"/>
          <p:cNvSpPr/>
          <p:nvPr/>
        </p:nvSpPr>
        <p:spPr>
          <a:xfrm>
            <a:off x="234000" y="475200"/>
            <a:ext cx="9372600" cy="57024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DejaVu Sans"/>
              </a:rPr>
              <a:t>Guardiamo la realtà</a:t>
            </a:r>
            <a:endParaRPr b="0" lang="it-IT" sz="2800" spc="-1" strike="noStrike">
              <a:solidFill>
                <a:srgbClr val="000000"/>
              </a:solidFill>
              <a:latin typeface="Arial"/>
            </a:endParaRPr>
          </a:p>
        </p:txBody>
      </p:sp>
      <p:sp>
        <p:nvSpPr>
          <p:cNvPr id="760" name="CasellaDiTesto 6"/>
          <p:cNvSpPr/>
          <p:nvPr/>
        </p:nvSpPr>
        <p:spPr>
          <a:xfrm>
            <a:off x="272160" y="6318000"/>
            <a:ext cx="33624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22</a:t>
            </a:r>
            <a:endParaRPr b="0" lang="it-IT" sz="1200" spc="-1" strike="noStrike">
              <a:solidFill>
                <a:srgbClr val="000000"/>
              </a:solidFill>
              <a:latin typeface="Arial"/>
            </a:endParaRPr>
          </a:p>
        </p:txBody>
      </p:sp>
      <p:pic>
        <p:nvPicPr>
          <p:cNvPr id="761" name="Immagine 7" descr=""/>
          <p:cNvPicPr/>
          <p:nvPr/>
        </p:nvPicPr>
        <p:blipFill>
          <a:blip r:embed="rId1"/>
          <a:stretch/>
        </p:blipFill>
        <p:spPr>
          <a:xfrm>
            <a:off x="3970800" y="6498000"/>
            <a:ext cx="1107720" cy="161280"/>
          </a:xfrm>
          <a:prstGeom prst="rect">
            <a:avLst/>
          </a:prstGeom>
          <a:ln w="0">
            <a:noFill/>
          </a:ln>
        </p:spPr>
      </p:pic>
      <p:sp>
        <p:nvSpPr>
          <p:cNvPr id="762" name="CasellaDiTesto 5"/>
          <p:cNvSpPr/>
          <p:nvPr/>
        </p:nvSpPr>
        <p:spPr>
          <a:xfrm>
            <a:off x="736560" y="1674000"/>
            <a:ext cx="7374600" cy="699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it-IT" sz="2000" spc="-1" strike="noStrike">
                <a:solidFill>
                  <a:srgbClr val="000000"/>
                </a:solidFill>
                <a:latin typeface="Calibri"/>
                <a:ea typeface="DejaVu Sans"/>
              </a:rPr>
              <a:t>Due concetti chiave tra loro correlati:</a:t>
            </a:r>
            <a:endParaRPr b="0" lang="it-IT" sz="2000" spc="-1" strike="noStrike">
              <a:solidFill>
                <a:srgbClr val="000000"/>
              </a:solidFill>
              <a:latin typeface="Arial"/>
            </a:endParaRPr>
          </a:p>
          <a:p>
            <a:pPr>
              <a:lnSpc>
                <a:spcPct val="100000"/>
              </a:lnSpc>
            </a:pPr>
            <a:endParaRPr b="0" lang="it-IT" sz="2000" spc="-1" strike="noStrike">
              <a:solidFill>
                <a:srgbClr val="000000"/>
              </a:solidFill>
              <a:latin typeface="Arial"/>
            </a:endParaRPr>
          </a:p>
        </p:txBody>
      </p:sp>
      <p:pic>
        <p:nvPicPr>
          <p:cNvPr id="763" name="Picture 2" descr="Il Club di Roma aveva ragione sui limiti della crescita. E adesso? -  Greenreport: economia ecologica e sviluppo sostenibile"/>
          <p:cNvPicPr/>
          <p:nvPr/>
        </p:nvPicPr>
        <p:blipFill>
          <a:blip r:embed="rId2"/>
          <a:srcRect l="22074" t="21237" r="20753" b="8898"/>
          <a:stretch/>
        </p:blipFill>
        <p:spPr>
          <a:xfrm>
            <a:off x="234000" y="2457000"/>
            <a:ext cx="1151280" cy="1388160"/>
          </a:xfrm>
          <a:prstGeom prst="rect">
            <a:avLst/>
          </a:prstGeom>
          <a:ln w="0">
            <a:noFill/>
          </a:ln>
        </p:spPr>
      </p:pic>
      <p:sp>
        <p:nvSpPr>
          <p:cNvPr id="764" name="Rettangolo con angoli arrotondati 8"/>
          <p:cNvSpPr/>
          <p:nvPr/>
        </p:nvSpPr>
        <p:spPr>
          <a:xfrm>
            <a:off x="234000" y="1339200"/>
            <a:ext cx="8639280" cy="68436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100000"/>
              </a:lnSpc>
            </a:pPr>
            <a:r>
              <a:rPr b="0" lang="it-IT" sz="2000" spc="-1" strike="noStrike">
                <a:solidFill>
                  <a:srgbClr val="ffffff"/>
                </a:solidFill>
                <a:latin typeface="Calibri"/>
                <a:ea typeface="DejaVu Sans"/>
              </a:rPr>
              <a:t>Nell’affrontare la riflessione sulla </a:t>
            </a:r>
            <a:r>
              <a:rPr b="1" lang="it-IT" sz="2000" spc="-1" strike="noStrike">
                <a:solidFill>
                  <a:srgbClr val="ffffff"/>
                </a:solidFill>
                <a:latin typeface="Calibri"/>
                <a:ea typeface="DejaVu Sans"/>
              </a:rPr>
              <a:t>sostenibilità</a:t>
            </a:r>
            <a:r>
              <a:rPr b="0" lang="it-IT" sz="2000" spc="-1" strike="noStrike">
                <a:solidFill>
                  <a:srgbClr val="ffffff"/>
                </a:solidFill>
                <a:latin typeface="Calibri"/>
                <a:ea typeface="DejaVu Sans"/>
              </a:rPr>
              <a:t> dobbiamo considerare </a:t>
            </a:r>
            <a:r>
              <a:rPr b="1" lang="it-IT" sz="2000" spc="-1" strike="noStrike">
                <a:solidFill>
                  <a:srgbClr val="ffffff"/>
                </a:solidFill>
                <a:latin typeface="Calibri"/>
                <a:ea typeface="DejaVu Sans"/>
              </a:rPr>
              <a:t>2</a:t>
            </a:r>
            <a:r>
              <a:rPr b="0" lang="it-IT" sz="2000" spc="-1" strike="noStrike">
                <a:solidFill>
                  <a:srgbClr val="ffffff"/>
                </a:solidFill>
                <a:latin typeface="Calibri"/>
                <a:ea typeface="DejaVu Sans"/>
              </a:rPr>
              <a:t> </a:t>
            </a:r>
            <a:r>
              <a:rPr b="1" lang="it-IT" sz="2000" spc="-1" strike="noStrike">
                <a:solidFill>
                  <a:srgbClr val="ffffff"/>
                </a:solidFill>
                <a:latin typeface="Calibri"/>
                <a:ea typeface="DejaVu Sans"/>
              </a:rPr>
              <a:t>concetti</a:t>
            </a:r>
            <a:r>
              <a:rPr b="0" lang="it-IT" sz="2000" spc="-1" strike="noStrike">
                <a:solidFill>
                  <a:srgbClr val="ffffff"/>
                </a:solidFill>
                <a:latin typeface="Calibri"/>
                <a:ea typeface="DejaVu Sans"/>
              </a:rPr>
              <a:t> </a:t>
            </a:r>
            <a:r>
              <a:rPr b="1" lang="it-IT" sz="2000" spc="-1" strike="noStrike">
                <a:solidFill>
                  <a:srgbClr val="ffffff"/>
                </a:solidFill>
                <a:latin typeface="Calibri"/>
                <a:ea typeface="DejaVu Sans"/>
              </a:rPr>
              <a:t>chiave</a:t>
            </a:r>
            <a:r>
              <a:rPr b="0" lang="it-IT" sz="2000" spc="-1" strike="noStrike">
                <a:solidFill>
                  <a:srgbClr val="ffffff"/>
                </a:solidFill>
                <a:latin typeface="Calibri"/>
                <a:ea typeface="DejaVu Sans"/>
              </a:rPr>
              <a:t> tra loro </a:t>
            </a:r>
            <a:r>
              <a:rPr b="1" lang="it-IT" sz="2000" spc="-1" strike="noStrike">
                <a:solidFill>
                  <a:srgbClr val="ffffff"/>
                </a:solidFill>
                <a:latin typeface="Calibri"/>
                <a:ea typeface="DejaVu Sans"/>
              </a:rPr>
              <a:t>strettamente</a:t>
            </a:r>
            <a:r>
              <a:rPr b="0" lang="it-IT" sz="2000" spc="-1" strike="noStrike">
                <a:solidFill>
                  <a:srgbClr val="ffffff"/>
                </a:solidFill>
                <a:latin typeface="Calibri"/>
                <a:ea typeface="DejaVu Sans"/>
              </a:rPr>
              <a:t> </a:t>
            </a:r>
            <a:r>
              <a:rPr b="1" lang="it-IT" sz="2000" spc="-1" strike="noStrike">
                <a:solidFill>
                  <a:srgbClr val="ffffff"/>
                </a:solidFill>
                <a:latin typeface="Calibri"/>
                <a:ea typeface="DejaVu Sans"/>
              </a:rPr>
              <a:t>correlati</a:t>
            </a:r>
            <a:endParaRPr b="0" lang="it-IT" sz="2000" spc="-1" strike="noStrike">
              <a:solidFill>
                <a:srgbClr val="000000"/>
              </a:solidFill>
              <a:latin typeface="Arial"/>
            </a:endParaRPr>
          </a:p>
        </p:txBody>
      </p:sp>
      <p:sp>
        <p:nvSpPr>
          <p:cNvPr id="765" name="CasellaDiTesto 9"/>
          <p:cNvSpPr/>
          <p:nvPr/>
        </p:nvSpPr>
        <p:spPr>
          <a:xfrm>
            <a:off x="1386000" y="2232000"/>
            <a:ext cx="7487280" cy="1826280"/>
          </a:xfrm>
          <a:prstGeom prst="rect">
            <a:avLst/>
          </a:prstGeom>
          <a:noFill/>
          <a:ln w="0">
            <a:noFill/>
          </a:ln>
        </p:spPr>
        <p:style>
          <a:lnRef idx="0"/>
          <a:fillRef idx="0"/>
          <a:effectRef idx="0"/>
          <a:fontRef idx="minor"/>
        </p:style>
        <p:txBody>
          <a:bodyPr lIns="90000" rIns="90000" tIns="45000" bIns="45000" anchor="t">
            <a:spAutoFit/>
          </a:bodyPr>
          <a:p>
            <a:pPr marL="343080" indent="-343080">
              <a:lnSpc>
                <a:spcPct val="100000"/>
              </a:lnSpc>
              <a:buClr>
                <a:srgbClr val="00a197"/>
              </a:buClr>
              <a:buFont typeface="Arial"/>
              <a:buChar char="•"/>
            </a:pPr>
            <a:r>
              <a:rPr b="1" lang="it-IT" sz="2400" spc="-1" strike="noStrike">
                <a:solidFill>
                  <a:srgbClr val="00a197"/>
                </a:solidFill>
                <a:latin typeface="Calibri"/>
                <a:ea typeface="DejaVu Sans"/>
              </a:rPr>
              <a:t>I limiti dello sviluppo sostenibile</a:t>
            </a:r>
            <a:br>
              <a:rPr sz="2400"/>
            </a:br>
            <a:r>
              <a:rPr b="0" lang="it-IT" sz="1900" spc="-1" strike="noStrike">
                <a:solidFill>
                  <a:srgbClr val="000000"/>
                </a:solidFill>
                <a:latin typeface="Calibri"/>
                <a:ea typeface="DejaVu Sans"/>
              </a:rPr>
              <a:t>Se </a:t>
            </a:r>
            <a:r>
              <a:rPr b="1" lang="it-IT" sz="1900" spc="-1" strike="noStrike">
                <a:solidFill>
                  <a:srgbClr val="00a197"/>
                </a:solidFill>
                <a:latin typeface="Calibri"/>
                <a:ea typeface="DejaVu Sans"/>
              </a:rPr>
              <a:t>l'attuale</a:t>
            </a:r>
            <a:r>
              <a:rPr b="0" lang="it-IT" sz="1900" spc="-1" strike="noStrike">
                <a:solidFill>
                  <a:srgbClr val="000000"/>
                </a:solidFill>
                <a:latin typeface="Calibri"/>
                <a:ea typeface="DejaVu Sans"/>
              </a:rPr>
              <a:t> </a:t>
            </a:r>
            <a:r>
              <a:rPr b="1" lang="it-IT" sz="1900" spc="-1" strike="noStrike">
                <a:solidFill>
                  <a:srgbClr val="00a197"/>
                </a:solidFill>
                <a:latin typeface="Calibri"/>
                <a:ea typeface="DejaVu Sans"/>
              </a:rPr>
              <a:t>tasso</a:t>
            </a:r>
            <a:r>
              <a:rPr b="0" lang="it-IT" sz="1900" spc="-1" strike="noStrike">
                <a:solidFill>
                  <a:srgbClr val="000000"/>
                </a:solidFill>
                <a:latin typeface="Calibri"/>
                <a:ea typeface="DejaVu Sans"/>
              </a:rPr>
              <a:t> di </a:t>
            </a:r>
            <a:r>
              <a:rPr b="1" lang="it-IT" sz="1900" spc="-1" strike="noStrike">
                <a:solidFill>
                  <a:srgbClr val="00a197"/>
                </a:solidFill>
                <a:latin typeface="Calibri"/>
                <a:ea typeface="DejaVu Sans"/>
              </a:rPr>
              <a:t>crescita</a:t>
            </a:r>
            <a:r>
              <a:rPr b="0" lang="it-IT" sz="1900" spc="-1" strike="noStrike">
                <a:solidFill>
                  <a:srgbClr val="000000"/>
                </a:solidFill>
                <a:latin typeface="Calibri"/>
                <a:ea typeface="DejaVu Sans"/>
              </a:rPr>
              <a:t> della popolazione, dell'industrializzazione, dell'inquinamento e dello sfruttamento delle risorse </a:t>
            </a:r>
            <a:r>
              <a:rPr b="1" lang="it-IT" sz="1900" spc="-1" strike="noStrike">
                <a:solidFill>
                  <a:srgbClr val="00a197"/>
                </a:solidFill>
                <a:latin typeface="Calibri"/>
                <a:ea typeface="DejaVu Sans"/>
              </a:rPr>
              <a:t>continuerà</a:t>
            </a:r>
            <a:r>
              <a:rPr b="0" lang="it-IT" sz="1900" spc="-1" strike="noStrike">
                <a:solidFill>
                  <a:srgbClr val="000000"/>
                </a:solidFill>
                <a:latin typeface="Calibri"/>
                <a:ea typeface="DejaVu Sans"/>
              </a:rPr>
              <a:t> </a:t>
            </a:r>
            <a:r>
              <a:rPr b="1" lang="it-IT" sz="1900" spc="-1" strike="noStrike">
                <a:solidFill>
                  <a:srgbClr val="00a197"/>
                </a:solidFill>
                <a:latin typeface="Calibri"/>
                <a:ea typeface="DejaVu Sans"/>
              </a:rPr>
              <a:t>inalterato</a:t>
            </a:r>
            <a:r>
              <a:rPr b="0" lang="it-IT" sz="1900" spc="-1" strike="noStrike">
                <a:solidFill>
                  <a:srgbClr val="000000"/>
                </a:solidFill>
                <a:latin typeface="Calibri"/>
                <a:ea typeface="DejaVu Sans"/>
              </a:rPr>
              <a:t>, i </a:t>
            </a:r>
            <a:r>
              <a:rPr b="1" lang="it-IT" sz="1900" spc="-1" strike="noStrike">
                <a:solidFill>
                  <a:srgbClr val="00a197"/>
                </a:solidFill>
                <a:latin typeface="Calibri"/>
                <a:ea typeface="DejaVu Sans"/>
              </a:rPr>
              <a:t>limiti</a:t>
            </a:r>
            <a:r>
              <a:rPr b="0" lang="it-IT" sz="1900" spc="-1" strike="noStrike">
                <a:solidFill>
                  <a:srgbClr val="000000"/>
                </a:solidFill>
                <a:latin typeface="Calibri"/>
                <a:ea typeface="DejaVu Sans"/>
              </a:rPr>
              <a:t> </a:t>
            </a:r>
            <a:r>
              <a:rPr b="1" lang="it-IT" sz="1900" spc="-1" strike="noStrike">
                <a:solidFill>
                  <a:srgbClr val="00a197"/>
                </a:solidFill>
                <a:latin typeface="Calibri"/>
                <a:ea typeface="DejaVu Sans"/>
              </a:rPr>
              <a:t>dello</a:t>
            </a:r>
            <a:r>
              <a:rPr b="0" lang="it-IT" sz="1900" spc="-1" strike="noStrike">
                <a:solidFill>
                  <a:srgbClr val="000000"/>
                </a:solidFill>
                <a:latin typeface="Calibri"/>
                <a:ea typeface="DejaVu Sans"/>
              </a:rPr>
              <a:t> </a:t>
            </a:r>
            <a:r>
              <a:rPr b="1" lang="it-IT" sz="1900" spc="-1" strike="noStrike">
                <a:solidFill>
                  <a:srgbClr val="00a197"/>
                </a:solidFill>
                <a:latin typeface="Calibri"/>
                <a:ea typeface="DejaVu Sans"/>
              </a:rPr>
              <a:t>sviluppo</a:t>
            </a:r>
            <a:r>
              <a:rPr b="0" lang="it-IT" sz="1900" spc="-1" strike="noStrike">
                <a:solidFill>
                  <a:srgbClr val="000000"/>
                </a:solidFill>
                <a:latin typeface="Calibri"/>
                <a:ea typeface="DejaVu Sans"/>
              </a:rPr>
              <a:t> su questo pianeta saranno </a:t>
            </a:r>
            <a:r>
              <a:rPr b="1" lang="it-IT" sz="1900" spc="-1" strike="noStrike">
                <a:solidFill>
                  <a:srgbClr val="00a197"/>
                </a:solidFill>
                <a:latin typeface="Calibri"/>
                <a:ea typeface="DejaVu Sans"/>
              </a:rPr>
              <a:t>raggiunti</a:t>
            </a:r>
            <a:r>
              <a:rPr b="0" lang="it-IT" sz="1900" spc="-1" strike="noStrike">
                <a:solidFill>
                  <a:srgbClr val="000000"/>
                </a:solidFill>
                <a:latin typeface="Calibri"/>
                <a:ea typeface="DejaVu Sans"/>
              </a:rPr>
              <a:t> in un momento imprecisato </a:t>
            </a:r>
            <a:r>
              <a:rPr b="1" lang="it-IT" sz="1900" spc="-1" strike="noStrike">
                <a:solidFill>
                  <a:srgbClr val="00a197"/>
                </a:solidFill>
                <a:latin typeface="Calibri"/>
                <a:ea typeface="DejaVu Sans"/>
              </a:rPr>
              <a:t>entro</a:t>
            </a:r>
            <a:r>
              <a:rPr b="0" lang="it-IT" sz="1900" spc="-1" strike="noStrike">
                <a:solidFill>
                  <a:srgbClr val="000000"/>
                </a:solidFill>
                <a:latin typeface="Calibri"/>
                <a:ea typeface="DejaVu Sans"/>
              </a:rPr>
              <a:t> i </a:t>
            </a:r>
            <a:r>
              <a:rPr b="1" lang="it-IT" sz="1900" spc="-1" strike="noStrike">
                <a:solidFill>
                  <a:srgbClr val="00a197"/>
                </a:solidFill>
                <a:latin typeface="Calibri"/>
                <a:ea typeface="DejaVu Sans"/>
              </a:rPr>
              <a:t>prossimi</a:t>
            </a:r>
            <a:r>
              <a:rPr b="0" lang="it-IT" sz="1900" spc="-1" strike="noStrike">
                <a:solidFill>
                  <a:srgbClr val="000000"/>
                </a:solidFill>
                <a:latin typeface="Calibri"/>
                <a:ea typeface="DejaVu Sans"/>
              </a:rPr>
              <a:t> </a:t>
            </a:r>
            <a:r>
              <a:rPr b="1" lang="it-IT" sz="1900" spc="-1" strike="noStrike">
                <a:solidFill>
                  <a:srgbClr val="00a197"/>
                </a:solidFill>
                <a:latin typeface="Calibri"/>
                <a:ea typeface="DejaVu Sans"/>
              </a:rPr>
              <a:t>cento</a:t>
            </a:r>
            <a:r>
              <a:rPr b="0" lang="it-IT" sz="1900" spc="-1" strike="noStrike">
                <a:solidFill>
                  <a:srgbClr val="000000"/>
                </a:solidFill>
                <a:latin typeface="Calibri"/>
                <a:ea typeface="DejaVu Sans"/>
              </a:rPr>
              <a:t> </a:t>
            </a:r>
            <a:r>
              <a:rPr b="1" lang="it-IT" sz="1900" spc="-1" strike="noStrike">
                <a:solidFill>
                  <a:srgbClr val="00a197"/>
                </a:solidFill>
                <a:latin typeface="Calibri"/>
                <a:ea typeface="DejaVu Sans"/>
              </a:rPr>
              <a:t>anni</a:t>
            </a:r>
            <a:r>
              <a:rPr b="0" lang="it-IT" sz="1900" spc="-1" strike="noStrike">
                <a:solidFill>
                  <a:srgbClr val="000000"/>
                </a:solidFill>
                <a:latin typeface="Calibri"/>
                <a:ea typeface="DejaVu Sans"/>
              </a:rPr>
              <a:t>.</a:t>
            </a:r>
            <a:br>
              <a:rPr sz="1900"/>
            </a:br>
            <a:r>
              <a:rPr b="0" lang="it-IT" sz="1400" spc="-1" strike="noStrike">
                <a:solidFill>
                  <a:srgbClr val="000000"/>
                </a:solidFill>
                <a:latin typeface="Calibri"/>
                <a:ea typeface="DejaVu Sans"/>
              </a:rPr>
              <a:t>(Fonte: </a:t>
            </a:r>
            <a:r>
              <a:rPr b="0" i="1" lang="it-IT" sz="1400" spc="-1" strike="noStrike">
                <a:solidFill>
                  <a:srgbClr val="000000"/>
                </a:solidFill>
                <a:latin typeface="Calibri"/>
                <a:ea typeface="DejaVu Sans"/>
              </a:rPr>
              <a:t>The Limits to Growth</a:t>
            </a:r>
            <a:r>
              <a:rPr b="0" lang="it-IT" sz="1400" spc="-1" strike="noStrike">
                <a:solidFill>
                  <a:srgbClr val="000000"/>
                </a:solidFill>
                <a:latin typeface="Calibri"/>
                <a:ea typeface="DejaVu Sans"/>
              </a:rPr>
              <a:t>, commissionato al MIT dal Club</a:t>
            </a:r>
            <a:r>
              <a:rPr b="0" lang="it-IT" sz="1400" spc="-1" strike="noStrike" u="sng">
                <a:solidFill>
                  <a:srgbClr val="0563c1"/>
                </a:solidFill>
                <a:uFillTx/>
                <a:latin typeface="Calibri"/>
                <a:ea typeface="DejaVu Sans"/>
                <a:hlinkClick r:id="rId3"/>
              </a:rPr>
              <a:t> </a:t>
            </a:r>
            <a:r>
              <a:rPr b="0" lang="it-IT" sz="1400" spc="-1" strike="noStrike">
                <a:solidFill>
                  <a:srgbClr val="000000"/>
                </a:solidFill>
                <a:latin typeface="Calibri"/>
                <a:ea typeface="DejaVu Sans"/>
              </a:rPr>
              <a:t>di Roma,1972)</a:t>
            </a:r>
            <a:endParaRPr b="0" lang="it-IT" sz="1400" spc="-1" strike="noStrike">
              <a:solidFill>
                <a:srgbClr val="000000"/>
              </a:solidFill>
              <a:latin typeface="Arial"/>
            </a:endParaRPr>
          </a:p>
        </p:txBody>
      </p:sp>
      <p:pic>
        <p:nvPicPr>
          <p:cNvPr id="766" name="Picture 4" descr="Dimensioni del gioco #2: controllo | La Tana dei Goblin"/>
          <p:cNvPicPr/>
          <p:nvPr/>
        </p:nvPicPr>
        <p:blipFill>
          <a:blip r:embed="rId4"/>
          <a:stretch/>
        </p:blipFill>
        <p:spPr>
          <a:xfrm>
            <a:off x="234000" y="4713480"/>
            <a:ext cx="1151280" cy="913680"/>
          </a:xfrm>
          <a:prstGeom prst="rect">
            <a:avLst/>
          </a:prstGeom>
          <a:ln w="0">
            <a:noFill/>
          </a:ln>
        </p:spPr>
      </p:pic>
      <p:sp>
        <p:nvSpPr>
          <p:cNvPr id="767" name="CasellaDiTesto 11"/>
          <p:cNvSpPr/>
          <p:nvPr/>
        </p:nvSpPr>
        <p:spPr>
          <a:xfrm>
            <a:off x="1464840" y="4227120"/>
            <a:ext cx="7481520" cy="2115720"/>
          </a:xfrm>
          <a:prstGeom prst="rect">
            <a:avLst/>
          </a:prstGeom>
          <a:noFill/>
          <a:ln w="0">
            <a:noFill/>
          </a:ln>
        </p:spPr>
        <p:style>
          <a:lnRef idx="0"/>
          <a:fillRef idx="0"/>
          <a:effectRef idx="0"/>
          <a:fontRef idx="minor"/>
        </p:style>
        <p:txBody>
          <a:bodyPr lIns="90000" rIns="90000" tIns="45000" bIns="45000" anchor="t">
            <a:spAutoFit/>
          </a:bodyPr>
          <a:p>
            <a:pPr marL="343080" indent="-343080">
              <a:lnSpc>
                <a:spcPct val="100000"/>
              </a:lnSpc>
              <a:buClr>
                <a:srgbClr val="00a197"/>
              </a:buClr>
              <a:buFont typeface="Arial"/>
              <a:buChar char="•"/>
            </a:pPr>
            <a:r>
              <a:rPr b="1" lang="it-IT" sz="2400" spc="-1" strike="noStrike">
                <a:solidFill>
                  <a:srgbClr val="00a197"/>
                </a:solidFill>
                <a:latin typeface="Calibri"/>
                <a:ea typeface="DejaVu Sans"/>
              </a:rPr>
              <a:t>Il punto di non ritorno</a:t>
            </a:r>
            <a:br>
              <a:rPr sz="2400"/>
            </a:br>
            <a:r>
              <a:rPr b="0" lang="it-IT" sz="1900" spc="-1" strike="noStrike">
                <a:solidFill>
                  <a:srgbClr val="000000"/>
                </a:solidFill>
                <a:latin typeface="Calibri"/>
                <a:ea typeface="DejaVu Sans"/>
              </a:rPr>
              <a:t>“</a:t>
            </a:r>
            <a:r>
              <a:rPr b="1" lang="it-IT" sz="1900" spc="-1" strike="noStrike">
                <a:solidFill>
                  <a:srgbClr val="00a197"/>
                </a:solidFill>
                <a:latin typeface="Calibri"/>
                <a:ea typeface="DejaVu Sans"/>
              </a:rPr>
              <a:t>Politici</a:t>
            </a:r>
            <a:r>
              <a:rPr b="0" lang="it-IT" sz="1900" spc="-1" strike="noStrike">
                <a:solidFill>
                  <a:srgbClr val="000000"/>
                </a:solidFill>
                <a:latin typeface="Calibri"/>
                <a:ea typeface="DejaVu Sans"/>
              </a:rPr>
              <a:t>, </a:t>
            </a:r>
            <a:r>
              <a:rPr b="1" lang="it-IT" sz="1900" spc="-1" strike="noStrike">
                <a:solidFill>
                  <a:srgbClr val="00a197"/>
                </a:solidFill>
                <a:latin typeface="Calibri"/>
                <a:ea typeface="DejaVu Sans"/>
              </a:rPr>
              <a:t>economisti</a:t>
            </a:r>
            <a:r>
              <a:rPr b="0" lang="it-IT" sz="1900" spc="-1" strike="noStrike">
                <a:solidFill>
                  <a:srgbClr val="000000"/>
                </a:solidFill>
                <a:latin typeface="Calibri"/>
                <a:ea typeface="DejaVu Sans"/>
              </a:rPr>
              <a:t> e alcuni </a:t>
            </a:r>
            <a:r>
              <a:rPr b="1" lang="it-IT" sz="1900" spc="-1" strike="noStrike">
                <a:solidFill>
                  <a:srgbClr val="00a197"/>
                </a:solidFill>
                <a:latin typeface="Calibri"/>
                <a:ea typeface="DejaVu Sans"/>
              </a:rPr>
              <a:t>scienziati</a:t>
            </a:r>
            <a:r>
              <a:rPr b="0" lang="it-IT" sz="1900" spc="-1" strike="noStrike">
                <a:solidFill>
                  <a:srgbClr val="000000"/>
                </a:solidFill>
                <a:latin typeface="Calibri"/>
                <a:ea typeface="DejaVu Sans"/>
              </a:rPr>
              <a:t> hanno a lungo ritenuto che i </a:t>
            </a:r>
            <a:r>
              <a:rPr b="1" lang="it-IT" sz="1900" spc="-1" strike="noStrike">
                <a:solidFill>
                  <a:srgbClr val="00a197"/>
                </a:solidFill>
                <a:latin typeface="Calibri"/>
                <a:ea typeface="DejaVu Sans"/>
              </a:rPr>
              <a:t>punti</a:t>
            </a:r>
            <a:r>
              <a:rPr b="0" lang="it-IT" sz="1900" spc="-1" strike="noStrike">
                <a:solidFill>
                  <a:srgbClr val="000000"/>
                </a:solidFill>
                <a:latin typeface="Calibri"/>
                <a:ea typeface="DejaVu Sans"/>
              </a:rPr>
              <a:t> di </a:t>
            </a:r>
            <a:r>
              <a:rPr b="1" lang="it-IT" sz="1900" spc="-1" strike="noStrike">
                <a:solidFill>
                  <a:srgbClr val="00a197"/>
                </a:solidFill>
                <a:latin typeface="Calibri"/>
                <a:ea typeface="DejaVu Sans"/>
              </a:rPr>
              <a:t>non</a:t>
            </a:r>
            <a:r>
              <a:rPr b="0" lang="it-IT" sz="1900" spc="-1" strike="noStrike">
                <a:solidFill>
                  <a:srgbClr val="000000"/>
                </a:solidFill>
                <a:latin typeface="Calibri"/>
                <a:ea typeface="DejaVu Sans"/>
              </a:rPr>
              <a:t> </a:t>
            </a:r>
            <a:r>
              <a:rPr b="1" lang="it-IT" sz="1900" spc="-1" strike="noStrike">
                <a:solidFill>
                  <a:srgbClr val="00a197"/>
                </a:solidFill>
                <a:latin typeface="Calibri"/>
                <a:ea typeface="DejaVu Sans"/>
              </a:rPr>
              <a:t>ritorno</a:t>
            </a:r>
            <a:r>
              <a:rPr b="0" lang="it-IT" sz="1900" spc="-1" strike="noStrike">
                <a:solidFill>
                  <a:srgbClr val="000000"/>
                </a:solidFill>
                <a:latin typeface="Calibri"/>
                <a:ea typeface="DejaVu Sans"/>
              </a:rPr>
              <a:t> (livello oltre il quale un evento diventa inarrestabile), fossero </a:t>
            </a:r>
            <a:r>
              <a:rPr b="1" lang="it-IT" sz="1900" spc="-1" strike="noStrike">
                <a:solidFill>
                  <a:srgbClr val="00a197"/>
                </a:solidFill>
                <a:latin typeface="Calibri"/>
                <a:ea typeface="DejaVu Sans"/>
              </a:rPr>
              <a:t>difficili</a:t>
            </a:r>
            <a:r>
              <a:rPr b="0" lang="it-IT" sz="1900" spc="-1" strike="noStrike">
                <a:solidFill>
                  <a:srgbClr val="000000"/>
                </a:solidFill>
                <a:latin typeface="Calibri"/>
                <a:ea typeface="DejaVu Sans"/>
              </a:rPr>
              <a:t> a </a:t>
            </a:r>
            <a:r>
              <a:rPr b="1" lang="it-IT" sz="1900" spc="-1" strike="noStrike">
                <a:solidFill>
                  <a:srgbClr val="00a197"/>
                </a:solidFill>
                <a:latin typeface="Calibri"/>
                <a:ea typeface="DejaVu Sans"/>
              </a:rPr>
              <a:t>verificarsi</a:t>
            </a:r>
            <a:r>
              <a:rPr b="0" lang="it-IT" sz="1900" spc="-1" strike="noStrike">
                <a:solidFill>
                  <a:srgbClr val="000000"/>
                </a:solidFill>
                <a:latin typeface="Calibri"/>
                <a:ea typeface="DejaVu Sans"/>
              </a:rPr>
              <a:t>. A oggi, questa </a:t>
            </a:r>
            <a:r>
              <a:rPr b="1" lang="it-IT" sz="1900" spc="-1" strike="noStrike">
                <a:solidFill>
                  <a:srgbClr val="00a197"/>
                </a:solidFill>
                <a:latin typeface="Calibri"/>
                <a:ea typeface="DejaVu Sans"/>
              </a:rPr>
              <a:t>probabilità</a:t>
            </a:r>
            <a:r>
              <a:rPr b="0" lang="it-IT" sz="1900" spc="-1" strike="noStrike">
                <a:solidFill>
                  <a:srgbClr val="000000"/>
                </a:solidFill>
                <a:latin typeface="Calibri"/>
                <a:ea typeface="DejaVu Sans"/>
              </a:rPr>
              <a:t> è </a:t>
            </a:r>
            <a:r>
              <a:rPr b="1" lang="it-IT" sz="1900" spc="-1" strike="noStrike">
                <a:solidFill>
                  <a:srgbClr val="00a197"/>
                </a:solidFill>
                <a:latin typeface="Calibri"/>
                <a:ea typeface="DejaVu Sans"/>
              </a:rPr>
              <a:t>molto</a:t>
            </a:r>
            <a:r>
              <a:rPr b="0" lang="it-IT" sz="1900" spc="-1" strike="noStrike">
                <a:solidFill>
                  <a:srgbClr val="000000"/>
                </a:solidFill>
                <a:latin typeface="Calibri"/>
                <a:ea typeface="DejaVu Sans"/>
              </a:rPr>
              <a:t> </a:t>
            </a:r>
            <a:r>
              <a:rPr b="1" lang="it-IT" sz="1900" spc="-1" strike="noStrike">
                <a:solidFill>
                  <a:srgbClr val="00a197"/>
                </a:solidFill>
                <a:latin typeface="Calibri"/>
                <a:ea typeface="DejaVu Sans"/>
              </a:rPr>
              <a:t>più</a:t>
            </a:r>
            <a:r>
              <a:rPr b="0" lang="it-IT" sz="1900" spc="-1" strike="noStrike">
                <a:solidFill>
                  <a:srgbClr val="000000"/>
                </a:solidFill>
                <a:latin typeface="Calibri"/>
                <a:ea typeface="DejaVu Sans"/>
              </a:rPr>
              <a:t> </a:t>
            </a:r>
            <a:r>
              <a:rPr b="1" lang="it-IT" sz="1900" spc="-1" strike="noStrike">
                <a:solidFill>
                  <a:srgbClr val="00a197"/>
                </a:solidFill>
                <a:latin typeface="Calibri"/>
                <a:ea typeface="DejaVu Sans"/>
              </a:rPr>
              <a:t>reale</a:t>
            </a:r>
            <a:r>
              <a:rPr b="0" lang="it-IT" sz="1900" spc="-1" strike="noStrike">
                <a:solidFill>
                  <a:srgbClr val="000000"/>
                </a:solidFill>
                <a:latin typeface="Calibri"/>
                <a:ea typeface="DejaVu Sans"/>
              </a:rPr>
              <a:t>”</a:t>
            </a:r>
            <a:br>
              <a:rPr sz="1900"/>
            </a:br>
            <a:r>
              <a:rPr b="0" lang="it-IT" sz="1400" spc="-1" strike="noStrike">
                <a:solidFill>
                  <a:srgbClr val="000000"/>
                </a:solidFill>
                <a:latin typeface="Calibri"/>
                <a:ea typeface="DejaVu Sans"/>
              </a:rPr>
              <a:t>(Fonte: ASVIS, Flavio Natale, 13 dicembre 2019)</a:t>
            </a:r>
            <a:endParaRPr b="0" lang="it-IT" sz="1400" spc="-1" strike="noStrike">
              <a:solidFill>
                <a:srgbClr val="000000"/>
              </a:solidFill>
              <a:latin typeface="Arial"/>
            </a:endParaRPr>
          </a:p>
          <a:p>
            <a:pPr>
              <a:lnSpc>
                <a:spcPct val="100000"/>
              </a:lnSpc>
            </a:pPr>
            <a:endParaRPr b="0" lang="it-IT" sz="19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8" name="Titolo 3"/>
          <p:cNvSpPr/>
          <p:nvPr/>
        </p:nvSpPr>
        <p:spPr>
          <a:xfrm>
            <a:off x="234000" y="475200"/>
            <a:ext cx="8689680" cy="50472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DejaVu Sans"/>
              </a:rPr>
              <a:t>Teorie PASSIVE </a:t>
            </a:r>
            <a:r>
              <a:rPr b="0" lang="it-IT" sz="2400" spc="-1" strike="noStrike">
                <a:solidFill>
                  <a:srgbClr val="000000"/>
                </a:solidFill>
                <a:latin typeface="Calibri"/>
                <a:ea typeface="DejaVu Sans"/>
              </a:rPr>
              <a:t>(Paolo)</a:t>
            </a:r>
            <a:endParaRPr b="0" lang="it-IT" sz="2400" spc="-1" strike="noStrike">
              <a:solidFill>
                <a:srgbClr val="000000"/>
              </a:solidFill>
              <a:latin typeface="Arial"/>
            </a:endParaRPr>
          </a:p>
        </p:txBody>
      </p:sp>
      <p:sp>
        <p:nvSpPr>
          <p:cNvPr id="769" name="CasellaDiTesto 6"/>
          <p:cNvSpPr/>
          <p:nvPr/>
        </p:nvSpPr>
        <p:spPr>
          <a:xfrm>
            <a:off x="271800" y="6318000"/>
            <a:ext cx="25848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9</a:t>
            </a:r>
            <a:endParaRPr b="0" lang="it-IT" sz="1200" spc="-1" strike="noStrike">
              <a:solidFill>
                <a:srgbClr val="000000"/>
              </a:solidFill>
              <a:latin typeface="Arial"/>
            </a:endParaRPr>
          </a:p>
        </p:txBody>
      </p:sp>
      <p:pic>
        <p:nvPicPr>
          <p:cNvPr id="770" name="Immagine 7" descr=""/>
          <p:cNvPicPr/>
          <p:nvPr/>
        </p:nvPicPr>
        <p:blipFill>
          <a:blip r:embed="rId1"/>
          <a:stretch/>
        </p:blipFill>
        <p:spPr>
          <a:xfrm>
            <a:off x="3970800" y="6498000"/>
            <a:ext cx="1107720" cy="161280"/>
          </a:xfrm>
          <a:prstGeom prst="rect">
            <a:avLst/>
          </a:prstGeom>
          <a:ln w="0">
            <a:noFill/>
          </a:ln>
        </p:spPr>
      </p:pic>
      <p:sp>
        <p:nvSpPr>
          <p:cNvPr id="771" name="CasellaDiTesto 1"/>
          <p:cNvSpPr/>
          <p:nvPr/>
        </p:nvSpPr>
        <p:spPr>
          <a:xfrm>
            <a:off x="777600" y="980640"/>
            <a:ext cx="7020360" cy="557676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601"/>
              </a:spcBef>
              <a:spcAft>
                <a:spcPts val="601"/>
              </a:spcAft>
            </a:pPr>
            <a:endParaRPr b="0" lang="it-IT" sz="2000" spc="-1" strike="noStrike">
              <a:solidFill>
                <a:srgbClr val="000000"/>
              </a:solidFill>
              <a:latin typeface="Arial"/>
            </a:endParaRPr>
          </a:p>
          <a:p>
            <a:pPr>
              <a:lnSpc>
                <a:spcPct val="100000"/>
              </a:lnSpc>
              <a:spcBef>
                <a:spcPts val="601"/>
              </a:spcBef>
              <a:spcAft>
                <a:spcPts val="601"/>
              </a:spcAft>
            </a:pPr>
            <a:r>
              <a:rPr b="0" lang="it-IT" sz="2800" spc="-1" strike="noStrike">
                <a:solidFill>
                  <a:srgbClr val="000000"/>
                </a:solidFill>
                <a:latin typeface="Calibri"/>
                <a:ea typeface="DejaVu Sans"/>
              </a:rPr>
              <a:t>COME E PERCHE’ SI DIFFONDE UNA NOTIZIA FALSA</a:t>
            </a:r>
            <a:endParaRPr b="0" lang="it-IT" sz="2800" spc="-1" strike="noStrike">
              <a:solidFill>
                <a:srgbClr val="000000"/>
              </a:solidFill>
              <a:latin typeface="Arial"/>
            </a:endParaRPr>
          </a:p>
          <a:p>
            <a:pPr lvl="2" marL="360360" indent="-360360">
              <a:lnSpc>
                <a:spcPct val="100000"/>
              </a:lnSpc>
              <a:spcBef>
                <a:spcPts val="601"/>
              </a:spcBef>
              <a:spcAft>
                <a:spcPts val="601"/>
              </a:spcAft>
              <a:buClr>
                <a:srgbClr val="00a197"/>
              </a:buClr>
              <a:buFont typeface="Arial"/>
              <a:buChar char="•"/>
            </a:pPr>
            <a:r>
              <a:rPr b="0" lang="it-IT" sz="2800" spc="-1" strike="noStrike">
                <a:solidFill>
                  <a:srgbClr val="000000"/>
                </a:solidFill>
                <a:latin typeface="Calibri"/>
                <a:ea typeface="DejaVu Sans"/>
              </a:rPr>
              <a:t>Genesi</a:t>
            </a:r>
            <a:endParaRPr b="0" lang="it-IT" sz="2800" spc="-1" strike="noStrike">
              <a:solidFill>
                <a:srgbClr val="000000"/>
              </a:solidFill>
              <a:latin typeface="Arial"/>
            </a:endParaRPr>
          </a:p>
          <a:p>
            <a:pPr lvl="2" marL="360360" indent="-360360">
              <a:lnSpc>
                <a:spcPct val="100000"/>
              </a:lnSpc>
              <a:spcBef>
                <a:spcPts val="601"/>
              </a:spcBef>
              <a:spcAft>
                <a:spcPts val="601"/>
              </a:spcAft>
              <a:buClr>
                <a:srgbClr val="00a197"/>
              </a:buClr>
              <a:buFont typeface="Arial"/>
              <a:buChar char="•"/>
            </a:pPr>
            <a:r>
              <a:rPr b="0" lang="it-IT" sz="2800" spc="-1" strike="noStrike">
                <a:solidFill>
                  <a:srgbClr val="000000"/>
                </a:solidFill>
                <a:latin typeface="Calibri"/>
                <a:ea typeface="DejaVu Sans"/>
              </a:rPr>
              <a:t>Diffusione (parificazione delle fonti, ripetizione)</a:t>
            </a:r>
            <a:endParaRPr b="0" lang="it-IT" sz="2800" spc="-1" strike="noStrike">
              <a:solidFill>
                <a:srgbClr val="000000"/>
              </a:solidFill>
              <a:latin typeface="Arial"/>
            </a:endParaRPr>
          </a:p>
          <a:p>
            <a:pPr lvl="2" marL="360360" indent="-360360">
              <a:lnSpc>
                <a:spcPct val="100000"/>
              </a:lnSpc>
              <a:spcBef>
                <a:spcPts val="601"/>
              </a:spcBef>
              <a:spcAft>
                <a:spcPts val="601"/>
              </a:spcAft>
              <a:buClr>
                <a:srgbClr val="00a197"/>
              </a:buClr>
              <a:buFont typeface="Arial"/>
              <a:buChar char="•"/>
            </a:pPr>
            <a:r>
              <a:rPr b="0" lang="it-IT" sz="2800" spc="-1" strike="noStrike">
                <a:solidFill>
                  <a:srgbClr val="000000"/>
                </a:solidFill>
                <a:latin typeface="Calibri"/>
                <a:ea typeface="DejaVu Sans"/>
              </a:rPr>
              <a:t>Profittabilità</a:t>
            </a:r>
            <a:endParaRPr b="0" lang="it-IT" sz="2800" spc="-1" strike="noStrike">
              <a:solidFill>
                <a:srgbClr val="000000"/>
              </a:solidFill>
              <a:latin typeface="Arial"/>
            </a:endParaRPr>
          </a:p>
          <a:p>
            <a:pPr lvl="2" marL="360360" indent="-360360">
              <a:lnSpc>
                <a:spcPct val="100000"/>
              </a:lnSpc>
              <a:spcBef>
                <a:spcPts val="601"/>
              </a:spcBef>
              <a:spcAft>
                <a:spcPts val="601"/>
              </a:spcAft>
              <a:buClr>
                <a:srgbClr val="00a197"/>
              </a:buClr>
              <a:buFont typeface="Arial"/>
              <a:buChar char="•"/>
            </a:pPr>
            <a:r>
              <a:rPr b="0" lang="it-IT" sz="2800" spc="-1" strike="noStrike">
                <a:solidFill>
                  <a:srgbClr val="000000"/>
                </a:solidFill>
                <a:latin typeface="Calibri"/>
                <a:ea typeface="DejaVu Sans"/>
              </a:rPr>
              <a:t>Dibattito (legittimazione delle fonti per par condicio)</a:t>
            </a:r>
            <a:endParaRPr b="0" lang="it-IT" sz="2800" spc="-1" strike="noStrike">
              <a:solidFill>
                <a:srgbClr val="000000"/>
              </a:solidFill>
              <a:latin typeface="Arial"/>
            </a:endParaRPr>
          </a:p>
          <a:p>
            <a:pPr>
              <a:lnSpc>
                <a:spcPct val="100000"/>
              </a:lnSpc>
              <a:spcBef>
                <a:spcPts val="601"/>
              </a:spcBef>
              <a:spcAft>
                <a:spcPts val="601"/>
              </a:spcAft>
            </a:pPr>
            <a:endParaRPr b="0" lang="it-IT" sz="2800" spc="-1" strike="noStrike">
              <a:solidFill>
                <a:srgbClr val="000000"/>
              </a:solidFill>
              <a:latin typeface="Arial"/>
            </a:endParaRPr>
          </a:p>
          <a:p>
            <a:pPr>
              <a:lnSpc>
                <a:spcPct val="100000"/>
              </a:lnSpc>
              <a:spcBef>
                <a:spcPts val="601"/>
              </a:spcBef>
              <a:spcAft>
                <a:spcPts val="601"/>
              </a:spcAft>
            </a:pPr>
            <a:endParaRPr b="0" lang="it-IT"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PlaceHolder 1"/>
          <p:cNvSpPr>
            <a:spLocks noGrp="1"/>
          </p:cNvSpPr>
          <p:nvPr>
            <p:ph/>
          </p:nvPr>
        </p:nvSpPr>
        <p:spPr>
          <a:xfrm>
            <a:off x="270000" y="1260000"/>
            <a:ext cx="8682480" cy="1513440"/>
          </a:xfrm>
          <a:prstGeom prst="rect">
            <a:avLst/>
          </a:prstGeom>
          <a:noFill/>
          <a:ln w="0">
            <a:noFill/>
          </a:ln>
        </p:spPr>
        <p:txBody>
          <a:bodyPr lIns="90000" rIns="90000" tIns="45000" bIns="45000" anchor="t">
            <a:normAutofit fontScale="11000"/>
          </a:bodyPr>
          <a:p>
            <a:pPr indent="0" algn="just">
              <a:lnSpc>
                <a:spcPct val="100000"/>
              </a:lnSpc>
              <a:buNone/>
              <a:tabLst>
                <a:tab algn="l" pos="0"/>
              </a:tabLst>
            </a:pPr>
            <a:r>
              <a:rPr b="0" i="1" lang="it-IT" sz="7200" spc="-1" strike="noStrike">
                <a:solidFill>
                  <a:srgbClr val="000000"/>
                </a:solidFill>
                <a:latin typeface="Calibri"/>
              </a:rPr>
              <a:t>“</a:t>
            </a:r>
            <a:r>
              <a:rPr b="0" i="1" lang="it-IT" sz="7200" spc="-1" strike="noStrike">
                <a:solidFill>
                  <a:srgbClr val="000000"/>
                </a:solidFill>
                <a:latin typeface="Calibri"/>
              </a:rPr>
              <a:t>ll presente modulo formativo (di seguito “Modulo”) ha solo finalità didattiche. Le stime e le valutazioni contenute nel presente Modulo rappresentano l’opinione autonoma e indipendente di UniGens – Organizzazione di Volontariato (di seguito “UniGens”) e si basano su dati e informazioni tratte da fonti che UniGens ritiene attendibili (che vengono specificamente citate), ma sulle quali non rilascia alcuna garanzia e non si assume alcuna responsabilità circa la loro completezza, correttezza e veridicità. I contenuti del Modulo sono offerti da UniGens puramente a scopo didattico/informativo e non devono essere considerati in alcun modo sostitutivi di una eventuale specifica e personale consulenza rilasciata  da Istituti di  Credito direttamente al singolo interessato. Le informazioni e i dati forniti sono da considerarsi aggiornati alla data riportata nel Modulo.</a:t>
            </a:r>
            <a:endParaRPr b="0" lang="it-IT" sz="7200" spc="-1" strike="noStrike">
              <a:solidFill>
                <a:srgbClr val="000000"/>
              </a:solidFill>
              <a:latin typeface="Arial"/>
            </a:endParaRPr>
          </a:p>
          <a:p>
            <a:pPr indent="0" algn="just">
              <a:lnSpc>
                <a:spcPct val="100000"/>
              </a:lnSpc>
              <a:buNone/>
              <a:tabLst>
                <a:tab algn="l" pos="0"/>
              </a:tabLst>
            </a:pPr>
            <a:br>
              <a:rPr sz="7200"/>
            </a:br>
            <a:r>
              <a:rPr b="0" i="1" lang="it-IT" sz="7200" spc="-1" strike="noStrike">
                <a:solidFill>
                  <a:srgbClr val="000000"/>
                </a:solidFill>
                <a:latin typeface="Calibri"/>
              </a:rPr>
              <a:t>UniGens si riserva il diritto di aggiornare/modificare i dati e le informazioni espresse nel Modulo in qualsiasi momento senza alcun preavviso.</a:t>
            </a:r>
            <a:endParaRPr b="0" lang="it-IT" sz="7200" spc="-1" strike="noStrike">
              <a:solidFill>
                <a:srgbClr val="000000"/>
              </a:solidFill>
              <a:latin typeface="Arial"/>
            </a:endParaRPr>
          </a:p>
          <a:p>
            <a:pPr indent="0" algn="just">
              <a:lnSpc>
                <a:spcPct val="100000"/>
              </a:lnSpc>
              <a:buNone/>
              <a:tabLst>
                <a:tab algn="l" pos="0"/>
              </a:tabLst>
            </a:pPr>
            <a:br>
              <a:rPr sz="7200"/>
            </a:br>
            <a:r>
              <a:rPr b="0" i="1" lang="it-IT" sz="7200" spc="-1" strike="noStrike">
                <a:solidFill>
                  <a:srgbClr val="000000"/>
                </a:solidFill>
                <a:latin typeface="Calibri"/>
              </a:rPr>
              <a:t>I contenuti del Modulo - comprensivi di dati, notizie, informazioni, immagini, grafici, disegni, marchi e nomi a dominio - sono di proprietà di UniGens, se non diversamente indicato, coperti da copyright e dalla normativa in materia di proprietà industriale. Non è concessa alcuna licenza né diritto d'uso e pertanto non è consentito riprodurne i contenuti, in tutto o in parte, su alcun supporto, copiarli, pubblicarli e utilizzarli a scopo commerciale senza preventiva autorizzazione scritta di UniGens, salva la possibilità di farne copia per uso esclusivamente personale”</a:t>
            </a:r>
            <a:endParaRPr b="0" lang="it-IT" sz="7200" spc="-1" strike="noStrike">
              <a:solidFill>
                <a:srgbClr val="000000"/>
              </a:solidFill>
              <a:latin typeface="Arial"/>
            </a:endParaRPr>
          </a:p>
        </p:txBody>
      </p:sp>
      <p:sp>
        <p:nvSpPr>
          <p:cNvPr id="125" name="PlaceHolder 2"/>
          <p:cNvSpPr>
            <a:spLocks noGrp="1"/>
          </p:cNvSpPr>
          <p:nvPr>
            <p:ph type="title"/>
          </p:nvPr>
        </p:nvSpPr>
        <p:spPr>
          <a:xfrm>
            <a:off x="234000" y="475200"/>
            <a:ext cx="8689680" cy="305640"/>
          </a:xfrm>
          <a:prstGeom prst="rect">
            <a:avLst/>
          </a:prstGeom>
          <a:noFill/>
          <a:ln w="0">
            <a:noFill/>
          </a:ln>
        </p:spPr>
        <p:txBody>
          <a:bodyPr lIns="90000" rIns="90000" tIns="45000" bIns="45000" anchor="t">
            <a:noAutofit/>
          </a:bodyPr>
          <a:p>
            <a:pPr indent="0">
              <a:lnSpc>
                <a:spcPts val="2200"/>
              </a:lnSpc>
              <a:buNone/>
              <a:tabLst>
                <a:tab algn="l" pos="0"/>
              </a:tabLst>
            </a:pPr>
            <a:r>
              <a:rPr b="0" lang="it-IT" sz="2800" spc="-1" strike="noStrike">
                <a:solidFill>
                  <a:srgbClr val="000000"/>
                </a:solidFill>
                <a:latin typeface="Calibri"/>
              </a:rPr>
              <a:t>Disclaimer</a:t>
            </a:r>
            <a:endParaRPr b="0" lang="it-IT" sz="2800" spc="-1" strike="noStrike">
              <a:solidFill>
                <a:srgbClr val="000000"/>
              </a:solidFill>
              <a:latin typeface="Arial"/>
            </a:endParaRPr>
          </a:p>
        </p:txBody>
      </p:sp>
      <p:pic>
        <p:nvPicPr>
          <p:cNvPr id="126" name="Immagine 5" descr=""/>
          <p:cNvPicPr/>
          <p:nvPr/>
        </p:nvPicPr>
        <p:blipFill>
          <a:blip r:embed="rId1"/>
          <a:stretch/>
        </p:blipFill>
        <p:spPr>
          <a:xfrm>
            <a:off x="3970800" y="6498000"/>
            <a:ext cx="1107720" cy="161280"/>
          </a:xfrm>
          <a:prstGeom prst="rect">
            <a:avLst/>
          </a:prstGeom>
          <a:ln w="0">
            <a:noFill/>
          </a:ln>
        </p:spPr>
      </p:pic>
      <p:sp>
        <p:nvSpPr>
          <p:cNvPr id="127" name="CasellaDiTesto 6"/>
          <p:cNvSpPr/>
          <p:nvPr/>
        </p:nvSpPr>
        <p:spPr>
          <a:xfrm>
            <a:off x="271800" y="6318000"/>
            <a:ext cx="25848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5</a:t>
            </a:r>
            <a:endParaRPr b="0" lang="it-IT"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Figura a mano libera: forma 11"/>
          <p:cNvSpPr/>
          <p:nvPr/>
        </p:nvSpPr>
        <p:spPr>
          <a:xfrm>
            <a:off x="2244960" y="1747440"/>
            <a:ext cx="5817600" cy="4016160"/>
          </a:xfrm>
          <a:custGeom>
            <a:avLst/>
            <a:gdLst>
              <a:gd name="textAreaLeft" fmla="*/ 0 w 5817600"/>
              <a:gd name="textAreaRight" fmla="*/ 5818320 w 5817600"/>
              <a:gd name="textAreaTop" fmla="*/ 0 h 4016160"/>
              <a:gd name="textAreaBottom" fmla="*/ 4016880 h 4016160"/>
            </a:gdLst>
            <a:ahLst/>
            <a:rect l="textAreaLeft" t="textAreaTop" r="textAreaRight" b="textAreaBottom"/>
            <a:pathLst>
              <a:path w="6049889" h="4016863">
                <a:moveTo>
                  <a:pt x="234781" y="1767282"/>
                </a:moveTo>
                <a:cubicBezTo>
                  <a:pt x="487987" y="1121169"/>
                  <a:pt x="741194" y="475057"/>
                  <a:pt x="1530181" y="205182"/>
                </a:cubicBezTo>
                <a:cubicBezTo>
                  <a:pt x="2319169" y="-64693"/>
                  <a:pt x="4244806" y="-51993"/>
                  <a:pt x="4968706" y="148032"/>
                </a:cubicBezTo>
                <a:cubicBezTo>
                  <a:pt x="5692606" y="348057"/>
                  <a:pt x="6384756" y="984645"/>
                  <a:pt x="5873581" y="1405332"/>
                </a:cubicBezTo>
                <a:cubicBezTo>
                  <a:pt x="5362406" y="1826019"/>
                  <a:pt x="2877969" y="2432445"/>
                  <a:pt x="1901656" y="2672157"/>
                </a:cubicBezTo>
                <a:cubicBezTo>
                  <a:pt x="925344" y="2911870"/>
                  <a:pt x="145881" y="2665807"/>
                  <a:pt x="15706" y="2843607"/>
                </a:cubicBezTo>
                <a:cubicBezTo>
                  <a:pt x="-114469" y="3021407"/>
                  <a:pt x="591968" y="3543694"/>
                  <a:pt x="1120606" y="3738957"/>
                </a:cubicBezTo>
                <a:cubicBezTo>
                  <a:pt x="1649244" y="3934220"/>
                  <a:pt x="2485856" y="4031057"/>
                  <a:pt x="3187531" y="4015182"/>
                </a:cubicBezTo>
                <a:cubicBezTo>
                  <a:pt x="3889206" y="3999307"/>
                  <a:pt x="4609931" y="3821507"/>
                  <a:pt x="5330656" y="3643707"/>
                </a:cubicBezTo>
              </a:path>
            </a:pathLst>
          </a:custGeom>
          <a:noFill/>
          <a:ln w="50800">
            <a:solidFill>
              <a:srgbClr val="00a197"/>
            </a:solidFill>
            <a:headEnd len="lg" type="oval" w="lg"/>
            <a:tailEnd len="lg" type="triangle" w="lg"/>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it-IT" sz="1800" spc="-1" strike="noStrike">
              <a:solidFill>
                <a:schemeClr val="lt1"/>
              </a:solidFill>
              <a:latin typeface="Calibri"/>
              <a:ea typeface="DejaVu Sans"/>
            </a:endParaRPr>
          </a:p>
        </p:txBody>
      </p:sp>
      <p:sp>
        <p:nvSpPr>
          <p:cNvPr id="129" name="Titolo 3"/>
          <p:cNvSpPr/>
          <p:nvPr/>
        </p:nvSpPr>
        <p:spPr>
          <a:xfrm>
            <a:off x="234000" y="475200"/>
            <a:ext cx="8689680" cy="50472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DejaVu Sans"/>
              </a:rPr>
              <a:t>Un percorso verso la sostenibilità</a:t>
            </a:r>
            <a:endParaRPr b="0" lang="it-IT" sz="2800" spc="-1" strike="noStrike">
              <a:solidFill>
                <a:srgbClr val="000000"/>
              </a:solidFill>
              <a:latin typeface="Arial"/>
            </a:endParaRPr>
          </a:p>
        </p:txBody>
      </p:sp>
      <p:sp>
        <p:nvSpPr>
          <p:cNvPr id="130" name="CasellaDiTesto 6"/>
          <p:cNvSpPr/>
          <p:nvPr/>
        </p:nvSpPr>
        <p:spPr>
          <a:xfrm>
            <a:off x="271800" y="6318000"/>
            <a:ext cx="25848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6</a:t>
            </a:r>
            <a:endParaRPr b="0" lang="it-IT" sz="1200" spc="-1" strike="noStrike">
              <a:solidFill>
                <a:srgbClr val="000000"/>
              </a:solidFill>
              <a:latin typeface="Arial"/>
            </a:endParaRPr>
          </a:p>
        </p:txBody>
      </p:sp>
      <p:pic>
        <p:nvPicPr>
          <p:cNvPr id="131" name="Immagine 7" descr=""/>
          <p:cNvPicPr/>
          <p:nvPr/>
        </p:nvPicPr>
        <p:blipFill>
          <a:blip r:embed="rId1"/>
          <a:stretch/>
        </p:blipFill>
        <p:spPr>
          <a:xfrm>
            <a:off x="3970800" y="6498000"/>
            <a:ext cx="1107720" cy="161280"/>
          </a:xfrm>
          <a:prstGeom prst="rect">
            <a:avLst/>
          </a:prstGeom>
          <a:ln w="0">
            <a:noFill/>
          </a:ln>
        </p:spPr>
      </p:pic>
      <p:sp>
        <p:nvSpPr>
          <p:cNvPr id="132" name="Rettangolo con angoli arrotondati 30"/>
          <p:cNvSpPr/>
          <p:nvPr/>
        </p:nvSpPr>
        <p:spPr>
          <a:xfrm>
            <a:off x="138600" y="2839320"/>
            <a:ext cx="1435680" cy="152316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1800" spc="-1" strike="noStrike">
                <a:solidFill>
                  <a:schemeClr val="lt1"/>
                </a:solidFill>
                <a:latin typeface="Calibri"/>
                <a:ea typeface="DejaVu Sans"/>
              </a:rPr>
              <a:t>Riassunto delle puntate precedenti</a:t>
            </a:r>
            <a:endParaRPr b="0" lang="it-IT" sz="1800" spc="-1" strike="noStrike">
              <a:solidFill>
                <a:srgbClr val="000000"/>
              </a:solidFill>
              <a:latin typeface="Arial"/>
            </a:endParaRPr>
          </a:p>
        </p:txBody>
      </p:sp>
      <p:grpSp>
        <p:nvGrpSpPr>
          <p:cNvPr id="133" name="Gruppo 47"/>
          <p:cNvGrpSpPr/>
          <p:nvPr/>
        </p:nvGrpSpPr>
        <p:grpSpPr>
          <a:xfrm>
            <a:off x="1663200" y="3033720"/>
            <a:ext cx="558360" cy="1048680"/>
            <a:chOff x="1663200" y="3033720"/>
            <a:chExt cx="558360" cy="1048680"/>
          </a:xfrm>
        </p:grpSpPr>
        <p:pic>
          <p:nvPicPr>
            <p:cNvPr id="134" name="Immagine 48" descr=""/>
            <p:cNvPicPr/>
            <p:nvPr/>
          </p:nvPicPr>
          <p:blipFill>
            <a:blip r:embed="rId2"/>
            <a:srcRect l="33543" t="0" r="35293" b="9359"/>
            <a:stretch/>
          </p:blipFill>
          <p:spPr>
            <a:xfrm>
              <a:off x="1663200" y="3033720"/>
              <a:ext cx="331920" cy="1043280"/>
            </a:xfrm>
            <a:prstGeom prst="rect">
              <a:avLst/>
            </a:prstGeom>
            <a:ln w="0">
              <a:noFill/>
            </a:ln>
          </p:spPr>
        </p:pic>
        <p:pic>
          <p:nvPicPr>
            <p:cNvPr id="135" name="Immagine 49" descr=""/>
            <p:cNvPicPr/>
            <p:nvPr/>
          </p:nvPicPr>
          <p:blipFill>
            <a:blip r:embed="rId3"/>
            <a:srcRect l="14089" t="4420" r="32002" b="4915"/>
            <a:stretch/>
          </p:blipFill>
          <p:spPr>
            <a:xfrm>
              <a:off x="1944360" y="3111120"/>
              <a:ext cx="277200" cy="971280"/>
            </a:xfrm>
            <a:prstGeom prst="rect">
              <a:avLst/>
            </a:prstGeom>
            <a:ln w="0">
              <a:noFill/>
            </a:ln>
          </p:spPr>
        </p:pic>
      </p:grpSp>
      <p:sp>
        <p:nvSpPr>
          <p:cNvPr id="136" name="Rettangolo con angoli arrotondati 10"/>
          <p:cNvSpPr/>
          <p:nvPr/>
        </p:nvSpPr>
        <p:spPr>
          <a:xfrm>
            <a:off x="2464560" y="1261440"/>
            <a:ext cx="1291680" cy="971280"/>
          </a:xfrm>
          <a:prstGeom prst="roundRect">
            <a:avLst>
              <a:gd name="adj" fmla="val 16667"/>
            </a:avLst>
          </a:prstGeom>
          <a:solidFill>
            <a:srgbClr val="00b05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Teorie ATTIVE</a:t>
            </a:r>
            <a:endParaRPr b="0" lang="it-IT" sz="2000" spc="-1" strike="noStrike">
              <a:solidFill>
                <a:srgbClr val="000000"/>
              </a:solidFill>
              <a:latin typeface="Arial"/>
            </a:endParaRPr>
          </a:p>
        </p:txBody>
      </p:sp>
      <p:sp>
        <p:nvSpPr>
          <p:cNvPr id="137" name="Rettangolo con angoli arrotondati 51"/>
          <p:cNvSpPr/>
          <p:nvPr/>
        </p:nvSpPr>
        <p:spPr>
          <a:xfrm>
            <a:off x="2740680" y="2470320"/>
            <a:ext cx="1422720" cy="971280"/>
          </a:xfrm>
          <a:prstGeom prst="roundRect">
            <a:avLst>
              <a:gd name="adj"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Teorie PASSIVE</a:t>
            </a:r>
            <a:endParaRPr b="0" lang="it-IT" sz="2000" spc="-1" strike="noStrike">
              <a:solidFill>
                <a:srgbClr val="000000"/>
              </a:solidFill>
              <a:latin typeface="Arial"/>
            </a:endParaRPr>
          </a:p>
        </p:txBody>
      </p:sp>
      <p:sp>
        <p:nvSpPr>
          <p:cNvPr id="138" name="Rettangolo con angoli arrotondati 52"/>
          <p:cNvSpPr/>
          <p:nvPr/>
        </p:nvSpPr>
        <p:spPr>
          <a:xfrm>
            <a:off x="4737960" y="1095480"/>
            <a:ext cx="1564200" cy="97128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Guardiamo la REALTA’</a:t>
            </a:r>
            <a:endParaRPr b="0" lang="it-IT" sz="2000" spc="-1" strike="noStrike">
              <a:solidFill>
                <a:srgbClr val="000000"/>
              </a:solidFill>
              <a:latin typeface="Arial"/>
            </a:endParaRPr>
          </a:p>
        </p:txBody>
      </p:sp>
      <p:sp>
        <p:nvSpPr>
          <p:cNvPr id="139" name="Rettangolo con angoli arrotondati 53"/>
          <p:cNvSpPr/>
          <p:nvPr/>
        </p:nvSpPr>
        <p:spPr>
          <a:xfrm>
            <a:off x="7295040" y="1812600"/>
            <a:ext cx="1564200" cy="97128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AZIONI e ATTENZIONI</a:t>
            </a:r>
            <a:endParaRPr b="0" lang="it-IT" sz="2000" spc="-1" strike="noStrike">
              <a:solidFill>
                <a:srgbClr val="000000"/>
              </a:solidFill>
              <a:latin typeface="Arial"/>
            </a:endParaRPr>
          </a:p>
        </p:txBody>
      </p:sp>
      <p:pic>
        <p:nvPicPr>
          <p:cNvPr id="140" name="Picture 14" descr="Commissione di Diritto Bancario e del Terzo Settore"/>
          <p:cNvPicPr/>
          <p:nvPr/>
        </p:nvPicPr>
        <p:blipFill>
          <a:blip r:embed="rId4"/>
          <a:stretch/>
        </p:blipFill>
        <p:spPr>
          <a:xfrm>
            <a:off x="4230360" y="3755880"/>
            <a:ext cx="827640" cy="827640"/>
          </a:xfrm>
          <a:prstGeom prst="rect">
            <a:avLst/>
          </a:prstGeom>
          <a:ln w="0">
            <a:noFill/>
          </a:ln>
        </p:spPr>
      </p:pic>
      <p:pic>
        <p:nvPicPr>
          <p:cNvPr id="141" name="Picture 12" descr="Pin su simboli"/>
          <p:cNvPicPr/>
          <p:nvPr/>
        </p:nvPicPr>
        <p:blipFill>
          <a:blip r:embed="rId5"/>
          <a:stretch/>
        </p:blipFill>
        <p:spPr>
          <a:xfrm>
            <a:off x="5250240" y="3402000"/>
            <a:ext cx="736560" cy="736560"/>
          </a:xfrm>
          <a:prstGeom prst="rect">
            <a:avLst/>
          </a:prstGeom>
          <a:ln w="0">
            <a:noFill/>
          </a:ln>
        </p:spPr>
      </p:pic>
      <p:sp>
        <p:nvSpPr>
          <p:cNvPr id="142" name="CasellaDiTesto 58"/>
          <p:cNvSpPr/>
          <p:nvPr/>
        </p:nvSpPr>
        <p:spPr>
          <a:xfrm>
            <a:off x="6233400" y="3800880"/>
            <a:ext cx="6120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00a197"/>
                </a:solidFill>
                <a:latin typeface="Calibri"/>
                <a:ea typeface="DejaVu Sans"/>
              </a:rPr>
              <a:t>Stati</a:t>
            </a:r>
            <a:endParaRPr b="0" lang="it-IT" sz="1800" spc="-1" strike="noStrike">
              <a:solidFill>
                <a:srgbClr val="000000"/>
              </a:solidFill>
              <a:latin typeface="Arial"/>
            </a:endParaRPr>
          </a:p>
        </p:txBody>
      </p:sp>
      <p:sp>
        <p:nvSpPr>
          <p:cNvPr id="143" name="CasellaDiTesto 59"/>
          <p:cNvSpPr/>
          <p:nvPr/>
        </p:nvSpPr>
        <p:spPr>
          <a:xfrm>
            <a:off x="5182200" y="4077720"/>
            <a:ext cx="95184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00a197"/>
                </a:solidFill>
                <a:latin typeface="Calibri"/>
                <a:ea typeface="DejaVu Sans"/>
              </a:rPr>
              <a:t>Imprese</a:t>
            </a:r>
            <a:endParaRPr b="0" lang="it-IT" sz="1800" spc="-1" strike="noStrike">
              <a:solidFill>
                <a:srgbClr val="000000"/>
              </a:solidFill>
              <a:latin typeface="Arial"/>
            </a:endParaRPr>
          </a:p>
        </p:txBody>
      </p:sp>
      <p:sp>
        <p:nvSpPr>
          <p:cNvPr id="144" name="CasellaDiTesto 60"/>
          <p:cNvSpPr/>
          <p:nvPr/>
        </p:nvSpPr>
        <p:spPr>
          <a:xfrm>
            <a:off x="3985560" y="4444920"/>
            <a:ext cx="134064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00a197"/>
                </a:solidFill>
                <a:latin typeface="Calibri"/>
                <a:ea typeface="DejaVu Sans"/>
              </a:rPr>
              <a:t>Associazioni</a:t>
            </a:r>
            <a:endParaRPr b="0" lang="it-IT" sz="1800" spc="-1" strike="noStrike">
              <a:solidFill>
                <a:srgbClr val="000000"/>
              </a:solidFill>
              <a:latin typeface="Arial"/>
            </a:endParaRPr>
          </a:p>
        </p:txBody>
      </p:sp>
      <p:pic>
        <p:nvPicPr>
          <p:cNvPr id="145" name="Picture 2" descr="Terra - Wikipedia"/>
          <p:cNvPicPr/>
          <p:nvPr/>
        </p:nvPicPr>
        <p:blipFill>
          <a:blip r:embed="rId6"/>
          <a:stretch/>
        </p:blipFill>
        <p:spPr>
          <a:xfrm>
            <a:off x="7201440" y="2832840"/>
            <a:ext cx="803880" cy="803880"/>
          </a:xfrm>
          <a:prstGeom prst="rect">
            <a:avLst/>
          </a:prstGeom>
          <a:ln w="0">
            <a:noFill/>
          </a:ln>
        </p:spPr>
      </p:pic>
      <p:sp>
        <p:nvSpPr>
          <p:cNvPr id="146" name="CasellaDiTesto 62"/>
          <p:cNvSpPr/>
          <p:nvPr/>
        </p:nvSpPr>
        <p:spPr>
          <a:xfrm>
            <a:off x="7143120" y="3597120"/>
            <a:ext cx="89712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00a197"/>
                </a:solidFill>
                <a:latin typeface="Calibri"/>
                <a:ea typeface="DejaVu Sans"/>
              </a:rPr>
              <a:t>Pianeta</a:t>
            </a:r>
            <a:endParaRPr b="0" lang="it-IT" sz="1800" spc="-1" strike="noStrike">
              <a:solidFill>
                <a:srgbClr val="000000"/>
              </a:solidFill>
              <a:latin typeface="Arial"/>
            </a:endParaRPr>
          </a:p>
        </p:txBody>
      </p:sp>
      <p:pic>
        <p:nvPicPr>
          <p:cNvPr id="147" name="Picture 10" descr="Icona del glifo nero dell'istituzione di stato - vettore stock 2255823 |  Crushpixel"/>
          <p:cNvPicPr/>
          <p:nvPr/>
        </p:nvPicPr>
        <p:blipFill>
          <a:blip r:embed="rId7"/>
          <a:srcRect l="15522" t="19452" r="8987" b="0"/>
          <a:stretch/>
        </p:blipFill>
        <p:spPr>
          <a:xfrm>
            <a:off x="6137640" y="3096000"/>
            <a:ext cx="924480" cy="986760"/>
          </a:xfrm>
          <a:prstGeom prst="rect">
            <a:avLst/>
          </a:prstGeom>
          <a:ln w="0">
            <a:noFill/>
          </a:ln>
        </p:spPr>
      </p:pic>
      <p:sp>
        <p:nvSpPr>
          <p:cNvPr id="148" name="Rettangolo con angoli arrotondati 63"/>
          <p:cNvSpPr/>
          <p:nvPr/>
        </p:nvSpPr>
        <p:spPr>
          <a:xfrm>
            <a:off x="4777200" y="5086080"/>
            <a:ext cx="1564200" cy="97128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AZIONI POSITIVE</a:t>
            </a:r>
            <a:endParaRPr b="0" lang="it-IT" sz="2000" spc="-1" strike="noStrike">
              <a:solidFill>
                <a:srgbClr val="000000"/>
              </a:solidFill>
              <a:latin typeface="Arial"/>
            </a:endParaRPr>
          </a:p>
        </p:txBody>
      </p:sp>
      <p:sp>
        <p:nvSpPr>
          <p:cNvPr id="149" name="Rettangolo con angoli arrotondati 64"/>
          <p:cNvSpPr/>
          <p:nvPr/>
        </p:nvSpPr>
        <p:spPr>
          <a:xfrm>
            <a:off x="2306520" y="4869360"/>
            <a:ext cx="1564200" cy="97128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DILEMMI</a:t>
            </a:r>
            <a:endParaRPr b="0" lang="it-IT" sz="2000" spc="-1" strike="noStrike">
              <a:solidFill>
                <a:srgbClr val="000000"/>
              </a:solidFill>
              <a:latin typeface="Arial"/>
            </a:endParaRPr>
          </a:p>
        </p:txBody>
      </p:sp>
      <p:pic>
        <p:nvPicPr>
          <p:cNvPr id="150" name="Immagine 13" descr=""/>
          <p:cNvPicPr/>
          <p:nvPr/>
        </p:nvPicPr>
        <p:blipFill>
          <a:blip r:embed="rId8"/>
          <a:stretch/>
        </p:blipFill>
        <p:spPr>
          <a:xfrm>
            <a:off x="7356240" y="4423320"/>
            <a:ext cx="1612080" cy="1612080"/>
          </a:xfrm>
          <a:prstGeom prst="rect">
            <a:avLst/>
          </a:prstGeom>
          <a:ln w="0">
            <a:noFill/>
          </a:ln>
        </p:spPr>
      </p:pic>
      <p:grpSp>
        <p:nvGrpSpPr>
          <p:cNvPr id="151" name="Gruppo 1"/>
          <p:cNvGrpSpPr/>
          <p:nvPr/>
        </p:nvGrpSpPr>
        <p:grpSpPr>
          <a:xfrm>
            <a:off x="144000" y="1171080"/>
            <a:ext cx="2302560" cy="4824360"/>
            <a:chOff x="144000" y="1171080"/>
            <a:chExt cx="2302560" cy="4824360"/>
          </a:xfrm>
        </p:grpSpPr>
        <p:pic>
          <p:nvPicPr>
            <p:cNvPr id="152" name="Immagine 27" descr=""/>
            <p:cNvPicPr/>
            <p:nvPr/>
          </p:nvPicPr>
          <p:blipFill>
            <a:blip r:embed="rId9"/>
            <a:stretch/>
          </p:blipFill>
          <p:spPr>
            <a:xfrm flipH="1" rot="13820400">
              <a:off x="1576080" y="2372760"/>
              <a:ext cx="854280" cy="442800"/>
            </a:xfrm>
            <a:prstGeom prst="rect">
              <a:avLst/>
            </a:prstGeom>
            <a:ln w="0">
              <a:noFill/>
            </a:ln>
          </p:spPr>
        </p:pic>
        <p:pic>
          <p:nvPicPr>
            <p:cNvPr id="153" name="Immagine 28" descr=""/>
            <p:cNvPicPr/>
            <p:nvPr/>
          </p:nvPicPr>
          <p:blipFill>
            <a:blip r:embed="rId10"/>
            <a:stretch/>
          </p:blipFill>
          <p:spPr>
            <a:xfrm rot="19087200">
              <a:off x="1332000" y="4382640"/>
              <a:ext cx="851400" cy="552240"/>
            </a:xfrm>
            <a:prstGeom prst="rect">
              <a:avLst/>
            </a:prstGeom>
            <a:ln w="0">
              <a:noFill/>
            </a:ln>
          </p:spPr>
        </p:pic>
        <p:grpSp>
          <p:nvGrpSpPr>
            <p:cNvPr id="154" name="Gruppo 29"/>
            <p:cNvGrpSpPr/>
            <p:nvPr/>
          </p:nvGrpSpPr>
          <p:grpSpPr>
            <a:xfrm>
              <a:off x="144000" y="4685040"/>
              <a:ext cx="1540080" cy="1310400"/>
              <a:chOff x="144000" y="4685040"/>
              <a:chExt cx="1540080" cy="1310400"/>
            </a:xfrm>
          </p:grpSpPr>
          <p:pic>
            <p:nvPicPr>
              <p:cNvPr id="155" name="Picture 2" descr="I migranti ambientali: la protezione umanitaria per il caso di disastro  ambientale – Ultim'ora"/>
              <p:cNvPicPr/>
              <p:nvPr/>
            </p:nvPicPr>
            <p:blipFill>
              <a:blip r:embed="rId11"/>
              <a:stretch/>
            </p:blipFill>
            <p:spPr>
              <a:xfrm>
                <a:off x="144000" y="4685040"/>
                <a:ext cx="861480" cy="573120"/>
              </a:xfrm>
              <a:prstGeom prst="rect">
                <a:avLst/>
              </a:prstGeom>
              <a:ln w="0">
                <a:noFill/>
              </a:ln>
            </p:spPr>
          </p:pic>
          <p:pic>
            <p:nvPicPr>
              <p:cNvPr id="156" name="Picture 4" descr="Il ministro Crosetto: «Infiltrati dei centri sociali nel corteo anti Meloni  degli studenti» - Torino Cronaca - Notizie da Torino e Piemonte"/>
              <p:cNvPicPr/>
              <p:nvPr/>
            </p:nvPicPr>
            <p:blipFill>
              <a:blip r:embed="rId12"/>
              <a:stretch/>
            </p:blipFill>
            <p:spPr>
              <a:xfrm>
                <a:off x="822600" y="5015160"/>
                <a:ext cx="861480" cy="573120"/>
              </a:xfrm>
              <a:prstGeom prst="rect">
                <a:avLst/>
              </a:prstGeom>
              <a:ln w="0">
                <a:noFill/>
              </a:ln>
            </p:spPr>
          </p:pic>
          <p:pic>
            <p:nvPicPr>
              <p:cNvPr id="157" name="Picture 6" descr="È vero che la povertà in Italia è triplicata negli ultimi 15 anni? |  Pagella Politica"/>
              <p:cNvPicPr/>
              <p:nvPr/>
            </p:nvPicPr>
            <p:blipFill>
              <a:blip r:embed="rId13"/>
              <a:stretch/>
            </p:blipFill>
            <p:spPr>
              <a:xfrm>
                <a:off x="180360" y="5422320"/>
                <a:ext cx="864720" cy="573120"/>
              </a:xfrm>
              <a:prstGeom prst="rect">
                <a:avLst/>
              </a:prstGeom>
              <a:ln w="0">
                <a:noFill/>
              </a:ln>
            </p:spPr>
          </p:pic>
        </p:grpSp>
        <p:grpSp>
          <p:nvGrpSpPr>
            <p:cNvPr id="158" name="Gruppo 34"/>
            <p:cNvGrpSpPr/>
            <p:nvPr/>
          </p:nvGrpSpPr>
          <p:grpSpPr>
            <a:xfrm>
              <a:off x="144000" y="1171080"/>
              <a:ext cx="1540080" cy="1369080"/>
              <a:chOff x="144000" y="1171080"/>
              <a:chExt cx="1540080" cy="1369080"/>
            </a:xfrm>
          </p:grpSpPr>
          <p:pic>
            <p:nvPicPr>
              <p:cNvPr id="159" name="Picture 8" descr="Yosemite National Park"/>
              <p:cNvPicPr/>
              <p:nvPr/>
            </p:nvPicPr>
            <p:blipFill>
              <a:blip r:embed="rId14"/>
              <a:srcRect l="15533" t="0" r="0" b="0"/>
              <a:stretch/>
            </p:blipFill>
            <p:spPr>
              <a:xfrm>
                <a:off x="753840" y="1171080"/>
                <a:ext cx="903600" cy="599040"/>
              </a:xfrm>
              <a:prstGeom prst="rect">
                <a:avLst/>
              </a:prstGeom>
              <a:ln w="0">
                <a:noFill/>
              </a:ln>
            </p:spPr>
          </p:pic>
          <p:pic>
            <p:nvPicPr>
              <p:cNvPr id="160" name="Picture 12" descr="L'uomo è un animale sociale...l'importanza del gruppo! (NOI CI  SIAMO...anche su Facebook!) - Studio Armonia - Studio Armonia"/>
              <p:cNvPicPr/>
              <p:nvPr/>
            </p:nvPicPr>
            <p:blipFill>
              <a:blip r:embed="rId15"/>
              <a:srcRect l="6002" t="0" r="0" b="0"/>
              <a:stretch/>
            </p:blipFill>
            <p:spPr>
              <a:xfrm>
                <a:off x="144000" y="1515240"/>
                <a:ext cx="903600" cy="599040"/>
              </a:xfrm>
              <a:prstGeom prst="rect">
                <a:avLst/>
              </a:prstGeom>
              <a:ln w="0">
                <a:noFill/>
              </a:ln>
            </p:spPr>
          </p:pic>
          <p:pic>
            <p:nvPicPr>
              <p:cNvPr id="161" name="Picture 10" descr="La Definizione di Benessere Psicologico - Claudio Cresti - Psicologo  specialista Livorno"/>
              <p:cNvPicPr/>
              <p:nvPr/>
            </p:nvPicPr>
            <p:blipFill>
              <a:blip r:embed="rId16"/>
              <a:srcRect l="27159" t="0" r="0" b="0"/>
              <a:stretch/>
            </p:blipFill>
            <p:spPr>
              <a:xfrm>
                <a:off x="780480" y="1941120"/>
                <a:ext cx="903600" cy="599040"/>
              </a:xfrm>
              <a:prstGeom prst="rect">
                <a:avLst/>
              </a:prstGeom>
              <a:ln w="0">
                <a:noFill/>
              </a:ln>
            </p:spPr>
          </p:pic>
        </p:grpSp>
      </p:gr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Figura a mano libera: forma 11"/>
          <p:cNvSpPr/>
          <p:nvPr/>
        </p:nvSpPr>
        <p:spPr>
          <a:xfrm>
            <a:off x="2244960" y="1747440"/>
            <a:ext cx="5817600" cy="4016160"/>
          </a:xfrm>
          <a:custGeom>
            <a:avLst/>
            <a:gdLst>
              <a:gd name="textAreaLeft" fmla="*/ 0 w 5817600"/>
              <a:gd name="textAreaRight" fmla="*/ 5818320 w 5817600"/>
              <a:gd name="textAreaTop" fmla="*/ 0 h 4016160"/>
              <a:gd name="textAreaBottom" fmla="*/ 4016880 h 4016160"/>
            </a:gdLst>
            <a:ahLst/>
            <a:rect l="textAreaLeft" t="textAreaTop" r="textAreaRight" b="textAreaBottom"/>
            <a:pathLst>
              <a:path w="6049889" h="4016863">
                <a:moveTo>
                  <a:pt x="234781" y="1767282"/>
                </a:moveTo>
                <a:cubicBezTo>
                  <a:pt x="487987" y="1121169"/>
                  <a:pt x="741194" y="475057"/>
                  <a:pt x="1530181" y="205182"/>
                </a:cubicBezTo>
                <a:cubicBezTo>
                  <a:pt x="2319169" y="-64693"/>
                  <a:pt x="4244806" y="-51993"/>
                  <a:pt x="4968706" y="148032"/>
                </a:cubicBezTo>
                <a:cubicBezTo>
                  <a:pt x="5692606" y="348057"/>
                  <a:pt x="6384756" y="984645"/>
                  <a:pt x="5873581" y="1405332"/>
                </a:cubicBezTo>
                <a:cubicBezTo>
                  <a:pt x="5362406" y="1826019"/>
                  <a:pt x="2877969" y="2432445"/>
                  <a:pt x="1901656" y="2672157"/>
                </a:cubicBezTo>
                <a:cubicBezTo>
                  <a:pt x="925344" y="2911870"/>
                  <a:pt x="145881" y="2665807"/>
                  <a:pt x="15706" y="2843607"/>
                </a:cubicBezTo>
                <a:cubicBezTo>
                  <a:pt x="-114469" y="3021407"/>
                  <a:pt x="591968" y="3543694"/>
                  <a:pt x="1120606" y="3738957"/>
                </a:cubicBezTo>
                <a:cubicBezTo>
                  <a:pt x="1649244" y="3934220"/>
                  <a:pt x="2485856" y="4031057"/>
                  <a:pt x="3187531" y="4015182"/>
                </a:cubicBezTo>
                <a:cubicBezTo>
                  <a:pt x="3889206" y="3999307"/>
                  <a:pt x="4609931" y="3821507"/>
                  <a:pt x="5330656" y="3643707"/>
                </a:cubicBezTo>
              </a:path>
            </a:pathLst>
          </a:custGeom>
          <a:noFill/>
          <a:ln w="50800">
            <a:solidFill>
              <a:srgbClr val="00a197"/>
            </a:solidFill>
            <a:headEnd len="lg" type="oval" w="lg"/>
            <a:tailEnd len="lg" type="triangle" w="lg"/>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it-IT" sz="1800" spc="-1" strike="noStrike">
              <a:solidFill>
                <a:schemeClr val="lt1"/>
              </a:solidFill>
              <a:latin typeface="Calibri"/>
              <a:ea typeface="DejaVu Sans"/>
            </a:endParaRPr>
          </a:p>
        </p:txBody>
      </p:sp>
      <p:sp>
        <p:nvSpPr>
          <p:cNvPr id="163" name="Titolo 3"/>
          <p:cNvSpPr/>
          <p:nvPr/>
        </p:nvSpPr>
        <p:spPr>
          <a:xfrm>
            <a:off x="234000" y="475200"/>
            <a:ext cx="8689680" cy="50472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DejaVu Sans"/>
              </a:rPr>
              <a:t>Un percorso verso la sostenibilità</a:t>
            </a:r>
            <a:endParaRPr b="0" lang="it-IT" sz="2800" spc="-1" strike="noStrike">
              <a:solidFill>
                <a:srgbClr val="000000"/>
              </a:solidFill>
              <a:latin typeface="Arial"/>
            </a:endParaRPr>
          </a:p>
        </p:txBody>
      </p:sp>
      <p:sp>
        <p:nvSpPr>
          <p:cNvPr id="164" name="CasellaDiTesto 6"/>
          <p:cNvSpPr/>
          <p:nvPr/>
        </p:nvSpPr>
        <p:spPr>
          <a:xfrm>
            <a:off x="271800" y="6318000"/>
            <a:ext cx="25848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7</a:t>
            </a:r>
            <a:endParaRPr b="0" lang="it-IT" sz="1200" spc="-1" strike="noStrike">
              <a:solidFill>
                <a:srgbClr val="000000"/>
              </a:solidFill>
              <a:latin typeface="Arial"/>
            </a:endParaRPr>
          </a:p>
        </p:txBody>
      </p:sp>
      <p:pic>
        <p:nvPicPr>
          <p:cNvPr id="165" name="Immagine 7" descr=""/>
          <p:cNvPicPr/>
          <p:nvPr/>
        </p:nvPicPr>
        <p:blipFill>
          <a:blip r:embed="rId1"/>
          <a:stretch/>
        </p:blipFill>
        <p:spPr>
          <a:xfrm>
            <a:off x="3970800" y="6498000"/>
            <a:ext cx="1107720" cy="161280"/>
          </a:xfrm>
          <a:prstGeom prst="rect">
            <a:avLst/>
          </a:prstGeom>
          <a:ln w="0">
            <a:noFill/>
          </a:ln>
        </p:spPr>
      </p:pic>
      <p:sp>
        <p:nvSpPr>
          <p:cNvPr id="166" name="Rettangolo con angoli arrotondati 30"/>
          <p:cNvSpPr/>
          <p:nvPr/>
        </p:nvSpPr>
        <p:spPr>
          <a:xfrm>
            <a:off x="138600" y="2839320"/>
            <a:ext cx="1435680" cy="1523160"/>
          </a:xfrm>
          <a:prstGeom prst="roundRect">
            <a:avLst>
              <a:gd name="adj" fmla="val 16667"/>
            </a:avLst>
          </a:prstGeom>
          <a:solidFill>
            <a:srgbClr val="00a19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1800" spc="-1" strike="noStrike">
                <a:solidFill>
                  <a:schemeClr val="lt1"/>
                </a:solidFill>
                <a:latin typeface="Calibri"/>
                <a:ea typeface="DejaVu Sans"/>
              </a:rPr>
              <a:t>Riassunto delle puntate precedenti</a:t>
            </a:r>
            <a:endParaRPr b="0" lang="it-IT" sz="1800" spc="-1" strike="noStrike">
              <a:solidFill>
                <a:srgbClr val="000000"/>
              </a:solidFill>
              <a:latin typeface="Arial"/>
            </a:endParaRPr>
          </a:p>
        </p:txBody>
      </p:sp>
      <p:sp>
        <p:nvSpPr>
          <p:cNvPr id="167" name="Rettangolo con angoli arrotondati 10"/>
          <p:cNvSpPr/>
          <p:nvPr/>
        </p:nvSpPr>
        <p:spPr>
          <a:xfrm>
            <a:off x="2464560" y="1261440"/>
            <a:ext cx="1291680" cy="971280"/>
          </a:xfrm>
          <a:prstGeom prst="roundRect">
            <a:avLst>
              <a:gd name="adj"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Teorie ATTIVE</a:t>
            </a:r>
            <a:endParaRPr b="0" lang="it-IT" sz="2000" spc="-1" strike="noStrike">
              <a:solidFill>
                <a:srgbClr val="000000"/>
              </a:solidFill>
              <a:latin typeface="Arial"/>
            </a:endParaRPr>
          </a:p>
        </p:txBody>
      </p:sp>
      <p:sp>
        <p:nvSpPr>
          <p:cNvPr id="168" name="Rettangolo con angoli arrotondati 51"/>
          <p:cNvSpPr/>
          <p:nvPr/>
        </p:nvSpPr>
        <p:spPr>
          <a:xfrm>
            <a:off x="2740680" y="2470320"/>
            <a:ext cx="1422720" cy="971280"/>
          </a:xfrm>
          <a:prstGeom prst="roundRect">
            <a:avLst>
              <a:gd name="adj"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Teorie PASSIVE</a:t>
            </a:r>
            <a:endParaRPr b="0" lang="it-IT" sz="2000" spc="-1" strike="noStrike">
              <a:solidFill>
                <a:srgbClr val="000000"/>
              </a:solidFill>
              <a:latin typeface="Arial"/>
            </a:endParaRPr>
          </a:p>
        </p:txBody>
      </p:sp>
      <p:sp>
        <p:nvSpPr>
          <p:cNvPr id="169" name="Rettangolo con angoli arrotondati 52"/>
          <p:cNvSpPr/>
          <p:nvPr/>
        </p:nvSpPr>
        <p:spPr>
          <a:xfrm>
            <a:off x="4737960" y="1095480"/>
            <a:ext cx="1564200" cy="971280"/>
          </a:xfrm>
          <a:prstGeom prst="roundRect">
            <a:avLst>
              <a:gd name="adj"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Guardiamo la REALTA’</a:t>
            </a:r>
            <a:endParaRPr b="0" lang="it-IT" sz="2000" spc="-1" strike="noStrike">
              <a:solidFill>
                <a:srgbClr val="000000"/>
              </a:solidFill>
              <a:latin typeface="Arial"/>
            </a:endParaRPr>
          </a:p>
        </p:txBody>
      </p:sp>
      <p:sp>
        <p:nvSpPr>
          <p:cNvPr id="170" name="Rettangolo con angoli arrotondati 53"/>
          <p:cNvSpPr/>
          <p:nvPr/>
        </p:nvSpPr>
        <p:spPr>
          <a:xfrm>
            <a:off x="7295040" y="1812600"/>
            <a:ext cx="1564200" cy="971280"/>
          </a:xfrm>
          <a:prstGeom prst="roundRect">
            <a:avLst>
              <a:gd name="adj"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AZIONI e ATTENZIONI</a:t>
            </a:r>
            <a:endParaRPr b="0" lang="it-IT" sz="2000" spc="-1" strike="noStrike">
              <a:solidFill>
                <a:srgbClr val="000000"/>
              </a:solidFill>
              <a:latin typeface="Arial"/>
            </a:endParaRPr>
          </a:p>
        </p:txBody>
      </p:sp>
      <p:pic>
        <p:nvPicPr>
          <p:cNvPr id="171" name="Picture 14" descr="Commissione di Diritto Bancario e del Terzo Settore"/>
          <p:cNvPicPr/>
          <p:nvPr/>
        </p:nvPicPr>
        <p:blipFill>
          <a:blip r:embed="rId2"/>
          <a:stretch/>
        </p:blipFill>
        <p:spPr>
          <a:xfrm>
            <a:off x="4230360" y="3755880"/>
            <a:ext cx="827640" cy="827640"/>
          </a:xfrm>
          <a:prstGeom prst="rect">
            <a:avLst/>
          </a:prstGeom>
          <a:ln w="0">
            <a:noFill/>
          </a:ln>
        </p:spPr>
      </p:pic>
      <p:pic>
        <p:nvPicPr>
          <p:cNvPr id="172" name="Picture 12" descr="Pin su simboli"/>
          <p:cNvPicPr/>
          <p:nvPr/>
        </p:nvPicPr>
        <p:blipFill>
          <a:blip r:embed="rId3"/>
          <a:stretch/>
        </p:blipFill>
        <p:spPr>
          <a:xfrm>
            <a:off x="5250240" y="3402000"/>
            <a:ext cx="736560" cy="736560"/>
          </a:xfrm>
          <a:prstGeom prst="rect">
            <a:avLst/>
          </a:prstGeom>
          <a:ln w="0">
            <a:noFill/>
          </a:ln>
        </p:spPr>
      </p:pic>
      <p:sp>
        <p:nvSpPr>
          <p:cNvPr id="173" name="CasellaDiTesto 58"/>
          <p:cNvSpPr/>
          <p:nvPr/>
        </p:nvSpPr>
        <p:spPr>
          <a:xfrm>
            <a:off x="6233400" y="3800880"/>
            <a:ext cx="61200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d9d9d9"/>
                </a:solidFill>
                <a:latin typeface="Calibri"/>
                <a:ea typeface="DejaVu Sans"/>
              </a:rPr>
              <a:t>Stati</a:t>
            </a:r>
            <a:endParaRPr b="0" lang="it-IT" sz="1800" spc="-1" strike="noStrike">
              <a:solidFill>
                <a:srgbClr val="000000"/>
              </a:solidFill>
              <a:latin typeface="Arial"/>
            </a:endParaRPr>
          </a:p>
        </p:txBody>
      </p:sp>
      <p:sp>
        <p:nvSpPr>
          <p:cNvPr id="174" name="CasellaDiTesto 59"/>
          <p:cNvSpPr/>
          <p:nvPr/>
        </p:nvSpPr>
        <p:spPr>
          <a:xfrm>
            <a:off x="5182200" y="4077720"/>
            <a:ext cx="95184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d9d9d9"/>
                </a:solidFill>
                <a:latin typeface="Calibri"/>
                <a:ea typeface="DejaVu Sans"/>
              </a:rPr>
              <a:t>Imprese</a:t>
            </a:r>
            <a:endParaRPr b="0" lang="it-IT" sz="1800" spc="-1" strike="noStrike">
              <a:solidFill>
                <a:srgbClr val="000000"/>
              </a:solidFill>
              <a:latin typeface="Arial"/>
            </a:endParaRPr>
          </a:p>
        </p:txBody>
      </p:sp>
      <p:sp>
        <p:nvSpPr>
          <p:cNvPr id="175" name="CasellaDiTesto 60"/>
          <p:cNvSpPr/>
          <p:nvPr/>
        </p:nvSpPr>
        <p:spPr>
          <a:xfrm>
            <a:off x="3985560" y="4444920"/>
            <a:ext cx="134064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d9d9d9"/>
                </a:solidFill>
                <a:latin typeface="Calibri"/>
                <a:ea typeface="DejaVu Sans"/>
              </a:rPr>
              <a:t>Associazioni</a:t>
            </a:r>
            <a:endParaRPr b="0" lang="it-IT" sz="1800" spc="-1" strike="noStrike">
              <a:solidFill>
                <a:srgbClr val="000000"/>
              </a:solidFill>
              <a:latin typeface="Arial"/>
            </a:endParaRPr>
          </a:p>
        </p:txBody>
      </p:sp>
      <p:pic>
        <p:nvPicPr>
          <p:cNvPr id="176" name="Picture 2" descr="Terra - Wikipedia"/>
          <p:cNvPicPr/>
          <p:nvPr/>
        </p:nvPicPr>
        <p:blipFill>
          <a:blip r:embed="rId4"/>
          <a:stretch/>
        </p:blipFill>
        <p:spPr>
          <a:xfrm>
            <a:off x="7201440" y="2832840"/>
            <a:ext cx="803880" cy="803880"/>
          </a:xfrm>
          <a:prstGeom prst="rect">
            <a:avLst/>
          </a:prstGeom>
          <a:ln w="0">
            <a:noFill/>
          </a:ln>
        </p:spPr>
      </p:pic>
      <p:sp>
        <p:nvSpPr>
          <p:cNvPr id="177" name="CasellaDiTesto 62"/>
          <p:cNvSpPr/>
          <p:nvPr/>
        </p:nvSpPr>
        <p:spPr>
          <a:xfrm>
            <a:off x="7143120" y="3597120"/>
            <a:ext cx="89712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800" spc="-1" strike="noStrike">
                <a:solidFill>
                  <a:srgbClr val="d9d9d9"/>
                </a:solidFill>
                <a:latin typeface="Calibri"/>
                <a:ea typeface="DejaVu Sans"/>
              </a:rPr>
              <a:t>Pianeta</a:t>
            </a:r>
            <a:endParaRPr b="0" lang="it-IT" sz="1800" spc="-1" strike="noStrike">
              <a:solidFill>
                <a:srgbClr val="000000"/>
              </a:solidFill>
              <a:latin typeface="Arial"/>
            </a:endParaRPr>
          </a:p>
        </p:txBody>
      </p:sp>
      <p:pic>
        <p:nvPicPr>
          <p:cNvPr id="178" name="Picture 10" descr="Icona del glifo nero dell'istituzione di stato - vettore stock 2255823 |  Crushpixel"/>
          <p:cNvPicPr/>
          <p:nvPr/>
        </p:nvPicPr>
        <p:blipFill>
          <a:blip r:embed="rId5"/>
          <a:srcRect l="15524" t="19456" r="8989" b="0"/>
          <a:stretch/>
        </p:blipFill>
        <p:spPr>
          <a:xfrm>
            <a:off x="6138000" y="3096000"/>
            <a:ext cx="924480" cy="986760"/>
          </a:xfrm>
          <a:prstGeom prst="rect">
            <a:avLst/>
          </a:prstGeom>
          <a:ln w="0">
            <a:noFill/>
          </a:ln>
        </p:spPr>
      </p:pic>
      <p:sp>
        <p:nvSpPr>
          <p:cNvPr id="179" name="Rettangolo con angoli arrotondati 63"/>
          <p:cNvSpPr/>
          <p:nvPr/>
        </p:nvSpPr>
        <p:spPr>
          <a:xfrm>
            <a:off x="4777200" y="5086080"/>
            <a:ext cx="1564200" cy="971280"/>
          </a:xfrm>
          <a:prstGeom prst="roundRect">
            <a:avLst>
              <a:gd name="adj"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AZIONI POSITIVE</a:t>
            </a:r>
            <a:endParaRPr b="0" lang="it-IT" sz="2000" spc="-1" strike="noStrike">
              <a:solidFill>
                <a:srgbClr val="000000"/>
              </a:solidFill>
              <a:latin typeface="Arial"/>
            </a:endParaRPr>
          </a:p>
        </p:txBody>
      </p:sp>
      <p:sp>
        <p:nvSpPr>
          <p:cNvPr id="180" name="Rettangolo con angoli arrotondati 64"/>
          <p:cNvSpPr/>
          <p:nvPr/>
        </p:nvSpPr>
        <p:spPr>
          <a:xfrm>
            <a:off x="2306520" y="4869360"/>
            <a:ext cx="1564200" cy="971280"/>
          </a:xfrm>
          <a:prstGeom prst="roundRect">
            <a:avLst>
              <a:gd name="adj"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it-IT" sz="2000" spc="-1" strike="noStrike">
                <a:solidFill>
                  <a:schemeClr val="lt1"/>
                </a:solidFill>
                <a:latin typeface="Calibri"/>
                <a:ea typeface="DejaVu Sans"/>
              </a:rPr>
              <a:t>DILEMMI</a:t>
            </a:r>
            <a:endParaRPr b="0" lang="it-IT" sz="2000" spc="-1" strike="noStrike">
              <a:solidFill>
                <a:srgbClr val="000000"/>
              </a:solidFill>
              <a:latin typeface="Arial"/>
            </a:endParaRPr>
          </a:p>
        </p:txBody>
      </p:sp>
      <p:pic>
        <p:nvPicPr>
          <p:cNvPr id="181" name="Immagine 13" descr=""/>
          <p:cNvPicPr/>
          <p:nvPr/>
        </p:nvPicPr>
        <p:blipFill>
          <a:blip r:embed="rId6"/>
          <a:stretch/>
        </p:blipFill>
        <p:spPr>
          <a:xfrm>
            <a:off x="7356240" y="4423320"/>
            <a:ext cx="1612080" cy="1612080"/>
          </a:xfrm>
          <a:prstGeom prst="rect">
            <a:avLst/>
          </a:prstGeom>
          <a:ln w="0">
            <a:noFill/>
          </a:ln>
        </p:spPr>
      </p:pic>
      <p:grpSp>
        <p:nvGrpSpPr>
          <p:cNvPr id="182" name="Gruppo 32"/>
          <p:cNvGrpSpPr/>
          <p:nvPr/>
        </p:nvGrpSpPr>
        <p:grpSpPr>
          <a:xfrm>
            <a:off x="1663200" y="3033720"/>
            <a:ext cx="558360" cy="1048680"/>
            <a:chOff x="1663200" y="3033720"/>
            <a:chExt cx="558360" cy="1048680"/>
          </a:xfrm>
        </p:grpSpPr>
        <p:pic>
          <p:nvPicPr>
            <p:cNvPr id="183" name="Immagine 33" descr=""/>
            <p:cNvPicPr/>
            <p:nvPr/>
          </p:nvPicPr>
          <p:blipFill>
            <a:blip r:embed="rId7"/>
            <a:srcRect l="33543" t="0" r="35293" b="9359"/>
            <a:stretch/>
          </p:blipFill>
          <p:spPr>
            <a:xfrm>
              <a:off x="1663200" y="3033720"/>
              <a:ext cx="331920" cy="1043280"/>
            </a:xfrm>
            <a:prstGeom prst="rect">
              <a:avLst/>
            </a:prstGeom>
            <a:ln w="0">
              <a:noFill/>
            </a:ln>
          </p:spPr>
        </p:pic>
        <p:pic>
          <p:nvPicPr>
            <p:cNvPr id="184" name="Immagine 34" descr=""/>
            <p:cNvPicPr/>
            <p:nvPr/>
          </p:nvPicPr>
          <p:blipFill>
            <a:blip r:embed="rId8"/>
            <a:srcRect l="14089" t="4420" r="32002" b="4915"/>
            <a:stretch/>
          </p:blipFill>
          <p:spPr>
            <a:xfrm>
              <a:off x="1944360" y="3111120"/>
              <a:ext cx="277200" cy="971280"/>
            </a:xfrm>
            <a:prstGeom prst="rect">
              <a:avLst/>
            </a:prstGeom>
            <a:ln w="0">
              <a:noFill/>
            </a:ln>
          </p:spPr>
        </p:pic>
      </p:grpSp>
      <p:grpSp>
        <p:nvGrpSpPr>
          <p:cNvPr id="185" name="Gruppo 28"/>
          <p:cNvGrpSpPr/>
          <p:nvPr/>
        </p:nvGrpSpPr>
        <p:grpSpPr>
          <a:xfrm>
            <a:off x="144000" y="1171080"/>
            <a:ext cx="2302560" cy="4824360"/>
            <a:chOff x="144000" y="1171080"/>
            <a:chExt cx="2302560" cy="4824360"/>
          </a:xfrm>
        </p:grpSpPr>
        <p:pic>
          <p:nvPicPr>
            <p:cNvPr id="186" name="Immagine 35" descr=""/>
            <p:cNvPicPr/>
            <p:nvPr/>
          </p:nvPicPr>
          <p:blipFill>
            <a:blip r:embed="rId9"/>
            <a:stretch/>
          </p:blipFill>
          <p:spPr>
            <a:xfrm flipH="1" rot="13820400">
              <a:off x="1576080" y="2372760"/>
              <a:ext cx="854280" cy="442800"/>
            </a:xfrm>
            <a:prstGeom prst="rect">
              <a:avLst/>
            </a:prstGeom>
            <a:ln w="0">
              <a:noFill/>
            </a:ln>
          </p:spPr>
        </p:pic>
        <p:pic>
          <p:nvPicPr>
            <p:cNvPr id="187" name="Immagine 36" descr=""/>
            <p:cNvPicPr/>
            <p:nvPr/>
          </p:nvPicPr>
          <p:blipFill>
            <a:blip r:embed="rId10"/>
            <a:stretch/>
          </p:blipFill>
          <p:spPr>
            <a:xfrm rot="19087200">
              <a:off x="1332000" y="4382640"/>
              <a:ext cx="851400" cy="552240"/>
            </a:xfrm>
            <a:prstGeom prst="rect">
              <a:avLst/>
            </a:prstGeom>
            <a:ln w="0">
              <a:noFill/>
            </a:ln>
          </p:spPr>
        </p:pic>
        <p:grpSp>
          <p:nvGrpSpPr>
            <p:cNvPr id="188" name="Gruppo 37"/>
            <p:cNvGrpSpPr/>
            <p:nvPr/>
          </p:nvGrpSpPr>
          <p:grpSpPr>
            <a:xfrm>
              <a:off x="144000" y="4685040"/>
              <a:ext cx="1540080" cy="1310400"/>
              <a:chOff x="144000" y="4685040"/>
              <a:chExt cx="1540080" cy="1310400"/>
            </a:xfrm>
          </p:grpSpPr>
          <p:pic>
            <p:nvPicPr>
              <p:cNvPr id="189" name="Picture 2" descr="I migranti ambientali: la protezione umanitaria per il caso di disastro  ambientale – Ultim'ora"/>
              <p:cNvPicPr/>
              <p:nvPr/>
            </p:nvPicPr>
            <p:blipFill>
              <a:blip r:embed="rId11"/>
              <a:stretch/>
            </p:blipFill>
            <p:spPr>
              <a:xfrm>
                <a:off x="144000" y="4685040"/>
                <a:ext cx="861480" cy="573120"/>
              </a:xfrm>
              <a:prstGeom prst="rect">
                <a:avLst/>
              </a:prstGeom>
              <a:ln w="0">
                <a:noFill/>
              </a:ln>
            </p:spPr>
          </p:pic>
          <p:pic>
            <p:nvPicPr>
              <p:cNvPr id="190" name="Picture 4" descr="Il ministro Crosetto: «Infiltrati dei centri sociali nel corteo anti Meloni  degli studenti» - Torino Cronaca - Notizie da Torino e Piemonte"/>
              <p:cNvPicPr/>
              <p:nvPr/>
            </p:nvPicPr>
            <p:blipFill>
              <a:blip r:embed="rId12"/>
              <a:stretch/>
            </p:blipFill>
            <p:spPr>
              <a:xfrm>
                <a:off x="822600" y="5015160"/>
                <a:ext cx="861480" cy="573120"/>
              </a:xfrm>
              <a:prstGeom prst="rect">
                <a:avLst/>
              </a:prstGeom>
              <a:ln w="0">
                <a:noFill/>
              </a:ln>
            </p:spPr>
          </p:pic>
          <p:pic>
            <p:nvPicPr>
              <p:cNvPr id="191" name="Picture 6" descr="È vero che la povertà in Italia è triplicata negli ultimi 15 anni? |  Pagella Politica"/>
              <p:cNvPicPr/>
              <p:nvPr/>
            </p:nvPicPr>
            <p:blipFill>
              <a:blip r:embed="rId13"/>
              <a:stretch/>
            </p:blipFill>
            <p:spPr>
              <a:xfrm>
                <a:off x="180360" y="5422320"/>
                <a:ext cx="864720" cy="573120"/>
              </a:xfrm>
              <a:prstGeom prst="rect">
                <a:avLst/>
              </a:prstGeom>
              <a:ln w="0">
                <a:noFill/>
              </a:ln>
            </p:spPr>
          </p:pic>
        </p:grpSp>
        <p:grpSp>
          <p:nvGrpSpPr>
            <p:cNvPr id="192" name="Gruppo 38"/>
            <p:cNvGrpSpPr/>
            <p:nvPr/>
          </p:nvGrpSpPr>
          <p:grpSpPr>
            <a:xfrm>
              <a:off x="144000" y="1171080"/>
              <a:ext cx="1540080" cy="1369080"/>
              <a:chOff x="144000" y="1171080"/>
              <a:chExt cx="1540080" cy="1369080"/>
            </a:xfrm>
          </p:grpSpPr>
          <p:pic>
            <p:nvPicPr>
              <p:cNvPr id="193" name="Picture 8" descr="Yosemite National Park"/>
              <p:cNvPicPr/>
              <p:nvPr/>
            </p:nvPicPr>
            <p:blipFill>
              <a:blip r:embed="rId14"/>
              <a:srcRect l="15533" t="0" r="0" b="0"/>
              <a:stretch/>
            </p:blipFill>
            <p:spPr>
              <a:xfrm>
                <a:off x="753840" y="1171080"/>
                <a:ext cx="903600" cy="599040"/>
              </a:xfrm>
              <a:prstGeom prst="rect">
                <a:avLst/>
              </a:prstGeom>
              <a:ln w="0">
                <a:noFill/>
              </a:ln>
            </p:spPr>
          </p:pic>
          <p:pic>
            <p:nvPicPr>
              <p:cNvPr id="194" name="Picture 12" descr="L'uomo è un animale sociale...l'importanza del gruppo! (NOI CI  SIAMO...anche su Facebook!) - Studio Armonia - Studio Armonia"/>
              <p:cNvPicPr/>
              <p:nvPr/>
            </p:nvPicPr>
            <p:blipFill>
              <a:blip r:embed="rId15"/>
              <a:srcRect l="6002" t="0" r="0" b="0"/>
              <a:stretch/>
            </p:blipFill>
            <p:spPr>
              <a:xfrm>
                <a:off x="144000" y="1515240"/>
                <a:ext cx="903600" cy="599040"/>
              </a:xfrm>
              <a:prstGeom prst="rect">
                <a:avLst/>
              </a:prstGeom>
              <a:ln w="0">
                <a:noFill/>
              </a:ln>
            </p:spPr>
          </p:pic>
          <p:pic>
            <p:nvPicPr>
              <p:cNvPr id="195" name="Picture 10" descr="La Definizione di Benessere Psicologico - Claudio Cresti - Psicologo  specialista Livorno"/>
              <p:cNvPicPr/>
              <p:nvPr/>
            </p:nvPicPr>
            <p:blipFill>
              <a:blip r:embed="rId16"/>
              <a:srcRect l="27159" t="0" r="0" b="0"/>
              <a:stretch/>
            </p:blipFill>
            <p:spPr>
              <a:xfrm>
                <a:off x="780480" y="1941120"/>
                <a:ext cx="903600" cy="599040"/>
              </a:xfrm>
              <a:prstGeom prst="rect">
                <a:avLst/>
              </a:prstGeom>
              <a:ln w="0">
                <a:noFill/>
              </a:ln>
            </p:spPr>
          </p:pic>
        </p:grpSp>
      </p:gr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Titolo 3"/>
          <p:cNvSpPr/>
          <p:nvPr/>
        </p:nvSpPr>
        <p:spPr>
          <a:xfrm>
            <a:off x="234000" y="475200"/>
            <a:ext cx="8689680" cy="50472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Calibri"/>
              </a:rPr>
              <a:t>Agenda 2030 </a:t>
            </a:r>
            <a:r>
              <a:rPr b="0" i="1" lang="it-IT" sz="2800" spc="-1" strike="noStrike">
                <a:solidFill>
                  <a:srgbClr val="000000"/>
                </a:solidFill>
                <a:latin typeface="Calibri"/>
                <a:ea typeface="Calibri"/>
              </a:rPr>
              <a:t>- “Tutti siamo chiamati ad agire“</a:t>
            </a:r>
            <a:endParaRPr b="0" lang="it-IT" sz="2800" spc="-1" strike="noStrike">
              <a:solidFill>
                <a:srgbClr val="000000"/>
              </a:solidFill>
              <a:latin typeface="Arial"/>
            </a:endParaRPr>
          </a:p>
        </p:txBody>
      </p:sp>
      <p:sp>
        <p:nvSpPr>
          <p:cNvPr id="197" name="CasellaDiTesto 6"/>
          <p:cNvSpPr/>
          <p:nvPr/>
        </p:nvSpPr>
        <p:spPr>
          <a:xfrm>
            <a:off x="271800" y="6318000"/>
            <a:ext cx="25848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8</a:t>
            </a:r>
            <a:endParaRPr b="0" lang="it-IT" sz="1200" spc="-1" strike="noStrike">
              <a:solidFill>
                <a:srgbClr val="000000"/>
              </a:solidFill>
              <a:latin typeface="Arial"/>
            </a:endParaRPr>
          </a:p>
        </p:txBody>
      </p:sp>
      <p:pic>
        <p:nvPicPr>
          <p:cNvPr id="198" name="Immagine 7" descr=""/>
          <p:cNvPicPr/>
          <p:nvPr/>
        </p:nvPicPr>
        <p:blipFill>
          <a:blip r:embed="rId1"/>
          <a:stretch/>
        </p:blipFill>
        <p:spPr>
          <a:xfrm>
            <a:off x="3970800" y="6498000"/>
            <a:ext cx="1107720" cy="161280"/>
          </a:xfrm>
          <a:prstGeom prst="rect">
            <a:avLst/>
          </a:prstGeom>
          <a:ln w="0">
            <a:noFill/>
          </a:ln>
        </p:spPr>
      </p:pic>
      <p:sp>
        <p:nvSpPr>
          <p:cNvPr id="199" name="CasellaDiTesto 1"/>
          <p:cNvSpPr/>
          <p:nvPr/>
        </p:nvSpPr>
        <p:spPr>
          <a:xfrm>
            <a:off x="1891080" y="5375520"/>
            <a:ext cx="4871880" cy="394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spcBef>
                <a:spcPts val="601"/>
              </a:spcBef>
              <a:spcAft>
                <a:spcPts val="601"/>
              </a:spcAft>
            </a:pPr>
            <a:r>
              <a:rPr b="0" lang="it-IT" sz="2000" spc="-1" strike="noStrike">
                <a:solidFill>
                  <a:srgbClr val="000000"/>
                </a:solidFill>
                <a:latin typeface="Calibri"/>
                <a:ea typeface="DejaVu Sans"/>
              </a:rPr>
              <a:t>Siamo in </a:t>
            </a:r>
            <a:r>
              <a:rPr b="1" lang="it-IT" sz="2000" spc="-1" strike="noStrike">
                <a:solidFill>
                  <a:srgbClr val="00a197"/>
                </a:solidFill>
                <a:latin typeface="Calibri"/>
                <a:ea typeface="DejaVu Sans"/>
              </a:rPr>
              <a:t>ritardo</a:t>
            </a:r>
            <a:r>
              <a:rPr b="0" lang="it-IT" sz="2000" spc="-1" strike="noStrike">
                <a:solidFill>
                  <a:srgbClr val="000000"/>
                </a:solidFill>
                <a:latin typeface="Calibri"/>
                <a:ea typeface="DejaVu Sans"/>
              </a:rPr>
              <a:t>, quindi dobbiamo </a:t>
            </a:r>
            <a:r>
              <a:rPr b="1" lang="it-IT" sz="2000" spc="-1" strike="noStrike">
                <a:solidFill>
                  <a:srgbClr val="00a197"/>
                </a:solidFill>
                <a:latin typeface="Calibri"/>
                <a:ea typeface="DejaVu Sans"/>
              </a:rPr>
              <a:t>accelerare</a:t>
            </a:r>
            <a:endParaRPr b="0" lang="it-IT" sz="2000" spc="-1" strike="noStrike">
              <a:solidFill>
                <a:srgbClr val="000000"/>
              </a:solidFill>
              <a:latin typeface="Arial"/>
            </a:endParaRPr>
          </a:p>
        </p:txBody>
      </p:sp>
      <p:sp>
        <p:nvSpPr>
          <p:cNvPr id="200" name="CasellaDiTesto 11"/>
          <p:cNvSpPr/>
          <p:nvPr/>
        </p:nvSpPr>
        <p:spPr>
          <a:xfrm>
            <a:off x="1806480" y="1425960"/>
            <a:ext cx="6070680" cy="1431360"/>
          </a:xfrm>
          <a:prstGeom prst="rect">
            <a:avLst/>
          </a:prstGeom>
          <a:noFill/>
          <a:ln w="0">
            <a:noFill/>
          </a:ln>
        </p:spPr>
        <p:style>
          <a:lnRef idx="0"/>
          <a:fillRef idx="0"/>
          <a:effectRef idx="0"/>
          <a:fontRef idx="minor"/>
        </p:style>
        <p:txBody>
          <a:bodyPr lIns="90000" rIns="90000" tIns="45000" bIns="45000" anchor="t">
            <a:spAutoFit/>
          </a:bodyPr>
          <a:p>
            <a:pPr>
              <a:lnSpc>
                <a:spcPct val="300000"/>
              </a:lnSpc>
              <a:spcBef>
                <a:spcPts val="601"/>
              </a:spcBef>
              <a:spcAft>
                <a:spcPts val="601"/>
              </a:spcAft>
            </a:pPr>
            <a:r>
              <a:rPr b="0" lang="it-IT" sz="2000" spc="-1" strike="noStrike">
                <a:solidFill>
                  <a:srgbClr val="000000"/>
                </a:solidFill>
                <a:latin typeface="Calibri"/>
                <a:ea typeface="DejaVu Sans"/>
              </a:rPr>
              <a:t>Abbiamo un </a:t>
            </a:r>
            <a:r>
              <a:rPr b="1" lang="it-IT" sz="2000" spc="-1" strike="noStrike">
                <a:solidFill>
                  <a:srgbClr val="00a197"/>
                </a:solidFill>
                <a:latin typeface="Calibri"/>
                <a:ea typeface="DejaVu Sans"/>
              </a:rPr>
              <a:t>obiettivo</a:t>
            </a:r>
            <a:r>
              <a:rPr b="0" lang="it-IT" sz="2000" spc="-1" strike="noStrike">
                <a:solidFill>
                  <a:srgbClr val="000000"/>
                </a:solidFill>
                <a:latin typeface="Calibri"/>
                <a:ea typeface="DejaVu Sans"/>
              </a:rPr>
              <a:t>, dei </a:t>
            </a:r>
            <a:r>
              <a:rPr b="1" lang="it-IT" sz="2000" spc="-1" strike="noStrike">
                <a:solidFill>
                  <a:srgbClr val="00a197"/>
                </a:solidFill>
                <a:latin typeface="Calibri"/>
                <a:ea typeface="DejaVu Sans"/>
              </a:rPr>
              <a:t>target</a:t>
            </a:r>
            <a:r>
              <a:rPr b="0" lang="it-IT" sz="2000" spc="-1" strike="noStrike">
                <a:solidFill>
                  <a:srgbClr val="000000"/>
                </a:solidFill>
                <a:latin typeface="Calibri"/>
                <a:ea typeface="DejaVu Sans"/>
              </a:rPr>
              <a:t> e declinato delle </a:t>
            </a:r>
            <a:r>
              <a:rPr b="1" lang="it-IT" sz="2000" spc="-1" strike="noStrike">
                <a:solidFill>
                  <a:srgbClr val="00a197"/>
                </a:solidFill>
                <a:latin typeface="Calibri"/>
                <a:ea typeface="DejaVu Sans"/>
              </a:rPr>
              <a:t>azioni</a:t>
            </a:r>
            <a:endParaRPr b="0" lang="it-IT" sz="2000" spc="-1" strike="noStrike">
              <a:solidFill>
                <a:srgbClr val="000000"/>
              </a:solidFill>
              <a:latin typeface="Arial"/>
            </a:endParaRPr>
          </a:p>
          <a:p>
            <a:pPr>
              <a:lnSpc>
                <a:spcPct val="100000"/>
              </a:lnSpc>
              <a:spcBef>
                <a:spcPts val="601"/>
              </a:spcBef>
              <a:spcAft>
                <a:spcPts val="601"/>
              </a:spcAft>
            </a:pPr>
            <a:endParaRPr b="0" lang="it-IT" sz="1800" spc="-1" strike="noStrike">
              <a:solidFill>
                <a:srgbClr val="000000"/>
              </a:solidFill>
              <a:latin typeface="Arial"/>
            </a:endParaRPr>
          </a:p>
        </p:txBody>
      </p:sp>
      <p:grpSp>
        <p:nvGrpSpPr>
          <p:cNvPr id="201" name="Gruppo 2"/>
          <p:cNvGrpSpPr/>
          <p:nvPr/>
        </p:nvGrpSpPr>
        <p:grpSpPr>
          <a:xfrm>
            <a:off x="234000" y="1300320"/>
            <a:ext cx="1229400" cy="1389240"/>
            <a:chOff x="234000" y="1300320"/>
            <a:chExt cx="1229400" cy="1389240"/>
          </a:xfrm>
        </p:grpSpPr>
        <p:pic>
          <p:nvPicPr>
            <p:cNvPr id="202" name="Picture 6" descr="Target market Vectors &amp; Illustrations for Free Download | Freepik"/>
            <p:cNvPicPr/>
            <p:nvPr/>
          </p:nvPicPr>
          <p:blipFill>
            <a:blip r:embed="rId2"/>
            <a:stretch/>
          </p:blipFill>
          <p:spPr>
            <a:xfrm>
              <a:off x="834480" y="1300320"/>
              <a:ext cx="601560" cy="601560"/>
            </a:xfrm>
            <a:prstGeom prst="rect">
              <a:avLst/>
            </a:prstGeom>
            <a:ln w="0">
              <a:noFill/>
            </a:ln>
          </p:spPr>
        </p:pic>
        <p:pic>
          <p:nvPicPr>
            <p:cNvPr id="203" name="Picture 16" descr="Agenda 2030. L'ASviS: &quot;Approvata la Strategia per lo Sviluppo Sostenibile.  Ora una posizione chiara del Governo al Summit dell'Onu&quot; - AliAutonomie"/>
            <p:cNvPicPr/>
            <p:nvPr/>
          </p:nvPicPr>
          <p:blipFill>
            <a:blip r:embed="rId3"/>
            <a:stretch/>
          </p:blipFill>
          <p:spPr>
            <a:xfrm>
              <a:off x="533160" y="2088000"/>
              <a:ext cx="601560" cy="601560"/>
            </a:xfrm>
            <a:prstGeom prst="rect">
              <a:avLst/>
            </a:prstGeom>
            <a:ln w="0">
              <a:noFill/>
            </a:ln>
          </p:spPr>
        </p:pic>
        <p:pic>
          <p:nvPicPr>
            <p:cNvPr id="204" name="Picture 20" descr="Auser Insieme Bologna APS – Ambiente – Agenda 2030 – AuserBologna"/>
            <p:cNvPicPr/>
            <p:nvPr/>
          </p:nvPicPr>
          <p:blipFill>
            <a:blip r:embed="rId4"/>
            <a:srcRect l="67610" t="5016" r="10981" b="73749"/>
            <a:stretch/>
          </p:blipFill>
          <p:spPr>
            <a:xfrm>
              <a:off x="234000" y="1655640"/>
              <a:ext cx="889560" cy="492840"/>
            </a:xfrm>
            <a:prstGeom prst="rect">
              <a:avLst/>
            </a:prstGeom>
            <a:ln w="0">
              <a:noFill/>
            </a:ln>
          </p:spPr>
        </p:pic>
        <p:pic>
          <p:nvPicPr>
            <p:cNvPr id="205" name="Picture 2" descr="ONU AGENDA 2030 - RiavviaItalia 2.1"/>
            <p:cNvPicPr/>
            <p:nvPr/>
          </p:nvPicPr>
          <p:blipFill>
            <a:blip r:embed="rId5"/>
            <a:stretch/>
          </p:blipFill>
          <p:spPr>
            <a:xfrm>
              <a:off x="916200" y="1982520"/>
              <a:ext cx="547200" cy="549720"/>
            </a:xfrm>
            <a:prstGeom prst="rect">
              <a:avLst/>
            </a:prstGeom>
            <a:ln w="0">
              <a:noFill/>
            </a:ln>
          </p:spPr>
        </p:pic>
      </p:grpSp>
      <p:pic>
        <p:nvPicPr>
          <p:cNvPr id="206" name="Picture 2" descr="https://asvis.it/plugins/slir/w-/public/asvis2/images/Notizie_2020/5P_corso_Agenda_.jpg"/>
          <p:cNvPicPr/>
          <p:nvPr/>
        </p:nvPicPr>
        <p:blipFill>
          <a:blip r:embed="rId6"/>
          <a:stretch/>
        </p:blipFill>
        <p:spPr>
          <a:xfrm>
            <a:off x="234000" y="2971080"/>
            <a:ext cx="1175760" cy="809280"/>
          </a:xfrm>
          <a:prstGeom prst="rect">
            <a:avLst/>
          </a:prstGeom>
          <a:ln w="0">
            <a:noFill/>
          </a:ln>
        </p:spPr>
      </p:pic>
      <p:sp>
        <p:nvSpPr>
          <p:cNvPr id="207" name="CasellaDiTesto 13"/>
          <p:cNvSpPr/>
          <p:nvPr/>
        </p:nvSpPr>
        <p:spPr>
          <a:xfrm>
            <a:off x="1832400" y="3126240"/>
            <a:ext cx="5550120" cy="394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spcBef>
                <a:spcPts val="601"/>
              </a:spcBef>
              <a:spcAft>
                <a:spcPts val="601"/>
              </a:spcAft>
            </a:pPr>
            <a:r>
              <a:rPr b="0" lang="it-IT" sz="2000" spc="-1" strike="noStrike">
                <a:solidFill>
                  <a:srgbClr val="000000"/>
                </a:solidFill>
                <a:latin typeface="Calibri"/>
                <a:ea typeface="DejaVu Sans"/>
              </a:rPr>
              <a:t>Non solo </a:t>
            </a:r>
            <a:r>
              <a:rPr b="1" lang="it-IT" sz="2000" spc="-1" strike="noStrike">
                <a:solidFill>
                  <a:srgbClr val="00a197"/>
                </a:solidFill>
                <a:latin typeface="Calibri"/>
                <a:ea typeface="DejaVu Sans"/>
              </a:rPr>
              <a:t>Ambiente</a:t>
            </a:r>
            <a:r>
              <a:rPr b="0" lang="it-IT" sz="2000" spc="-1" strike="noStrike">
                <a:solidFill>
                  <a:srgbClr val="000000"/>
                </a:solidFill>
                <a:latin typeface="Calibri"/>
                <a:ea typeface="DejaVu Sans"/>
              </a:rPr>
              <a:t>, ma anche </a:t>
            </a:r>
            <a:r>
              <a:rPr b="1" lang="it-IT" sz="2000" spc="-1" strike="noStrike">
                <a:solidFill>
                  <a:srgbClr val="00a197"/>
                </a:solidFill>
                <a:latin typeface="Calibri"/>
                <a:ea typeface="DejaVu Sans"/>
              </a:rPr>
              <a:t>Società</a:t>
            </a:r>
            <a:r>
              <a:rPr b="0" lang="it-IT" sz="2000" spc="-1" strike="noStrike">
                <a:solidFill>
                  <a:srgbClr val="000000"/>
                </a:solidFill>
                <a:latin typeface="Calibri"/>
                <a:ea typeface="DejaVu Sans"/>
              </a:rPr>
              <a:t> ed </a:t>
            </a:r>
            <a:r>
              <a:rPr b="1" lang="it-IT" sz="2000" spc="-1" strike="noStrike">
                <a:solidFill>
                  <a:srgbClr val="00a197"/>
                </a:solidFill>
                <a:latin typeface="Calibri"/>
                <a:ea typeface="DejaVu Sans"/>
              </a:rPr>
              <a:t>Economia</a:t>
            </a:r>
            <a:endParaRPr b="0" lang="it-IT" sz="2000" spc="-1" strike="noStrike">
              <a:solidFill>
                <a:srgbClr val="000000"/>
              </a:solidFill>
              <a:latin typeface="Arial"/>
            </a:endParaRPr>
          </a:p>
        </p:txBody>
      </p:sp>
      <p:sp>
        <p:nvSpPr>
          <p:cNvPr id="208" name="CasellaDiTesto 14"/>
          <p:cNvSpPr/>
          <p:nvPr/>
        </p:nvSpPr>
        <p:spPr>
          <a:xfrm>
            <a:off x="1821960" y="4252680"/>
            <a:ext cx="4568760" cy="394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spcBef>
                <a:spcPts val="601"/>
              </a:spcBef>
              <a:spcAft>
                <a:spcPts val="601"/>
              </a:spcAft>
            </a:pPr>
            <a:r>
              <a:rPr b="1" lang="it-IT" sz="2000" spc="-1" strike="noStrike">
                <a:solidFill>
                  <a:srgbClr val="00a197"/>
                </a:solidFill>
                <a:latin typeface="Calibri"/>
                <a:ea typeface="DejaVu Sans"/>
              </a:rPr>
              <a:t>Interrelazione</a:t>
            </a:r>
            <a:r>
              <a:rPr b="0" lang="it-IT" sz="2000" spc="-1" strike="noStrike">
                <a:solidFill>
                  <a:srgbClr val="000000"/>
                </a:solidFill>
                <a:latin typeface="Calibri"/>
                <a:ea typeface="DejaVu Sans"/>
              </a:rPr>
              <a:t> degli </a:t>
            </a:r>
            <a:r>
              <a:rPr b="1" lang="it-IT" sz="2000" spc="-1" strike="noStrike">
                <a:solidFill>
                  <a:srgbClr val="00a197"/>
                </a:solidFill>
                <a:latin typeface="Calibri"/>
                <a:ea typeface="DejaVu Sans"/>
              </a:rPr>
              <a:t>obiettivi</a:t>
            </a:r>
            <a:r>
              <a:rPr b="0" lang="it-IT" sz="2000" spc="-1" strike="noStrike">
                <a:solidFill>
                  <a:srgbClr val="000000"/>
                </a:solidFill>
                <a:latin typeface="Calibri"/>
                <a:ea typeface="DejaVu Sans"/>
              </a:rPr>
              <a:t> e delle </a:t>
            </a:r>
            <a:r>
              <a:rPr b="1" lang="it-IT" sz="2000" spc="-1" strike="noStrike">
                <a:solidFill>
                  <a:srgbClr val="00a197"/>
                </a:solidFill>
                <a:latin typeface="Calibri"/>
                <a:ea typeface="DejaVu Sans"/>
              </a:rPr>
              <a:t>azioni</a:t>
            </a:r>
            <a:endParaRPr b="0" lang="it-IT" sz="2000" spc="-1" strike="noStrike">
              <a:solidFill>
                <a:srgbClr val="000000"/>
              </a:solidFill>
              <a:latin typeface="Arial"/>
            </a:endParaRPr>
          </a:p>
        </p:txBody>
      </p:sp>
      <p:pic>
        <p:nvPicPr>
          <p:cNvPr id="209" name="Picture 2" descr="Foto puzzle: il puzzle con la tua foto | CEWE"/>
          <p:cNvPicPr/>
          <p:nvPr/>
        </p:nvPicPr>
        <p:blipFill>
          <a:blip r:embed="rId7"/>
          <a:srcRect l="10751" t="0" r="26798" b="0"/>
          <a:stretch/>
        </p:blipFill>
        <p:spPr>
          <a:xfrm>
            <a:off x="270000" y="3935520"/>
            <a:ext cx="1175760" cy="1133280"/>
          </a:xfrm>
          <a:prstGeom prst="rect">
            <a:avLst/>
          </a:prstGeom>
          <a:ln w="0">
            <a:noFill/>
          </a:ln>
        </p:spPr>
      </p:pic>
      <p:pic>
        <p:nvPicPr>
          <p:cNvPr id="210" name="Picture 2" descr="SDG Progress"/>
          <p:cNvPicPr/>
          <p:nvPr/>
        </p:nvPicPr>
        <p:blipFill>
          <a:blip r:embed="rId8"/>
          <a:srcRect l="0" t="0" r="0" b="13684"/>
          <a:stretch/>
        </p:blipFill>
        <p:spPr>
          <a:xfrm>
            <a:off x="291600" y="5069880"/>
            <a:ext cx="907920" cy="89496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Titolo 3"/>
          <p:cNvSpPr/>
          <p:nvPr/>
        </p:nvSpPr>
        <p:spPr>
          <a:xfrm>
            <a:off x="234000" y="475200"/>
            <a:ext cx="8689680" cy="504720"/>
          </a:xfrm>
          <a:prstGeom prst="rect">
            <a:avLst/>
          </a:prstGeom>
          <a:noFill/>
          <a:ln w="0">
            <a:noFill/>
          </a:ln>
        </p:spPr>
        <p:style>
          <a:lnRef idx="0"/>
          <a:fillRef idx="0"/>
          <a:effectRef idx="0"/>
          <a:fontRef idx="minor"/>
        </p:style>
        <p:txBody>
          <a:bodyPr lIns="0" rIns="0" tIns="0" bIns="0" anchor="t">
            <a:noAutofit/>
          </a:bodyPr>
          <a:p>
            <a:pPr>
              <a:lnSpc>
                <a:spcPts val="2401"/>
              </a:lnSpc>
            </a:pPr>
            <a:r>
              <a:rPr b="0" lang="it-IT" sz="2800" spc="-1" strike="noStrike">
                <a:solidFill>
                  <a:srgbClr val="000000"/>
                </a:solidFill>
                <a:latin typeface="Calibri"/>
                <a:ea typeface="DejaVu Sans"/>
              </a:rPr>
              <a:t>ESG - </a:t>
            </a:r>
            <a:r>
              <a:rPr b="0" i="1" lang="it-IT" sz="2800" spc="-1" strike="noStrike">
                <a:solidFill>
                  <a:srgbClr val="000000"/>
                </a:solidFill>
                <a:latin typeface="Calibri"/>
                <a:ea typeface="Calibri"/>
              </a:rPr>
              <a:t>“Dichiarare, Agire, Misurare</a:t>
            </a:r>
            <a:r>
              <a:rPr b="0" i="1" lang="it-IT" sz="2400" spc="-1" strike="noStrike">
                <a:solidFill>
                  <a:srgbClr val="000000"/>
                </a:solidFill>
                <a:latin typeface="Calibri"/>
                <a:ea typeface="Calibri"/>
              </a:rPr>
              <a:t>“</a:t>
            </a:r>
            <a:endParaRPr b="0" lang="it-IT" sz="2400" spc="-1" strike="noStrike">
              <a:solidFill>
                <a:srgbClr val="000000"/>
              </a:solidFill>
              <a:latin typeface="Arial"/>
            </a:endParaRPr>
          </a:p>
        </p:txBody>
      </p:sp>
      <p:sp>
        <p:nvSpPr>
          <p:cNvPr id="212" name="CasellaDiTesto 6"/>
          <p:cNvSpPr/>
          <p:nvPr/>
        </p:nvSpPr>
        <p:spPr>
          <a:xfrm>
            <a:off x="271800" y="6318000"/>
            <a:ext cx="258480" cy="2721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it-IT" sz="1200" spc="-1" strike="noStrike">
                <a:solidFill>
                  <a:srgbClr val="00a197"/>
                </a:solidFill>
                <a:latin typeface="Calibri"/>
                <a:ea typeface="DejaVu Sans"/>
              </a:rPr>
              <a:t>9</a:t>
            </a:r>
            <a:endParaRPr b="0" lang="it-IT" sz="1200" spc="-1" strike="noStrike">
              <a:solidFill>
                <a:srgbClr val="000000"/>
              </a:solidFill>
              <a:latin typeface="Arial"/>
            </a:endParaRPr>
          </a:p>
        </p:txBody>
      </p:sp>
      <p:pic>
        <p:nvPicPr>
          <p:cNvPr id="213" name="Immagine 7" descr=""/>
          <p:cNvPicPr/>
          <p:nvPr/>
        </p:nvPicPr>
        <p:blipFill>
          <a:blip r:embed="rId1"/>
          <a:stretch/>
        </p:blipFill>
        <p:spPr>
          <a:xfrm>
            <a:off x="3970800" y="6498000"/>
            <a:ext cx="1107720" cy="161280"/>
          </a:xfrm>
          <a:prstGeom prst="rect">
            <a:avLst/>
          </a:prstGeom>
          <a:ln w="0">
            <a:noFill/>
          </a:ln>
        </p:spPr>
      </p:pic>
      <p:pic>
        <p:nvPicPr>
          <p:cNvPr id="214" name="Picture 8" descr="ESG Rating Agency: la sfida di misurare la sostenibilità - ESG360"/>
          <p:cNvPicPr/>
          <p:nvPr/>
        </p:nvPicPr>
        <p:blipFill>
          <a:blip r:embed="rId2"/>
          <a:srcRect l="21811" t="15035" r="19228" b="18732"/>
          <a:stretch/>
        </p:blipFill>
        <p:spPr>
          <a:xfrm>
            <a:off x="3903120" y="3151800"/>
            <a:ext cx="1543320" cy="1153440"/>
          </a:xfrm>
          <a:prstGeom prst="rect">
            <a:avLst/>
          </a:prstGeom>
          <a:ln w="0">
            <a:noFill/>
          </a:ln>
        </p:spPr>
      </p:pic>
      <p:pic>
        <p:nvPicPr>
          <p:cNvPr id="215" name="Picture 4" descr="Simbolo del segno del punto interrogativo dell'illustrazione della mano in  un vettore rosso dell'icona del fumetto. | Vettore Premium"/>
          <p:cNvPicPr/>
          <p:nvPr/>
        </p:nvPicPr>
        <p:blipFill>
          <a:blip r:embed="rId3"/>
          <a:srcRect l="13825" t="14043" r="10650" b="16731"/>
          <a:stretch/>
        </p:blipFill>
        <p:spPr>
          <a:xfrm>
            <a:off x="3888360" y="1225080"/>
            <a:ext cx="1258560" cy="1153440"/>
          </a:xfrm>
          <a:prstGeom prst="rect">
            <a:avLst/>
          </a:prstGeom>
          <a:ln w="0">
            <a:noFill/>
          </a:ln>
        </p:spPr>
      </p:pic>
      <p:pic>
        <p:nvPicPr>
          <p:cNvPr id="216" name="Picture 2" descr="I data broker e il vero prezzo dei nostri dati: che c'è da sapere - Agenda  Digitale"/>
          <p:cNvPicPr/>
          <p:nvPr/>
        </p:nvPicPr>
        <p:blipFill>
          <a:blip r:embed="rId4"/>
          <a:stretch/>
        </p:blipFill>
        <p:spPr>
          <a:xfrm>
            <a:off x="6364440" y="1544400"/>
            <a:ext cx="1654560" cy="1040400"/>
          </a:xfrm>
          <a:prstGeom prst="rect">
            <a:avLst/>
          </a:prstGeom>
          <a:ln w="0">
            <a:noFill/>
          </a:ln>
        </p:spPr>
      </p:pic>
      <p:pic>
        <p:nvPicPr>
          <p:cNvPr id="217" name="Picture 22" descr="Ancora vita su una scrivania con calcolatrice, penna e telefono cellulare.  Foglio di carta con analisi e grafici in Euro Foto stock - Alamy"/>
          <p:cNvPicPr/>
          <p:nvPr/>
        </p:nvPicPr>
        <p:blipFill>
          <a:blip r:embed="rId5"/>
          <a:srcRect l="0" t="0" r="0" b="10413"/>
          <a:stretch/>
        </p:blipFill>
        <p:spPr>
          <a:xfrm>
            <a:off x="6604920" y="4043160"/>
            <a:ext cx="1483200" cy="973800"/>
          </a:xfrm>
          <a:prstGeom prst="rect">
            <a:avLst/>
          </a:prstGeom>
          <a:ln w="0">
            <a:noFill/>
          </a:ln>
        </p:spPr>
      </p:pic>
      <p:pic>
        <p:nvPicPr>
          <p:cNvPr id="218" name="Picture 14" descr="Agenzie di rating e gli avvertimenti ai governi: perché?"/>
          <p:cNvPicPr/>
          <p:nvPr/>
        </p:nvPicPr>
        <p:blipFill>
          <a:blip r:embed="rId6"/>
          <a:srcRect l="7321" t="0" r="28678" b="8732"/>
          <a:stretch/>
        </p:blipFill>
        <p:spPr>
          <a:xfrm>
            <a:off x="3540960" y="4628880"/>
            <a:ext cx="1953000" cy="965160"/>
          </a:xfrm>
          <a:prstGeom prst="rect">
            <a:avLst/>
          </a:prstGeom>
          <a:ln w="0">
            <a:noFill/>
          </a:ln>
        </p:spPr>
      </p:pic>
      <p:pic>
        <p:nvPicPr>
          <p:cNvPr id="219" name="Picture 6" descr="Strumenti finanziari: AZIONI E OBBLIGAZIONI - SosTrader"/>
          <p:cNvPicPr/>
          <p:nvPr/>
        </p:nvPicPr>
        <p:blipFill>
          <a:blip r:embed="rId7"/>
          <a:stretch/>
        </p:blipFill>
        <p:spPr>
          <a:xfrm>
            <a:off x="848520" y="4079880"/>
            <a:ext cx="1537200" cy="1146960"/>
          </a:xfrm>
          <a:prstGeom prst="rect">
            <a:avLst/>
          </a:prstGeom>
          <a:ln w="0">
            <a:noFill/>
          </a:ln>
        </p:spPr>
      </p:pic>
      <p:pic>
        <p:nvPicPr>
          <p:cNvPr id="220" name="Picture 12" descr="Modulo di sottoscrizione delle quote del fondo comune d'investimento  denominato"/>
          <p:cNvPicPr/>
          <p:nvPr/>
        </p:nvPicPr>
        <p:blipFill>
          <a:blip r:embed="rId8"/>
          <a:srcRect l="1320" t="0" r="6999" b="54587"/>
          <a:stretch/>
        </p:blipFill>
        <p:spPr>
          <a:xfrm>
            <a:off x="596520" y="1544760"/>
            <a:ext cx="1789200" cy="1251000"/>
          </a:xfrm>
          <a:prstGeom prst="rect">
            <a:avLst/>
          </a:prstGeom>
          <a:ln w="0">
            <a:noFill/>
          </a:ln>
        </p:spPr>
      </p:pic>
      <p:sp>
        <p:nvSpPr>
          <p:cNvPr id="221" name="CasellaDiTesto 2"/>
          <p:cNvSpPr/>
          <p:nvPr/>
        </p:nvSpPr>
        <p:spPr>
          <a:xfrm>
            <a:off x="3719160" y="2400480"/>
            <a:ext cx="1729080" cy="394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i="1" lang="it-IT" sz="2000" spc="-1" strike="noStrike">
                <a:solidFill>
                  <a:srgbClr val="00a197"/>
                </a:solidFill>
                <a:latin typeface="Calibri"/>
                <a:ea typeface="DejaVu Sans"/>
              </a:rPr>
              <a:t>Cosa significa?</a:t>
            </a:r>
            <a:endParaRPr b="0" lang="it-IT" sz="2000" spc="-1" strike="noStrike">
              <a:solidFill>
                <a:srgbClr val="000000"/>
              </a:solidFill>
              <a:latin typeface="Arial"/>
            </a:endParaRPr>
          </a:p>
        </p:txBody>
      </p:sp>
      <p:sp>
        <p:nvSpPr>
          <p:cNvPr id="222" name="CasellaDiTesto 15"/>
          <p:cNvSpPr/>
          <p:nvPr/>
        </p:nvSpPr>
        <p:spPr>
          <a:xfrm>
            <a:off x="6144480" y="2646720"/>
            <a:ext cx="2404080" cy="699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i="1" lang="it-IT" sz="2000" spc="-1" strike="noStrike">
                <a:solidFill>
                  <a:srgbClr val="00a197"/>
                </a:solidFill>
                <a:latin typeface="Calibri"/>
                <a:ea typeface="DejaVu Sans"/>
              </a:rPr>
              <a:t>Quali informazioni vengono raccolte?</a:t>
            </a:r>
            <a:endParaRPr b="0" lang="it-IT" sz="2000" spc="-1" strike="noStrike">
              <a:solidFill>
                <a:srgbClr val="000000"/>
              </a:solidFill>
              <a:latin typeface="Arial"/>
            </a:endParaRPr>
          </a:p>
        </p:txBody>
      </p:sp>
      <p:sp>
        <p:nvSpPr>
          <p:cNvPr id="223" name="CasellaDiTesto 16"/>
          <p:cNvSpPr/>
          <p:nvPr/>
        </p:nvSpPr>
        <p:spPr>
          <a:xfrm>
            <a:off x="6697440" y="5108400"/>
            <a:ext cx="1671120" cy="394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i="1" lang="it-IT" sz="2000" spc="-1" strike="noStrike">
                <a:solidFill>
                  <a:srgbClr val="00a197"/>
                </a:solidFill>
                <a:latin typeface="Calibri"/>
                <a:ea typeface="DejaVu Sans"/>
              </a:rPr>
              <a:t>Chi lo calcola?</a:t>
            </a:r>
            <a:endParaRPr b="0" lang="it-IT" sz="2000" spc="-1" strike="noStrike">
              <a:solidFill>
                <a:srgbClr val="000000"/>
              </a:solidFill>
              <a:latin typeface="Arial"/>
            </a:endParaRPr>
          </a:p>
        </p:txBody>
      </p:sp>
      <p:sp>
        <p:nvSpPr>
          <p:cNvPr id="224" name="CasellaDiTesto 17"/>
          <p:cNvSpPr/>
          <p:nvPr/>
        </p:nvSpPr>
        <p:spPr>
          <a:xfrm>
            <a:off x="3803040" y="5628960"/>
            <a:ext cx="1802160" cy="3945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i="1" lang="it-IT" sz="2000" spc="-1" strike="noStrike">
                <a:solidFill>
                  <a:srgbClr val="00a197"/>
                </a:solidFill>
                <a:latin typeface="Calibri"/>
                <a:ea typeface="DejaVu Sans"/>
              </a:rPr>
              <a:t>Chi lo assegna?</a:t>
            </a:r>
            <a:endParaRPr b="0" lang="it-IT" sz="2000" spc="-1" strike="noStrike">
              <a:solidFill>
                <a:srgbClr val="000000"/>
              </a:solidFill>
              <a:latin typeface="Arial"/>
            </a:endParaRPr>
          </a:p>
        </p:txBody>
      </p:sp>
      <p:sp>
        <p:nvSpPr>
          <p:cNvPr id="225" name="CasellaDiTesto 19"/>
          <p:cNvSpPr/>
          <p:nvPr/>
        </p:nvSpPr>
        <p:spPr>
          <a:xfrm>
            <a:off x="745560" y="5227560"/>
            <a:ext cx="1951920" cy="699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i="1" lang="it-IT" sz="2000" spc="-1" strike="noStrike">
                <a:solidFill>
                  <a:srgbClr val="00a197"/>
                </a:solidFill>
                <a:latin typeface="Calibri"/>
                <a:ea typeface="DejaVu Sans"/>
              </a:rPr>
              <a:t>Quali strumenti finanziari?</a:t>
            </a:r>
            <a:endParaRPr b="0" lang="it-IT" sz="2000" spc="-1" strike="noStrike">
              <a:solidFill>
                <a:srgbClr val="000000"/>
              </a:solidFill>
              <a:latin typeface="Arial"/>
            </a:endParaRPr>
          </a:p>
        </p:txBody>
      </p:sp>
      <p:sp>
        <p:nvSpPr>
          <p:cNvPr id="226" name="CasellaDiTesto 20"/>
          <p:cNvSpPr/>
          <p:nvPr/>
        </p:nvSpPr>
        <p:spPr>
          <a:xfrm>
            <a:off x="727920" y="2831400"/>
            <a:ext cx="195192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i="1" lang="it-IT" sz="2000" spc="-1" strike="noStrike">
                <a:solidFill>
                  <a:srgbClr val="00a197"/>
                </a:solidFill>
                <a:latin typeface="Calibri"/>
                <a:ea typeface="DejaVu Sans"/>
              </a:rPr>
              <a:t>Dove lo trovo?</a:t>
            </a:r>
            <a:endParaRPr b="0" lang="it-IT" sz="2000" spc="-1" strike="noStrike">
              <a:solidFill>
                <a:srgbClr val="000000"/>
              </a:solidFill>
              <a:latin typeface="Arial"/>
            </a:endParaRPr>
          </a:p>
        </p:txBody>
      </p:sp>
      <p:pic>
        <p:nvPicPr>
          <p:cNvPr id="227" name="Immagine 21" descr=""/>
          <p:cNvPicPr/>
          <p:nvPr/>
        </p:nvPicPr>
        <p:blipFill>
          <a:blip r:embed="rId9"/>
          <a:stretch/>
        </p:blipFill>
        <p:spPr>
          <a:xfrm rot="11746200">
            <a:off x="5193360" y="1635840"/>
            <a:ext cx="1068120" cy="480240"/>
          </a:xfrm>
          <a:prstGeom prst="rect">
            <a:avLst/>
          </a:prstGeom>
          <a:ln w="0">
            <a:noFill/>
          </a:ln>
        </p:spPr>
      </p:pic>
      <p:pic>
        <p:nvPicPr>
          <p:cNvPr id="228" name="Immagine 22" descr=""/>
          <p:cNvPicPr/>
          <p:nvPr/>
        </p:nvPicPr>
        <p:blipFill>
          <a:blip r:embed="rId10"/>
          <a:stretch/>
        </p:blipFill>
        <p:spPr>
          <a:xfrm rot="16200000">
            <a:off x="8057880" y="3198960"/>
            <a:ext cx="1332720" cy="599400"/>
          </a:xfrm>
          <a:prstGeom prst="rect">
            <a:avLst/>
          </a:prstGeom>
          <a:ln w="0">
            <a:noFill/>
          </a:ln>
        </p:spPr>
      </p:pic>
      <p:pic>
        <p:nvPicPr>
          <p:cNvPr id="229" name="Immagine 23" descr=""/>
          <p:cNvPicPr/>
          <p:nvPr/>
        </p:nvPicPr>
        <p:blipFill>
          <a:blip r:embed="rId11"/>
          <a:stretch/>
        </p:blipFill>
        <p:spPr>
          <a:xfrm rot="20307600">
            <a:off x="5498280" y="4898880"/>
            <a:ext cx="1068120" cy="480240"/>
          </a:xfrm>
          <a:prstGeom prst="rect">
            <a:avLst/>
          </a:prstGeom>
          <a:ln w="0">
            <a:noFill/>
          </a:ln>
        </p:spPr>
      </p:pic>
      <p:pic>
        <p:nvPicPr>
          <p:cNvPr id="230" name="Immagine 24" descr=""/>
          <p:cNvPicPr/>
          <p:nvPr/>
        </p:nvPicPr>
        <p:blipFill>
          <a:blip r:embed="rId12"/>
          <a:stretch/>
        </p:blipFill>
        <p:spPr>
          <a:xfrm rot="2214000">
            <a:off x="2360520" y="4642200"/>
            <a:ext cx="1068120" cy="480240"/>
          </a:xfrm>
          <a:prstGeom prst="rect">
            <a:avLst/>
          </a:prstGeom>
          <a:ln w="0">
            <a:noFill/>
          </a:ln>
        </p:spPr>
      </p:pic>
      <p:pic>
        <p:nvPicPr>
          <p:cNvPr id="231" name="Immagine 25" descr=""/>
          <p:cNvPicPr/>
          <p:nvPr/>
        </p:nvPicPr>
        <p:blipFill>
          <a:blip r:embed="rId13"/>
          <a:stretch/>
        </p:blipFill>
        <p:spPr>
          <a:xfrm rot="6263400">
            <a:off x="-310320" y="2988360"/>
            <a:ext cx="1332720" cy="599400"/>
          </a:xfrm>
          <a:prstGeom prst="rect">
            <a:avLst/>
          </a:prstGeom>
          <a:ln w="0">
            <a:noFill/>
          </a:ln>
        </p:spPr>
      </p:pic>
      <p:pic>
        <p:nvPicPr>
          <p:cNvPr id="232" name="Immagine 26" descr=""/>
          <p:cNvPicPr/>
          <p:nvPr/>
        </p:nvPicPr>
        <p:blipFill>
          <a:blip r:embed="rId14"/>
          <a:stretch/>
        </p:blipFill>
        <p:spPr>
          <a:xfrm rot="10182000">
            <a:off x="2437920" y="1844280"/>
            <a:ext cx="1068120" cy="480240"/>
          </a:xfrm>
          <a:prstGeom prst="rect">
            <a:avLst/>
          </a:prstGeom>
          <a:ln w="0">
            <a:noFill/>
          </a:ln>
        </p:spPr>
      </p:pic>
      <p:sp>
        <p:nvSpPr>
          <p:cNvPr id="233" name="Ovale 1"/>
          <p:cNvSpPr/>
          <p:nvPr/>
        </p:nvSpPr>
        <p:spPr>
          <a:xfrm>
            <a:off x="2653560" y="2944080"/>
            <a:ext cx="3740400" cy="1561320"/>
          </a:xfrm>
          <a:prstGeom prst="ellipse">
            <a:avLst/>
          </a:prstGeom>
          <a:noFill/>
          <a:ln w="28575">
            <a:solidFill>
              <a:srgbClr val="32549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it-IT" sz="1800" spc="-1" strike="noStrike">
              <a:solidFill>
                <a:schemeClr val="lt1"/>
              </a:solidFill>
              <a:latin typeface="Calibri"/>
              <a:ea typeface="DejaVu Sans"/>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Tema di Office">
  <a:themeElements>
    <a:clrScheme name="Tema di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Tema di Office">
  <a:themeElements>
    <a:clrScheme name="Tema di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Office Theme</Template>
  <TotalTime>13800</TotalTime>
  <Application>LibreOffice/7.5.1.2$Windows_X86_64 LibreOffice_project/fcbaee479e84c6cd81291587d2ee68cba099e129</Application>
  <AppVersion>15.0000</AppVersion>
  <Words>10462</Words>
  <Paragraphs>631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2023-05-19T11:49:34Z</dcterms:created>
  <dc:creator>Franco Bellini</dc:creator>
  <dc:description/>
  <dc:language>it-IT</dc:language>
  <cp:lastModifiedBy/>
  <cp:lastPrinted>2023-11-09T08:43:01Z</cp:lastPrinted>
  <dcterms:modified xsi:type="dcterms:W3CDTF">2025-08-28T14:53:39Z</dcterms:modified>
  <cp:revision>480</cp:revision>
  <dc:subject/>
  <dc:title>Presentazione standard di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42</vt:i4>
  </property>
  <property fmtid="{D5CDD505-2E9C-101B-9397-08002B2CF9AE}" pid="3" name="PresentationFormat">
    <vt:lpwstr>Presentazione su schermo (4:3)</vt:lpwstr>
  </property>
  <property fmtid="{D5CDD505-2E9C-101B-9397-08002B2CF9AE}" pid="4" name="Slides">
    <vt:i4>42</vt:i4>
  </property>
</Properties>
</file>