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3.jpeg" ContentType="image/jpeg"/>
  <Override PartName="/ppt/notesSlides/notesSlide18.xml" ContentType="application/vnd.openxmlformats-officedocument.presentationml.notesSlide+xml"/>
  <Override PartName="/ppt/media/image14.jpeg" ContentType="image/jpeg"/>
  <Override PartName="/ppt/notesSlides/notesSlide19.xml" ContentType="application/vnd.openxmlformats-officedocument.presentationml.notesSlide+xml"/>
  <Override PartName="/ppt/media/image15.jpeg" ContentType="image/jpeg"/>
  <Override PartName="/ppt/media/image16.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5" name="Shape 95"/>
          <p:cNvSpPr/>
          <p:nvPr>
            <p:ph type="sldImg"/>
          </p:nvPr>
        </p:nvSpPr>
        <p:spPr>
          <a:xfrm>
            <a:off x="1143000" y="685800"/>
            <a:ext cx="4572000" cy="3429000"/>
          </a:xfrm>
          <a:prstGeom prst="rect">
            <a:avLst/>
          </a:prstGeom>
        </p:spPr>
        <p:txBody>
          <a:bodyPr/>
          <a:lstStyle/>
          <a:p>
            <a:pPr/>
          </a:p>
        </p:txBody>
      </p:sp>
      <p:sp>
        <p:nvSpPr>
          <p:cNvPr id="96" name="Shape 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www.open.online/2025/02/24/gender-gap-donne-vs-uomini-guadagno-dati-inps/" TargetMode="External"/><Relationship Id="rId4" Type="http://schemas.openxmlformats.org/officeDocument/2006/relationships/hyperlink" Target="https://www.open.online/"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 Id="rId3" Type="http://schemas.openxmlformats.org/officeDocument/2006/relationships/hyperlink" Target="https://libreriamo.it/tag/alda-merini/"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lnSpc>
                <a:spcPct val="104999"/>
              </a:lnSpc>
              <a:spcBef>
                <a:spcPts val="800"/>
              </a:spcBef>
              <a:defRPr sz="1800">
                <a:latin typeface="Verdana"/>
                <a:ea typeface="Verdana"/>
                <a:cs typeface="Verdana"/>
                <a:sym typeface="Verdana"/>
              </a:defRPr>
            </a:pPr>
            <a:r>
              <a:t>Giovanna si sposa a vent’anni, trent’anni fa. Ci si sposava prima, in quegli anni lì. Si era iscritta all’università, voleva laurearsi in filosofia, magari insegnare. Intanto, per mantenersi negli studi, aveva deciso di iniziare a lavorare.</a:t>
            </a:r>
          </a:p>
          <a:p>
            <a:pPr>
              <a:lnSpc>
                <a:spcPct val="104999"/>
              </a:lnSpc>
              <a:spcBef>
                <a:spcPts val="800"/>
              </a:spcBef>
              <a:defRPr sz="1800">
                <a:latin typeface="Verdana"/>
                <a:ea typeface="Verdana"/>
                <a:cs typeface="Verdana"/>
                <a:sym typeface="Verdana"/>
              </a:defRPr>
            </a:pPr>
            <a:r>
              <a:t>Col matrimonio, però, le cose cambiano. Suo marito, di qualche anno più grande, lavora già e insiste perché lei si dedichi completamente alla casa, alla famiglia, ai figli che vogliono avere. Che senso ha tutta quella fatica, lo studio, il lavoro, se il loro progetto è la famiglia.</a:t>
            </a:r>
          </a:p>
          <a:p>
            <a:pPr>
              <a:lnSpc>
                <a:spcPct val="104999"/>
              </a:lnSpc>
              <a:spcBef>
                <a:spcPts val="800"/>
              </a:spcBef>
              <a:defRPr sz="1800">
                <a:latin typeface="Verdana"/>
                <a:ea typeface="Verdana"/>
                <a:cs typeface="Verdana"/>
                <a:sym typeface="Verdana"/>
              </a:defRPr>
            </a:pPr>
            <a:r>
              <a:t>Giovanna si convince, voleva essere una buona moglie e poi una buona madre. Si dedica alla casa, il primo figlio arriva presto. Giovanna  viene da una famiglia benestante, ha un suo conto corrente e un piccolo patrimonio da gestire.</a:t>
            </a:r>
          </a:p>
          <a:p>
            <a:pPr>
              <a:lnSpc>
                <a:spcPct val="104999"/>
              </a:lnSpc>
              <a:spcBef>
                <a:spcPts val="800"/>
              </a:spcBef>
              <a:defRPr sz="1800">
                <a:latin typeface="Verdana"/>
                <a:ea typeface="Verdana"/>
                <a:cs typeface="Verdana"/>
                <a:sym typeface="Verdana"/>
              </a:defRPr>
            </a:pPr>
            <a:r>
              <a:t>“Sono cose da uomini queste - la rassicura suo marito - tu non devi preoccuparti di niente, ci penso io”. </a:t>
            </a:r>
          </a:p>
          <a:p>
            <a:pPr>
              <a:lnSpc>
                <a:spcPct val="104999"/>
              </a:lnSpc>
              <a:spcBef>
                <a:spcPts val="800"/>
              </a:spcBef>
              <a:defRPr sz="1800">
                <a:latin typeface="Verdana"/>
                <a:ea typeface="Verdana"/>
                <a:cs typeface="Verdana"/>
                <a:sym typeface="Verdana"/>
              </a:defRPr>
            </a:pPr>
            <a:r>
              <a:t>Arriva il secondo figlio, Giovanna non controlla più niente, dal punto di vista economico, non sa quanto entra e quanto esce nel bilancio familiare, chiede a suo marito anche i soldi per la spesa.</a:t>
            </a:r>
          </a:p>
          <a:p>
            <a:pPr>
              <a:lnSpc>
                <a:spcPct val="104999"/>
              </a:lnSpc>
              <a:spcBef>
                <a:spcPts val="800"/>
              </a:spcBef>
              <a:defRPr sz="1800">
                <a:latin typeface="Verdana"/>
                <a:ea typeface="Verdana"/>
                <a:cs typeface="Verdana"/>
                <a:sym typeface="Verdana"/>
              </a:defRPr>
            </a:pPr>
            <a:r>
              <a:t>Quando lui decide di lasciare il lavoro per aprire un’attività in proprio, però, la intesta a lei, “per ragioni fiscali”. Giovanna si fida ancora, firma assegni, cambiali, ipoteche, richieste di prestiti e di mutui.</a:t>
            </a:r>
          </a:p>
          <a:p>
            <a:pPr>
              <a:lnSpc>
                <a:spcPct val="104999"/>
              </a:lnSpc>
              <a:spcBef>
                <a:spcPts val="800"/>
              </a:spcBef>
              <a:defRPr sz="1800">
                <a:latin typeface="Verdana"/>
                <a:ea typeface="Verdana"/>
                <a:cs typeface="Verdana"/>
                <a:sym typeface="Verdana"/>
              </a:defRPr>
            </a:pPr>
            <a:r>
              <a:t>A distanza di pochi anni, Giovanna si ritrova senza nessun bene intestato a sé, schiacciata dai debiti e inseguita dai creditori, con suo marito che le dà la colpa del disastro economico della famiglia.</a:t>
            </a:r>
          </a:p>
          <a:p>
            <a:pPr>
              <a:lnSpc>
                <a:spcPct val="104999"/>
              </a:lnSpc>
              <a:spcBef>
                <a:spcPts val="800"/>
              </a:spcBef>
              <a:defRPr sz="1800">
                <a:latin typeface="Verdana"/>
                <a:ea typeface="Verdana"/>
                <a:cs typeface="Verdana"/>
                <a:sym typeface="Verdana"/>
              </a:defRPr>
            </a:pPr>
            <a:r>
              <a:t>Solo allora Giovanna si rende conto che deve chiedere aiuto per cambiare il corso della sua vita: dopo la separazione cerca un lavoro e ritrova la sua l’autonomia finanziaria. </a:t>
            </a:r>
          </a:p>
          <a:p>
            <a:pPr>
              <a:lnSpc>
                <a:spcPct val="104999"/>
              </a:lnSpc>
              <a:spcBef>
                <a:spcPts val="800"/>
              </a:spcBef>
              <a:defRPr sz="1800">
                <a:latin typeface="Verdana"/>
                <a:ea typeface="Verdana"/>
                <a:cs typeface="Verdana"/>
                <a:sym typeface="Verdana"/>
              </a:defRPr>
            </a:pPr>
            <a:r>
              <a:t>Di storie come questa, le associazioni e i centri antiviolenza ne hanno raccolte molte negli ultimi anni; storie di donne vittime  di una diffusa e quotidiana violenza domestica, che tra le sue forme più subdole e quasi invisibili, annovera la violenza economica.</a:t>
            </a:r>
            <a:br/>
            <a:r>
              <a:t>L’ assenza di adeguate conoscenze di base sulla gestione del denaro e lo scarso interesse verso temi economici e finanziari da parte delle donne, si trasforma spesso in uno stato di fragilità che le espone a forme di violenza economica.</a:t>
            </a:r>
            <a:br/>
            <a:r>
              <a:t>Per questo l’educazione alla gestione delle finanze, la consapevolezza dell’importanza della propria autonomia finanziaria sono leve fondamentali da azionare, sin dalla scuola.</a:t>
            </a:r>
            <a:br/>
            <a:r>
              <a:t>Dall’educazione finanziaria a una maggiore consapevolezza di sé, dei propri diritti, delle proprie capacità e possibilità.</a:t>
            </a:r>
            <a:br/>
            <a:r>
              <a:t>La violenza di genere, in ogni sua forma, trova un terreno molto meno fertile se aumenta il numero di donne consapevoli e indipendenti economicamente.</a:t>
            </a:r>
          </a:p>
          <a:p>
            <a:pPr>
              <a:lnSpc>
                <a:spcPct val="104999"/>
              </a:lnSpc>
              <a:spcBef>
                <a:spcPts val="800"/>
              </a:spcBef>
              <a:defRPr sz="1800">
                <a:latin typeface="Verdana"/>
                <a:ea typeface="Verdana"/>
                <a:cs typeface="Verdana"/>
                <a:sym typeface="Verdana"/>
              </a:defRPr>
            </a:pP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marL="285750" indent="-285750" algn="just">
              <a:lnSpc>
                <a:spcPts val="1900"/>
              </a:lnSpc>
              <a:spcBef>
                <a:spcPts val="1900"/>
              </a:spcBef>
              <a:buSzPct val="100000"/>
              <a:buChar char="❖"/>
              <a:defRPr b="1">
                <a:solidFill>
                  <a:srgbClr val="00A197"/>
                </a:solidFill>
                <a:latin typeface="Lato"/>
                <a:ea typeface="Lato"/>
                <a:cs typeface="Lato"/>
                <a:sym typeface="Lato"/>
              </a:defRPr>
            </a:pPr>
            <a:r>
              <a:t>Perdita di Autonomia: </a:t>
            </a:r>
            <a:r>
              <a:rPr b="0">
                <a:solidFill>
                  <a:srgbClr val="222222"/>
                </a:solidFill>
              </a:rPr>
              <a:t>La vittima viene privata della capacità di prendere decisioni finanziarie, di accedere a denaro e risorse, limitando così la sua indipendenza e libertà.</a:t>
            </a:r>
            <a:endParaRPr b="0">
              <a:solidFill>
                <a:srgbClr val="222222"/>
              </a:solidFill>
            </a:endParaRPr>
          </a:p>
          <a:p>
            <a:pPr marL="285750" indent="-285750" algn="just">
              <a:lnSpc>
                <a:spcPts val="1900"/>
              </a:lnSpc>
              <a:spcBef>
                <a:spcPts val="1900"/>
              </a:spcBef>
              <a:buSzPct val="100000"/>
              <a:buChar char="❖"/>
              <a:defRPr b="1">
                <a:solidFill>
                  <a:srgbClr val="00A197"/>
                </a:solidFill>
                <a:latin typeface="Lato"/>
                <a:ea typeface="Lato"/>
                <a:cs typeface="Lato"/>
                <a:sym typeface="Lato"/>
              </a:defRPr>
            </a:pPr>
            <a:r>
              <a:t>Dipendenza e Isolamento: </a:t>
            </a:r>
            <a:r>
              <a:rPr b="0">
                <a:solidFill>
                  <a:srgbClr val="222222"/>
                </a:solidFill>
              </a:rPr>
              <a:t>Senza accesso a risorse finanziarie, la vittima diventa sempre più dipendente dal partner, il che può portare all’isolamento sociale e all’incapacità di lasciare la relazione tossica.</a:t>
            </a:r>
            <a:endParaRPr b="0">
              <a:solidFill>
                <a:srgbClr val="222222"/>
              </a:solidFill>
            </a:endParaRPr>
          </a:p>
          <a:p>
            <a:pPr marL="285750" indent="-285750" algn="just">
              <a:lnSpc>
                <a:spcPts val="1900"/>
              </a:lnSpc>
              <a:spcBef>
                <a:spcPts val="1900"/>
              </a:spcBef>
              <a:buSzPct val="100000"/>
              <a:buChar char="❖"/>
              <a:defRPr b="1">
                <a:solidFill>
                  <a:srgbClr val="00A197"/>
                </a:solidFill>
                <a:latin typeface="Lato"/>
                <a:ea typeface="Lato"/>
                <a:cs typeface="Lato"/>
                <a:sym typeface="Lato"/>
              </a:defRPr>
            </a:pPr>
            <a:r>
              <a:t>Danni a Lungo Termine:</a:t>
            </a:r>
            <a:r>
              <a:rPr>
                <a:solidFill>
                  <a:srgbClr val="222222"/>
                </a:solidFill>
              </a:rPr>
              <a:t> </a:t>
            </a:r>
            <a:r>
              <a:rPr b="0">
                <a:solidFill>
                  <a:srgbClr val="222222"/>
                </a:solidFill>
              </a:rPr>
              <a:t>Gli effetti della violenza economica possono perdurare anche dopo la fine della relazione, compromettendo la capacità della vittima di costruire una vita finanziaria stabile.</a:t>
            </a:r>
            <a:endParaRPr b="0">
              <a:solidFill>
                <a:srgbClr val="22222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lgn="just">
              <a:lnSpc>
                <a:spcPct val="115000"/>
              </a:lnSpc>
              <a:spcBef>
                <a:spcPts val="800"/>
              </a:spcBef>
              <a:defRPr b="1" sz="1800"/>
            </a:pPr>
            <a:r>
              <a:t>Prevenzione e supporto:</a:t>
            </a:r>
          </a:p>
          <a:p>
            <a:pPr marL="342900" indent="-342900" algn="just">
              <a:lnSpc>
                <a:spcPct val="115000"/>
              </a:lnSpc>
              <a:spcBef>
                <a:spcPts val="800"/>
              </a:spcBef>
              <a:buSzPct val="100000"/>
              <a:buFont typeface="Arial"/>
              <a:buChar char="•"/>
              <a:tabLst>
                <a:tab pos="457200" algn="l"/>
              </a:tabLst>
              <a:defRPr b="1" sz="1800"/>
            </a:pPr>
            <a:r>
              <a:t>Educazione finanziaria:</a:t>
            </a:r>
            <a:r>
              <a:rPr b="0"/>
              <a:t> Promuovere la consapevolezza e la gestione autonoma delle risorse economiche</a:t>
            </a:r>
            <a:endParaRPr b="0"/>
          </a:p>
          <a:p>
            <a:pPr marL="342900" indent="-342900" algn="just">
              <a:lnSpc>
                <a:spcPct val="115000"/>
              </a:lnSpc>
              <a:spcBef>
                <a:spcPts val="800"/>
              </a:spcBef>
              <a:buSzPct val="100000"/>
              <a:buFont typeface="Arial"/>
              <a:buChar char="•"/>
              <a:tabLst>
                <a:tab pos="457200" algn="l"/>
              </a:tabLst>
              <a:defRPr b="1" sz="1800"/>
            </a:pPr>
            <a:r>
              <a:t>Supporto legale:</a:t>
            </a:r>
            <a:r>
              <a:rPr b="0"/>
              <a:t> Offrire assistenza per riconoscere e denunciare la violenza economica, attraverso consulenze legali e psicologiche. </a:t>
            </a:r>
            <a:endParaRPr b="0"/>
          </a:p>
          <a:p>
            <a:pPr marL="342900" indent="-342900" algn="just">
              <a:lnSpc>
                <a:spcPct val="115000"/>
              </a:lnSpc>
              <a:spcBef>
                <a:spcPts val="800"/>
              </a:spcBef>
              <a:buSzPct val="100000"/>
              <a:buFont typeface="Arial"/>
              <a:buChar char="•"/>
              <a:tabLst>
                <a:tab pos="457200" algn="l"/>
              </a:tabLst>
              <a:defRPr b="1" sz="1800"/>
            </a:pPr>
            <a:r>
              <a:t>Centri antiviolenza </a:t>
            </a:r>
            <a:r>
              <a:rPr b="0"/>
              <a:t>rappresentano un pilastro fondamentale nel sostegno alle vittime. Queste strutture sono presenti in tutto il territorio nazionale e offrono un supporto completo: dall'accoglienza immediata fino all'assistenza psicologica e legale. I centri forniscono anche spazi sicuri dove le donne possono rifugiarsi e pianificare un futuro lontano dalla violenza. Le donne vittime di violenza non sono sole. La rete di assistenza è vasta e accessibile, e il primo passo per trovare aiuto è il più importante.</a:t>
            </a:r>
            <a:endParaRPr b="0"/>
          </a:p>
          <a:p>
            <a:pPr marL="342900" indent="-342900" algn="just">
              <a:lnSpc>
                <a:spcPct val="115000"/>
              </a:lnSpc>
              <a:spcBef>
                <a:spcPts val="800"/>
              </a:spcBef>
              <a:buSzPct val="100000"/>
              <a:buFont typeface="Arial"/>
              <a:buChar char="•"/>
              <a:tabLst>
                <a:tab pos="457200" algn="l"/>
              </a:tabLst>
              <a:defRPr b="1" sz="1800"/>
            </a:pPr>
            <a:r>
              <a:t>Servizi di supporto:</a:t>
            </a:r>
            <a:r>
              <a:rPr b="0"/>
              <a:t> Organizzazioni come il numero gratuito 1522 offrono supporto alle vittime di violenza, inclusa quella economica. E’</a:t>
            </a:r>
            <a:r>
              <a:rPr b="0">
                <a:solidFill>
                  <a:srgbClr val="282828"/>
                </a:solidFill>
                <a:latin typeface="Faustina fallback"/>
                <a:ea typeface="Faustina fallback"/>
                <a:cs typeface="Faustina fallback"/>
                <a:sym typeface="Faustina fallback"/>
              </a:rPr>
              <a:t> </a:t>
            </a:r>
            <a:r>
              <a:t>attivo 24 ore su 24, 7 giorni su 7, ed è gratuito. </a:t>
            </a:r>
            <a:r>
              <a:rPr b="0"/>
              <a:t>Questo servizio nazionale offre ascolto, supporto e informazioni alle vittime di violenza di genere e stalking. Attraverso questa linea, le donne possono ottenere un primo contatto con esperti che le aiuteranno a trovare</a:t>
            </a:r>
            <a:r>
              <a:t> il centro antiviolenza più vicino</a:t>
            </a:r>
            <a:r>
              <a:rPr b="0"/>
              <a:t> e a gestire l'emergenza.</a:t>
            </a:r>
            <a:endParaRPr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lgn="just">
              <a:lnSpc>
                <a:spcPct val="115000"/>
              </a:lnSpc>
              <a:spcBef>
                <a:spcPts val="800"/>
              </a:spcBef>
              <a:defRPr sz="1800"/>
            </a:pPr>
            <a:r>
              <a:t>L'</a:t>
            </a:r>
            <a:r>
              <a:rPr b="1"/>
              <a:t>Assegno di Libertà</a:t>
            </a:r>
            <a:r>
              <a:t> e l'</a:t>
            </a:r>
            <a:r>
              <a:rPr b="1"/>
              <a:t>Assegno di Inclusione</a:t>
            </a:r>
            <a:r>
              <a:t> sono due misure di sostegno economico in Italia, ma hanno finalità e destinatari molto diversi.</a:t>
            </a:r>
          </a:p>
          <a:p>
            <a:pPr algn="just">
              <a:lnSpc>
                <a:spcPct val="115000"/>
              </a:lnSpc>
              <a:spcBef>
                <a:spcPts val="800"/>
              </a:spcBef>
              <a:defRPr b="1" sz="1800"/>
            </a:pPr>
            <a:r>
              <a:t>Assegno di Libertà</a:t>
            </a:r>
          </a:p>
          <a:p>
            <a:pPr marL="342900" indent="-342900" algn="just">
              <a:lnSpc>
                <a:spcPct val="115000"/>
              </a:lnSpc>
              <a:spcBef>
                <a:spcPts val="800"/>
              </a:spcBef>
              <a:buSzPct val="100000"/>
              <a:buFont typeface="Arial"/>
              <a:buChar char="•"/>
              <a:tabLst>
                <a:tab pos="457200" algn="l"/>
              </a:tabLst>
              <a:defRPr b="1" sz="1800"/>
            </a:pPr>
            <a:r>
              <a:t>Destinatari:</a:t>
            </a:r>
            <a:r>
              <a:rPr b="0"/>
              <a:t> Donne vittime di violenza seguite dai centri antiviolenza.</a:t>
            </a:r>
            <a:endParaRPr b="0"/>
          </a:p>
          <a:p>
            <a:pPr marL="342900" indent="-342900" algn="just">
              <a:lnSpc>
                <a:spcPct val="115000"/>
              </a:lnSpc>
              <a:spcBef>
                <a:spcPts val="800"/>
              </a:spcBef>
              <a:buSzPct val="100000"/>
              <a:buFont typeface="Arial"/>
              <a:buChar char="•"/>
              <a:tabLst>
                <a:tab pos="457200" algn="l"/>
              </a:tabLst>
              <a:defRPr b="1" sz="1800"/>
            </a:pPr>
            <a:r>
              <a:t>Finalità:</a:t>
            </a:r>
            <a:r>
              <a:rPr b="0"/>
              <a:t> Aiutare le donne a raggiungere l’autonomia economica e sociale per allontanarsi da situazioni di violenza.</a:t>
            </a:r>
            <a:endParaRPr b="0"/>
          </a:p>
          <a:p>
            <a:pPr marL="342900" indent="-342900" algn="just">
              <a:lnSpc>
                <a:spcPct val="115000"/>
              </a:lnSpc>
              <a:spcBef>
                <a:spcPts val="800"/>
              </a:spcBef>
              <a:buSzPct val="100000"/>
              <a:buFont typeface="Arial"/>
              <a:buChar char="•"/>
              <a:tabLst>
                <a:tab pos="457200" algn="l"/>
              </a:tabLst>
              <a:defRPr b="1" sz="1800"/>
            </a:pPr>
            <a:r>
              <a:t>Importo:</a:t>
            </a:r>
            <a:r>
              <a:rPr b="0"/>
              <a:t> Fino a </a:t>
            </a:r>
            <a:r>
              <a:t>400 euro mensili</a:t>
            </a:r>
            <a:r>
              <a:rPr b="0"/>
              <a:t> per un massimo di 12 mesi.</a:t>
            </a:r>
            <a:endParaRPr b="0"/>
          </a:p>
          <a:p>
            <a:pPr marL="342900" indent="-342900" algn="just">
              <a:lnSpc>
                <a:spcPct val="115000"/>
              </a:lnSpc>
              <a:spcBef>
                <a:spcPts val="800"/>
              </a:spcBef>
              <a:buSzPct val="100000"/>
              <a:buFont typeface="Arial"/>
              <a:buChar char="•"/>
              <a:tabLst>
                <a:tab pos="457200" algn="l"/>
              </a:tabLst>
              <a:defRPr b="1" sz="1800"/>
            </a:pPr>
            <a:r>
              <a:t>Gestione:</a:t>
            </a:r>
            <a:r>
              <a:rPr b="0"/>
              <a:t> Erogato dall'INPS su richiesta attraverso i servizi sociali e i centri antiviolenza.</a:t>
            </a:r>
            <a:endParaRPr b="0"/>
          </a:p>
          <a:p>
            <a:pPr algn="just">
              <a:lnSpc>
                <a:spcPct val="115000"/>
              </a:lnSpc>
              <a:spcBef>
                <a:spcPts val="800"/>
              </a:spcBef>
              <a:defRPr b="1" sz="1800"/>
            </a:pPr>
            <a:r>
              <a:t>Assegno di Inclusione (ADI)</a:t>
            </a:r>
          </a:p>
          <a:p>
            <a:pPr marL="342900" indent="-342900" algn="just">
              <a:lnSpc>
                <a:spcPct val="115000"/>
              </a:lnSpc>
              <a:spcBef>
                <a:spcPts val="800"/>
              </a:spcBef>
              <a:buSzPct val="100000"/>
              <a:buFont typeface="Arial"/>
              <a:buChar char="•"/>
              <a:tabLst>
                <a:tab pos="457200" algn="l"/>
              </a:tabLst>
              <a:defRPr b="1" sz="1800"/>
            </a:pPr>
            <a:r>
              <a:t>Destinatari:</a:t>
            </a:r>
            <a:r>
              <a:rPr b="0"/>
              <a:t> Nuclei familiari in condizioni di povertà con almeno un componente fragile (minorenne, disabile, over 60 o in carico ai servizi sociali).</a:t>
            </a:r>
            <a:endParaRPr b="0"/>
          </a:p>
          <a:p>
            <a:pPr marL="342900" indent="-342900" algn="just">
              <a:lnSpc>
                <a:spcPct val="115000"/>
              </a:lnSpc>
              <a:spcBef>
                <a:spcPts val="800"/>
              </a:spcBef>
              <a:buSzPct val="100000"/>
              <a:buFont typeface="Arial"/>
              <a:buChar char="•"/>
              <a:tabLst>
                <a:tab pos="457200" algn="l"/>
              </a:tabLst>
              <a:defRPr b="1" sz="1800"/>
            </a:pPr>
            <a:r>
              <a:t>Finalità:</a:t>
            </a:r>
            <a:r>
              <a:rPr b="0"/>
              <a:t> Sostegno al reddito per l’inclusione sociale e lavorativa.</a:t>
            </a:r>
            <a:endParaRPr b="0"/>
          </a:p>
          <a:p>
            <a:pPr marL="342900" indent="-342900" algn="just">
              <a:lnSpc>
                <a:spcPct val="115000"/>
              </a:lnSpc>
              <a:spcBef>
                <a:spcPts val="800"/>
              </a:spcBef>
              <a:buSzPct val="100000"/>
              <a:buFont typeface="Arial"/>
              <a:buChar char="•"/>
              <a:tabLst>
                <a:tab pos="457200" algn="l"/>
              </a:tabLst>
              <a:defRPr b="1" sz="1800"/>
            </a:pPr>
            <a:r>
              <a:t>Importo:</a:t>
            </a:r>
            <a:r>
              <a:rPr b="0"/>
              <a:t> Varia in base all’ISEE e alla composizione familiare, con un massimo di </a:t>
            </a:r>
            <a:r>
              <a:t>500 euro mensili (+280 euro per affitto)</a:t>
            </a:r>
            <a:r>
              <a:rPr b="0"/>
              <a:t>.</a:t>
            </a:r>
            <a:endParaRPr b="0"/>
          </a:p>
          <a:p>
            <a:pPr marL="342900" indent="-342900" algn="just">
              <a:lnSpc>
                <a:spcPct val="115000"/>
              </a:lnSpc>
              <a:spcBef>
                <a:spcPts val="800"/>
              </a:spcBef>
              <a:buSzPct val="100000"/>
              <a:buFont typeface="Arial"/>
              <a:buChar char="•"/>
              <a:tabLst>
                <a:tab pos="457200" algn="l"/>
              </a:tabLst>
              <a:defRPr b="1" sz="1800"/>
            </a:pPr>
            <a:r>
              <a:t>Gestione:</a:t>
            </a:r>
            <a:r>
              <a:rPr b="0"/>
              <a:t> Erogato dall’INPS, richiede la sottoscrizione di un "Patto di attivazione" per l'inserimento lavorativo o sociale.</a:t>
            </a:r>
            <a:endParaRPr b="0"/>
          </a:p>
          <a:p>
            <a:pPr algn="just">
              <a:lnSpc>
                <a:spcPct val="115000"/>
              </a:lnSpc>
              <a:spcBef>
                <a:spcPts val="800"/>
              </a:spcBef>
              <a:defRPr sz="1800">
                <a:latin typeface="Segoe UI Emoji"/>
                <a:ea typeface="Segoe UI Emoji"/>
                <a:cs typeface="Segoe UI Emoji"/>
                <a:sym typeface="Segoe UI Emoji"/>
              </a:defRPr>
            </a:pPr>
            <a:r>
              <a:rPr>
                <a:latin typeface="+mn-lt"/>
                <a:ea typeface="+mn-ea"/>
                <a:cs typeface="+mn-cs"/>
                <a:sym typeface="Calibri"/>
              </a:rPr>
              <a:t>📌 </a:t>
            </a:r>
            <a:r>
              <a:rPr b="1">
                <a:latin typeface="+mn-lt"/>
                <a:ea typeface="+mn-ea"/>
                <a:cs typeface="+mn-cs"/>
                <a:sym typeface="Calibri"/>
              </a:rPr>
              <a:t>Differenza principale</a:t>
            </a:r>
            <a:r>
              <a:rPr>
                <a:latin typeface="+mn-lt"/>
                <a:ea typeface="+mn-ea"/>
                <a:cs typeface="+mn-cs"/>
                <a:sym typeface="Calibri"/>
              </a:rPr>
              <a:t>:</a:t>
            </a:r>
            <a:endParaRPr>
              <a:latin typeface="+mn-lt"/>
              <a:ea typeface="+mn-ea"/>
              <a:cs typeface="+mn-cs"/>
              <a:sym typeface="Calibri"/>
            </a:endParaRPr>
          </a:p>
          <a:p>
            <a:pPr marL="342900" indent="-342900" algn="just">
              <a:lnSpc>
                <a:spcPct val="115000"/>
              </a:lnSpc>
              <a:spcBef>
                <a:spcPts val="800"/>
              </a:spcBef>
              <a:buSzPct val="100000"/>
              <a:buFont typeface="Arial"/>
              <a:buChar char="•"/>
              <a:tabLst>
                <a:tab pos="457200" algn="l"/>
              </a:tabLst>
              <a:defRPr sz="1800"/>
            </a:pPr>
            <a:r>
              <a:t>L'</a:t>
            </a:r>
            <a:r>
              <a:rPr b="1"/>
              <a:t>Assegno di Libertà</a:t>
            </a:r>
            <a:r>
              <a:t> è un sostegno specifico per donne vittime di violenza.</a:t>
            </a:r>
          </a:p>
          <a:p>
            <a:pPr marL="342900" indent="-342900" algn="just">
              <a:lnSpc>
                <a:spcPct val="115000"/>
              </a:lnSpc>
              <a:spcBef>
                <a:spcPts val="800"/>
              </a:spcBef>
              <a:buSzPct val="100000"/>
              <a:buFont typeface="Arial"/>
              <a:buChar char="•"/>
              <a:tabLst>
                <a:tab pos="457200" algn="l"/>
              </a:tabLst>
              <a:defRPr sz="1800"/>
            </a:pPr>
            <a:r>
              <a:t>L'</a:t>
            </a:r>
            <a:r>
              <a:rPr b="1"/>
              <a:t>Assegno di Inclusione</a:t>
            </a:r>
            <a:r>
              <a:t> è un aiuto economico per famiglie in difficoltà economica con membri fragili.</a:t>
            </a:r>
          </a:p>
          <a:p>
            <a:pPr algn="just">
              <a:lnSpc>
                <a:spcPct val="115000"/>
              </a:lnSpc>
              <a:spcBef>
                <a:spcPts val="800"/>
              </a:spcBef>
              <a:defRPr b="1" sz="1800"/>
            </a:pPr>
            <a:r>
              <a:t>Il Microcredito di Libertà</a:t>
            </a:r>
            <a:r>
              <a:rPr b="0"/>
              <a:t> promuove l’inclusione sociale e finanziaria delle donne che hanno subito violenza, agendo su quella particolare forma che è la violenza economica, ovvero il controllo esercitato sull’autonomia di una persona, al fine di renderla completamente dipendente da sé, come accade quando un uomo impedisce alla donna di lavorare, di gestire il suo denaro, o la costringe a sottoscrivere impegni economici.</a:t>
            </a:r>
            <a:endParaRPr b="0"/>
          </a:p>
          <a:p>
            <a:pPr algn="just">
              <a:lnSpc>
                <a:spcPct val="115000"/>
              </a:lnSpc>
              <a:spcBef>
                <a:spcPts val="800"/>
              </a:spcBef>
              <a:defRPr sz="1800"/>
            </a:pPr>
            <a:r>
              <a:t>E’ rivolto alle donne assistite dai Centri Anti Violenza oppure ospiti nelle Case Rifugio che non troverebbero facilmente accesso al tradizionale credito bancario, cui sono dedicate specifiche misure:</a:t>
            </a:r>
          </a:p>
          <a:p>
            <a:pPr marL="342900" indent="-342900" algn="just">
              <a:lnSpc>
                <a:spcPct val="115000"/>
              </a:lnSpc>
              <a:spcBef>
                <a:spcPts val="800"/>
              </a:spcBef>
              <a:buSzPct val="100000"/>
              <a:buFont typeface="Arial"/>
              <a:buChar char="•"/>
              <a:tabLst>
                <a:tab pos="457200" algn="l"/>
              </a:tabLst>
              <a:defRPr sz="1800"/>
            </a:pPr>
            <a:r>
              <a:t>Microcredito Sociale: Finanziamento a tasso 0 fino a 10mila euro per superare una momentanea difficoltà finanziaria</a:t>
            </a:r>
          </a:p>
          <a:p>
            <a:pPr marL="342900" indent="-342900" algn="just">
              <a:lnSpc>
                <a:spcPct val="115000"/>
              </a:lnSpc>
              <a:spcBef>
                <a:spcPts val="800"/>
              </a:spcBef>
              <a:buSzPct val="100000"/>
              <a:buFont typeface="Arial"/>
              <a:buChar char="•"/>
              <a:tabLst>
                <a:tab pos="457200" algn="l"/>
              </a:tabLst>
              <a:defRPr sz="1800"/>
            </a:pPr>
            <a:r>
              <a:t>Microcredito Imprenditoriale Finanziamento a tasso 0 fino a un importo massimo di 50mila euro per avviare o sviluppare iniziative imprenditoriali</a:t>
            </a:r>
          </a:p>
          <a:p>
            <a:pPr marL="342900" indent="-342900" algn="just">
              <a:lnSpc>
                <a:spcPct val="115000"/>
              </a:lnSpc>
              <a:spcBef>
                <a:spcPts val="800"/>
              </a:spcBef>
              <a:buSzPct val="100000"/>
              <a:buFont typeface="Arial"/>
              <a:buChar char="•"/>
              <a:tabLst>
                <a:tab pos="457200" algn="l"/>
              </a:tabLst>
              <a:defRPr sz="1800"/>
            </a:pPr>
            <a:r>
              <a:t>Assistenza gratuita di un tutor di microcredito, sia nella fase istruttoria che durante il periodo di ammortamento</a:t>
            </a:r>
          </a:p>
          <a:p>
            <a:pPr marL="342900" indent="-342900" algn="just">
              <a:lnSpc>
                <a:spcPct val="115000"/>
              </a:lnSpc>
              <a:spcBef>
                <a:spcPts val="800"/>
              </a:spcBef>
              <a:buSzPct val="100000"/>
              <a:buFont typeface="Arial"/>
              <a:buChar char="•"/>
              <a:tabLst>
                <a:tab pos="457200" algn="l"/>
              </a:tabLst>
              <a:defRPr sz="1800"/>
            </a:pPr>
            <a:r>
              <a:t>Corsi gratuiti di formazione all’educazione finanziaria e all’autoimprenditorialità</a:t>
            </a:r>
          </a:p>
          <a:p>
            <a:pPr algn="just">
              <a:lnSpc>
                <a:spcPct val="115000"/>
              </a:lnSpc>
              <a:spcBef>
                <a:spcPts val="800"/>
              </a:spcBef>
              <a:defRPr b="1" sz="1800"/>
            </a:pPr>
            <a:r>
              <a:t>Diverse Regioni </a:t>
            </a:r>
            <a:r>
              <a:rPr b="0"/>
              <a:t>hanno adottato misure specifiche, come l’assegnazione di alloggi pubblici o soluzioni abitative a canone calmierato. </a:t>
            </a:r>
            <a:endParaRPr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lgn="just">
              <a:lnSpc>
                <a:spcPct val="115000"/>
              </a:lnSpc>
              <a:spcBef>
                <a:spcPts val="800"/>
              </a:spcBef>
              <a:defRPr b="1" sz="1800"/>
            </a:pPr>
            <a:r>
              <a:t>Cosa si intende per educazione finanziaria</a:t>
            </a:r>
          </a:p>
          <a:p>
            <a:pPr algn="just">
              <a:defRPr sz="1800"/>
            </a:pPr>
            <a:r>
              <a:t>Secondo la definizione dell’OCSE, l’educazione finanziaria «è un processo attraverso il quale i consumatori, i risparmiatori e gli investitori </a:t>
            </a:r>
            <a:r>
              <a:rPr b="1"/>
              <a:t>migliorano le loro capacità di comprensione dei prodotti finanziari</a:t>
            </a:r>
            <a:r>
              <a:t> e dei concetti che ne sono alla base e attraverso istruzioni, informazioni, consigli sviluppano attitudini e conoscenze atte a comprendere i rischi e le opportunità di fare scelte informate, dove ricevere supporto o aiuto per realizzare tali scelte e per le azioni da intraprendere per migliorare il proprio stato e il livello di protezione».</a:t>
            </a:r>
          </a:p>
          <a:p>
            <a:pPr algn="just">
              <a:defRPr sz="1800"/>
            </a:pPr>
            <a:r>
              <a:t>In altre parole, L'educazione finanziaria è importante perché aiuta le persone a comprendere i concetti fondamentali del denaro e a sviluppare le competenze necessarie per gestire le loro finanze in modo efficace. </a:t>
            </a:r>
          </a:p>
          <a:p>
            <a:pPr algn="just">
              <a:defRPr sz="1800"/>
            </a:pPr>
            <a:r>
              <a:t>Con una buona educazione finanziaria, le persone possono imparare a creare un bilancio, a risparmiare, a investire e a gestire il debito in modo responsabile. Ciò può aiutarle a raggiungere i loro obiettivi finanziari a lungo termine, come la costruzione di una riserva di emergenza o la preparazione per la pensione. </a:t>
            </a:r>
          </a:p>
          <a:p>
            <a:pPr algn="just">
              <a:defRPr sz="1800"/>
            </a:pPr>
            <a:r>
              <a:t>Inoltre, una buona educazione finanziaria può aiutare le persone a evitare errori finanziari costosi e a proteggere se stesse dalle frodi e dalle truffe.</a:t>
            </a:r>
          </a:p>
          <a:p>
            <a:pPr algn="just">
              <a:defRPr sz="1800"/>
            </a:pPr>
            <a:r>
              <a:t>In un'economia sempre più complessa, l'educazione finanziaria è fondamentale per prendere decisioni informate e per aiutare le persone a raggiungere la stabilità finanziaria e la sicurezza economica.</a:t>
            </a:r>
          </a:p>
          <a:p>
            <a:pPr algn="just">
              <a:defRPr b="1" sz="1800"/>
            </a:pPr>
            <a:r>
              <a:t>L’Ente Nazionale per il Microcredito</a:t>
            </a:r>
            <a:r>
              <a:rPr b="0"/>
              <a:t> è un Ente pubblico non economico che esercita importanti funzioni in materia di microcredito e microfinanza sia a livello nazionale che internazionale.</a:t>
            </a:r>
            <a:endParaRPr b="0"/>
          </a:p>
          <a:p>
            <a:pPr algn="just">
              <a:defRPr sz="1800"/>
            </a:pPr>
            <a:r>
              <a:t>Esso ha il fondamentale obiettivo di promuovere lo sviluppo della microimprenditoria e del lavoro autonomo, nonché l’inclusione sociale e finanziaria delle persone maggiormente svantaggiate. A tal fine, l’Ente sviluppa iniziative finalizzate a favorire l’accesso al credito attraverso gli strumenti della microfinanza, la formazione, il tutoraggio, la ricerca, la capacity building, la diffusione di buone pratiche.</a:t>
            </a:r>
          </a:p>
          <a:p>
            <a:pPr algn="just">
              <a:defRPr sz="1800"/>
            </a:pPr>
            <a:r>
              <a:t>Nell’ambito delle sue funzioni istituzionali l’Ente ha realizzato un’ampia serie di progetti in materia di microcredito e microfinanza con il contributo di pubbliche amministrazioni a livello nazionale, regionale e locale, nonché di soggetti privati del terzo settore quali banche ed enti non-profit.</a:t>
            </a:r>
          </a:p>
          <a:p>
            <a:pPr algn="just">
              <a:defRPr sz="1800"/>
            </a:pPr>
            <a:r>
              <a:t>In particolare, l’Ente in collaborazione con diversi istituti di credito locali e nazionali, con i quali ha sottoscritto apposite convenzioni, ha sviluppato un modello operativo per favorire l’accesso al microcredito delle micro imprese. </a:t>
            </a:r>
          </a:p>
          <a:p>
            <a:pPr algn="just">
              <a:defRPr sz="1800"/>
            </a:pPr>
            <a:r>
              <a:t>L’ampia partecipazione ricevuta dal mondo bancario e dagli operatori in servizi non finanziari ha reso disponibile questo strumento in tutto il territorio nazionale offrendo alle imprese interessate un sistema semplice, efficace e soddisfacente di gestione della richiesta di finanziamento.</a:t>
            </a:r>
          </a:p>
          <a:p>
            <a:pPr algn="just">
              <a:defRPr sz="1800"/>
            </a:pPr>
            <a:r>
              <a:t>Le nuove disposizioni entrate in vigore a partire dal 12 gennaio 2024, riguardano i seguenti aspetti: 1. gli importi salgono dai precedenti 40 mila euro più 10 mila euro in credito frazionato, agli attuali 75 mila oppure 100 mila se destinati a srl ordinarie. Si tenga in considerazione che in entrambi i casi il Fondo di garanzia per le PMI non potrà superare la copertura dell’80% del rischio di credito per importi fino a 50 mila, mentre per importi superiori la garanzia non potrà eccedere il limite del 60%; 2. le società a responsabilità limitata diventano soggetti elegibili al microcredito. Si tenga in considerazione che in questo caso e solo in questo, sarà possibile richiedere anche garanzie reali e non esclusivamente personali; 3. non è più previsto il credito frazionato ma si potranno erogare gli importi deliberati in un’unica tranche; 4. viene cancellato il limite dei 5 anni di Partita IVA per tutte le imprese richiedenti e vengono inoltre cancellati i limiti dimensionali riguardanti l’attivo patrimoniale, i ricavi lordi e l’indebitamento; 5. la durata massima del finanziamento viene aumentata fino ad un massimo di 10 anni, comprensivi di eventuali periodi di pre-ammortamento. Restiamo a disposizione per ogni eventuale chiarimento.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Articolo pubblicato tre gg fa da giornale La stampa 25/02</a:t>
            </a:r>
          </a:p>
          <a:p>
            <a:pPr>
              <a:defRPr b="1">
                <a:latin typeface="Lora"/>
                <a:ea typeface="Lora"/>
                <a:cs typeface="Lora"/>
                <a:sym typeface="Lora"/>
              </a:defRPr>
            </a:pPr>
            <a:r>
              <a:t>Il recente rapporto INPS</a:t>
            </a:r>
            <a:r>
              <a:rPr b="0"/>
              <a:t> ha evidenziato come in Italia il divario retributivo tra uomini e donne sia ancora del 20%. Una disparità che non riguarda solo l’equità salariale, ma rappresenta un ostacolo concreto alla crescita economica e alla valorizzazione del talento femminile nel mondo del lavoro.</a:t>
            </a:r>
            <a:endParaRPr b="0"/>
          </a:p>
          <a:p>
            <a:pPr>
              <a:lnSpc>
                <a:spcPts val="2700"/>
              </a:lnSpc>
              <a:spcBef>
                <a:spcPts val="2400"/>
              </a:spcBef>
              <a:defRPr b="1">
                <a:solidFill>
                  <a:srgbClr val="242424"/>
                </a:solidFill>
                <a:latin typeface="Segoe UI"/>
                <a:ea typeface="Segoe UI"/>
                <a:cs typeface="Segoe UI"/>
                <a:sym typeface="Segoe UI"/>
              </a:defRPr>
            </a:pPr>
            <a:r>
              <a:t>I dati Inps su contratti indeterminati e part time</a:t>
            </a:r>
          </a:p>
          <a:p>
            <a:pPr>
              <a:spcBef>
                <a:spcPts val="1200"/>
              </a:spcBef>
              <a:defRPr>
                <a:solidFill>
                  <a:srgbClr val="242424"/>
                </a:solidFill>
                <a:latin typeface="Segoe UI"/>
                <a:ea typeface="Segoe UI"/>
                <a:cs typeface="Segoe UI"/>
                <a:sym typeface="Segoe UI"/>
              </a:defRPr>
            </a:pPr>
            <a:r>
              <a:t>«Sono ancora rilevanti le condizioni di svantaggio delle donne nel nostro Paese», si legge nel report. «Nell’ambito lavorativo, familiare e sociale». A livello numerico, stando ai dati Inps nel 2023 l’occupazione femminile era al 52.5%, rispetto al 70.4% di quella maschile. Una difficoltà a livello di assunzione che si riverbera anche sulla possibilità di firmare contratti a tempo indeterminato, 18% contro il 22.6% degli uomini. Il che si traduce in una porzione maggioritaria di part time: 64.4%, di cui 15.5% involontario. Vale a dire il triplo dell’involontario maschile.</a:t>
            </a:r>
          </a:p>
          <a:p>
            <a:pPr>
              <a:lnSpc>
                <a:spcPts val="2700"/>
              </a:lnSpc>
              <a:spcBef>
                <a:spcPts val="2400"/>
              </a:spcBef>
              <a:defRPr b="1">
                <a:solidFill>
                  <a:srgbClr val="242424"/>
                </a:solidFill>
                <a:latin typeface="Segoe UI"/>
                <a:ea typeface="Segoe UI"/>
                <a:cs typeface="Segoe UI"/>
                <a:sym typeface="Segoe UI"/>
              </a:defRPr>
            </a:pPr>
            <a:r>
              <a:t>Il divario settore per settore, nell’immobiliare -39%</a:t>
            </a:r>
          </a:p>
          <a:p>
            <a:pPr>
              <a:spcBef>
                <a:spcPts val="1200"/>
              </a:spcBef>
              <a:defRPr>
                <a:solidFill>
                  <a:srgbClr val="242424"/>
                </a:solidFill>
                <a:latin typeface="Segoe UI"/>
                <a:ea typeface="Segoe UI"/>
                <a:cs typeface="Segoe UI"/>
                <a:sym typeface="Segoe UI"/>
              </a:defRPr>
            </a:pPr>
            <a:r>
              <a:t>E quel 20% di retribuzione media in meno? Secondo l’Inps, dei diciotto settori del mercato del lavoro esaminati, in ben dieci il divario è in realtà maggiore. Si arriva a toccare un picco del 39.9% in quello immobiliare (129.7 euro lordi agli uomini, 77.9 euro alle donne). Seguito dalle attività professionali e scientifiche, dove il gender gap a livello retributivo è intorno al 35%, e attività finanziarie e assicurative, al 32.1%. Si passa poi al 23.7% nel commercio e al 16.3% nei servizi di alloggio e ristorazione. L’unico settore che sembrerebbe premiare maggiormente le donne è «le estrazioni di minerali da cave e miniere». E nel pubblico? Il divario tra i generi è meno presente, se non fosse che «per servizio sanitario, università e enti di ricerca le donne hanno una busta paga media inferiore agli uomini di quasi il 20%».</a:t>
            </a:r>
          </a:p>
          <a:p>
            <a:pPr>
              <a:lnSpc>
                <a:spcPts val="2700"/>
              </a:lnSpc>
              <a:spcBef>
                <a:spcPts val="2400"/>
              </a:spcBef>
              <a:defRPr b="1">
                <a:solidFill>
                  <a:srgbClr val="242424"/>
                </a:solidFill>
                <a:latin typeface="Segoe UI"/>
                <a:ea typeface="Segoe UI"/>
                <a:cs typeface="Segoe UI"/>
                <a:sym typeface="Segoe UI"/>
              </a:defRPr>
            </a:pPr>
            <a:r>
              <a:t>Ill paradosso femminile: più istruite, meno pagate</a:t>
            </a:r>
          </a:p>
          <a:p>
            <a:pPr>
              <a:spcBef>
                <a:spcPts val="1200"/>
              </a:spcBef>
              <a:defRPr>
                <a:solidFill>
                  <a:srgbClr val="242424"/>
                </a:solidFill>
                <a:latin typeface="Segoe UI"/>
                <a:ea typeface="Segoe UI"/>
                <a:cs typeface="Segoe UI"/>
                <a:sym typeface="Segoe UI"/>
              </a:defRPr>
            </a:pPr>
            <a:r>
              <a:t>A livello di istruzione, le donne nel 2023 hanno contato più diplomati e più laureati rispetto agli uomini, rispettivamente 52.6% e 59.9%. Eppure questa superiorità «non si traduce in una maggiore presenza nelle posizioni di vertice nel mondo del lavoro». Quasi tre donne su 10 sono «sovraistruite» rispetto al ruolo occupato, con un picco toccato tra le più giovani, in fascia 25-34 anni, di quattro su dieci. Discorso invertito per il lavoro di cura, soprattutto all’interno della famiglia. Nel 2023, le donne hanno utilizzato 14.4 milioni di giornate di congedo parentale, contro le 2.1 milioni usufruite dalla controparte maschile. Inutile dire che su questo dato influisca anche l’enorme carenza di asili, soprattutto per l’infanzia 0-3 anni.</a:t>
            </a:r>
          </a:p>
          <a:p>
            <a:pPr>
              <a:lnSpc>
                <a:spcPts val="2700"/>
              </a:lnSpc>
              <a:spcBef>
                <a:spcPts val="2400"/>
              </a:spcBef>
              <a:defRPr b="1">
                <a:solidFill>
                  <a:srgbClr val="242424"/>
                </a:solidFill>
                <a:latin typeface="Segoe UI"/>
                <a:ea typeface="Segoe UI"/>
                <a:cs typeface="Segoe UI"/>
                <a:sym typeface="Segoe UI"/>
              </a:defRPr>
            </a:pPr>
            <a:r>
              <a:t>Il gender gap pensionistico</a:t>
            </a:r>
          </a:p>
          <a:p>
            <a:pPr>
              <a:spcBef>
                <a:spcPts val="1200"/>
              </a:spcBef>
              <a:defRPr>
                <a:solidFill>
                  <a:srgbClr val="242424"/>
                </a:solidFill>
                <a:latin typeface="Segoe UI"/>
                <a:ea typeface="Segoe UI"/>
                <a:cs typeface="Segoe UI"/>
                <a:sym typeface="Segoe UI"/>
              </a:defRPr>
            </a:pPr>
            <a:r>
              <a:t>Il gender gap è ben presente anche al termine della vita lavorativa, in un sistema pensionistico che riflette inevitabilmente le disuguaglianze. In media dal Fondo lavoratori dipendenti le donne ricevono un importo medio di 989 euro, quasi la metà dei 1.897 euro percepiti dagli uomini. Una discrepanza notevole che tiene conto del fatto che</a:t>
            </a:r>
            <a:r>
              <a:rPr b="1"/>
              <a:t> una </a:t>
            </a:r>
            <a:r>
              <a:t>parte delle donne non ha lavorato e percepisce solo una pensione ai superstiti e delle carriere più lunghe e con retribuzioni più alte degli uomini. Il divario è però presente anche nelle pensioni di vecchiaia e per quelle anticipate, specchio della difficoltà delle donne a raggiungere gli alti requisiti contributivi previsti.</a:t>
            </a:r>
          </a:p>
          <a:p>
            <a:pPr>
              <a:spcBef>
                <a:spcPts val="1200"/>
              </a:spcBef>
              <a:defRPr>
                <a:solidFill>
                  <a:srgbClr val="242424"/>
                </a:solidFill>
                <a:latin typeface="Segoe UI"/>
                <a:ea typeface="Segoe UI"/>
                <a:cs typeface="Segoe UI"/>
                <a:sym typeface="Segoe UI"/>
              </a:defRPr>
            </a:pPr>
            <a:r>
              <a:t>Foto copertina: </a:t>
            </a:r>
            <a:r>
              <a:rPr i="1"/>
              <a:t>Prostockstudio | Dreamstime.com</a:t>
            </a:r>
          </a:p>
          <a:p>
            <a:pPr>
              <a:spcBef>
                <a:spcPts val="1200"/>
              </a:spcBef>
              <a:defRPr>
                <a:solidFill>
                  <a:srgbClr val="242424"/>
                </a:solidFill>
                <a:latin typeface="Segoe UI"/>
                <a:ea typeface="Segoe UI"/>
                <a:cs typeface="Segoe UI"/>
                <a:sym typeface="Segoe UI"/>
              </a:defRPr>
            </a:pPr>
            <a:r>
              <a:t>L'articolo </a:t>
            </a:r>
            <a:r>
              <a:rPr u="sng">
                <a:solidFill>
                  <a:srgbClr val="3A8AC9"/>
                </a:solidFill>
                <a:uFill>
                  <a:solidFill>
                    <a:srgbClr val="3A8AC9"/>
                  </a:solidFill>
                </a:uFill>
                <a:hlinkClick r:id="rId3" invalidUrl="" action="" tgtFrame="" tooltip="" history="1" highlightClick="0" endSnd="0"/>
              </a:rPr>
              <a:t>Le donne in Italia guadagnano il 20% in meno degli uomini: i dati dell’Inps sugli stipendi medi</a:t>
            </a:r>
            <a:r>
              <a:t> proviene da </a:t>
            </a:r>
            <a:r>
              <a:rPr u="sng">
                <a:solidFill>
                  <a:srgbClr val="3A8AC9"/>
                </a:solidFill>
                <a:uFill>
                  <a:solidFill>
                    <a:srgbClr val="3A8AC9"/>
                  </a:solidFill>
                </a:uFill>
                <a:hlinkClick r:id="rId4" invalidUrl="" action="" tgtFrame="" tooltip="" history="1" highlightClick="0" endSnd="0"/>
              </a:rPr>
              <a:t>Open</a:t>
            </a:r>
            <a: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lnSpc>
                <a:spcPct val="105999"/>
              </a:lnSpc>
              <a:spcBef>
                <a:spcPts val="800"/>
              </a:spcBef>
              <a:defRPr b="1" sz="1800">
                <a:latin typeface="Verdana"/>
                <a:ea typeface="Verdana"/>
                <a:cs typeface="Verdana"/>
                <a:sym typeface="Verdana"/>
              </a:defRPr>
            </a:pPr>
            <a:r>
              <a:t>QUOTE ROSA (Serena Dandini)</a:t>
            </a:r>
          </a:p>
          <a:p>
            <a:pPr>
              <a:lnSpc>
                <a:spcPct val="105999"/>
              </a:lnSpc>
              <a:spcBef>
                <a:spcPts val="800"/>
              </a:spcBef>
              <a:defRPr sz="1800">
                <a:latin typeface="Verdana"/>
                <a:ea typeface="Verdana"/>
                <a:cs typeface="Verdana"/>
                <a:sym typeface="Verdana"/>
              </a:defRPr>
            </a:pPr>
            <a:r>
              <a:t>E’ più facile che un cammello passi attraverso la cruna di un ago che una donna manager entri in un consiglio di amministrazione, ma io ce l’ho fatta. Non è stata una passeggiata, sono battaglie che lasciano i segni, ti possono indurire, a volte ti incattiviscono pure. Questa piega amara sulla fronte, per esempio, prima non ce l’avevo, ma che volete, ogni cosa ha il suo prezzo e se hai i soldi per pagarti un po’ di botulino si vede molto meno.</a:t>
            </a:r>
          </a:p>
          <a:p>
            <a:pPr>
              <a:lnSpc>
                <a:spcPct val="105999"/>
              </a:lnSpc>
              <a:spcBef>
                <a:spcPts val="800"/>
              </a:spcBef>
              <a:defRPr sz="1800">
                <a:latin typeface="Verdana"/>
                <a:ea typeface="Verdana"/>
                <a:cs typeface="Verdana"/>
                <a:sym typeface="Verdana"/>
              </a:defRPr>
            </a:pPr>
            <a:r>
              <a:t>Io appartengo alla generazione di donne che ha rinunciato ai figli per la carriera. Non me ne pento. Ho coltivato delle amicizie meravigliose, mica è detto che una donna per realizzarsi deve per forza essere mamma come dice la pubblicità dei pannolini. Poi tanto ci sono gli uomini che ti scaldano il cuore, io addirittura ho sposato un collega. E’ bello lavorare spalla a spalla, sentirsi complici e uguali, tonnellate di email da smaltire la sera prima di ritrovarsi finalmente a letto, stessi iPad, stessi orari, stesso stress, stessi iPhone stessi viaggi di lavoro, Frecciarossa, wi-fi, stesse vip lounge, stessi stipendi…..Ecco, finché sono stati gli stessi è andato tutto bene, io ci ho messo un po’ a raggiungerlo, si sa, a pari curriculum noi donne siamo considerate meno spendibili, meno autorevoli, dobbiamo essere tre volte più brave per ottenere lo stesso risultato, ma alla fine ce l’ho fatta.</a:t>
            </a:r>
          </a:p>
          <a:p>
            <a:pPr>
              <a:lnSpc>
                <a:spcPct val="105999"/>
              </a:lnSpc>
              <a:spcBef>
                <a:spcPts val="800"/>
              </a:spcBef>
              <a:defRPr sz="1800">
                <a:latin typeface="Verdana"/>
                <a:ea typeface="Verdana"/>
                <a:cs typeface="Verdana"/>
                <a:sym typeface="Verdana"/>
              </a:defRPr>
            </a:pPr>
            <a:r>
              <a:t>Il problema è che poi l’ho superato, ho cominciato a guadagnare più di lui. Non l’ho fatto apposta, anzi mi vergognavo anche un po’… Subito non gliel’ho detto, non so perché, ma dentro di me mi sentivo in colpa, come se superarlo economicamente fosse un affronto alla sua virilità, avevo paura di umiliarlo. Ma poi mi sono detta che il mondo era ben cambiato dai tempi di mio padre che non ha mai fatto lavorare la mamma anche se era laureata, per decoro, per decenza, che non si dica che la sua signora era costretta a faticare; a lei invece sarebbe piaciuto tanto, ma non l’ha mai contrariato. Io sì, e così ho fatto outing offrendogli un weekend cinque stelle a Parigi. Da lì sono iniziati i guai; lentamente, sottilmente, un veleno si è infiltrato nel nostro rapporto. Io non ero più così simpatica né tanto intelligente come prima, anzi ogni motivo era buono per assestare un colpetto alla mia autostima che si sa, nelle donne è già traballante di suo. Piano piano ha cominciato a colpirmi, prima in privato poi in pubblico, davanti ad amici e colleghi. Un risentimento sordo, un sarcasmo feroce, una critica impietosa e continua. </a:t>
            </a:r>
          </a:p>
          <a:p>
            <a:pPr>
              <a:lnSpc>
                <a:spcPct val="105999"/>
              </a:lnSpc>
              <a:spcBef>
                <a:spcPts val="800"/>
              </a:spcBef>
              <a:defRPr sz="1800">
                <a:latin typeface="Verdana"/>
                <a:ea typeface="Verdana"/>
                <a:cs typeface="Verdana"/>
                <a:sym typeface="Verdana"/>
              </a:defRPr>
            </a:pPr>
            <a:r>
              <a:t>Non andava mai bene quello che facevo, un match senza esclusione di colpi, anzi un colpo dietro l’altro, fino a quello definitivo, un portacenere di marmo tirato in piena fronte una sera di maggio, appena tornati da un convegno sui tassi di interesse. Ero ancora viva, poteva salvarmi e invece mi guardava con stupore, immobile, io respiravo a fatica, finalmente debole e arrendevole. Mi aveva messo a terra, non voleva farlo ma non aveva più argomenti per spiegarmi la sua inadeguatezza, ero cresciuta troppo per lui, non ce la faceva a starmi al passo, non riusciva più a reggere il confronto. </a:t>
            </a:r>
          </a:p>
          <a:p>
            <a:pPr>
              <a:lnSpc>
                <a:spcPct val="105999"/>
              </a:lnSpc>
              <a:spcBef>
                <a:spcPts val="800"/>
              </a:spcBef>
              <a:defRPr sz="1800">
                <a:latin typeface="Verdana"/>
                <a:ea typeface="Verdana"/>
                <a:cs typeface="Verdana"/>
                <a:sym typeface="Verdana"/>
              </a:defRPr>
            </a:pPr>
            <a:r>
              <a:t>Si sentiva inferiore e non aveva altra scelta che ricorrere alla forza fisica, in quella era ancora superiore a me.</a:t>
            </a:r>
          </a:p>
          <a:p>
            <a:pPr>
              <a:lnSpc>
                <a:spcPct val="105999"/>
              </a:lnSpc>
              <a:spcBef>
                <a:spcPts val="800"/>
              </a:spcBef>
              <a:defRPr sz="1800">
                <a:latin typeface="Verdana"/>
                <a:ea typeface="Verdana"/>
                <a:cs typeface="Verdana"/>
                <a:sym typeface="Verdana"/>
              </a:defRPr>
            </a:pPr>
            <a:r>
              <a:t>Almeno ha vinto l’ultima partita. </a:t>
            </a:r>
          </a:p>
          <a:p>
            <a:pPr>
              <a:lnSpc>
                <a:spcPct val="105999"/>
              </a:lnSpc>
              <a:spcBef>
                <a:spcPts val="800"/>
              </a:spcBef>
              <a:defRPr sz="1800">
                <a:latin typeface="Verdana"/>
                <a:ea typeface="Verdana"/>
                <a:cs typeface="Verdana"/>
                <a:sym typeface="Verdana"/>
              </a:defRPr>
            </a:pPr>
            <a:r>
              <a:t> </a:t>
            </a:r>
          </a:p>
          <a:p>
            <a:pPr>
              <a:lnSpc>
                <a:spcPct val="105999"/>
              </a:lnSpc>
              <a:spcBef>
                <a:spcPts val="800"/>
              </a:spcBef>
              <a:defRPr sz="1800">
                <a:latin typeface="Verdana"/>
                <a:ea typeface="Verdana"/>
                <a:cs typeface="Verdana"/>
                <a:sym typeface="Verdana"/>
              </a:defRPr>
            </a:pPr>
            <a:r>
              <a:t>Il brano che avete ascoltato è tratto da “Ferite a morte”, di Serena Dandini, un libro in cui a parlare sono le vittime: donne che sono morte per mano di uomini che avrebbero dovuto amarle e proteggerle.</a:t>
            </a:r>
            <a:br/>
            <a:r>
              <a:t>Con l’emancipazione femminile e con la conquista di diritti sociali, economici e civili della donna, la figura maschile si sente destabilizzata, sbandata, incapace di accettare una donna che dimostra di saper portare avanti battaglie e di vincerle, di saper svolgere gli stessi lavori degli uomini, raggiungendo ottimi risultati e facendo carriera, di saper destreggiarsi nel coniugare casa, famiglia e vita professionale. Di fronte a tutto questo l’uomo, a volte, reagisce con gli abusi, con le violenze, per riprendersi con la forza e con la prepotenza un ruolo di superiorità che non gli compete.</a:t>
            </a:r>
          </a:p>
          <a:p>
            <a:pPr>
              <a:lnSpc>
                <a:spcPct val="105999"/>
              </a:lnSpc>
              <a:spcBef>
                <a:spcPts val="800"/>
              </a:spcBef>
              <a:defRPr sz="1800">
                <a:latin typeface="Verdana"/>
                <a:ea typeface="Verdana"/>
                <a:cs typeface="Verdana"/>
                <a:sym typeface="Verdana"/>
              </a:defRPr>
            </a:pPr>
            <a:r>
              <a:t> </a:t>
            </a:r>
          </a:p>
          <a:p>
            <a:pPr>
              <a:lnSpc>
                <a:spcPct val="105999"/>
              </a:lnSpc>
              <a:spcBef>
                <a:spcPts val="800"/>
              </a:spcBef>
              <a:defRPr sz="1800">
                <a:latin typeface="Verdana"/>
                <a:ea typeface="Verdana"/>
                <a:cs typeface="Verdana"/>
                <a:sym typeface="Verdana"/>
              </a:defRPr>
            </a:pPr>
            <a:r>
              <a:t> </a:t>
            </a:r>
          </a:p>
          <a:p>
            <a:pPr>
              <a:lnSpc>
                <a:spcPct val="105999"/>
              </a:lnSpc>
              <a:spcBef>
                <a:spcPts val="800"/>
              </a:spcBef>
              <a:defRPr sz="1800">
                <a:latin typeface="Verdana"/>
                <a:ea typeface="Verdana"/>
                <a:cs typeface="Verdana"/>
                <a:sym typeface="Verdana"/>
              </a:defRPr>
            </a:pPr>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lgn="just">
              <a:lnSpc>
                <a:spcPct val="115000"/>
              </a:lnSpc>
              <a:spcBef>
                <a:spcPts val="800"/>
              </a:spcBef>
            </a:pPr>
            <a:r>
              <a:t>Bilancio familiare</a:t>
            </a:r>
          </a:p>
          <a:p>
            <a:pPr marL="342900" indent="-342900" algn="just">
              <a:lnSpc>
                <a:spcPct val="115000"/>
              </a:lnSpc>
              <a:spcBef>
                <a:spcPts val="800"/>
              </a:spcBef>
              <a:buSzPct val="100000"/>
              <a:buChar char="✓"/>
              <a:tabLst>
                <a:tab pos="457200" algn="l"/>
              </a:tabLst>
            </a:pPr>
            <a:r>
              <a:t>La pianificazione finanziaria inizia con l’analisi del </a:t>
            </a:r>
            <a:r>
              <a:rPr b="1"/>
              <a:t>Bilancio familiare </a:t>
            </a:r>
            <a:r>
              <a:t>che serve ad avere </a:t>
            </a:r>
            <a:r>
              <a:rPr b="1"/>
              <a:t>consapevolezza </a:t>
            </a:r>
            <a:r>
              <a:t>della</a:t>
            </a:r>
            <a:r>
              <a:rPr b="1"/>
              <a:t> situazione finanziaria </a:t>
            </a:r>
            <a:r>
              <a:t>della</a:t>
            </a:r>
            <a:r>
              <a:rPr b="1"/>
              <a:t> famiglia</a:t>
            </a:r>
          </a:p>
          <a:p>
            <a:pPr marL="342900" indent="-342900" algn="just">
              <a:lnSpc>
                <a:spcPct val="115000"/>
              </a:lnSpc>
              <a:spcBef>
                <a:spcPts val="800"/>
              </a:spcBef>
              <a:buSzPct val="100000"/>
              <a:buChar char="✓"/>
              <a:tabLst>
                <a:tab pos="457200" algn="l"/>
              </a:tabLst>
              <a:defRPr b="1"/>
            </a:pPr>
            <a:r>
              <a:t>Monitorando</a:t>
            </a:r>
            <a:r>
              <a:rPr b="0"/>
              <a:t> nei mesi e negli anni quanto si spende si riesce a:</a:t>
            </a:r>
          </a:p>
          <a:p>
            <a:pPr lvl="1" marL="742950" indent="-285750" algn="just">
              <a:lnSpc>
                <a:spcPct val="115000"/>
              </a:lnSpc>
              <a:spcBef>
                <a:spcPts val="800"/>
              </a:spcBef>
              <a:buSzPct val="100000"/>
              <a:buChar char="✓"/>
              <a:tabLst>
                <a:tab pos="914400" algn="l"/>
              </a:tabLst>
            </a:pPr>
            <a:r>
              <a:t>quantificare le </a:t>
            </a:r>
            <a:r>
              <a:rPr b="1"/>
              <a:t>spese</a:t>
            </a:r>
            <a:r>
              <a:t> </a:t>
            </a:r>
            <a:r>
              <a:rPr b="1"/>
              <a:t>ordinarie</a:t>
            </a:r>
            <a:r>
              <a:t> che, se non mutano le condizioni, probabilmente si ripetono nel tempo</a:t>
            </a:r>
          </a:p>
          <a:p>
            <a:pPr lvl="1" marL="742950" indent="-285750" algn="just">
              <a:lnSpc>
                <a:spcPct val="115000"/>
              </a:lnSpc>
              <a:spcBef>
                <a:spcPts val="800"/>
              </a:spcBef>
              <a:buSzPct val="100000"/>
              <a:buChar char="✓"/>
              <a:tabLst>
                <a:tab pos="914400" algn="l"/>
              </a:tabLst>
            </a:pPr>
            <a:r>
              <a:t>tenere sotto controllo le proprie </a:t>
            </a:r>
            <a:r>
              <a:rPr b="1"/>
              <a:t>abitudini</a:t>
            </a:r>
            <a:r>
              <a:t> </a:t>
            </a:r>
            <a:r>
              <a:rPr b="1"/>
              <a:t>di</a:t>
            </a:r>
            <a:r>
              <a:t> </a:t>
            </a:r>
            <a:r>
              <a:rPr b="1"/>
              <a:t>spesa</a:t>
            </a:r>
            <a:r>
              <a:t> e il proprio </a:t>
            </a:r>
            <a:r>
              <a:rPr b="1"/>
              <a:t>stile</a:t>
            </a:r>
            <a:r>
              <a:t> </a:t>
            </a:r>
            <a:r>
              <a:rPr b="1"/>
              <a:t>di</a:t>
            </a:r>
            <a:r>
              <a:t> </a:t>
            </a:r>
            <a:r>
              <a:rPr b="1"/>
              <a:t>vita</a:t>
            </a:r>
          </a:p>
          <a:p>
            <a:pPr lvl="1" marL="742950" indent="-285750" algn="just">
              <a:lnSpc>
                <a:spcPct val="115000"/>
              </a:lnSpc>
              <a:spcBef>
                <a:spcPts val="800"/>
              </a:spcBef>
              <a:buSzPct val="100000"/>
              <a:buChar char="✓"/>
              <a:tabLst>
                <a:tab pos="914400" algn="l"/>
              </a:tabLst>
            </a:pPr>
            <a:r>
              <a:t>identificare e quindi ridurre eventuali </a:t>
            </a:r>
            <a:r>
              <a:rPr b="1"/>
              <a:t>sprechi</a:t>
            </a:r>
            <a:r>
              <a:t> </a:t>
            </a:r>
          </a:p>
          <a:p>
            <a:pPr lvl="1" marL="742950" indent="-285750" algn="just">
              <a:lnSpc>
                <a:spcPct val="115000"/>
              </a:lnSpc>
              <a:spcBef>
                <a:spcPts val="800"/>
              </a:spcBef>
              <a:buSzPct val="100000"/>
              <a:buChar char="✓"/>
              <a:tabLst>
                <a:tab pos="914400" algn="l"/>
              </a:tabLst>
            </a:pPr>
            <a:r>
              <a:t>definire la propria </a:t>
            </a:r>
            <a:r>
              <a:rPr b="1"/>
              <a:t>capacità</a:t>
            </a:r>
            <a:r>
              <a:t> di </a:t>
            </a:r>
            <a:r>
              <a:rPr b="1"/>
              <a:t>risparmio</a:t>
            </a:r>
            <a:r>
              <a:t>, con la quale finanziare </a:t>
            </a:r>
            <a:r>
              <a:rPr b="1"/>
              <a:t>investimenti</a:t>
            </a:r>
            <a:r>
              <a:t> e </a:t>
            </a:r>
            <a:r>
              <a:rPr b="1"/>
              <a:t>spese</a:t>
            </a:r>
            <a:r>
              <a:t> </a:t>
            </a:r>
            <a:r>
              <a:rPr b="1"/>
              <a:t>future</a:t>
            </a:r>
          </a:p>
          <a:p>
            <a:pPr marL="342900" indent="-342900" algn="just">
              <a:lnSpc>
                <a:spcPct val="115000"/>
              </a:lnSpc>
              <a:spcBef>
                <a:spcPts val="800"/>
              </a:spcBef>
              <a:buSzPct val="100000"/>
              <a:buChar char="✓"/>
              <a:tabLst>
                <a:tab pos="457200" algn="l"/>
              </a:tabLst>
            </a:pPr>
            <a:r>
              <a:t>Per tenere sotto controllo le </a:t>
            </a:r>
            <a:r>
              <a:rPr b="1"/>
              <a:t>entrate</a:t>
            </a:r>
            <a:r>
              <a:t> e le </a:t>
            </a:r>
            <a:r>
              <a:rPr b="1"/>
              <a:t>uscite </a:t>
            </a:r>
            <a:r>
              <a:t>è necessario registrare mese per mese:</a:t>
            </a:r>
          </a:p>
          <a:p>
            <a:pPr lvl="1" marL="742950" indent="-285750" algn="just">
              <a:lnSpc>
                <a:spcPct val="115000"/>
              </a:lnSpc>
              <a:spcBef>
                <a:spcPts val="800"/>
              </a:spcBef>
              <a:buSzPct val="100000"/>
              <a:buChar char="✓"/>
              <a:tabLst>
                <a:tab pos="914400" algn="l"/>
              </a:tabLst>
            </a:pPr>
            <a:r>
              <a:t>tutte le </a:t>
            </a:r>
            <a:r>
              <a:rPr b="1"/>
              <a:t>entrate</a:t>
            </a:r>
            <a:r>
              <a:t>, qualsiasi sia la loro origine e frequenza</a:t>
            </a:r>
          </a:p>
          <a:p>
            <a:pPr lvl="1" marL="742950" indent="-285750" algn="just">
              <a:lnSpc>
                <a:spcPct val="115000"/>
              </a:lnSpc>
              <a:spcBef>
                <a:spcPts val="800"/>
              </a:spcBef>
              <a:buSzPct val="100000"/>
              <a:buChar char="✓"/>
              <a:tabLst>
                <a:tab pos="914400" algn="l"/>
              </a:tabLst>
            </a:pPr>
            <a:r>
              <a:t>tutte le </a:t>
            </a:r>
            <a:r>
              <a:rPr b="1"/>
              <a:t>uscite</a:t>
            </a:r>
            <a:r>
              <a:t>, raggruppandole per voci di spesa significative (alimentari, tasse, utenze, ecc.) Bisogna considerare tutte le </a:t>
            </a:r>
            <a:r>
              <a:rPr b="1"/>
              <a:t>spese</a:t>
            </a:r>
            <a:r>
              <a:t>, </a:t>
            </a:r>
            <a:r>
              <a:rPr b="1"/>
              <a:t>correnti</a:t>
            </a:r>
            <a:r>
              <a:t> e </a:t>
            </a:r>
            <a:r>
              <a:rPr b="1"/>
              <a:t>impreviste</a:t>
            </a:r>
            <a:r>
              <a:t>.</a:t>
            </a:r>
          </a:p>
          <a:p>
            <a:pPr algn="just">
              <a:lnSpc>
                <a:spcPct val="115000"/>
              </a:lnSpc>
              <a:spcBef>
                <a:spcPts val="800"/>
              </a:spcBef>
            </a:pPr>
            <a:r>
              <a:t>Per una corretta gestione del bilancio familiare è necessario:</a:t>
            </a:r>
          </a:p>
          <a:p>
            <a:pPr marL="342900" indent="-342900" algn="just">
              <a:lnSpc>
                <a:spcPct val="115000"/>
              </a:lnSpc>
              <a:spcBef>
                <a:spcPts val="800"/>
              </a:spcBef>
              <a:buSzPct val="100000"/>
              <a:buChar char="✓"/>
              <a:tabLst>
                <a:tab pos="457200" algn="l"/>
              </a:tabLst>
            </a:pPr>
            <a:r>
              <a:t>Scegliere il </a:t>
            </a:r>
            <a:r>
              <a:rPr b="1"/>
              <a:t>metodo</a:t>
            </a:r>
            <a:r>
              <a:t> </a:t>
            </a:r>
            <a:r>
              <a:rPr b="1"/>
              <a:t>più</a:t>
            </a:r>
            <a:r>
              <a:t> </a:t>
            </a:r>
            <a:r>
              <a:rPr b="1"/>
              <a:t>comodo</a:t>
            </a:r>
            <a:r>
              <a:t> per la gestione del bilancio familiare (agenda, foglio elettronico, app e software specifici)</a:t>
            </a:r>
          </a:p>
          <a:p>
            <a:pPr marL="342900" indent="-342900" algn="just">
              <a:lnSpc>
                <a:spcPct val="115000"/>
              </a:lnSpc>
              <a:spcBef>
                <a:spcPts val="800"/>
              </a:spcBef>
              <a:buSzPct val="100000"/>
              <a:buChar char="✓"/>
              <a:tabLst>
                <a:tab pos="457200" algn="l"/>
              </a:tabLst>
            </a:pPr>
            <a:r>
              <a:t>Scegliere correttamente le </a:t>
            </a:r>
            <a:r>
              <a:rPr b="1"/>
              <a:t>voci</a:t>
            </a:r>
            <a:r>
              <a:t> </a:t>
            </a:r>
            <a:r>
              <a:rPr b="1"/>
              <a:t>di</a:t>
            </a:r>
            <a:r>
              <a:t> </a:t>
            </a:r>
            <a:r>
              <a:rPr b="1"/>
              <a:t>spesa</a:t>
            </a:r>
            <a:r>
              <a:t>: non devono essere troppo poche, ma neppure un numero troppo alto. Il  numero ideale è 10-12</a:t>
            </a:r>
          </a:p>
          <a:p>
            <a:pPr marL="342900" indent="-342900" algn="just">
              <a:lnSpc>
                <a:spcPct val="115000"/>
              </a:lnSpc>
              <a:spcBef>
                <a:spcPts val="800"/>
              </a:spcBef>
              <a:buSzPct val="100000"/>
              <a:buChar char="✓"/>
              <a:tabLst>
                <a:tab pos="457200" algn="l"/>
              </a:tabLst>
              <a:defRPr b="1"/>
            </a:pPr>
            <a:r>
              <a:t>Registrare</a:t>
            </a:r>
            <a:r>
              <a:rPr b="0"/>
              <a:t> se possibile ogni giorno le spese </a:t>
            </a:r>
          </a:p>
          <a:p>
            <a:pPr marL="342900" indent="-342900" algn="just">
              <a:lnSpc>
                <a:spcPct val="115000"/>
              </a:lnSpc>
              <a:spcBef>
                <a:spcPts val="800"/>
              </a:spcBef>
              <a:buSzPct val="100000"/>
              <a:buChar char="✓"/>
              <a:tabLst>
                <a:tab pos="457200" algn="l"/>
              </a:tabLst>
            </a:pPr>
            <a:r>
              <a:t>Non sottovalutare l’incidenza di </a:t>
            </a:r>
            <a:r>
              <a:rPr b="1"/>
              <a:t>piccole</a:t>
            </a:r>
            <a:r>
              <a:t> </a:t>
            </a:r>
            <a:r>
              <a:rPr b="1"/>
              <a:t>spese</a:t>
            </a:r>
            <a:r>
              <a:t> </a:t>
            </a:r>
            <a:r>
              <a:rPr b="1"/>
              <a:t>voluttuarie</a:t>
            </a:r>
            <a:r>
              <a:t> </a:t>
            </a:r>
            <a:r>
              <a:rPr b="1"/>
              <a:t>quotidiane</a:t>
            </a:r>
          </a:p>
          <a:p>
            <a:pPr marL="342900" indent="-342900" algn="just">
              <a:lnSpc>
                <a:spcPct val="115000"/>
              </a:lnSpc>
              <a:spcBef>
                <a:spcPts val="800"/>
              </a:spcBef>
              <a:buSzPct val="100000"/>
              <a:buChar char="✓"/>
              <a:tabLst>
                <a:tab pos="457200" algn="l"/>
              </a:tabLst>
            </a:pPr>
            <a:r>
              <a:t>Fissare un giorno del mese per </a:t>
            </a:r>
            <a:r>
              <a:rPr b="1"/>
              <a:t>l’aggiornamento</a:t>
            </a:r>
            <a:r>
              <a:t> e </a:t>
            </a:r>
            <a:r>
              <a:rPr b="1"/>
              <a:t>monitoraggio</a:t>
            </a:r>
            <a:r>
              <a:t> </a:t>
            </a:r>
            <a:r>
              <a:rPr b="1"/>
              <a:t>del</a:t>
            </a:r>
            <a:r>
              <a:t> </a:t>
            </a:r>
            <a:r>
              <a:rPr b="1"/>
              <a:t>bilancio</a:t>
            </a:r>
            <a:r>
              <a:t> </a:t>
            </a:r>
          </a:p>
          <a:p>
            <a:pPr algn="just">
              <a:lnSpc>
                <a:spcPct val="115000"/>
              </a:lnSpc>
              <a:spcBef>
                <a:spcPts val="800"/>
              </a:spcBef>
            </a:pPr>
            <a:r>
              <a:t> L’uso di </a:t>
            </a:r>
            <a:r>
              <a:rPr b="1"/>
              <a:t>sistemi</a:t>
            </a:r>
            <a:r>
              <a:t> di </a:t>
            </a:r>
            <a:r>
              <a:rPr b="1"/>
              <a:t>pagamento</a:t>
            </a:r>
            <a:r>
              <a:t> </a:t>
            </a:r>
            <a:r>
              <a:rPr b="1"/>
              <a:t>diversi</a:t>
            </a:r>
            <a:r>
              <a:t> dal </a:t>
            </a:r>
            <a:r>
              <a:rPr b="1"/>
              <a:t>contante</a:t>
            </a:r>
            <a:r>
              <a:t> (Carte, ordini continuativi, ecc.) danno la possibilità alle </a:t>
            </a:r>
            <a:r>
              <a:rPr b="1"/>
              <a:t>Banche</a:t>
            </a:r>
            <a:r>
              <a:t> di </a:t>
            </a:r>
            <a:r>
              <a:rPr b="1"/>
              <a:t>identificare</a:t>
            </a:r>
            <a:r>
              <a:t> </a:t>
            </a:r>
            <a:r>
              <a:rPr b="1"/>
              <a:t>automaticamente</a:t>
            </a:r>
            <a:r>
              <a:t> le </a:t>
            </a:r>
            <a:r>
              <a:rPr b="1"/>
              <a:t>operazioni </a:t>
            </a:r>
            <a:r>
              <a:t>e quindi fornire un </a:t>
            </a:r>
            <a:r>
              <a:rPr b="1"/>
              <a:t>bilancio familiare più preciso</a:t>
            </a:r>
          </a:p>
          <a:p>
            <a:pPr algn="just">
              <a:lnSpc>
                <a:spcPct val="115000"/>
              </a:lnSpc>
              <a:spcBef>
                <a:spcPts val="800"/>
              </a:spcBef>
            </a:pP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Prestito Personale</a:t>
            </a:r>
          </a:p>
          <a:p>
            <a:pPr/>
            <a:r>
              <a:t>Finanziamento di </a:t>
            </a:r>
            <a:r>
              <a:rPr b="1">
                <a:solidFill>
                  <a:srgbClr val="00A197"/>
                </a:solidFill>
              </a:rPr>
              <a:t>importo</a:t>
            </a:r>
            <a:r>
              <a:t> </a:t>
            </a:r>
            <a:r>
              <a:rPr b="1">
                <a:solidFill>
                  <a:srgbClr val="00A197"/>
                </a:solidFill>
              </a:rPr>
              <a:t>contenuto</a:t>
            </a:r>
            <a:r>
              <a:t> (finalizzato o non finalizzato) e di </a:t>
            </a:r>
            <a:r>
              <a:rPr b="1">
                <a:solidFill>
                  <a:srgbClr val="00A197"/>
                </a:solidFill>
              </a:rPr>
              <a:t>durata fino a 60 mesi</a:t>
            </a:r>
            <a:r>
              <a:t>. Di norma </a:t>
            </a:r>
            <a:r>
              <a:rPr b="1">
                <a:solidFill>
                  <a:srgbClr val="00A197"/>
                </a:solidFill>
              </a:rPr>
              <a:t>non</a:t>
            </a:r>
            <a:r>
              <a:t> sono richieste </a:t>
            </a:r>
            <a:r>
              <a:rPr b="1">
                <a:solidFill>
                  <a:srgbClr val="00A197"/>
                </a:solidFill>
              </a:rPr>
              <a:t>garanzie</a:t>
            </a:r>
            <a:r>
              <a:t> specifiche</a:t>
            </a:r>
          </a:p>
          <a:p>
            <a:pPr/>
            <a:r>
              <a:t>Cessione del quinto Rivolto a </a:t>
            </a:r>
            <a:r>
              <a:rPr b="1">
                <a:solidFill>
                  <a:srgbClr val="00A197"/>
                </a:solidFill>
              </a:rPr>
              <a:t>dipendenti</a:t>
            </a:r>
            <a:r>
              <a:t> (pubblici o privati) di </a:t>
            </a:r>
            <a:r>
              <a:rPr b="1">
                <a:solidFill>
                  <a:srgbClr val="00A197"/>
                </a:solidFill>
              </a:rPr>
              <a:t>importo</a:t>
            </a:r>
            <a:r>
              <a:t> </a:t>
            </a:r>
            <a:r>
              <a:rPr b="1">
                <a:solidFill>
                  <a:srgbClr val="00A197"/>
                </a:solidFill>
              </a:rPr>
              <a:t>contenuto</a:t>
            </a:r>
            <a:r>
              <a:t>. L’importo della </a:t>
            </a:r>
            <a:r>
              <a:rPr b="1">
                <a:solidFill>
                  <a:srgbClr val="00A197"/>
                </a:solidFill>
              </a:rPr>
              <a:t>rata</a:t>
            </a:r>
            <a:r>
              <a:t> non può superare il </a:t>
            </a:r>
            <a:r>
              <a:rPr b="1">
                <a:solidFill>
                  <a:srgbClr val="00A197"/>
                </a:solidFill>
              </a:rPr>
              <a:t>quinto</a:t>
            </a:r>
            <a:r>
              <a:t> del </a:t>
            </a:r>
            <a:r>
              <a:rPr b="1">
                <a:solidFill>
                  <a:srgbClr val="00A197"/>
                </a:solidFill>
              </a:rPr>
              <a:t>salario</a:t>
            </a:r>
            <a:r>
              <a:t>/</a:t>
            </a:r>
            <a:r>
              <a:rPr b="1">
                <a:solidFill>
                  <a:srgbClr val="00A197"/>
                </a:solidFill>
              </a:rPr>
              <a:t>pensione</a:t>
            </a:r>
            <a:r>
              <a:t> netti </a:t>
            </a:r>
          </a:p>
          <a:p>
            <a:pPr/>
            <a:r>
              <a:t>Mutuo ipotecario Finanziamento a </a:t>
            </a:r>
            <a:r>
              <a:rPr b="1">
                <a:solidFill>
                  <a:srgbClr val="00A197"/>
                </a:solidFill>
              </a:rPr>
              <a:t>medio</a:t>
            </a:r>
            <a:r>
              <a:t>/</a:t>
            </a:r>
            <a:r>
              <a:rPr b="1">
                <a:solidFill>
                  <a:srgbClr val="00A197"/>
                </a:solidFill>
              </a:rPr>
              <a:t>lungo</a:t>
            </a:r>
            <a:r>
              <a:t> </a:t>
            </a:r>
            <a:r>
              <a:rPr b="1">
                <a:solidFill>
                  <a:srgbClr val="00A197"/>
                </a:solidFill>
              </a:rPr>
              <a:t>periodo</a:t>
            </a:r>
            <a:r>
              <a:t> finalizzato di regola </a:t>
            </a:r>
            <a:r>
              <a:rPr b="1">
                <a:solidFill>
                  <a:srgbClr val="00A197"/>
                </a:solidFill>
              </a:rPr>
              <a:t>all’acquisto</a:t>
            </a:r>
            <a:r>
              <a:t>/ </a:t>
            </a:r>
            <a:r>
              <a:rPr b="1">
                <a:solidFill>
                  <a:srgbClr val="00A197"/>
                </a:solidFill>
              </a:rPr>
              <a:t>ristrutturazione</a:t>
            </a:r>
            <a:r>
              <a:t> di una </a:t>
            </a:r>
            <a:r>
              <a:rPr b="1">
                <a:solidFill>
                  <a:srgbClr val="00A197"/>
                </a:solidFill>
              </a:rPr>
              <a:t>casa</a:t>
            </a:r>
            <a:r>
              <a:t>, con garanzia di </a:t>
            </a:r>
            <a:r>
              <a:rPr b="1">
                <a:solidFill>
                  <a:srgbClr val="00A197"/>
                </a:solidFill>
              </a:rPr>
              <a:t>ipoteca</a:t>
            </a:r>
            <a:r>
              <a:t> sull’immobile</a:t>
            </a:r>
          </a:p>
          <a:p>
            <a:pPr/>
            <a:r>
              <a:t>Scoperto di c/c Concessione della possibilità di </a:t>
            </a:r>
            <a:r>
              <a:rPr b="1">
                <a:solidFill>
                  <a:srgbClr val="00A197"/>
                </a:solidFill>
              </a:rPr>
              <a:t>sconfinare</a:t>
            </a:r>
            <a:r>
              <a:t> sul </a:t>
            </a:r>
            <a:r>
              <a:rPr b="1">
                <a:solidFill>
                  <a:srgbClr val="00A197"/>
                </a:solidFill>
              </a:rPr>
              <a:t>c/c</a:t>
            </a:r>
            <a:r>
              <a:t> pagando un </a:t>
            </a:r>
            <a:r>
              <a:rPr b="1">
                <a:solidFill>
                  <a:srgbClr val="00A197"/>
                </a:solidFill>
              </a:rPr>
              <a:t>interesse</a:t>
            </a:r>
            <a:r>
              <a:t> sulle </a:t>
            </a:r>
            <a:r>
              <a:rPr b="1">
                <a:solidFill>
                  <a:srgbClr val="00A197"/>
                </a:solidFill>
              </a:rPr>
              <a:t>somme</a:t>
            </a:r>
            <a:r>
              <a:t> effettivamente </a:t>
            </a:r>
            <a:r>
              <a:rPr b="1">
                <a:solidFill>
                  <a:srgbClr val="00A197"/>
                </a:solidFill>
              </a:rPr>
              <a:t>utilizzate</a:t>
            </a:r>
            <a:endParaRPr b="1">
              <a:solidFill>
                <a:srgbClr val="00A197"/>
              </a:solidFill>
            </a:endParaRP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marL="285750" indent="-285750" algn="just">
              <a:spcBef>
                <a:spcPts val="300"/>
              </a:spcBef>
              <a:buClr>
                <a:srgbClr val="00A197"/>
              </a:buClr>
              <a:buSzPct val="100000"/>
              <a:buChar char="✓"/>
              <a:defRPr b="1">
                <a:solidFill>
                  <a:srgbClr val="00A197"/>
                </a:solidFill>
              </a:defRPr>
            </a:pPr>
            <a:r>
              <a:t>VARIABILE: </a:t>
            </a:r>
            <a:r>
              <a:rPr b="0">
                <a:solidFill>
                  <a:srgbClr val="000000"/>
                </a:solidFill>
              </a:rPr>
              <a:t>in relazione all’andamento di </a:t>
            </a:r>
            <a:r>
              <a:t>parametri</a:t>
            </a:r>
            <a:r>
              <a:rPr b="0">
                <a:solidFill>
                  <a:srgbClr val="000000"/>
                </a:solidFill>
              </a:rPr>
              <a:t> indicati nel </a:t>
            </a:r>
            <a:r>
              <a:t>contratto</a:t>
            </a:r>
            <a:r>
              <a:rPr b="0">
                <a:solidFill>
                  <a:srgbClr val="000000"/>
                </a:solidFill>
              </a:rPr>
              <a:t> del prestito. Consente di pagare un tasso in </a:t>
            </a:r>
            <a:r>
              <a:t>linea</a:t>
            </a:r>
            <a:r>
              <a:rPr b="0">
                <a:solidFill>
                  <a:srgbClr val="000000"/>
                </a:solidFill>
              </a:rPr>
              <a:t> con l’andamento delle </a:t>
            </a:r>
            <a:r>
              <a:t>condizioni</a:t>
            </a:r>
            <a:r>
              <a:rPr b="0">
                <a:solidFill>
                  <a:srgbClr val="000000"/>
                </a:solidFill>
              </a:rPr>
              <a:t> di </a:t>
            </a:r>
            <a:r>
              <a:t>mercato</a:t>
            </a:r>
          </a:p>
          <a:p>
            <a:pPr marL="285750" indent="-285750" algn="just">
              <a:spcBef>
                <a:spcPts val="300"/>
              </a:spcBef>
              <a:buClr>
                <a:srgbClr val="00A197"/>
              </a:buClr>
              <a:buSzPct val="100000"/>
              <a:buChar char="✓"/>
              <a:defRPr b="1">
                <a:solidFill>
                  <a:srgbClr val="00A197"/>
                </a:solidFill>
              </a:defRPr>
            </a:pPr>
            <a:r>
              <a:t>FISSO: </a:t>
            </a:r>
            <a:r>
              <a:rPr b="0">
                <a:solidFill>
                  <a:srgbClr val="000000"/>
                </a:solidFill>
              </a:rPr>
              <a:t>resta </a:t>
            </a:r>
            <a:r>
              <a:t>invariato</a:t>
            </a:r>
            <a:r>
              <a:rPr b="0">
                <a:solidFill>
                  <a:srgbClr val="000000"/>
                </a:solidFill>
              </a:rPr>
              <a:t> per tutta la </a:t>
            </a:r>
            <a:r>
              <a:t>durata</a:t>
            </a:r>
            <a:r>
              <a:rPr b="0">
                <a:solidFill>
                  <a:srgbClr val="000000"/>
                </a:solidFill>
              </a:rPr>
              <a:t> del </a:t>
            </a:r>
            <a:r>
              <a:t>prestito</a:t>
            </a:r>
            <a:r>
              <a:rPr b="0">
                <a:solidFill>
                  <a:srgbClr val="000000"/>
                </a:solidFill>
              </a:rPr>
              <a:t>. Le rate sono tutte uguali, </a:t>
            </a:r>
            <a:r>
              <a:t>indipendentemente</a:t>
            </a:r>
            <a:r>
              <a:rPr b="0">
                <a:solidFill>
                  <a:srgbClr val="000000"/>
                </a:solidFill>
              </a:rPr>
              <a:t> dalla </a:t>
            </a:r>
            <a:r>
              <a:t>condizioni</a:t>
            </a:r>
            <a:r>
              <a:rPr b="0">
                <a:solidFill>
                  <a:srgbClr val="000000"/>
                </a:solidFill>
              </a:rPr>
              <a:t> di </a:t>
            </a:r>
            <a:r>
              <a:t>mercato</a:t>
            </a:r>
          </a:p>
          <a:p>
            <a:pPr marL="285750" indent="-285750" algn="just">
              <a:spcBef>
                <a:spcPts val="300"/>
              </a:spcBef>
              <a:buClr>
                <a:srgbClr val="00A197"/>
              </a:buClr>
              <a:buSzPct val="100000"/>
              <a:buChar char="✓"/>
              <a:defRPr b="1">
                <a:solidFill>
                  <a:srgbClr val="00A197"/>
                </a:solidFill>
              </a:defRPr>
            </a:pPr>
            <a:r>
              <a:t>MISTO/OPZIONALE: </a:t>
            </a:r>
            <a:r>
              <a:rPr b="0">
                <a:solidFill>
                  <a:srgbClr val="000000"/>
                </a:solidFill>
              </a:rPr>
              <a:t>prevede la modifica in periodi </a:t>
            </a:r>
            <a:r>
              <a:t>predefiniti</a:t>
            </a:r>
            <a:r>
              <a:rPr b="0">
                <a:solidFill>
                  <a:srgbClr val="000000"/>
                </a:solidFill>
              </a:rPr>
              <a:t> o </a:t>
            </a:r>
            <a:r>
              <a:t>esercitabili</a:t>
            </a:r>
            <a:r>
              <a:rPr b="0">
                <a:solidFill>
                  <a:srgbClr val="000000"/>
                </a:solidFill>
              </a:rPr>
              <a:t> secondo quanto </a:t>
            </a:r>
            <a:r>
              <a:t>contrattualizzato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lnSpc>
                <a:spcPct val="115000"/>
              </a:lnSpc>
              <a:spcBef>
                <a:spcPts val="800"/>
              </a:spcBef>
              <a:defRPr sz="1800"/>
            </a:pPr>
            <a:r>
              <a:t>Consentono al creditore di porre un </a:t>
            </a:r>
            <a:r>
              <a:rPr b="1"/>
              <a:t>vincolo</a:t>
            </a:r>
            <a:r>
              <a:t> su uno o più </a:t>
            </a:r>
            <a:r>
              <a:rPr b="1"/>
              <a:t>beni</a:t>
            </a:r>
            <a:r>
              <a:t> del </a:t>
            </a:r>
            <a:r>
              <a:rPr b="1"/>
              <a:t>debitore</a:t>
            </a:r>
            <a:r>
              <a:t>, assicurandosi in tal modo una </a:t>
            </a:r>
            <a:r>
              <a:rPr b="1"/>
              <a:t>prelazione</a:t>
            </a:r>
            <a:r>
              <a:t>, opponibile anche a terzi, sul </a:t>
            </a:r>
            <a:r>
              <a:rPr b="1"/>
              <a:t>bene</a:t>
            </a:r>
            <a:r>
              <a:t> oggetto della </a:t>
            </a:r>
            <a:r>
              <a:rPr b="1"/>
              <a:t>garanzia</a:t>
            </a:r>
            <a:r>
              <a:t>, al fine di soddisfare il proprio </a:t>
            </a:r>
            <a:r>
              <a:rPr b="1"/>
              <a:t>credito</a:t>
            </a:r>
            <a:r>
              <a:t>.</a:t>
            </a:r>
          </a:p>
          <a:p>
            <a:pPr marL="342900" indent="-342900">
              <a:lnSpc>
                <a:spcPct val="115000"/>
              </a:lnSpc>
              <a:spcBef>
                <a:spcPts val="800"/>
              </a:spcBef>
              <a:buSzPct val="100000"/>
              <a:buChar char="✓"/>
              <a:tabLst>
                <a:tab pos="457200" algn="l"/>
              </a:tabLst>
              <a:defRPr b="1" sz="1800"/>
            </a:pPr>
            <a:r>
              <a:t>PEGNO</a:t>
            </a:r>
            <a:r>
              <a:rPr b="0"/>
              <a:t>: riguarda i </a:t>
            </a:r>
            <a:r>
              <a:t>beni</a:t>
            </a:r>
            <a:r>
              <a:rPr b="0"/>
              <a:t> </a:t>
            </a:r>
            <a:r>
              <a:t>mobili</a:t>
            </a:r>
            <a:r>
              <a:rPr b="0"/>
              <a:t>, le </a:t>
            </a:r>
            <a:r>
              <a:t>universalità</a:t>
            </a:r>
            <a:r>
              <a:rPr b="0"/>
              <a:t> di </a:t>
            </a:r>
            <a:r>
              <a:t>mobili</a:t>
            </a:r>
            <a:r>
              <a:rPr b="0"/>
              <a:t> o i </a:t>
            </a:r>
            <a:r>
              <a:t>crediti</a:t>
            </a:r>
            <a:r>
              <a:rPr b="0"/>
              <a:t> e altri </a:t>
            </a:r>
            <a:r>
              <a:t>diritti</a:t>
            </a:r>
            <a:r>
              <a:rPr b="0"/>
              <a:t> aventi per </a:t>
            </a:r>
            <a:r>
              <a:t>oggetto</a:t>
            </a:r>
            <a:r>
              <a:rPr b="0"/>
              <a:t> </a:t>
            </a:r>
            <a:r>
              <a:t>beni</a:t>
            </a:r>
            <a:r>
              <a:rPr b="0"/>
              <a:t> mobili</a:t>
            </a:r>
            <a:endParaRPr b="0"/>
          </a:p>
          <a:p>
            <a:pPr marL="342900" indent="-342900">
              <a:lnSpc>
                <a:spcPct val="115000"/>
              </a:lnSpc>
              <a:spcBef>
                <a:spcPts val="800"/>
              </a:spcBef>
              <a:buSzPct val="100000"/>
              <a:buChar char="✓"/>
              <a:tabLst>
                <a:tab pos="457200" algn="l"/>
              </a:tabLst>
              <a:defRPr b="1" sz="1800"/>
            </a:pPr>
            <a:r>
              <a:t>IPOTECA</a:t>
            </a:r>
            <a:r>
              <a:rPr b="0"/>
              <a:t>: riguarda </a:t>
            </a:r>
            <a:r>
              <a:t>beni immobili</a:t>
            </a:r>
            <a:r>
              <a:rPr b="0"/>
              <a:t> o </a:t>
            </a:r>
            <a:r>
              <a:t>beni mobili</a:t>
            </a:r>
            <a:r>
              <a:rPr b="0"/>
              <a:t> </a:t>
            </a:r>
            <a:r>
              <a:t>registrati</a:t>
            </a:r>
            <a:r>
              <a:rPr b="0"/>
              <a:t>, si costituisce con </a:t>
            </a:r>
            <a:r>
              <a:t>un’iscrizione</a:t>
            </a:r>
            <a:r>
              <a:rPr b="0"/>
              <a:t> nei</a:t>
            </a:r>
            <a:r>
              <a:t> pubblici registri</a:t>
            </a:r>
            <a:r>
              <a:rPr b="0"/>
              <a:t>, ma </a:t>
            </a:r>
            <a:r>
              <a:t>non</a:t>
            </a:r>
            <a:r>
              <a:rPr b="0"/>
              <a:t> </a:t>
            </a:r>
            <a:r>
              <a:t>sottrae</a:t>
            </a:r>
            <a:r>
              <a:rPr b="0"/>
              <a:t> il </a:t>
            </a:r>
            <a:r>
              <a:t>bene</a:t>
            </a:r>
            <a:r>
              <a:rPr b="0"/>
              <a:t> al godimento del </a:t>
            </a:r>
            <a:r>
              <a:t>debitore</a:t>
            </a:r>
          </a:p>
          <a:p>
            <a:pPr marL="285750" indent="-285750" algn="just">
              <a:buClr>
                <a:srgbClr val="00A197"/>
              </a:buClr>
              <a:buSzPct val="100000"/>
              <a:buChar char="✓"/>
              <a:defRPr sz="2800"/>
            </a:pPr>
            <a:r>
              <a:t>La </a:t>
            </a:r>
            <a:r>
              <a:rPr b="1">
                <a:solidFill>
                  <a:srgbClr val="00A197"/>
                </a:solidFill>
              </a:rPr>
              <a:t>principale</a:t>
            </a:r>
            <a:r>
              <a:t> garanzia </a:t>
            </a:r>
            <a:r>
              <a:rPr b="1">
                <a:solidFill>
                  <a:srgbClr val="00A197"/>
                </a:solidFill>
              </a:rPr>
              <a:t>personale</a:t>
            </a:r>
            <a:r>
              <a:t> che la Banca può chiedere è la </a:t>
            </a:r>
            <a:r>
              <a:rPr b="1">
                <a:solidFill>
                  <a:srgbClr val="00A197"/>
                </a:solidFill>
              </a:rPr>
              <a:t>FIDEIUSSIONE</a:t>
            </a:r>
            <a:endParaRPr b="1">
              <a:solidFill>
                <a:srgbClr val="00A197"/>
              </a:solidFill>
            </a:endParaRPr>
          </a:p>
          <a:p>
            <a:pPr marL="285750" indent="-285750" algn="just">
              <a:buClr>
                <a:srgbClr val="00A197"/>
              </a:buClr>
              <a:buSzPct val="100000"/>
              <a:buChar char="✓"/>
              <a:defRPr sz="2800"/>
            </a:pPr>
            <a:r>
              <a:t>La Banca, a fronte della richiesta di un finanziamento, richiede anche una </a:t>
            </a:r>
            <a:r>
              <a:rPr i="1"/>
              <a:t>“</a:t>
            </a:r>
            <a:r>
              <a:rPr b="1">
                <a:solidFill>
                  <a:srgbClr val="00A197"/>
                </a:solidFill>
              </a:rPr>
              <a:t>firma</a:t>
            </a:r>
            <a:r>
              <a:t> di </a:t>
            </a:r>
            <a:r>
              <a:rPr b="1">
                <a:solidFill>
                  <a:srgbClr val="00A197"/>
                </a:solidFill>
              </a:rPr>
              <a:t>sostegno</a:t>
            </a:r>
            <a:r>
              <a:rPr i="1"/>
              <a:t>“</a:t>
            </a:r>
            <a:r>
              <a:t> </a:t>
            </a:r>
          </a:p>
          <a:p>
            <a:pPr algn="just">
              <a:defRPr sz="2800"/>
            </a:pPr>
            <a:r>
              <a:t>Questo avviene in particolare quando la </a:t>
            </a:r>
            <a:r>
              <a:rPr b="1">
                <a:solidFill>
                  <a:srgbClr val="00A197"/>
                </a:solidFill>
              </a:rPr>
              <a:t>capacità</a:t>
            </a:r>
            <a:r>
              <a:t> di </a:t>
            </a:r>
            <a:r>
              <a:rPr b="1">
                <a:solidFill>
                  <a:srgbClr val="00A197"/>
                </a:solidFill>
              </a:rPr>
              <a:t>reddito</a:t>
            </a:r>
            <a:r>
              <a:t> del richiedente non è del tutto rispondente </a:t>
            </a:r>
            <a:r>
              <a:rPr b="1">
                <a:solidFill>
                  <a:srgbClr val="00A197"/>
                </a:solidFill>
              </a:rPr>
              <a:t>all’impegno</a:t>
            </a:r>
            <a:r>
              <a:t> legato al </a:t>
            </a:r>
            <a:r>
              <a:rPr b="1">
                <a:solidFill>
                  <a:srgbClr val="00A197"/>
                </a:solidFill>
              </a:rPr>
              <a:t>rimborso</a:t>
            </a:r>
            <a:r>
              <a:t> del </a:t>
            </a:r>
            <a:r>
              <a:rPr b="1">
                <a:solidFill>
                  <a:srgbClr val="00A197"/>
                </a:solidFill>
              </a:rPr>
              <a:t>finanziamento</a:t>
            </a:r>
            <a:r>
              <a:t>. </a:t>
            </a:r>
          </a:p>
          <a:p>
            <a:pPr algn="just">
              <a:defRPr sz="2800"/>
            </a:pPr>
            <a:r>
              <a:t>E’ una </a:t>
            </a:r>
            <a:r>
              <a:rPr b="1">
                <a:solidFill>
                  <a:srgbClr val="00A197"/>
                </a:solidFill>
              </a:rPr>
              <a:t>garanzia</a:t>
            </a:r>
            <a:r>
              <a:t> personale che </a:t>
            </a:r>
            <a:r>
              <a:rPr b="1">
                <a:solidFill>
                  <a:srgbClr val="00A197"/>
                </a:solidFill>
              </a:rPr>
              <a:t>impegna</a:t>
            </a:r>
            <a:r>
              <a:t> indistintamente il </a:t>
            </a:r>
            <a:r>
              <a:rPr b="1">
                <a:solidFill>
                  <a:srgbClr val="00A197"/>
                </a:solidFill>
              </a:rPr>
              <a:t>patrimonio</a:t>
            </a:r>
            <a:r>
              <a:t> del </a:t>
            </a:r>
            <a:r>
              <a:rPr b="1">
                <a:solidFill>
                  <a:srgbClr val="00A197"/>
                </a:solidFill>
              </a:rPr>
              <a:t>garante</a:t>
            </a:r>
            <a:r>
              <a:t> fideiussore che si obbliga personalmente verso la Banca, garantendo il rimborso del finanziamento concesso.</a:t>
            </a:r>
          </a:p>
          <a:p>
            <a:pPr>
              <a:lnSpc>
                <a:spcPct val="115000"/>
              </a:lnSpc>
              <a:spcBef>
                <a:spcPts val="800"/>
              </a:spcBef>
              <a:tabLst>
                <a:tab pos="457200" algn="l"/>
              </a:tabLst>
              <a:defRPr sz="1800"/>
            </a:pPr>
            <a:r>
              <a:t>Escussione delle garanzie</a:t>
            </a:r>
          </a:p>
          <a:p>
            <a:pPr>
              <a:lnSpc>
                <a:spcPct val="115000"/>
              </a:lnSpc>
              <a:spcBef>
                <a:spcPts val="800"/>
              </a:spcBef>
              <a:tabLst>
                <a:tab pos="457200" algn="l"/>
              </a:tabLst>
              <a:defRPr sz="2800"/>
            </a:pPr>
            <a:r>
              <a:t>Nel caso in cui il </a:t>
            </a:r>
            <a:r>
              <a:rPr b="1">
                <a:solidFill>
                  <a:srgbClr val="00A197"/>
                </a:solidFill>
              </a:rPr>
              <a:t>debitore</a:t>
            </a:r>
            <a:r>
              <a:t> non sia più in grado di </a:t>
            </a:r>
            <a:r>
              <a:rPr b="1">
                <a:solidFill>
                  <a:srgbClr val="00A197"/>
                </a:solidFill>
              </a:rPr>
              <a:t>far</a:t>
            </a:r>
            <a:r>
              <a:t> </a:t>
            </a:r>
            <a:r>
              <a:rPr b="1">
                <a:solidFill>
                  <a:srgbClr val="00A197"/>
                </a:solidFill>
              </a:rPr>
              <a:t>fronte</a:t>
            </a:r>
            <a:r>
              <a:t> al </a:t>
            </a:r>
            <a:r>
              <a:rPr b="1">
                <a:solidFill>
                  <a:srgbClr val="00A197"/>
                </a:solidFill>
              </a:rPr>
              <a:t>pagamento</a:t>
            </a:r>
            <a:r>
              <a:t> delle rate, dopo aver adottato </a:t>
            </a:r>
            <a:r>
              <a:rPr b="1">
                <a:solidFill>
                  <a:srgbClr val="00A197"/>
                </a:solidFill>
              </a:rPr>
              <a:t>tutte</a:t>
            </a:r>
            <a:r>
              <a:t> le </a:t>
            </a:r>
            <a:r>
              <a:rPr b="1">
                <a:solidFill>
                  <a:srgbClr val="00A197"/>
                </a:solidFill>
              </a:rPr>
              <a:t>iniziative</a:t>
            </a:r>
            <a:r>
              <a:t> per </a:t>
            </a:r>
            <a:r>
              <a:rPr b="1">
                <a:solidFill>
                  <a:srgbClr val="00A197"/>
                </a:solidFill>
              </a:rPr>
              <a:t>sanare</a:t>
            </a:r>
            <a:r>
              <a:t> la situazione, la </a:t>
            </a:r>
            <a:r>
              <a:rPr b="1">
                <a:solidFill>
                  <a:srgbClr val="00A197"/>
                </a:solidFill>
              </a:rPr>
              <a:t>Banca</a:t>
            </a:r>
            <a:r>
              <a:t> potrà </a:t>
            </a:r>
            <a:r>
              <a:rPr b="1">
                <a:solidFill>
                  <a:srgbClr val="00A197"/>
                </a:solidFill>
              </a:rPr>
              <a:t>rivalersi</a:t>
            </a:r>
            <a:r>
              <a:t> sulle </a:t>
            </a:r>
            <a:r>
              <a:rPr b="1">
                <a:solidFill>
                  <a:srgbClr val="00A197"/>
                </a:solidFill>
              </a:rPr>
              <a:t>garanzie</a:t>
            </a:r>
            <a:r>
              <a:t> e sui </a:t>
            </a:r>
            <a:r>
              <a:rPr b="1">
                <a:solidFill>
                  <a:srgbClr val="00A197"/>
                </a:solidFill>
              </a:rPr>
              <a:t>garanti</a:t>
            </a:r>
            <a:r>
              <a:t>, secondo </a:t>
            </a:r>
            <a:r>
              <a:rPr b="1">
                <a:solidFill>
                  <a:srgbClr val="00A197"/>
                </a:solidFill>
              </a:rPr>
              <a:t>modalità</a:t>
            </a:r>
            <a:r>
              <a:t> e </a:t>
            </a:r>
            <a:r>
              <a:rPr b="1">
                <a:solidFill>
                  <a:srgbClr val="00A197"/>
                </a:solidFill>
              </a:rPr>
              <a:t>priorità</a:t>
            </a:r>
            <a:r>
              <a:t> definite dalla </a:t>
            </a:r>
            <a:r>
              <a:rPr b="1">
                <a:solidFill>
                  <a:srgbClr val="00A197"/>
                </a:solidFill>
              </a:rPr>
              <a:t>legge</a:t>
            </a:r>
            <a:endParaRPr b="1">
              <a:solidFill>
                <a:srgbClr val="00A197"/>
              </a:solidFill>
            </a:endParaRPr>
          </a:p>
          <a:p>
            <a:pPr>
              <a:lnSpc>
                <a:spcPct val="115000"/>
              </a:lnSpc>
              <a:spcBef>
                <a:spcPts val="800"/>
              </a:spcBef>
              <a:tabLst>
                <a:tab pos="457200" algn="l"/>
              </a:tabLst>
              <a:defRPr sz="18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nSpc>
                <a:spcPct val="104999"/>
              </a:lnSpc>
              <a:spcBef>
                <a:spcPts val="800"/>
              </a:spcBef>
              <a:defRPr sz="1800">
                <a:latin typeface="Verdana"/>
                <a:ea typeface="Verdana"/>
                <a:cs typeface="Verdana"/>
                <a:sym typeface="Verdana"/>
              </a:defRPr>
            </a:pPr>
            <a:r>
              <a:t> </a:t>
            </a:r>
          </a:p>
          <a:p>
            <a:pPr>
              <a:lnSpc>
                <a:spcPct val="104999"/>
              </a:lnSpc>
              <a:spcBef>
                <a:spcPts val="800"/>
              </a:spcBef>
              <a:defRPr sz="1800">
                <a:latin typeface="Verdana"/>
                <a:ea typeface="Verdana"/>
                <a:cs typeface="Verdana"/>
                <a:sym typeface="Verdana"/>
              </a:defRPr>
            </a:pPr>
            <a:r>
              <a:t> </a:t>
            </a:r>
          </a:p>
          <a:p>
            <a:pPr>
              <a:lnSpc>
                <a:spcPct val="104999"/>
              </a:lnSpc>
              <a:spcBef>
                <a:spcPts val="800"/>
              </a:spcBef>
              <a:defRPr sz="1800">
                <a:latin typeface="Verdana"/>
                <a:ea typeface="Verdana"/>
                <a:cs typeface="Verdana"/>
                <a:sym typeface="Verdana"/>
              </a:defRPr>
            </a:pPr>
            <a:r>
              <a:t> </a:t>
            </a:r>
          </a:p>
          <a:p>
            <a:pPr>
              <a:lnSpc>
                <a:spcPct val="104999"/>
              </a:lnSpc>
              <a:spcBef>
                <a:spcPts val="800"/>
              </a:spcBef>
              <a:defRPr sz="1800">
                <a:latin typeface="Verdana"/>
                <a:ea typeface="Verdana"/>
                <a:cs typeface="Verdana"/>
                <a:sym typeface="Verdana"/>
              </a:defRPr>
            </a:pPr>
            <a:r>
              <a:t>Di storie come questa, le associazioni e i centri antiviolenza ne hanno raccolte molte negli ultimi anni; storie di donne vittime  di una diffusa e quotidiana violenza domestica, che tra le sue forme più subdole e quasi invisibili, annovera la violenza economica.</a:t>
            </a:r>
            <a:br/>
            <a:r>
              <a:t>L’ assenza di adeguate conoscenze di base sulla gestione del denaro e lo scarso interesse verso temi economici e finanziari da parte delle donne, si trasforma spesso in uno stato di fragilità che le espone a forme di violenza economica.</a:t>
            </a:r>
            <a:br/>
            <a:r>
              <a:t>Per questo l’educazione alla gestione delle finanze, la consapevolezza dell’importanza della propria autonomia finanziaria sono leve fondamentali da azionare, sin dalla scuola.</a:t>
            </a:r>
            <a:br/>
            <a:r>
              <a:t>Dall’educazione finanziaria a una maggiore consapevolezza di sé, dei propri diritti, delle proprie capacità e possibilità.</a:t>
            </a:r>
            <a:br/>
            <a:r>
              <a:t>La violenza di genere, in ogni sua forma, trova un terreno molto meno fertile se aumenta il numero di donne consapevoli e indipendenti economicamente.</a:t>
            </a:r>
          </a:p>
          <a:p>
            <a:pPr>
              <a:lnSpc>
                <a:spcPct val="104999"/>
              </a:lnSpc>
              <a:spcBef>
                <a:spcPts val="800"/>
              </a:spcBef>
              <a:defRPr sz="1800">
                <a:latin typeface="Verdana"/>
                <a:ea typeface="Verdana"/>
                <a:cs typeface="Verdana"/>
                <a:sym typeface="Verdana"/>
              </a:defRPr>
            </a:pPr>
            <a: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defRPr sz="1800">
                <a:solidFill>
                  <a:srgbClr val="222222"/>
                </a:solidFill>
                <a:latin typeface="Arial"/>
                <a:ea typeface="Arial"/>
                <a:cs typeface="Arial"/>
                <a:sym typeface="Arial"/>
              </a:defRPr>
            </a:pPr>
            <a:r>
              <a:t>Valentina (V)</a:t>
            </a:r>
            <a:br/>
            <a:r>
              <a:rPr i="1"/>
              <a:t>Mi chiamo Valentina e credo nell’amore. Ho 10 anni, sono caruccia e mi piace la riccissima Candy Candy. A scuola ci vado tutta aggiustata poi magari ogni tanto mi sporco il grembiule perché le pizzette a scuola mia sono sempre estremamente farcite. Allora la bidella Gina mi dice “Bella, non ti preoccupare che poi si lava.. la pizzetta, quella in quanto tale è carica de farciume, bisogna solo stare attenti a mordere”.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Giorgio (G)</a:t>
            </a:r>
            <a:br/>
            <a:r>
              <a:rPr i="1"/>
              <a:t>Mi, mi, mi chiamo Giorgio, ho 12 anni e alle ragazze ancora non ci penso, anche perché ho l’ormone a palla e puzzo talmente tanto che l’odore mio dà fastidio al cane. Coi miei amici ci divertiamo a spararci per finta con le pistole giocattolo, a menarci, facciamo gli indiani, i cow-boy, zorro, i messicani, i rambo, pah, pah, pah e poi mio padre mi dà i due soliti sganassoni e me ne vado a letto.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Mi chiavo Valentina e credo nell’amore. Ho 16 anni e a una festa ho conosciuto uno che è un incrocio tra Simon Le Bon e l’operaio che ha fatto il controsoffitto a casa mia. Io sono un po’ più alta di lui, però mi piace un sacco.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Ciao, piacere, mi chiamo Giorgio.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Valentina.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Ammazza quanto sei caruccia…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Grazie… ma perché ti sei messo tutto sto profumo?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Perché, si sente?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Embeh…</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Perché, io attraverso il mio profumo vorrei comunicare che io sono un uomo che non deve chiedere mai.</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Ah.. quindi di uscìre te lo devo chiedere io?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Sarebbe meglio.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Andiamo bene!</a:t>
            </a:r>
            <a:br>
              <a:rPr i="1"/>
            </a:br>
            <a:r>
              <a:rPr i="1"/>
              <a:t>Mi chiamo Valentina e credo nell’amore. Con Giorgio ci siamo fidanzati, mamma mia quanto è bello. Insomma, sono  meglio io, però mi piace il suo carattere introverso, il suo modo di fare, mi piace…Amore?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Però secondo me parla troppo quando fa l’amore…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Ti piace? Quanto ti piace? Io sono un mandingo africano e tu sei la mia geisha.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A parte i suoi evidenti problemi di orientamento geografico, a me Giorgio  piace tanto, e stare insieme a lui è fico, è fico, è divertente. Oddio, non è il tipo che ti regala i fiori o l’anello. No, quello no. Per i miei 18 anni  mi ha fatto l’abbonamento allo stadio! Però è tenero… una volta ha provato addirittura a dedicarmi una poesia scritta da lui.</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Se ti bacio divento paonazzo, mi sudano le mani e divento pazzo, ma proprio questo è il mio sollazzo e quindi 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Ecco, amore, va bene così, benissimo, molto bella.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Bella?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Sì.</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Te ne scrivo un’altra?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No, no, come avessi accettato!</a:t>
            </a:r>
            <a:br>
              <a:rPr i="1"/>
            </a:br>
            <a:r>
              <a:rPr i="1"/>
              <a:t>Mi chiamo Valentina e credo nell’amore. Mi ha chiesto di sposarlo! A momenti casco dalla sedia. Fin da piccola vedevo i film americani con quelle belle storie d’amore e mi emozionavo… io sono fatta così. Mi sento come Julia Roberts, l’abito bianco con il velo, gli anelli con i nostri nomi, il viaggio di nozze. 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Amore!</a:t>
            </a:r>
            <a:br>
              <a:rPr i="1"/>
            </a:br>
            <a:r>
              <a:rPr i="1"/>
              <a:t>Sposarsi è un passo obbligatorio, una cosa che devi fare e partono pure un sacco de soldi. Devi invitare a pranzo gente che manco conosci, quelli che cantano con il coro di mia  madre, cioè, 12 zii e zitelle calabresi e pure Er Caciolla, che pesa 180 chili e mi occupa tre posti. Ma che fai, non inviti il Caciolla?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Mi chiamo Valentina e credo nell’amore.</a:t>
            </a:r>
            <a:br>
              <a:rPr i="1"/>
            </a:br>
            <a:r>
              <a:rPr i="1"/>
              <a:t>Però la vita di coppia me la pensavo meglio, cioé lui mi vuole tanto bene, però è sempre più geloso: mi arriva un messaggio, mi prende il telefono e vuole sapere di chi è.. per carità, se è geloso vuol dire che ci tiene e a me  fa pure piacere, però, che ne so, mi sembra tutto un po’ troppo.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Ora  quella s’è messa in testa di lavorare. Ma che bisogno c’è? A lavorare ci vado io. Sta tutto il giorno fuori casa ma io mica mi sono sposato una ballerina.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A me, di fare la commessa mi piace. Al negozio con le ragazze ci ammazziamo dalle risate. Ieri ho perso tempo con una cliente grassa che non le stava niente, ma era troppo simpatica. Poi ho scoperto che era la sorella del Caciolla e infatti pesava quanto il Caciolla. Purtroppo, alla fine, poi com’è e come non è sono arrivata a casa alle nove.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Oh, ma lo sai che sono le nove e io devo cenare! Lo sai che poi devo uscire. Quando ha aperto la porta le ho dato un bel ceffone, bom, diritto in faccia . Te la devi far passare la voglia di fare la spiritosa, di fare come ti pare.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 </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 </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Mi chiamo Valentina e credo nell’amore.</a:t>
            </a:r>
            <a:br>
              <a:rPr i="1"/>
            </a:br>
            <a:r>
              <a:rPr i="1"/>
              <a:t>Era nervoso, ma è il carattere suo, magari me la sono cercata, è solo colpa mia. Che poi mi ha chiesto scusa, mi ha regalato un mazzo di rose e mi ha giurato che non lo rifà più. Certo che con quelle manone, ogni volta mi fa vedere le stelle. Comunque, il lavoro ora l’ho lasciato, così lui non si dispiace.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Tu forse non l’hai ancora capito che sei mia? Sei mia! E devi fare quello che dico io. È meglio che te lo metti bene in testa altrimenti non lo so come va a finire.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Mio marito mi mette le mani addosso abitualmente. Se mi trucco troppo un ceffone, se mi vesto bene un ceffone, anche se lo faccio per lui. La mattina spero che non si sveglia storto altrimenti sennò la sera sono dolori. Non me l’ero immaginato così…</a:t>
            </a:r>
            <a:br>
              <a:rPr i="1"/>
            </a:br>
            <a:r>
              <a:rPr i="1"/>
              <a:t>Mi chiamo… nemmeno me lo ricordo più, come mi chiamo.</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La stronza un giorno è andata dalle guardie, dice che la picchio, dice che le faccio addirittura la violenza psicologica. I lividi e i bozzi se li è fatti da sola. È lei che sta in torto, è lei che mi ha ingannato. Io pensavo di sposare una brava ragazza, non una che ha i grilli per la testa.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Non è colpa tua, così mi hanno detto, non è colpa tua. Mi hanno detto così.</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Te la sei cercata.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Non è colpa mia.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Quando torniamo a casa, te lo faccio capire a calci!</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Non è colpa mia.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Dove, stai? Dove cazzo stai? Dove sta?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Io forse ho sbagliato a sognare Candy Candy e Julia Roberts, ma non ho sbagliato quel giorno ad andarmene via.</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G</a:t>
            </a:r>
            <a:br/>
            <a:r>
              <a:rPr i="1"/>
              <a:t>Amore? Amore? 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V</a:t>
            </a:r>
            <a:br/>
            <a:r>
              <a:rPr i="1"/>
              <a:t>Non è colpa mia, non è colpa mia.</a:t>
            </a:r>
            <a:br>
              <a:rPr i="1"/>
            </a:br>
            <a:r>
              <a:rPr i="1"/>
              <a:t>Mi chiamo Valentina e credo nell’amore.</a:t>
            </a:r>
            <a:endParaRPr>
              <a:latin typeface="Times New Roman"/>
              <a:ea typeface="Times New Roman"/>
              <a:cs typeface="Times New Roman"/>
              <a:sym typeface="Times New Roman"/>
            </a:endParaRPr>
          </a:p>
          <a:p>
            <a:pPr>
              <a:defRPr sz="1800">
                <a:solidFill>
                  <a:srgbClr val="222222"/>
                </a:solidFill>
                <a:latin typeface="Arial"/>
                <a:ea typeface="Arial"/>
                <a:cs typeface="Arial"/>
                <a:sym typeface="Arial"/>
              </a:defRPr>
            </a:pPr>
            <a:r>
              <a:t> </a:t>
            </a:r>
            <a:endParaRPr>
              <a:latin typeface="Times New Roman"/>
              <a:ea typeface="Times New Roman"/>
              <a:cs typeface="Times New Roman"/>
              <a:sym typeface="Times New Roman"/>
            </a:endParaRPr>
          </a:p>
          <a:p>
            <a:pPr>
              <a:lnSpc>
                <a:spcPct val="115000"/>
              </a:lnSpc>
              <a:spcBef>
                <a:spcPts val="1000"/>
              </a:spcBef>
              <a:defRPr sz="1800"/>
            </a:pP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defRPr sz="1800">
                <a:latin typeface="Verdana"/>
                <a:ea typeface="Verdana"/>
                <a:cs typeface="Verdana"/>
                <a:sym typeface="Verdana"/>
              </a:defRPr>
            </a:pPr>
            <a:r>
              <a:t>A tutte le donne” è il grido di emancipazione e libertà che </a:t>
            </a:r>
            <a:r>
              <a:rPr u="sng">
                <a:solidFill>
                  <a:srgbClr val="3A8AC9"/>
                </a:solidFill>
                <a:uFill>
                  <a:solidFill>
                    <a:srgbClr val="3A8AC9"/>
                  </a:solidFill>
                </a:uFill>
                <a:hlinkClick r:id="rId3" invalidUrl="" action="" tgtFrame="" tooltip="" history="1" highlightClick="0" endSnd="0"/>
              </a:rPr>
              <a:t>Alda Merini</a:t>
            </a:r>
            <a:r>
              <a:t> ha voluto dedicare all’universo femminile per raccontarlo e celebrarlo.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lgn="just">
              <a:spcBef>
                <a:spcPts val="800"/>
              </a:spcBef>
            </a:pPr>
            <a:r>
              <a:t>Sembra semplice e scontato ma per molte donne non è così. Infatti ad oggi </a:t>
            </a:r>
            <a:r>
              <a:rPr b="1">
                <a:solidFill>
                  <a:srgbClr val="00A197"/>
                </a:solidFill>
              </a:rPr>
              <a:t>oltre il 50% delle donne italiane tra i 16 e i 64 anni non ha lavoro</a:t>
            </a:r>
            <a:r>
              <a:rPr>
                <a:solidFill>
                  <a:srgbClr val="00A197"/>
                </a:solidFill>
              </a:rPr>
              <a:t>, </a:t>
            </a:r>
            <a:r>
              <a:t>e in alcuni casi non lo cerca neanche, dipendendo quindi dai propri partner o dalla propria famiglia</a:t>
            </a:r>
            <a:r>
              <a:rPr>
                <a:solidFill>
                  <a:srgbClr val="5A5A5A"/>
                </a:solidFill>
              </a:rPr>
              <a:t>.</a:t>
            </a:r>
            <a:endParaRPr>
              <a:solidFill>
                <a:srgbClr val="5A5A5A"/>
              </a:solidFill>
            </a:endParaRPr>
          </a:p>
          <a:p>
            <a:pPr algn="just">
              <a:spcBef>
                <a:spcPts val="800"/>
              </a:spcBef>
            </a:pPr>
            <a:r>
              <a:t>Le motivazioni che tengono le donne lontane </a:t>
            </a:r>
            <a:r>
              <a:rPr>
                <a:solidFill>
                  <a:srgbClr val="00A197"/>
                </a:solidFill>
              </a:rPr>
              <a:t>dall’</a:t>
            </a:r>
            <a:r>
              <a:rPr b="1">
                <a:solidFill>
                  <a:srgbClr val="00A197"/>
                </a:solidFill>
              </a:rPr>
              <a:t>emancipazione finanziaria</a:t>
            </a:r>
            <a:r>
              <a:rPr>
                <a:solidFill>
                  <a:srgbClr val="5A5A5A"/>
                </a:solidFill>
              </a:rPr>
              <a:t> e</a:t>
            </a:r>
            <a:r>
              <a:t>, prima ancora, che le dissuadono a coltivare interesse nelle questioni economiche, sono da ricercare soprattutto negli </a:t>
            </a:r>
            <a:r>
              <a:rPr b="1">
                <a:solidFill>
                  <a:srgbClr val="00A197"/>
                </a:solidFill>
              </a:rPr>
              <a:t>stereotipi culturali</a:t>
            </a:r>
            <a:r>
              <a:rPr>
                <a:solidFill>
                  <a:srgbClr val="00A197"/>
                </a:solidFill>
              </a:rPr>
              <a:t> </a:t>
            </a:r>
            <a:r>
              <a:t>che ancora sopravvivono nella nostra società.</a:t>
            </a:r>
          </a:p>
          <a:p>
            <a:pPr algn="just">
              <a:spcBef>
                <a:spcPts val="800"/>
              </a:spcBef>
            </a:pPr>
            <a:r>
              <a:t>Una delle sfide da affrontare per raggiungere l’indipendenza economica riguarda infatti</a:t>
            </a:r>
            <a:r>
              <a:rPr>
                <a:solidFill>
                  <a:srgbClr val="5A5A5A"/>
                </a:solidFill>
              </a:rPr>
              <a:t> </a:t>
            </a:r>
            <a:r>
              <a:t>proprio la </a:t>
            </a:r>
            <a:r>
              <a:rPr b="1">
                <a:solidFill>
                  <a:srgbClr val="00A197"/>
                </a:solidFill>
              </a:rPr>
              <a:t>disuguaglianza di genere</a:t>
            </a:r>
            <a:r>
              <a:rPr>
                <a:solidFill>
                  <a:srgbClr val="00A197"/>
                </a:solidFill>
              </a:rPr>
              <a:t>.</a:t>
            </a:r>
            <a:endParaRPr>
              <a:solidFill>
                <a:srgbClr val="00A197"/>
              </a:solidFill>
            </a:endParaRPr>
          </a:p>
          <a:p>
            <a:pPr algn="just">
              <a:spcBef>
                <a:spcPts val="800"/>
              </a:spcBef>
              <a:defRPr>
                <a:solidFill>
                  <a:srgbClr val="5A5A5A"/>
                </a:solidFill>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marL="285750" indent="-285750" algn="just">
              <a:spcBef>
                <a:spcPts val="800"/>
              </a:spcBef>
              <a:buClr>
                <a:srgbClr val="00A197"/>
              </a:buClr>
              <a:buSzPct val="100000"/>
              <a:buChar char="❖"/>
            </a:pPr>
            <a:r>
              <a:t>È diffusa ancora la credenza che sia l’uomo a doversi occupare principalmente delle questioni economiche e che spetti a lui, di conseguenza, accrescere le proprie conoscenze finanziarie. Le donne invece gestiscono le questioni quotidiane e familiari e mostrano poco interesse nel possedere</a:t>
            </a:r>
            <a:r>
              <a:rPr>
                <a:solidFill>
                  <a:srgbClr val="5A5A5A"/>
                </a:solidFill>
              </a:rPr>
              <a:t> </a:t>
            </a:r>
            <a:r>
              <a:rPr b="1">
                <a:solidFill>
                  <a:srgbClr val="00A197"/>
                </a:solidFill>
              </a:rPr>
              <a:t>conoscenze finanziarie, anche di base</a:t>
            </a:r>
            <a:r>
              <a:rPr>
                <a:solidFill>
                  <a:srgbClr val="5A5A5A"/>
                </a:solidFill>
              </a:rPr>
              <a:t>. </a:t>
            </a:r>
            <a:endParaRPr>
              <a:solidFill>
                <a:srgbClr val="5A5A5A"/>
              </a:solidFill>
            </a:endParaRPr>
          </a:p>
          <a:p>
            <a:pPr marL="285750" indent="-285750" algn="just">
              <a:spcBef>
                <a:spcPts val="800"/>
              </a:spcBef>
              <a:buClr>
                <a:srgbClr val="00A197"/>
              </a:buClr>
              <a:buSzPct val="100000"/>
              <a:buChar char="❖"/>
            </a:pPr>
            <a:r>
              <a:t>Tuttavia questa divisione è problematica da molti punti di vista perché oltre a relegare la donna a determinati compiti, minaccia la percezione del proprio valore e della propria capacità di </a:t>
            </a:r>
            <a:r>
              <a:rPr b="1">
                <a:solidFill>
                  <a:srgbClr val="00A197"/>
                </a:solidFill>
              </a:rPr>
              <a:t>gestire i soldi in maniera autonoma</a:t>
            </a:r>
            <a:r>
              <a:rPr>
                <a:solidFill>
                  <a:srgbClr val="5A5A5A"/>
                </a:solidFill>
              </a:rPr>
              <a:t>. </a:t>
            </a:r>
            <a:endParaRPr>
              <a:solidFill>
                <a:srgbClr val="5A5A5A"/>
              </a:solidFill>
            </a:endParaRPr>
          </a:p>
          <a:p>
            <a:pPr marL="285750" indent="-285750" algn="just">
              <a:spcBef>
                <a:spcPts val="800"/>
              </a:spcBef>
              <a:buClr>
                <a:srgbClr val="00A197"/>
              </a:buClr>
              <a:buSzPct val="100000"/>
              <a:buChar char="❖"/>
            </a:pPr>
            <a:r>
              <a:t>Oltre alla libertà, </a:t>
            </a:r>
            <a:r>
              <a:rPr b="1">
                <a:solidFill>
                  <a:srgbClr val="00A197"/>
                </a:solidFill>
              </a:rPr>
              <a:t>l’indipendenza economica </a:t>
            </a:r>
            <a:r>
              <a:t>dà poi maggiore sicurezza: essere in grado di guadagnare, risparmiare e investire aiuta ad avere maggiore controllo sul proprio futuro e maggiore consapevolezza di sé stesse e del proprio valo</a:t>
            </a:r>
            <a:r>
              <a:rPr>
                <a:solidFill>
                  <a:srgbClr val="5A5A5A"/>
                </a:solidFill>
              </a:rPr>
              <a:t>re.</a:t>
            </a:r>
            <a:endParaRPr>
              <a:solidFill>
                <a:srgbClr val="5A5A5A"/>
              </a:solidFill>
            </a:endParaRPr>
          </a:p>
          <a:p>
            <a:pPr marL="285750" indent="-285750" algn="just">
              <a:spcBef>
                <a:spcPts val="800"/>
              </a:spcBef>
              <a:buClr>
                <a:srgbClr val="00A197"/>
              </a:buClr>
              <a:buSzPct val="100000"/>
              <a:buChar char="❖"/>
            </a:pPr>
            <a:r>
              <a:t>Senza </a:t>
            </a:r>
            <a:r>
              <a:rPr b="1">
                <a:solidFill>
                  <a:srgbClr val="00A197"/>
                </a:solidFill>
              </a:rPr>
              <a:t>indipendenza economica</a:t>
            </a:r>
            <a:r>
              <a:t>, molte donne non riescono a lasciare il partner violento, trovandosi bloccate dalla mancanza di risorse finanziarie.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marL="285750" indent="-285750" algn="just">
              <a:buSzPct val="100000"/>
              <a:buChar char="❑"/>
              <a:defRPr b="1">
                <a:solidFill>
                  <a:srgbClr val="00A197"/>
                </a:solidFill>
              </a:defRPr>
            </a:pPr>
            <a:r>
              <a:t>Accesso all'istruzione e formazione</a:t>
            </a:r>
            <a:r>
              <a:rPr b="0"/>
              <a:t>:</a:t>
            </a:r>
            <a:r>
              <a:rPr b="0">
                <a:solidFill>
                  <a:srgbClr val="000000"/>
                </a:solidFill>
              </a:rPr>
              <a:t> Educare le donne e le ragazze, fornendo loro le competenze necessarie per entrare nel mercato del lavoro e acquisire capacità professionali, è essenziale per consentire loro di guadagnare in modo autonomo e contribuire all'economia.</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Parità salariale</a:t>
            </a:r>
            <a:r>
              <a:rPr b="0">
                <a:solidFill>
                  <a:srgbClr val="000000"/>
                </a:solidFill>
              </a:rPr>
              <a:t>: Le donne devono essere pagate in modo equo rispetto agli uomini per il lavoro che svolgono. La disuguaglianza salariale è ancora un problema significativo in molte parti del mondo e ostacola l'indipendenza economica femminile.</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Accesso a opportunità di carriera</a:t>
            </a:r>
            <a:r>
              <a:rPr b="0">
                <a:solidFill>
                  <a:srgbClr val="000000"/>
                </a:solidFill>
              </a:rPr>
              <a:t>: Offrire alle donne la possibilità di crescere professionalmente e raggiungere posizioni di leadership è fondamentale. Ciò richiede la rimozione degli ostacoli strutturali che spesso limitano le loro opportunità, come la discriminazione di genere o la mancanza di supporto per le madri lavoratrici.</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Supporto per l'imprenditorialità femminile</a:t>
            </a:r>
            <a:r>
              <a:rPr b="0">
                <a:solidFill>
                  <a:srgbClr val="000000"/>
                </a:solidFill>
              </a:rPr>
              <a:t>: Favorire l'accesso delle donne al credito, alle reti imprenditoriali e alle risorse necessarie per avviare e gestire imprese può essere un motore potente per l'indipendenza economica.</a:t>
            </a:r>
            <a:endParaRPr b="0">
              <a:solidFill>
                <a:srgbClr val="000000"/>
              </a:solidFill>
            </a:endParaRPr>
          </a:p>
          <a:p>
            <a:pPr algn="just">
              <a:defRPr>
                <a:solidFill>
                  <a:srgbClr val="5A5A5A"/>
                </a:solidFill>
              </a:defRPr>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marL="285750" indent="-285750" algn="just">
              <a:buSzPct val="100000"/>
              <a:buChar char="❑"/>
              <a:defRPr b="1">
                <a:solidFill>
                  <a:srgbClr val="00A197"/>
                </a:solidFill>
              </a:defRPr>
            </a:pPr>
            <a:r>
              <a:t>Politiche di conciliazione vita-lavoro</a:t>
            </a:r>
            <a:r>
              <a:rPr b="0">
                <a:solidFill>
                  <a:srgbClr val="000000"/>
                </a:solidFill>
              </a:rPr>
              <a:t>: L'adozione di politiche che permettano alle donne di conciliare lavoro e famiglia, come il congedo di maternità, l'accesso a strutture di cura dei bambini e orari flessibili, è essenziale per garantire che le donne possano rimanere attive nel mercato del lavoro senza dover rinunciare alle proprie ambizioni professionali.</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Riconoscimento del lavoro domestico e di cura</a:t>
            </a:r>
            <a:r>
              <a:rPr b="0">
                <a:solidFill>
                  <a:srgbClr val="000000"/>
                </a:solidFill>
              </a:rPr>
              <a:t>: Il lavoro non retribuito svolto dalle donne, come la cura della famiglia e delle persone anziane, deve essere riconosciuto e valorizzato. Questo può includere politiche di supporto e di distribuzione equa delle responsabilità familiari tra uomini e donne.</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Accesso alla tecnologia e all'informazione</a:t>
            </a:r>
            <a:r>
              <a:rPr b="0"/>
              <a:t>:</a:t>
            </a:r>
            <a:r>
              <a:rPr b="0">
                <a:solidFill>
                  <a:srgbClr val="000000"/>
                </a:solidFill>
              </a:rPr>
              <a:t> La digitalizzazione e l'accesso a tecnologie moderne offrono nuove opportunità economiche per le donne, in particolare nei paesi in via di sviluppo. Offrire alle donne la possibilità di acquisire competenze digitali può aprire loro porte in settori come la tecnologia, l'istruzione e il lavoro a distanza.</a:t>
            </a:r>
            <a:endParaRPr>
              <a:solidFill>
                <a:srgbClr val="5A5A5A"/>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marL="285750" indent="-285750" algn="just">
              <a:buSzPct val="100000"/>
              <a:buChar char="❑"/>
              <a:defRPr b="1">
                <a:solidFill>
                  <a:srgbClr val="00A197"/>
                </a:solidFill>
              </a:defRPr>
            </a:pPr>
            <a:r>
              <a:t>La mancanza di indipendenza economica aumenta la vulnerabilità alla violenza economica </a:t>
            </a:r>
            <a:r>
              <a:rPr b="0">
                <a:solidFill>
                  <a:srgbClr val="000000"/>
                </a:solidFill>
              </a:rPr>
              <a:t>Chi non ha mezzi di sostentamento autonomi può trovarsi intrappolato in relazioni abusive senza la possibilità di allontanarsene.</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La violenza economica è un ostacolo all’indipendenza economica </a:t>
            </a:r>
            <a:r>
              <a:rPr b="0">
                <a:solidFill>
                  <a:srgbClr val="000000"/>
                </a:solidFill>
              </a:rPr>
              <a:t>L'abusante può impedire alla vittima di lavorare o studiare, rendendola sempre più dipendente e riducendo la sua capacità di fuggire dall'abuso.</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L'indipendenza economica è uno strumento di liberazione</a:t>
            </a:r>
            <a:r>
              <a:rPr>
                <a:solidFill>
                  <a:srgbClr val="000000"/>
                </a:solidFill>
              </a:rPr>
              <a:t> </a:t>
            </a:r>
            <a:r>
              <a:rPr b="0">
                <a:solidFill>
                  <a:srgbClr val="000000"/>
                </a:solidFill>
              </a:rPr>
              <a:t>Le persone con risorse proprie hanno maggiore possibilità di uscire da situazioni di abuso, ricostruire la propria vita e accedere a supporti legali e psicologici.  </a:t>
            </a:r>
            <a:endParaRPr b="0">
              <a:solidFill>
                <a:srgbClr val="000000"/>
              </a:solidFill>
            </a:endParaRPr>
          </a:p>
          <a:p>
            <a:pPr marL="285750" indent="-285750" algn="just">
              <a:buSzPct val="100000"/>
              <a:buChar char="❑"/>
            </a:pPr>
          </a:p>
          <a:p>
            <a:pPr marL="285750" indent="-285750" algn="just">
              <a:buSzPct val="100000"/>
              <a:buChar char="❑"/>
              <a:defRPr b="1">
                <a:solidFill>
                  <a:srgbClr val="00A197"/>
                </a:solidFill>
              </a:defRPr>
            </a:pPr>
            <a:r>
              <a:t>Il ruolo delle politiche pubbliche </a:t>
            </a:r>
            <a:r>
              <a:rPr b="0">
                <a:solidFill>
                  <a:srgbClr val="000000"/>
                </a:solidFill>
              </a:rPr>
              <a:t>Misure come il supporto all'occupazione femminile, il reddito di libertà per le vittime di violenza, l’educazione finanziaria e i programmi di microcredito possono aiutare a spezzare il ciclo della violenza economica.</a:t>
            </a:r>
            <a:endParaRPr b="0">
              <a:solidFill>
                <a:srgbClr val="000000"/>
              </a:solidFill>
            </a:endParaRPr>
          </a:p>
          <a:p>
            <a:pPr marL="285750" indent="-285750" algn="just">
              <a:buSzPct val="100000"/>
              <a:buChar char="❑"/>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defRPr b="1"/>
            </a:pPr>
            <a:r>
              <a:t>La storia di Giulia: </a:t>
            </a:r>
            <a:r>
              <a:rPr b="0" sz="1800"/>
              <a:t>Giulia dopo esser diventata mamma, viene esortata dal proprio compagno a smettere di lavorare per avere più tempo per occuparsi dei bambini e della casa. Ma scopre presto di dipendere totalmente ed economicamente dal partner, che le nega denaro persino per le spese di prima necessità come cibo e vestiti. Ogni volta che Giulia necessita di qualcosa, deve chiedere ripetutamente al partner di darle dei soldi. </a:t>
            </a:r>
            <a:r>
              <a:t>Controllo delle risorse economiche </a:t>
            </a:r>
            <a:r>
              <a:rPr b="0"/>
              <a:t>Il partner abusante può esercitare un controllo assoluto sulle finanze comuni, imponendo rigide limitazioni su come, quando e per quali scopi il denaro può essere speso. Questo controllo si può tradurre in accesso limitato ai conti bancari o a strumenti di pagamento, obbligando l’altro a rendere conto di ogni spesa. Per esempio, una persona può sentirsi costretta a chiedere il permesso per ogni acquisto, anche per le necessità quotidiane, innescando un meccanismo di dipendenza e umiliazione.</a:t>
            </a:r>
            <a:endParaRPr b="0"/>
          </a:p>
          <a:p>
            <a:pPr>
              <a:defRPr b="1"/>
            </a:pPr>
            <a:r>
              <a:t>La storia di Federica: </a:t>
            </a:r>
            <a:r>
              <a:rPr b="0" sz="1800"/>
              <a:t>Il partner aveva impedito a Federica di cercare un lavoro, costringendola a occuparsi esclusivamente della casa e dei figli, obbligandola a lavorare come contabile nella sua azienda. Quando Federica trova un impiego esterno, il partner esercita pressioni tali affinché lasci il lavoro. La Corte di Cassazione nel gennaio scorso ha stabilito che tali comportamenti costituiscono "violenza economica" e integrano il reato di maltrattamenti in famiglia. </a:t>
            </a:r>
            <a:r>
              <a:t>Impedimento all’indipendenza lavorativa</a:t>
            </a:r>
            <a:r>
              <a:rPr b="0"/>
              <a:t> In molte situazioni di violenza economica, l’abusante impedisce alla vittima di lavorare, ovvero ne condiziona pesantemente le scelte professionali, arrivando a far rinunciare a opportunità di carriera. Il lavoro è un elemento fondamentale per l’indipendenza economica e l’autostima; impedirlo equivale a rendere una persona economicamente e psicologicamente dipendente, riducendo anche le sue possibilità di lasciare la relazione abusiva. Questo tipo di controllo può essere attuato attraverso minacce, colpevolizzazioni o un uso manipolativo delle responsabilità</a:t>
            </a:r>
            <a:endParaRPr b="0"/>
          </a:p>
          <a:p>
            <a:pPr>
              <a:defRPr b="1"/>
            </a:pPr>
            <a:r>
              <a:t>La storia di Anna: </a:t>
            </a:r>
            <a:r>
              <a:rPr b="0" sz="1800"/>
              <a:t>Anna decide di cambiare l’arredamento della stanza della sua bambina diventata ormai un’adolescente. Ma nel momento in cui chiede un finanziamento per pagare la nuova cameretta, questo le viene negato e scopre di essere nella lista dei cattivi pagatori in quanto il suo partner aveva aperto numerose linee di credito a suo nome senza il suo consenso. Questo oltre ad aver minato la fiducia, ha gravemente danneggiato il suo punteggio creditizio, rendendo impossibile per lei ottenere altri prestiti o finanziamenti </a:t>
            </a:r>
            <a:r>
              <a:t>Depauperamento del patrimonio</a:t>
            </a:r>
            <a:r>
              <a:rPr b="0"/>
              <a:t> Un’altra forma di abuso economico è il danneggiamento o la distruzione dei beni di una persona, per ridurne ulteriormente le risorse. Ad esempio, un abusante può utilizzare i risparmi dell’altro senza consenso, contrarre debiti a nome della vittima, o distruggere beni di proprietà comune o esclusiva della vittima. In questo modo, il patrimonio della vittima viene intaccato, rendendo ancora più difficile una possibile uscita dalla relazione abusiva.</a:t>
            </a:r>
            <a:endParaRPr b="0"/>
          </a:p>
          <a:p>
            <a:pPr>
              <a:defRPr b="1"/>
            </a:pPr>
            <a:r>
              <a:t>La storia di Marta: </a:t>
            </a:r>
            <a:r>
              <a:rPr b="0" sz="1800"/>
              <a:t>Marta lavorava insieme al suo partner in un’attività commerciale della famiglia di lui, ma nonostante il suo duro lavoro, non riceveva alcuna retribuzione. Tutto il denaro guadagnato finiva nelle mani del partner, che gli impediva di accedere al proprio stipendio.</a:t>
            </a:r>
            <a:r>
              <a:rPr sz="1800"/>
              <a:t> </a:t>
            </a:r>
            <a:r>
              <a:t> Appropriazione dei guadagni</a:t>
            </a:r>
            <a:r>
              <a:rPr b="0"/>
              <a:t> La violenza economica può anche consistere nell’appropriarsi del reddito o dei risparmi dell’altro, costringendolo a cedere parte o tutto il proprio stipendio o impedendogli di gestire liberamente le proprie finanze. Questo tipo di abuso limita ulteriormente l’autonomia e crea una situazione di dipendenza economica che rende difficile anche solo immaginare una vita indipendente dall’abusante.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marL="285750" indent="-285750" algn="just">
              <a:lnSpc>
                <a:spcPct val="115000"/>
              </a:lnSpc>
              <a:spcBef>
                <a:spcPts val="800"/>
              </a:spcBef>
              <a:buSzPct val="100000"/>
              <a:buChar char="❖"/>
            </a:pPr>
            <a:r>
              <a:t>Misurare la diffusione della violenza economica non è compito facile per diverse ragioni. Innanzitutto, non vi è una definizione condivisa di cosa costituisca violenza economica nei diversi ordinamenti statali. Basti pensare che, </a:t>
            </a:r>
            <a:r>
              <a:rPr b="1">
                <a:solidFill>
                  <a:srgbClr val="00A197"/>
                </a:solidFill>
              </a:rPr>
              <a:t>a livello globale, 1,4 miliardi di donne vivono in paesi che non riconoscono la violenza economica nei loro sistemi legali o non forniscono protezione legale alle vittime di questa forma di violenza.</a:t>
            </a:r>
            <a:endParaRPr b="1">
              <a:solidFill>
                <a:srgbClr val="00A197"/>
              </a:solidFill>
            </a:endParaRPr>
          </a:p>
          <a:p>
            <a:pPr marL="285750" indent="-285750" algn="just">
              <a:lnSpc>
                <a:spcPct val="115000"/>
              </a:lnSpc>
              <a:spcBef>
                <a:spcPts val="800"/>
              </a:spcBef>
              <a:buSzPct val="100000"/>
              <a:buChar char="❖"/>
            </a:pPr>
            <a:r>
              <a:t>A livello globale, </a:t>
            </a:r>
            <a:r>
              <a:rPr>
                <a:solidFill>
                  <a:srgbClr val="00A197"/>
                </a:solidFill>
              </a:rPr>
              <a:t>2,7 miliardi di donne vivono in paesi che legalmente impediscono loro di scegliere tra le stesse opportunità di lavoro degli uomini.</a:t>
            </a:r>
            <a:r>
              <a:t> Nel 2018, su 189 economie 104 avevano ancora leggi che vietavano alle donne di svolgere determinati lavori, 59 non avevano leggi sulle molestie sui luoghi di lavoro e in 18 i mariti potevano legalmente impedire alle mogli di lavorare. </a:t>
            </a:r>
          </a:p>
          <a:p>
            <a:pPr marL="285750" indent="-285750" algn="just">
              <a:lnSpc>
                <a:spcPct val="115000"/>
              </a:lnSpc>
              <a:spcBef>
                <a:spcPts val="800"/>
              </a:spcBef>
              <a:buSzPct val="100000"/>
              <a:buChar char="❖"/>
            </a:pPr>
            <a:r>
              <a:t>Nel 2022, a livello globale </a:t>
            </a:r>
            <a:r>
              <a:rPr>
                <a:solidFill>
                  <a:srgbClr val="00A197"/>
                </a:solidFill>
              </a:rPr>
              <a:t>il 61,4% delle donne (di 25-54 anni) </a:t>
            </a:r>
            <a:r>
              <a:t>aveva un lavoro contro il 90,6% degli uomini (25-54 anni), con un gender gap nella forza lavoro di ben </a:t>
            </a:r>
            <a:r>
              <a:rPr>
                <a:solidFill>
                  <a:srgbClr val="00A197"/>
                </a:solidFill>
              </a:rPr>
              <a:t>29,2 punti percentuali.</a:t>
            </a:r>
            <a:endParaRPr>
              <a:solidFill>
                <a:srgbClr val="00A197"/>
              </a:solidFill>
            </a:endParaR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2" name="Titolo Testo"/>
          <p:cNvSpPr txBox="1"/>
          <p:nvPr>
            <p:ph type="title"/>
          </p:nvPr>
        </p:nvSpPr>
        <p:spPr>
          <a:xfrm>
            <a:off x="382931" y="1172032"/>
            <a:ext cx="8378140" cy="338555"/>
          </a:xfrm>
          <a:prstGeom prst="rect">
            <a:avLst/>
          </a:prstGeom>
        </p:spPr>
        <p:txBody>
          <a:bodyPr/>
          <a:lstStyle>
            <a:lvl1pPr>
              <a:defRPr b="0"/>
            </a:lvl1pPr>
          </a:lstStyle>
          <a:p>
            <a:pPr/>
            <a:r>
              <a:t>Titolo Testo</a:t>
            </a:r>
          </a:p>
        </p:txBody>
      </p:sp>
      <p:sp>
        <p:nvSpPr>
          <p:cNvPr id="13" name="Corpo livello uno…"/>
          <p:cNvSpPr txBox="1"/>
          <p:nvPr>
            <p:ph type="body" sz="quarter" idx="1"/>
          </p:nvPr>
        </p:nvSpPr>
        <p:spPr>
          <a:xfrm>
            <a:off x="1371600" y="3840479"/>
            <a:ext cx="6400800" cy="184667"/>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1" name="Titolo Testo"/>
          <p:cNvSpPr txBox="1"/>
          <p:nvPr>
            <p:ph type="title"/>
          </p:nvPr>
        </p:nvSpPr>
        <p:spPr>
          <a:prstGeom prst="rect">
            <a:avLst/>
          </a:prstGeom>
        </p:spPr>
        <p:txBody>
          <a:bodyPr/>
          <a:lstStyle/>
          <a:p>
            <a:pPr/>
            <a:r>
              <a:t>Titolo Testo</a:t>
            </a:r>
          </a:p>
        </p:txBody>
      </p:sp>
      <p:sp>
        <p:nvSpPr>
          <p:cNvPr id="22" name="Corpo livello uno…"/>
          <p:cNvSpPr txBox="1"/>
          <p:nvPr>
            <p:ph type="body" sz="quarter" idx="1"/>
          </p:nvPr>
        </p:nvSpPr>
        <p:spPr>
          <a:xfrm>
            <a:off x="368631" y="1954479"/>
            <a:ext cx="8411845" cy="184667"/>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0" name="Titolo Testo"/>
          <p:cNvSpPr txBox="1"/>
          <p:nvPr>
            <p:ph type="title"/>
          </p:nvPr>
        </p:nvSpPr>
        <p:spPr>
          <a:prstGeom prst="rect">
            <a:avLst/>
          </a:prstGeom>
        </p:spPr>
        <p:txBody>
          <a:bodyPr/>
          <a:lstStyle/>
          <a:p>
            <a:pPr/>
            <a:r>
              <a:t>Titolo Testo</a:t>
            </a:r>
          </a:p>
        </p:txBody>
      </p:sp>
      <p:sp>
        <p:nvSpPr>
          <p:cNvPr id="31" name="Corpo livello uno…"/>
          <p:cNvSpPr txBox="1"/>
          <p:nvPr>
            <p:ph type="body" sz="quarter" idx="1"/>
          </p:nvPr>
        </p:nvSpPr>
        <p:spPr>
          <a:xfrm>
            <a:off x="457200" y="1577339"/>
            <a:ext cx="3977641" cy="184667"/>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3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9" name="Titolo Testo"/>
          <p:cNvSpPr txBox="1"/>
          <p:nvPr>
            <p:ph type="title"/>
          </p:nvPr>
        </p:nvSpPr>
        <p:spPr>
          <a:prstGeom prst="rect">
            <a:avLst/>
          </a:prstGeom>
        </p:spPr>
        <p:txBody>
          <a:bodyPr/>
          <a:lstStyle/>
          <a:p>
            <a:pPr/>
            <a:r>
              <a:t>Titolo Testo</a:t>
            </a:r>
          </a:p>
        </p:txBody>
      </p:sp>
      <p:sp>
        <p:nvSpPr>
          <p:cNvPr id="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7" name="Numero diapositiva"/>
          <p:cNvSpPr txBox="1"/>
          <p:nvPr>
            <p:ph type="sldNum" sz="quarter" idx="2"/>
          </p:nvPr>
        </p:nvSpPr>
        <p:spPr>
          <a:xfrm>
            <a:off x="244652" y="6420182"/>
            <a:ext cx="156348" cy="127001"/>
          </a:xfrm>
          <a:prstGeom prst="rect">
            <a:avLst/>
          </a:prstGeom>
        </p:spPr>
        <p:txBody>
          <a:bodyPr/>
          <a:lstStyle>
            <a:lvl1pPr>
              <a:defRPr spc="-34" sz="9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page - Text - Standard">
    <p:spTree>
      <p:nvGrpSpPr>
        <p:cNvPr id="1" name=""/>
        <p:cNvGrpSpPr/>
        <p:nvPr/>
      </p:nvGrpSpPr>
      <p:grpSpPr>
        <a:xfrm>
          <a:off x="0" y="0"/>
          <a:ext cx="0" cy="0"/>
          <a:chOff x="0" y="0"/>
          <a:chExt cx="0" cy="0"/>
        </a:xfrm>
      </p:grpSpPr>
      <p:pic>
        <p:nvPicPr>
          <p:cNvPr id="54" name="Immagine 7" descr="Immagine 7"/>
          <p:cNvPicPr>
            <a:picLocks noChangeAspect="1"/>
          </p:cNvPicPr>
          <p:nvPr/>
        </p:nvPicPr>
        <p:blipFill>
          <a:blip r:embed="rId2">
            <a:extLst/>
          </a:blip>
          <a:stretch>
            <a:fillRect/>
          </a:stretch>
        </p:blipFill>
        <p:spPr>
          <a:xfrm>
            <a:off x="0" y="4280399"/>
            <a:ext cx="9144000" cy="2592001"/>
          </a:xfrm>
          <a:prstGeom prst="rect">
            <a:avLst/>
          </a:prstGeom>
          <a:ln w="12700">
            <a:miter lim="400000"/>
          </a:ln>
          <a:effectLst>
            <a:outerShdw sx="100000" sy="100000" kx="0" ky="0" algn="b" rotWithShape="0" blurRad="50800" dist="50800" dir="5400000">
              <a:srgbClr val="000000">
                <a:alpha val="0"/>
              </a:srgbClr>
            </a:outerShdw>
          </a:effectLst>
        </p:spPr>
      </p:pic>
      <p:sp>
        <p:nvSpPr>
          <p:cNvPr id="55" name="Corpo livello uno…"/>
          <p:cNvSpPr txBox="1"/>
          <p:nvPr>
            <p:ph type="body" sz="quarter" idx="1" hasCustomPrompt="1"/>
          </p:nvPr>
        </p:nvSpPr>
        <p:spPr>
          <a:xfrm>
            <a:off x="539999" y="4942799"/>
            <a:ext cx="5040002" cy="208801"/>
          </a:xfrm>
          <a:prstGeom prst="rect">
            <a:avLst/>
          </a:prstGeom>
        </p:spPr>
        <p:txBody>
          <a:bodyPr anchor="b">
            <a:normAutofit fontScale="100000" lnSpcReduction="0"/>
          </a:bodyPr>
          <a:lstStyle>
            <a:lvl1pPr>
              <a:defRPr b="1" sz="1000">
                <a:solidFill>
                  <a:srgbClr val="FFFFFF"/>
                </a:solidFill>
                <a:latin typeface="+mn-lt"/>
                <a:ea typeface="+mn-ea"/>
                <a:cs typeface="+mn-cs"/>
                <a:sym typeface="Calibri"/>
              </a:defRPr>
            </a:lvl1pPr>
            <a:lvl2pPr>
              <a:defRPr b="1" sz="1000">
                <a:solidFill>
                  <a:srgbClr val="FFFFFF"/>
                </a:solidFill>
                <a:latin typeface="+mn-lt"/>
                <a:ea typeface="+mn-ea"/>
                <a:cs typeface="+mn-cs"/>
                <a:sym typeface="Calibri"/>
              </a:defRPr>
            </a:lvl2pPr>
            <a:lvl3pPr>
              <a:defRPr b="1" sz="1000">
                <a:solidFill>
                  <a:srgbClr val="FFFFFF"/>
                </a:solidFill>
                <a:latin typeface="+mn-lt"/>
                <a:ea typeface="+mn-ea"/>
                <a:cs typeface="+mn-cs"/>
                <a:sym typeface="Calibri"/>
              </a:defRPr>
            </a:lvl3pPr>
            <a:lvl4pPr>
              <a:defRPr b="1" sz="1000">
                <a:solidFill>
                  <a:srgbClr val="FFFFFF"/>
                </a:solidFill>
                <a:latin typeface="+mn-lt"/>
                <a:ea typeface="+mn-ea"/>
                <a:cs typeface="+mn-cs"/>
                <a:sym typeface="Calibri"/>
              </a:defRPr>
            </a:lvl4pPr>
            <a:lvl5pPr>
              <a:defRPr b="1" sz="1000">
                <a:solidFill>
                  <a:srgbClr val="FFFFFF"/>
                </a:solidFill>
                <a:latin typeface="+mn-lt"/>
                <a:ea typeface="+mn-ea"/>
                <a:cs typeface="+mn-cs"/>
                <a:sym typeface="Calibri"/>
              </a:defRPr>
            </a:lvl5pPr>
          </a:lstStyle>
          <a:p>
            <a:pPr/>
            <a:r>
              <a:t>Insert city and date</a:t>
            </a:r>
          </a:p>
          <a:p>
            <a:pPr lvl="1"/>
            <a:r>
              <a:t/>
            </a:r>
          </a:p>
          <a:p>
            <a:pPr lvl="2"/>
            <a:r>
              <a:t/>
            </a:r>
          </a:p>
          <a:p>
            <a:pPr lvl="3"/>
            <a:r>
              <a:t/>
            </a:r>
          </a:p>
          <a:p>
            <a:pPr lvl="4"/>
            <a:r>
              <a:t/>
            </a:r>
          </a:p>
        </p:txBody>
      </p:sp>
      <p:sp>
        <p:nvSpPr>
          <p:cNvPr id="56" name="NameFunction"/>
          <p:cNvSpPr/>
          <p:nvPr>
            <p:ph type="body" sz="quarter" idx="21" hasCustomPrompt="1"/>
          </p:nvPr>
        </p:nvSpPr>
        <p:spPr>
          <a:xfrm>
            <a:off x="539749" y="4546799"/>
            <a:ext cx="5040002" cy="208801"/>
          </a:xfrm>
          <a:prstGeom prst="rect">
            <a:avLst/>
          </a:prstGeom>
        </p:spPr>
        <p:txBody>
          <a:bodyPr>
            <a:normAutofit fontScale="100000" lnSpcReduction="0"/>
          </a:bodyPr>
          <a:lstStyle>
            <a:lvl1pPr>
              <a:defRPr b="1">
                <a:solidFill>
                  <a:srgbClr val="FFFFFF"/>
                </a:solidFill>
                <a:latin typeface="+mn-lt"/>
                <a:ea typeface="+mn-ea"/>
                <a:cs typeface="+mn-cs"/>
                <a:sym typeface="Calibri"/>
              </a:defRPr>
            </a:lvl1pPr>
          </a:lstStyle>
          <a:p>
            <a:pPr/>
            <a:r>
              <a:t>Insert name and function</a:t>
            </a:r>
          </a:p>
        </p:txBody>
      </p:sp>
      <p:sp>
        <p:nvSpPr>
          <p:cNvPr id="57" name="Subtitle"/>
          <p:cNvSpPr/>
          <p:nvPr>
            <p:ph type="body" sz="quarter" idx="22" hasCustomPrompt="1"/>
          </p:nvPr>
        </p:nvSpPr>
        <p:spPr>
          <a:xfrm>
            <a:off x="539748" y="3279599"/>
            <a:ext cx="8179201" cy="828001"/>
          </a:xfrm>
          <a:prstGeom prst="rect">
            <a:avLst/>
          </a:prstGeom>
        </p:spPr>
        <p:txBody>
          <a:bodyPr anchor="b">
            <a:normAutofit fontScale="100000" lnSpcReduction="0"/>
          </a:bodyPr>
          <a:lstStyle>
            <a:lvl1pPr>
              <a:lnSpc>
                <a:spcPts val="2400"/>
              </a:lnSpc>
              <a:defRPr sz="2400"/>
            </a:lvl1pPr>
          </a:lstStyle>
          <a:p>
            <a:pPr/>
            <a:r>
              <a:t>Insert subtitle</a:t>
            </a:r>
          </a:p>
        </p:txBody>
      </p:sp>
      <p:sp>
        <p:nvSpPr>
          <p:cNvPr id="58" name="Insert title"/>
          <p:cNvSpPr txBox="1"/>
          <p:nvPr>
            <p:ph type="title" hasCustomPrompt="1"/>
          </p:nvPr>
        </p:nvSpPr>
        <p:spPr>
          <a:xfrm>
            <a:off x="539999" y="892801"/>
            <a:ext cx="6663602" cy="422874"/>
          </a:xfrm>
          <a:prstGeom prst="rect">
            <a:avLst/>
          </a:prstGeom>
        </p:spPr>
        <p:txBody>
          <a:bodyPr/>
          <a:lstStyle>
            <a:lvl1pPr defTabSz="966787">
              <a:lnSpc>
                <a:spcPts val="3200"/>
              </a:lnSpc>
              <a:defRPr sz="3400"/>
            </a:lvl1pPr>
          </a:lstStyle>
          <a:p>
            <a:pPr/>
            <a:r>
              <a:t>Insert title</a:t>
            </a:r>
          </a:p>
        </p:txBody>
      </p:sp>
      <p:sp>
        <p:nvSpPr>
          <p:cNvPr id="59" name="Numero diapositiva"/>
          <p:cNvSpPr txBox="1"/>
          <p:nvPr>
            <p:ph type="sldNum" sz="quarter" idx="2"/>
          </p:nvPr>
        </p:nvSpPr>
        <p:spPr>
          <a:xfrm>
            <a:off x="6553200" y="6356350"/>
            <a:ext cx="2133600" cy="3683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rnal Slide - 1 Column Text">
    <p:spTree>
      <p:nvGrpSpPr>
        <p:cNvPr id="1" name=""/>
        <p:cNvGrpSpPr/>
        <p:nvPr/>
      </p:nvGrpSpPr>
      <p:grpSpPr>
        <a:xfrm>
          <a:off x="0" y="0"/>
          <a:ext cx="0" cy="0"/>
          <a:chOff x="0" y="0"/>
          <a:chExt cx="0" cy="0"/>
        </a:xfrm>
      </p:grpSpPr>
      <p:sp>
        <p:nvSpPr>
          <p:cNvPr id="66" name="Baseline"/>
          <p:cNvSpPr/>
          <p:nvPr/>
        </p:nvSpPr>
        <p:spPr>
          <a:xfrm>
            <a:off x="0" y="6127200"/>
            <a:ext cx="9144000" cy="1"/>
          </a:xfrm>
          <a:prstGeom prst="line">
            <a:avLst/>
          </a:prstGeom>
          <a:ln w="19050">
            <a:solidFill>
              <a:srgbClr val="00A197"/>
            </a:solidFill>
          </a:ln>
        </p:spPr>
        <p:txBody>
          <a:bodyPr lIns="45719" rIns="45719"/>
          <a:lstStyle/>
          <a:p>
            <a:pPr/>
          </a:p>
        </p:txBody>
      </p:sp>
      <p:sp>
        <p:nvSpPr>
          <p:cNvPr id="67" name="Corpo livello uno…"/>
          <p:cNvSpPr txBox="1"/>
          <p:nvPr>
            <p:ph type="body" sz="half" idx="1" hasCustomPrompt="1"/>
          </p:nvPr>
        </p:nvSpPr>
        <p:spPr>
          <a:xfrm>
            <a:off x="269999" y="1260000"/>
            <a:ext cx="8683202" cy="1514262"/>
          </a:xfrm>
          <a:prstGeom prst="rect">
            <a:avLst/>
          </a:prstGeom>
        </p:spPr>
        <p:txBody>
          <a:bodyPr>
            <a:normAutofit fontScale="100000" lnSpcReduction="0"/>
          </a:bodyPr>
          <a:lstStyle>
            <a:lvl1pPr marL="176212" indent="-176212" defTabSz="457200">
              <a:spcBef>
                <a:spcPts val="200"/>
              </a:spcBef>
              <a:buClr>
                <a:srgbClr val="E1061C"/>
              </a:buClr>
              <a:buSzPct val="100000"/>
              <a:buFont typeface="Arial"/>
              <a:buChar char="•"/>
            </a:lvl1pPr>
            <a:lvl2pPr marL="570441" indent="-113241" defTabSz="457200">
              <a:spcBef>
                <a:spcPts val="200"/>
              </a:spcBef>
              <a:buClr>
                <a:srgbClr val="E1061C"/>
              </a:buClr>
              <a:buSzPct val="100000"/>
              <a:buFont typeface="Arial"/>
              <a:buChar char="•"/>
            </a:lvl2pPr>
            <a:lvl3pPr marL="1024466" indent="-110066" defTabSz="457200">
              <a:spcBef>
                <a:spcPts val="200"/>
              </a:spcBef>
              <a:buClr>
                <a:srgbClr val="E1061C"/>
              </a:buClr>
              <a:buSzPct val="100000"/>
              <a:buFont typeface="Arial"/>
              <a:buChar char="•"/>
            </a:lvl3pPr>
            <a:lvl4pPr marL="1472142" indent="-100542" defTabSz="457200">
              <a:spcBef>
                <a:spcPts val="200"/>
              </a:spcBef>
              <a:buClr>
                <a:srgbClr val="E1061C"/>
              </a:buClr>
              <a:buSzPct val="100000"/>
              <a:buFont typeface="Arial"/>
              <a:buChar char="•"/>
            </a:lvl4pPr>
            <a:lvl5pPr marL="1925108" indent="-96308" defTabSz="457200">
              <a:spcBef>
                <a:spcPts val="200"/>
              </a:spcBef>
              <a:buClr>
                <a:srgbClr val="E1061C"/>
              </a:buClr>
              <a:buSzPct val="100000"/>
              <a:buFont typeface="Arial"/>
              <a:buChar char="•"/>
            </a:lvl5pPr>
          </a:lstStyle>
          <a:p>
            <a:pPr/>
            <a:r>
              <a:t>Insert text</a:t>
            </a:r>
          </a:p>
          <a:p>
            <a:pPr lvl="1"/>
            <a:r>
              <a:t/>
            </a:r>
          </a:p>
          <a:p>
            <a:pPr lvl="2"/>
            <a:r>
              <a:t/>
            </a:r>
          </a:p>
          <a:p>
            <a:pPr lvl="3"/>
            <a:r>
              <a:t/>
            </a:r>
          </a:p>
          <a:p>
            <a:pPr lvl="4"/>
            <a:r>
              <a:t/>
            </a:r>
          </a:p>
        </p:txBody>
      </p:sp>
      <p:sp>
        <p:nvSpPr>
          <p:cNvPr id="68" name="Insert title"/>
          <p:cNvSpPr txBox="1"/>
          <p:nvPr>
            <p:ph type="title" hasCustomPrompt="1"/>
          </p:nvPr>
        </p:nvSpPr>
        <p:spPr>
          <a:xfrm>
            <a:off x="257352" y="147954"/>
            <a:ext cx="8186421" cy="286105"/>
          </a:xfrm>
          <a:prstGeom prst="rect">
            <a:avLst/>
          </a:prstGeom>
        </p:spPr>
        <p:txBody>
          <a:bodyPr/>
          <a:lstStyle>
            <a:lvl1pPr>
              <a:lnSpc>
                <a:spcPts val="2200"/>
              </a:lnSpc>
            </a:lvl1pPr>
          </a:lstStyle>
          <a:p>
            <a:pPr/>
            <a:r>
              <a:t>Insert title</a:t>
            </a:r>
          </a:p>
        </p:txBody>
      </p:sp>
      <p:sp>
        <p:nvSpPr>
          <p:cNvPr id="6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Internal Slide - 1 Column Text">
    <p:spTree>
      <p:nvGrpSpPr>
        <p:cNvPr id="1" name=""/>
        <p:cNvGrpSpPr/>
        <p:nvPr/>
      </p:nvGrpSpPr>
      <p:grpSpPr>
        <a:xfrm>
          <a:off x="0" y="0"/>
          <a:ext cx="0" cy="0"/>
          <a:chOff x="0" y="0"/>
          <a:chExt cx="0" cy="0"/>
        </a:xfrm>
      </p:grpSpPr>
      <p:sp>
        <p:nvSpPr>
          <p:cNvPr id="76" name="Corpo livello uno…"/>
          <p:cNvSpPr txBox="1"/>
          <p:nvPr>
            <p:ph type="body" sz="quarter" idx="1" hasCustomPrompt="1"/>
          </p:nvPr>
        </p:nvSpPr>
        <p:spPr>
          <a:xfrm>
            <a:off x="3312000" y="6619199"/>
            <a:ext cx="2520001" cy="192001"/>
          </a:xfrm>
          <a:prstGeom prst="rect">
            <a:avLst/>
          </a:prstGeom>
        </p:spPr>
        <p:txBody>
          <a:bodyPr>
            <a:normAutofit fontScale="100000" lnSpcReduction="0"/>
          </a:bodyPr>
          <a:lstStyle>
            <a:lvl1pPr algn="ctr" defTabSz="342875">
              <a:spcBef>
                <a:spcPts val="200"/>
              </a:spcBef>
              <a:defRPr sz="1000">
                <a:latin typeface="+mn-lt"/>
                <a:ea typeface="+mn-ea"/>
                <a:cs typeface="+mn-cs"/>
                <a:sym typeface="Calibri"/>
              </a:defRPr>
            </a:lvl1pPr>
            <a:lvl2pPr indent="342875" algn="ctr" defTabSz="342875">
              <a:spcBef>
                <a:spcPts val="200"/>
              </a:spcBef>
              <a:defRPr sz="1000">
                <a:latin typeface="+mn-lt"/>
                <a:ea typeface="+mn-ea"/>
                <a:cs typeface="+mn-cs"/>
                <a:sym typeface="Calibri"/>
              </a:defRPr>
            </a:lvl2pPr>
            <a:lvl3pPr indent="685748" algn="ctr" defTabSz="342875">
              <a:spcBef>
                <a:spcPts val="200"/>
              </a:spcBef>
              <a:defRPr sz="1000">
                <a:latin typeface="+mn-lt"/>
                <a:ea typeface="+mn-ea"/>
                <a:cs typeface="+mn-cs"/>
                <a:sym typeface="Calibri"/>
              </a:defRPr>
            </a:lvl3pPr>
            <a:lvl4pPr indent="1028624" algn="ctr" defTabSz="342875">
              <a:spcBef>
                <a:spcPts val="200"/>
              </a:spcBef>
              <a:defRPr sz="1000">
                <a:latin typeface="+mn-lt"/>
                <a:ea typeface="+mn-ea"/>
                <a:cs typeface="+mn-cs"/>
                <a:sym typeface="Calibri"/>
              </a:defRPr>
            </a:lvl4pPr>
            <a:lvl5pPr indent="1371497" algn="ctr" defTabSz="342875">
              <a:spcBef>
                <a:spcPts val="200"/>
              </a:spcBef>
              <a:defRPr sz="1000">
                <a:latin typeface="+mn-lt"/>
                <a:ea typeface="+mn-ea"/>
                <a:cs typeface="+mn-cs"/>
                <a:sym typeface="Calibri"/>
              </a:defRPr>
            </a:lvl5pPr>
          </a:lstStyle>
          <a:p>
            <a:pPr/>
            <a:r>
              <a:t>[Insert legal entity - classification level]</a:t>
            </a:r>
          </a:p>
          <a:p>
            <a:pPr lvl="1"/>
            <a:r>
              <a:t/>
            </a:r>
          </a:p>
          <a:p>
            <a:pPr lvl="2"/>
            <a:r>
              <a:t/>
            </a:r>
          </a:p>
          <a:p>
            <a:pPr lvl="3"/>
            <a:r>
              <a:t/>
            </a:r>
          </a:p>
          <a:p>
            <a:pPr lvl="4"/>
            <a:r>
              <a:t/>
            </a:r>
          </a:p>
        </p:txBody>
      </p:sp>
      <p:sp>
        <p:nvSpPr>
          <p:cNvPr id="77" name="Baseline"/>
          <p:cNvSpPr/>
          <p:nvPr/>
        </p:nvSpPr>
        <p:spPr>
          <a:xfrm>
            <a:off x="0" y="5904000"/>
            <a:ext cx="9144000" cy="1"/>
          </a:xfrm>
          <a:prstGeom prst="line">
            <a:avLst/>
          </a:prstGeom>
          <a:ln w="19050">
            <a:solidFill>
              <a:srgbClr val="00AFD0"/>
            </a:solidFill>
          </a:ln>
        </p:spPr>
        <p:txBody>
          <a:bodyPr lIns="45719" rIns="45719"/>
          <a:lstStyle/>
          <a:p>
            <a:pPr/>
          </a:p>
        </p:txBody>
      </p:sp>
      <p:sp>
        <p:nvSpPr>
          <p:cNvPr id="78" name="Footer"/>
          <p:cNvSpPr/>
          <p:nvPr>
            <p:ph type="body" sz="quarter" idx="21" hasCustomPrompt="1"/>
          </p:nvPr>
        </p:nvSpPr>
        <p:spPr>
          <a:xfrm>
            <a:off x="719999" y="6138333"/>
            <a:ext cx="7704002" cy="480001"/>
          </a:xfrm>
          <a:prstGeom prst="rect">
            <a:avLst/>
          </a:prstGeom>
        </p:spPr>
        <p:txBody>
          <a:bodyPr>
            <a:normAutofit fontScale="100000" lnSpcReduction="0"/>
          </a:bodyPr>
          <a:lstStyle>
            <a:lvl1pPr>
              <a:defRPr sz="800">
                <a:latin typeface="+mn-lt"/>
                <a:ea typeface="+mn-ea"/>
                <a:cs typeface="+mn-cs"/>
                <a:sym typeface="Calibri"/>
              </a:defRPr>
            </a:lvl1pPr>
          </a:lstStyle>
          <a:p>
            <a:pPr/>
            <a:r>
              <a:t>Insert notes</a:t>
            </a:r>
          </a:p>
        </p:txBody>
      </p:sp>
      <p:sp>
        <p:nvSpPr>
          <p:cNvPr id="79" name="Insert title"/>
          <p:cNvSpPr txBox="1"/>
          <p:nvPr>
            <p:ph type="title" hasCustomPrompt="1"/>
          </p:nvPr>
        </p:nvSpPr>
        <p:spPr>
          <a:xfrm>
            <a:off x="269999" y="0"/>
            <a:ext cx="8690401" cy="1008001"/>
          </a:xfrm>
          <a:prstGeom prst="rect">
            <a:avLst/>
          </a:prstGeom>
        </p:spPr>
        <p:txBody>
          <a:bodyPr anchor="ctr"/>
          <a:lstStyle>
            <a:lvl1pPr>
              <a:lnSpc>
                <a:spcPts val="2400"/>
              </a:lnSpc>
            </a:lvl1pPr>
          </a:lstStyle>
          <a:p>
            <a:pPr/>
            <a:r>
              <a:t>Insert title</a:t>
            </a:r>
          </a:p>
        </p:txBody>
      </p:sp>
      <p:sp>
        <p:nvSpPr>
          <p:cNvPr id="8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Internal Slide - 1 Column Text">
    <p:spTree>
      <p:nvGrpSpPr>
        <p:cNvPr id="1" name=""/>
        <p:cNvGrpSpPr/>
        <p:nvPr/>
      </p:nvGrpSpPr>
      <p:grpSpPr>
        <a:xfrm>
          <a:off x="0" y="0"/>
          <a:ext cx="0" cy="0"/>
          <a:chOff x="0" y="0"/>
          <a:chExt cx="0" cy="0"/>
        </a:xfrm>
      </p:grpSpPr>
      <p:sp>
        <p:nvSpPr>
          <p:cNvPr id="87" name="Corpo livello uno…"/>
          <p:cNvSpPr txBox="1"/>
          <p:nvPr>
            <p:ph type="body" sz="quarter" idx="1"/>
          </p:nvPr>
        </p:nvSpPr>
        <p:spPr>
          <a:xfrm>
            <a:off x="368631" y="1954479"/>
            <a:ext cx="8411845" cy="184667"/>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88" name="Titolo Testo"/>
          <p:cNvSpPr txBox="1"/>
          <p:nvPr>
            <p:ph type="title"/>
          </p:nvPr>
        </p:nvSpPr>
        <p:spPr>
          <a:prstGeom prst="rect">
            <a:avLst/>
          </a:prstGeom>
        </p:spPr>
        <p:txBody>
          <a:bodyPr/>
          <a:lstStyle/>
          <a:p>
            <a:pPr/>
            <a:r>
              <a:t>Titolo Testo</a:t>
            </a:r>
          </a:p>
        </p:txBody>
      </p:sp>
      <p:sp>
        <p:nvSpPr>
          <p:cNvPr id="8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k object 17"/>
          <p:cNvSpPr/>
          <p:nvPr/>
        </p:nvSpPr>
        <p:spPr>
          <a:xfrm>
            <a:off x="0" y="1026033"/>
            <a:ext cx="9144000" cy="1"/>
          </a:xfrm>
          <a:prstGeom prst="line">
            <a:avLst/>
          </a:prstGeom>
          <a:ln w="19050">
            <a:solidFill>
              <a:srgbClr val="00A197"/>
            </a:solidFill>
          </a:ln>
        </p:spPr>
        <p:txBody>
          <a:bodyPr lIns="45719" rIns="45719"/>
          <a:lstStyle/>
          <a:p>
            <a:pPr/>
          </a:p>
        </p:txBody>
      </p:sp>
      <p:sp>
        <p:nvSpPr>
          <p:cNvPr id="3" name="Titolo Testo"/>
          <p:cNvSpPr txBox="1"/>
          <p:nvPr>
            <p:ph type="title"/>
          </p:nvPr>
        </p:nvSpPr>
        <p:spPr>
          <a:xfrm>
            <a:off x="257352" y="147954"/>
            <a:ext cx="8186421" cy="33855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Titolo Testo</a:t>
            </a:r>
          </a:p>
        </p:txBody>
      </p:sp>
      <p:sp>
        <p:nvSpPr>
          <p:cNvPr id="4" name="Corpo livello uno…"/>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Corpo livello uno</a:t>
            </a:r>
          </a:p>
          <a:p>
            <a:pPr lvl="1"/>
            <a:r>
              <a:t>Corpo livello due</a:t>
            </a:r>
          </a:p>
          <a:p>
            <a:pPr lvl="2"/>
            <a:r>
              <a:t>Corpo livello tre</a:t>
            </a:r>
          </a:p>
          <a:p>
            <a:pPr lvl="3"/>
            <a:r>
              <a:t>Corpo livello quattro</a:t>
            </a:r>
          </a:p>
          <a:p>
            <a:pPr lvl="4"/>
            <a:r>
              <a:t>Corpo livello cinque</a:t>
            </a:r>
          </a:p>
        </p:txBody>
      </p:sp>
      <p:sp>
        <p:nvSpPr>
          <p:cNvPr id="5" name="Numero diapositiva"/>
          <p:cNvSpPr txBox="1"/>
          <p:nvPr>
            <p:ph type="sldNum" sz="quarter" idx="2"/>
          </p:nvPr>
        </p:nvSpPr>
        <p:spPr>
          <a:xfrm>
            <a:off x="244652" y="6420179"/>
            <a:ext cx="183695" cy="156866"/>
          </a:xfrm>
          <a:prstGeom prst="rect">
            <a:avLst/>
          </a:prstGeom>
          <a:ln w="12700">
            <a:miter lim="400000"/>
          </a:ln>
        </p:spPr>
        <p:txBody>
          <a:bodyPr wrap="none" lIns="0" tIns="0" rIns="0" bIns="0">
            <a:spAutoFit/>
          </a:bodyPr>
          <a:lstStyle>
            <a:lvl1pPr indent="25400">
              <a:defRPr spc="-35" sz="1200">
                <a:solidFill>
                  <a:srgbClr val="00A197"/>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mn-lt"/>
          <a:ea typeface="+mn-ea"/>
          <a:cs typeface="+mn-cs"/>
          <a:sym typeface="Calibri"/>
        </a:defRPr>
      </a:lvl9pPr>
    </p:titleStyle>
    <p:bodyStyle>
      <a:lvl1pPr marL="0" marR="0" indent="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1pPr>
      <a:lvl2pPr marL="0" marR="0" indent="4572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2pPr>
      <a:lvl3pPr marL="0" marR="0" indent="9144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3pPr>
      <a:lvl4pPr marL="0" marR="0" indent="13716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4pPr>
      <a:lvl5pPr marL="0" marR="0" indent="18288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5pPr>
      <a:lvl6pPr marL="0" marR="0" indent="22860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6pPr>
      <a:lvl7pPr marL="0" marR="0" indent="27432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7pPr>
      <a:lvl8pPr marL="0" marR="0" indent="32004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8pPr>
      <a:lvl9pPr marL="0" marR="0" indent="3657600" algn="l" defTabSz="914400" rtl="0" latinLnBrk="0">
        <a:lnSpc>
          <a:spcPct val="100000"/>
        </a:lnSpc>
        <a:spcBef>
          <a:spcPts val="0"/>
        </a:spcBef>
        <a:spcAft>
          <a:spcPts val="0"/>
        </a:spcAft>
        <a:buClrTx/>
        <a:buSzTx/>
        <a:buFontTx/>
        <a:buNone/>
        <a:tabLst/>
        <a:defRPr b="0" baseline="0" cap="none" i="0" spc="0" strike="noStrike" sz="1200" u="none">
          <a:solidFill>
            <a:srgbClr val="000000"/>
          </a:solidFill>
          <a:uFillTx/>
          <a:latin typeface="Arial"/>
          <a:ea typeface="Arial"/>
          <a:cs typeface="Arial"/>
          <a:sym typeface="Arial"/>
        </a:defRPr>
      </a:lvl9pPr>
    </p:bodyStyle>
    <p:otherStyle>
      <a:lvl1pPr marL="0" marR="0" indent="254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b="0" baseline="0" cap="none" i="0" spc="-35"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jpeg"/><Relationship Id="rId4" Type="http://schemas.openxmlformats.org/officeDocument/2006/relationships/image" Target="../media/image3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1.png"/><Relationship Id="rId4" Type="http://schemas.openxmlformats.org/officeDocument/2006/relationships/image" Target="../media/image4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3.png"/><Relationship Id="rId4" Type="http://schemas.openxmlformats.org/officeDocument/2006/relationships/image" Target="../media/image4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jpeg"/><Relationship Id="rId4" Type="http://schemas.openxmlformats.org/officeDocument/2006/relationships/image" Target="../media/image48.png"/><Relationship Id="rId5" Type="http://schemas.openxmlformats.org/officeDocument/2006/relationships/image" Target="../media/image4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unigens.it/" TargetMode="Externa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jpe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jpeg"/><Relationship Id="rId4" Type="http://schemas.openxmlformats.org/officeDocument/2006/relationships/image" Target="../media/image1.jpe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jpeg"/><Relationship Id="rId4" Type="http://schemas.openxmlformats.org/officeDocument/2006/relationships/image" Target="../media/image60.png"/><Relationship Id="rId5" Type="http://schemas.openxmlformats.org/officeDocument/2006/relationships/image" Target="../media/image6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jpeg"/><Relationship Id="rId4" Type="http://schemas.openxmlformats.org/officeDocument/2006/relationships/image" Target="../media/image6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5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 Id="rId3" Type="http://schemas.openxmlformats.org/officeDocument/2006/relationships/image" Target="../media/image63.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64.png"/><Relationship Id="rId4" Type="http://schemas.openxmlformats.org/officeDocument/2006/relationships/image" Target="../media/image12.jpeg"/><Relationship Id="rId5" Type="http://schemas.openxmlformats.org/officeDocument/2006/relationships/image" Target="../media/image6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jpeg"/><Relationship Id="rId4" Type="http://schemas.openxmlformats.org/officeDocument/2006/relationships/image" Target="../media/image1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jpeg"/><Relationship Id="rId4" Type="http://schemas.openxmlformats.org/officeDocument/2006/relationships/image" Target="../media/image1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jpeg"/><Relationship Id="rId4" Type="http://schemas.openxmlformats.org/officeDocument/2006/relationships/image" Target="../media/image1.jpeg"/><Relationship Id="rId5" Type="http://schemas.openxmlformats.org/officeDocument/2006/relationships/image" Target="../media/image1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jpeg"/><Relationship Id="rId4" Type="http://schemas.openxmlformats.org/officeDocument/2006/relationships/image" Target="../media/image6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jpeg"/><Relationship Id="rId4" Type="http://schemas.openxmlformats.org/officeDocument/2006/relationships/image" Target="../media/image7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jpeg"/><Relationship Id="rId7" Type="http://schemas.openxmlformats.org/officeDocument/2006/relationships/image" Target="../media/image9.png"/><Relationship Id="rId8" Type="http://schemas.openxmlformats.org/officeDocument/2006/relationships/image" Target="../media/image3.jpe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4.jpeg"/><Relationship Id="rId16" Type="http://schemas.openxmlformats.org/officeDocument/2006/relationships/image" Target="../media/image16.png"/><Relationship Id="rId17" Type="http://schemas.openxmlformats.org/officeDocument/2006/relationships/image" Target="../media/image5.jpeg"/><Relationship Id="rId18" Type="http://schemas.openxmlformats.org/officeDocument/2006/relationships/image" Target="../media/image1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1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1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jpeg"/><Relationship Id="rId4" Type="http://schemas.openxmlformats.org/officeDocument/2006/relationships/image" Target="../media/image21.png"/><Relationship Id="rId5" Type="http://schemas.openxmlformats.org/officeDocument/2006/relationships/hyperlink" Target="https://www.museodelrisparmio.it/le-donne-e-la-gestione-del-risparmio/" TargetMode="External"/><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Immagine 4" descr="Immagine 4"/>
          <p:cNvPicPr>
            <a:picLocks noChangeAspect="1"/>
          </p:cNvPicPr>
          <p:nvPr/>
        </p:nvPicPr>
        <p:blipFill>
          <a:blip r:embed="rId2">
            <a:extLst/>
          </a:blip>
          <a:srcRect l="0" t="0" r="32703" b="0"/>
          <a:stretch>
            <a:fillRect/>
          </a:stretch>
        </p:blipFill>
        <p:spPr>
          <a:xfrm>
            <a:off x="-1" y="0"/>
            <a:ext cx="9144001" cy="4284001"/>
          </a:xfrm>
          <a:prstGeom prst="rect">
            <a:avLst/>
          </a:prstGeom>
          <a:ln w="12700">
            <a:miter lim="400000"/>
          </a:ln>
        </p:spPr>
      </p:pic>
      <p:sp>
        <p:nvSpPr>
          <p:cNvPr id="99" name="Text Placeholder 2"/>
          <p:cNvSpPr txBox="1"/>
          <p:nvPr>
            <p:ph type="body" sz="quarter" idx="1"/>
          </p:nvPr>
        </p:nvSpPr>
        <p:spPr>
          <a:xfrm>
            <a:off x="539999" y="5308432"/>
            <a:ext cx="5040002" cy="208801"/>
          </a:xfrm>
          <a:prstGeom prst="rect">
            <a:avLst/>
          </a:prstGeom>
        </p:spPr>
        <p:txBody>
          <a:bodyPr/>
          <a:lstStyle>
            <a:lvl1pPr>
              <a:defRPr sz="1200"/>
            </a:lvl1pPr>
          </a:lstStyle>
          <a:p>
            <a:pPr/>
            <a:r>
              <a:t>Luogo, data</a:t>
            </a:r>
          </a:p>
        </p:txBody>
      </p:sp>
      <p:sp>
        <p:nvSpPr>
          <p:cNvPr id="100" name="Text Placeholder 3"/>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Docenti: xxxxxx, xxxxxxxx</a:t>
            </a:r>
          </a:p>
        </p:txBody>
      </p:sp>
      <p:sp>
        <p:nvSpPr>
          <p:cNvPr id="101" name="Title 5"/>
          <p:cNvSpPr txBox="1"/>
          <p:nvPr>
            <p:ph type="title"/>
          </p:nvPr>
        </p:nvSpPr>
        <p:spPr>
          <a:xfrm>
            <a:off x="539999" y="1268761"/>
            <a:ext cx="7920433" cy="1641476"/>
          </a:xfrm>
          <a:prstGeom prst="rect">
            <a:avLst/>
          </a:prstGeom>
        </p:spPr>
        <p:txBody>
          <a:bodyPr/>
          <a:lstStyle/>
          <a:p>
            <a:pPr>
              <a:defRPr>
                <a:solidFill>
                  <a:srgbClr val="FFFFFF"/>
                </a:solidFill>
              </a:defRPr>
            </a:pPr>
            <a:r>
              <a:t>Indipendenza Economica</a:t>
            </a:r>
            <a:br/>
            <a:br/>
            <a:r>
              <a:rPr i="1" sz="2800"/>
              <a:t>violenza economica</a:t>
            </a:r>
            <a:br>
              <a:rPr i="1" sz="2800"/>
            </a:br>
            <a:r>
              <a:rPr i="1" sz="2800"/>
              <a:t>pillole di educazione finanziaria</a:t>
            </a:r>
          </a:p>
        </p:txBody>
      </p:sp>
      <p:pic>
        <p:nvPicPr>
          <p:cNvPr id="102" name="Immagine 6" descr="Immagine 6"/>
          <p:cNvPicPr>
            <a:picLocks noChangeAspect="1"/>
          </p:cNvPicPr>
          <p:nvPr/>
        </p:nvPicPr>
        <p:blipFill>
          <a:blip r:embed="rId3">
            <a:extLst/>
          </a:blip>
          <a:stretch>
            <a:fillRect/>
          </a:stretch>
        </p:blipFill>
        <p:spPr>
          <a:xfrm>
            <a:off x="6299999" y="6120000"/>
            <a:ext cx="2463482" cy="360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olo 3"/>
          <p:cNvSpPr txBox="1"/>
          <p:nvPr>
            <p:ph type="title"/>
          </p:nvPr>
        </p:nvSpPr>
        <p:spPr>
          <a:xfrm>
            <a:off x="152400" y="412233"/>
            <a:ext cx="9067800" cy="277001"/>
          </a:xfrm>
          <a:prstGeom prst="rect">
            <a:avLst/>
          </a:prstGeom>
        </p:spPr>
        <p:txBody>
          <a:bodyPr/>
          <a:lstStyle/>
          <a:p>
            <a:pPr defTabSz="813816">
              <a:lnSpc>
                <a:spcPts val="1900"/>
              </a:lnSpc>
              <a:defRPr b="0" sz="2492"/>
            </a:pPr>
            <a:r>
              <a:t>Elementi chiavi per promuovere l’Indipendenza Economica </a:t>
            </a:r>
            <a:r>
              <a:rPr b="1" sz="1602"/>
              <a:t>1/2</a:t>
            </a:r>
          </a:p>
        </p:txBody>
      </p:sp>
      <p:pic>
        <p:nvPicPr>
          <p:cNvPr id="185"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186"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10</a:t>
            </a:r>
          </a:p>
        </p:txBody>
      </p:sp>
      <p:pic>
        <p:nvPicPr>
          <p:cNvPr id="187" name="Immagine 3" descr="Immagine 3"/>
          <p:cNvPicPr>
            <a:picLocks noChangeAspect="1"/>
          </p:cNvPicPr>
          <p:nvPr/>
        </p:nvPicPr>
        <p:blipFill>
          <a:blip r:embed="rId4">
            <a:extLst/>
          </a:blip>
          <a:srcRect l="0" t="0" r="7" b="0"/>
          <a:stretch>
            <a:fillRect/>
          </a:stretch>
        </p:blipFill>
        <p:spPr>
          <a:xfrm>
            <a:off x="1577853" y="1155061"/>
            <a:ext cx="2392761" cy="1849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4" y="0"/>
                </a:moveTo>
                <a:cubicBezTo>
                  <a:pt x="1247" y="0"/>
                  <a:pt x="0" y="1614"/>
                  <a:pt x="0" y="3602"/>
                </a:cubicBezTo>
                <a:lnTo>
                  <a:pt x="0" y="21600"/>
                </a:lnTo>
                <a:lnTo>
                  <a:pt x="18820" y="21600"/>
                </a:lnTo>
                <a:cubicBezTo>
                  <a:pt x="20356" y="21600"/>
                  <a:pt x="21600" y="19986"/>
                  <a:pt x="21600" y="17998"/>
                </a:cubicBezTo>
                <a:lnTo>
                  <a:pt x="21600" y="0"/>
                </a:lnTo>
                <a:lnTo>
                  <a:pt x="2784"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pic>
        <p:nvPicPr>
          <p:cNvPr id="188" name="Immagine 5" descr="Immagine 5"/>
          <p:cNvPicPr>
            <a:picLocks noChangeAspect="1"/>
          </p:cNvPicPr>
          <p:nvPr/>
        </p:nvPicPr>
        <p:blipFill>
          <a:blip r:embed="rId5">
            <a:extLst/>
          </a:blip>
          <a:srcRect l="0" t="0" r="7" b="0"/>
          <a:stretch>
            <a:fillRect/>
          </a:stretch>
        </p:blipFill>
        <p:spPr>
          <a:xfrm>
            <a:off x="1548357" y="3730268"/>
            <a:ext cx="2392760" cy="1664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04" y="0"/>
                </a:moveTo>
                <a:cubicBezTo>
                  <a:pt x="1121" y="0"/>
                  <a:pt x="0" y="1612"/>
                  <a:pt x="0" y="3600"/>
                </a:cubicBezTo>
                <a:lnTo>
                  <a:pt x="0" y="21600"/>
                </a:lnTo>
                <a:lnTo>
                  <a:pt x="19099" y="21600"/>
                </a:lnTo>
                <a:cubicBezTo>
                  <a:pt x="20482" y="21600"/>
                  <a:pt x="21600" y="19988"/>
                  <a:pt x="21600" y="18000"/>
                </a:cubicBezTo>
                <a:lnTo>
                  <a:pt x="21600" y="0"/>
                </a:lnTo>
                <a:lnTo>
                  <a:pt x="2504"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189" name="CasellaDiTesto 6"/>
          <p:cNvSpPr txBox="1"/>
          <p:nvPr/>
        </p:nvSpPr>
        <p:spPr>
          <a:xfrm>
            <a:off x="1507030" y="3048000"/>
            <a:ext cx="2333451"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Accesso a Istruzione e formazione</a:t>
            </a:r>
          </a:p>
        </p:txBody>
      </p:sp>
      <p:sp>
        <p:nvSpPr>
          <p:cNvPr id="190" name="CasellaDiTesto 9"/>
          <p:cNvSpPr txBox="1"/>
          <p:nvPr/>
        </p:nvSpPr>
        <p:spPr>
          <a:xfrm>
            <a:off x="1434454" y="5638800"/>
            <a:ext cx="2630198"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Parità Salariale</a:t>
            </a:r>
          </a:p>
        </p:txBody>
      </p:sp>
      <p:pic>
        <p:nvPicPr>
          <p:cNvPr id="191" name="Immagine 12" descr="Immagine 12"/>
          <p:cNvPicPr>
            <a:picLocks noChangeAspect="1"/>
          </p:cNvPicPr>
          <p:nvPr/>
        </p:nvPicPr>
        <p:blipFill>
          <a:blip r:embed="rId6">
            <a:extLst/>
          </a:blip>
          <a:srcRect l="0" t="0" r="0" b="0"/>
          <a:stretch>
            <a:fillRect/>
          </a:stretch>
        </p:blipFill>
        <p:spPr>
          <a:xfrm>
            <a:off x="5045879" y="1143000"/>
            <a:ext cx="2436814" cy="1849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3" y="0"/>
                </a:moveTo>
                <a:cubicBezTo>
                  <a:pt x="1225" y="0"/>
                  <a:pt x="0" y="1614"/>
                  <a:pt x="0" y="3602"/>
                </a:cubicBezTo>
                <a:lnTo>
                  <a:pt x="0" y="21600"/>
                </a:lnTo>
                <a:lnTo>
                  <a:pt x="18870" y="21600"/>
                </a:lnTo>
                <a:cubicBezTo>
                  <a:pt x="20379" y="21600"/>
                  <a:pt x="21600" y="19986"/>
                  <a:pt x="21600" y="17998"/>
                </a:cubicBezTo>
                <a:lnTo>
                  <a:pt x="21600" y="0"/>
                </a:lnTo>
                <a:lnTo>
                  <a:pt x="2733"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192" name="CasellaDiTesto 13"/>
          <p:cNvSpPr txBox="1"/>
          <p:nvPr/>
        </p:nvSpPr>
        <p:spPr>
          <a:xfrm>
            <a:off x="5079348" y="3134610"/>
            <a:ext cx="2357635"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Opportunità di Carriera</a:t>
            </a:r>
          </a:p>
        </p:txBody>
      </p:sp>
      <p:pic>
        <p:nvPicPr>
          <p:cNvPr id="193" name="Immagine 15" descr="Immagine 15"/>
          <p:cNvPicPr>
            <a:picLocks noChangeAspect="1"/>
          </p:cNvPicPr>
          <p:nvPr/>
        </p:nvPicPr>
        <p:blipFill>
          <a:blip r:embed="rId7">
            <a:extLst/>
          </a:blip>
          <a:srcRect l="0" t="0" r="7" b="0"/>
          <a:stretch>
            <a:fillRect/>
          </a:stretch>
        </p:blipFill>
        <p:spPr>
          <a:xfrm>
            <a:off x="5089755" y="3691604"/>
            <a:ext cx="2392761" cy="1815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30" y="0"/>
                </a:moveTo>
                <a:cubicBezTo>
                  <a:pt x="1222" y="0"/>
                  <a:pt x="0" y="1610"/>
                  <a:pt x="0" y="3598"/>
                </a:cubicBezTo>
                <a:lnTo>
                  <a:pt x="0" y="21600"/>
                </a:lnTo>
                <a:lnTo>
                  <a:pt x="18870" y="21600"/>
                </a:lnTo>
                <a:cubicBezTo>
                  <a:pt x="20378" y="21600"/>
                  <a:pt x="21600" y="19990"/>
                  <a:pt x="21600" y="18002"/>
                </a:cubicBezTo>
                <a:lnTo>
                  <a:pt x="21600" y="0"/>
                </a:lnTo>
                <a:lnTo>
                  <a:pt x="2730"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194" name="CasellaDiTesto 16"/>
          <p:cNvSpPr txBox="1"/>
          <p:nvPr/>
        </p:nvSpPr>
        <p:spPr>
          <a:xfrm>
            <a:off x="4693920" y="5562600"/>
            <a:ext cx="3108961"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Supporto a Imprenditoria Femminile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itolo 3"/>
          <p:cNvSpPr txBox="1"/>
          <p:nvPr>
            <p:ph type="title"/>
          </p:nvPr>
        </p:nvSpPr>
        <p:spPr>
          <a:xfrm>
            <a:off x="152400" y="475200"/>
            <a:ext cx="8991600" cy="564258"/>
          </a:xfrm>
          <a:prstGeom prst="rect">
            <a:avLst/>
          </a:prstGeom>
        </p:spPr>
        <p:txBody>
          <a:bodyPr/>
          <a:lstStyle/>
          <a:p>
            <a:pPr>
              <a:defRPr b="0" sz="2800"/>
            </a:pPr>
            <a:r>
              <a:t>Elementi chiavi per promuovere l’Indipendenza Economica </a:t>
            </a:r>
            <a:r>
              <a:rPr b="1" sz="2000"/>
              <a:t>2/2</a:t>
            </a:r>
          </a:p>
        </p:txBody>
      </p:sp>
      <p:pic>
        <p:nvPicPr>
          <p:cNvPr id="199"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pic>
        <p:nvPicPr>
          <p:cNvPr id="200" name="Immagine 3" descr="Immagine 3"/>
          <p:cNvPicPr>
            <a:picLocks noChangeAspect="1"/>
          </p:cNvPicPr>
          <p:nvPr/>
        </p:nvPicPr>
        <p:blipFill>
          <a:blip r:embed="rId4">
            <a:extLst/>
          </a:blip>
          <a:srcRect l="0" t="0" r="4" b="5"/>
          <a:stretch>
            <a:fillRect/>
          </a:stretch>
        </p:blipFill>
        <p:spPr>
          <a:xfrm>
            <a:off x="304799" y="1156962"/>
            <a:ext cx="2778126" cy="1697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00" y="0"/>
                </a:moveTo>
                <a:cubicBezTo>
                  <a:pt x="985" y="0"/>
                  <a:pt x="0" y="1612"/>
                  <a:pt x="0" y="3600"/>
                </a:cubicBezTo>
                <a:lnTo>
                  <a:pt x="0" y="21600"/>
                </a:lnTo>
                <a:lnTo>
                  <a:pt x="19400" y="21600"/>
                </a:lnTo>
                <a:cubicBezTo>
                  <a:pt x="20615" y="21600"/>
                  <a:pt x="21600" y="19988"/>
                  <a:pt x="21600" y="18000"/>
                </a:cubicBezTo>
                <a:lnTo>
                  <a:pt x="21600" y="0"/>
                </a:lnTo>
                <a:lnTo>
                  <a:pt x="2200"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01" name="CasellaDiTesto 5"/>
          <p:cNvSpPr txBox="1"/>
          <p:nvPr/>
        </p:nvSpPr>
        <p:spPr>
          <a:xfrm>
            <a:off x="350519" y="2873788"/>
            <a:ext cx="2620665"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Politiche di conciliazione vita-lavoro</a:t>
            </a:r>
          </a:p>
        </p:txBody>
      </p:sp>
      <p:pic>
        <p:nvPicPr>
          <p:cNvPr id="202" name="Immagine 9" descr="Immagine 9"/>
          <p:cNvPicPr>
            <a:picLocks noChangeAspect="1"/>
          </p:cNvPicPr>
          <p:nvPr/>
        </p:nvPicPr>
        <p:blipFill>
          <a:blip r:embed="rId5">
            <a:extLst/>
          </a:blip>
          <a:srcRect l="0" t="0" r="0" b="6"/>
          <a:stretch>
            <a:fillRect/>
          </a:stretch>
        </p:blipFill>
        <p:spPr>
          <a:xfrm>
            <a:off x="3048000" y="3228876"/>
            <a:ext cx="2629201" cy="20042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45" y="0"/>
                </a:moveTo>
                <a:cubicBezTo>
                  <a:pt x="1230" y="0"/>
                  <a:pt x="0" y="1613"/>
                  <a:pt x="0" y="3601"/>
                </a:cubicBezTo>
                <a:lnTo>
                  <a:pt x="0" y="21600"/>
                </a:lnTo>
                <a:lnTo>
                  <a:pt x="18855" y="21600"/>
                </a:lnTo>
                <a:cubicBezTo>
                  <a:pt x="20370" y="21600"/>
                  <a:pt x="21600" y="19991"/>
                  <a:pt x="21600" y="18003"/>
                </a:cubicBezTo>
                <a:lnTo>
                  <a:pt x="21600" y="0"/>
                </a:lnTo>
                <a:lnTo>
                  <a:pt x="2745"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03" name="CasellaDiTesto 12"/>
          <p:cNvSpPr txBox="1"/>
          <p:nvPr/>
        </p:nvSpPr>
        <p:spPr>
          <a:xfrm>
            <a:off x="3093719" y="5241018"/>
            <a:ext cx="2493976" cy="917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Riconoscimento del lavoro domestico e di cura </a:t>
            </a:r>
          </a:p>
        </p:txBody>
      </p:sp>
      <p:pic>
        <p:nvPicPr>
          <p:cNvPr id="204" name="Immagine 14" descr="Immagine 14"/>
          <p:cNvPicPr>
            <a:picLocks noChangeAspect="1"/>
          </p:cNvPicPr>
          <p:nvPr/>
        </p:nvPicPr>
        <p:blipFill>
          <a:blip r:embed="rId6">
            <a:extLst/>
          </a:blip>
          <a:stretch>
            <a:fillRect/>
          </a:stretch>
        </p:blipFill>
        <p:spPr>
          <a:xfrm>
            <a:off x="5685295" y="1178557"/>
            <a:ext cx="3153905" cy="167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 y="0"/>
                </a:moveTo>
                <a:cubicBezTo>
                  <a:pt x="857" y="0"/>
                  <a:pt x="0" y="1612"/>
                  <a:pt x="0" y="3600"/>
                </a:cubicBezTo>
                <a:lnTo>
                  <a:pt x="0" y="21600"/>
                </a:lnTo>
                <a:lnTo>
                  <a:pt x="19687" y="21600"/>
                </a:lnTo>
                <a:cubicBezTo>
                  <a:pt x="20743" y="21600"/>
                  <a:pt x="21600" y="19988"/>
                  <a:pt x="21600" y="18000"/>
                </a:cubicBezTo>
                <a:lnTo>
                  <a:pt x="21600" y="0"/>
                </a:lnTo>
                <a:lnTo>
                  <a:pt x="1913"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05" name="CasellaDiTesto 16"/>
          <p:cNvSpPr txBox="1"/>
          <p:nvPr/>
        </p:nvSpPr>
        <p:spPr>
          <a:xfrm>
            <a:off x="5691420" y="2935068"/>
            <a:ext cx="3187260"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defRPr>
            </a:lvl1pPr>
          </a:lstStyle>
          <a:p>
            <a:pPr/>
            <a:r>
              <a:t>Accesso alla tecnologia e all'informazione</a:t>
            </a:r>
          </a:p>
        </p:txBody>
      </p:sp>
      <p:sp>
        <p:nvSpPr>
          <p:cNvPr id="206" name="CasellaDiTesto 1"/>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Titolo 3"/>
          <p:cNvSpPr txBox="1"/>
          <p:nvPr>
            <p:ph type="title"/>
          </p:nvPr>
        </p:nvSpPr>
        <p:spPr>
          <a:xfrm>
            <a:off x="90599" y="475200"/>
            <a:ext cx="9358202" cy="306366"/>
          </a:xfrm>
          <a:prstGeom prst="rect">
            <a:avLst/>
          </a:prstGeom>
        </p:spPr>
        <p:txBody>
          <a:bodyPr/>
          <a:lstStyle>
            <a:lvl1pPr defTabSz="886968">
              <a:lnSpc>
                <a:spcPts val="2100"/>
              </a:lnSpc>
              <a:defRPr b="0" sz="2716"/>
            </a:lvl1pPr>
          </a:lstStyle>
          <a:p>
            <a:pPr/>
            <a:r>
              <a:t>Relazione tra Indipendenza Economica e  Violenza Economica</a:t>
            </a:r>
          </a:p>
        </p:txBody>
      </p:sp>
      <p:pic>
        <p:nvPicPr>
          <p:cNvPr id="211"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212" name="Rectangle 1"/>
          <p:cNvSpPr txBox="1"/>
          <p:nvPr/>
        </p:nvSpPr>
        <p:spPr>
          <a:xfrm>
            <a:off x="751116" y="3097348"/>
            <a:ext cx="7547931" cy="15014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lvl="1" marL="742950" indent="-285750" algn="just">
              <a:buClr>
                <a:srgbClr val="00A197"/>
              </a:buClr>
              <a:buSzPct val="100000"/>
              <a:buChar char="❑"/>
            </a:pPr>
            <a:r>
              <a:t>La mancanza di indipendenza economica aumenta la vulnerabilità alla violenza economica</a:t>
            </a:r>
          </a:p>
          <a:p>
            <a:pPr lvl="1" marL="742950" indent="-285750" algn="just">
              <a:buClr>
                <a:srgbClr val="00A197"/>
              </a:buClr>
              <a:buSzPct val="100000"/>
              <a:buChar char="❑"/>
            </a:pPr>
            <a:r>
              <a:t>La violenza economica è un ostacolo all’indipendenza economica</a:t>
            </a:r>
          </a:p>
          <a:p>
            <a:pPr lvl="1" marL="742950" indent="-285750" algn="just">
              <a:buClr>
                <a:srgbClr val="00A197"/>
              </a:buClr>
              <a:buSzPct val="100000"/>
              <a:buChar char="❑"/>
            </a:pPr>
            <a:r>
              <a:t>L'indipendenza economica è uno strumento di liberazione</a:t>
            </a:r>
          </a:p>
          <a:p>
            <a:pPr lvl="1" marL="742950" indent="-285750" algn="just">
              <a:buClr>
                <a:srgbClr val="00A197"/>
              </a:buClr>
              <a:buSzPct val="100000"/>
              <a:buChar char="❑"/>
            </a:pPr>
            <a:r>
              <a:t>Il ruolo delle politiche pubbliche</a:t>
            </a:r>
          </a:p>
        </p:txBody>
      </p:sp>
      <p:grpSp>
        <p:nvGrpSpPr>
          <p:cNvPr id="215" name="Immagine 3"/>
          <p:cNvGrpSpPr/>
          <p:nvPr/>
        </p:nvGrpSpPr>
        <p:grpSpPr>
          <a:xfrm>
            <a:off x="2011977" y="1174534"/>
            <a:ext cx="5026211" cy="1686426"/>
            <a:chOff x="0" y="0"/>
            <a:chExt cx="5026209" cy="1686425"/>
          </a:xfrm>
        </p:grpSpPr>
        <p:sp>
          <p:nvSpPr>
            <p:cNvPr id="213" name="Forma"/>
            <p:cNvSpPr/>
            <p:nvPr/>
          </p:nvSpPr>
          <p:spPr>
            <a:xfrm>
              <a:off x="0" y="0"/>
              <a:ext cx="5026210" cy="168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392" y="0"/>
                  </a:lnTo>
                  <a:lnTo>
                    <a:pt x="21600" y="3600"/>
                  </a:lnTo>
                  <a:lnTo>
                    <a:pt x="21600" y="21600"/>
                  </a:lnTo>
                  <a:lnTo>
                    <a:pt x="21600" y="21600"/>
                  </a:lnTo>
                  <a:lnTo>
                    <a:pt x="1208" y="21600"/>
                  </a:lnTo>
                  <a:lnTo>
                    <a:pt x="0" y="18000"/>
                  </a:lnTo>
                  <a:lnTo>
                    <a:pt x="0" y="0"/>
                  </a:ln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214" name="image35.png" descr="image35.png"/>
            <p:cNvPicPr>
              <a:picLocks noChangeAspect="1"/>
            </p:cNvPicPr>
            <p:nvPr/>
          </p:nvPicPr>
          <p:blipFill>
            <a:blip r:embed="rId4">
              <a:extLst/>
            </a:blip>
            <a:srcRect l="0" t="0" r="3" b="6"/>
            <a:stretch>
              <a:fillRect/>
            </a:stretch>
          </p:blipFill>
          <p:spPr>
            <a:xfrm>
              <a:off x="0" y="0"/>
              <a:ext cx="5026025" cy="1686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001"/>
                  </a:lnTo>
                  <a:lnTo>
                    <a:pt x="1208" y="21600"/>
                  </a:lnTo>
                  <a:lnTo>
                    <a:pt x="21600" y="21600"/>
                  </a:lnTo>
                  <a:lnTo>
                    <a:pt x="21600" y="3599"/>
                  </a:lnTo>
                  <a:lnTo>
                    <a:pt x="20392" y="0"/>
                  </a:lnTo>
                  <a:lnTo>
                    <a:pt x="0" y="0"/>
                  </a:lnTo>
                  <a:close/>
                </a:path>
              </a:pathLst>
            </a:custGeom>
            <a:ln w="88900" cap="sq">
              <a:solidFill>
                <a:srgbClr val="FFFFFF"/>
              </a:solidFill>
              <a:prstDash val="solid"/>
              <a:miter lim="800000"/>
            </a:ln>
            <a:effectLst>
              <a:outerShdw sx="100000" sy="100000" kx="0" ky="0" algn="b" rotWithShape="0" blurRad="88900" dist="0" dir="0">
                <a:srgbClr val="000000">
                  <a:alpha val="45000"/>
                </a:srgbClr>
              </a:outerShdw>
            </a:effectLst>
          </p:spPr>
        </p:pic>
      </p:grpSp>
      <p:sp>
        <p:nvSpPr>
          <p:cNvPr id="216" name="CasellaDiTesto 5"/>
          <p:cNvSpPr txBox="1"/>
          <p:nvPr/>
        </p:nvSpPr>
        <p:spPr>
          <a:xfrm>
            <a:off x="798034" y="4906693"/>
            <a:ext cx="7547931" cy="917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00A197"/>
                </a:solidFill>
              </a:defRPr>
            </a:pPr>
            <a:r>
              <a:t>l'indipendenza economica è una delle chiavi fondamentali per prevenire e contrastare la violenza economica, poiché garantisce maggiore autonomia, sicurezza e possibilità di scelta</a:t>
            </a:r>
            <a:r>
              <a:rPr b="0">
                <a:solidFill>
                  <a:srgbClr val="000000"/>
                </a:solidFill>
              </a:rPr>
              <a:t>.</a:t>
            </a:r>
          </a:p>
        </p:txBody>
      </p:sp>
      <p:sp>
        <p:nvSpPr>
          <p:cNvPr id="217" name="CasellaDiTesto 1"/>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12</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La Violenza Economica</a:t>
            </a:r>
          </a:p>
        </p:txBody>
      </p:sp>
      <p:pic>
        <p:nvPicPr>
          <p:cNvPr id="222" name="Immagine 11" descr="Immagine 11"/>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pic>
        <p:nvPicPr>
          <p:cNvPr id="223" name="Immagine 3" descr="Immagine 3"/>
          <p:cNvPicPr>
            <a:picLocks noChangeAspect="1"/>
          </p:cNvPicPr>
          <p:nvPr/>
        </p:nvPicPr>
        <p:blipFill>
          <a:blip r:embed="rId3">
            <a:extLst/>
          </a:blip>
          <a:stretch>
            <a:fillRect/>
          </a:stretch>
        </p:blipFill>
        <p:spPr>
          <a:xfrm>
            <a:off x="3039183" y="1466934"/>
            <a:ext cx="2971801" cy="190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
        <p:nvSpPr>
          <p:cNvPr id="224" name="CasellaDiTesto 4"/>
          <p:cNvSpPr txBox="1"/>
          <p:nvPr/>
        </p:nvSpPr>
        <p:spPr>
          <a:xfrm>
            <a:off x="-1554480" y="4096634"/>
            <a:ext cx="9970560" cy="12093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5" algn="just">
              <a:defRPr b="1">
                <a:solidFill>
                  <a:srgbClr val="00A197"/>
                </a:solidFill>
              </a:defRPr>
            </a:pPr>
            <a:r>
              <a:t>VIOLENZA ECONOMICA </a:t>
            </a:r>
            <a:r>
              <a:rPr b="0">
                <a:solidFill>
                  <a:srgbClr val="000000"/>
                </a:solidFill>
              </a:rPr>
              <a:t>è una forma di abuso in cui il controllo delle risorse economiche viene utilizzato come mezzo per esercitare potere e controllo all'interno di una relazione. Questo tipo di violenza può manifestarsi in diversi modi. </a:t>
            </a:r>
          </a:p>
        </p:txBody>
      </p:sp>
      <p:sp>
        <p:nvSpPr>
          <p:cNvPr id="225" name="CasellaDiTesto 2"/>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13</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Come si manifesta la Violenza Economica</a:t>
            </a:r>
          </a:p>
        </p:txBody>
      </p:sp>
      <p:pic>
        <p:nvPicPr>
          <p:cNvPr id="228"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229" name="Rettangolo con due angoli in diagonale arrotondati 2"/>
          <p:cNvSpPr/>
          <p:nvPr/>
        </p:nvSpPr>
        <p:spPr>
          <a:xfrm>
            <a:off x="607142" y="1170354"/>
            <a:ext cx="1975801" cy="1890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45" y="0"/>
                </a:moveTo>
                <a:lnTo>
                  <a:pt x="21600" y="0"/>
                </a:lnTo>
                <a:lnTo>
                  <a:pt x="21600" y="18000"/>
                </a:lnTo>
                <a:cubicBezTo>
                  <a:pt x="21600" y="19988"/>
                  <a:pt x="20058" y="21600"/>
                  <a:pt x="18155" y="21600"/>
                </a:cubicBezTo>
                <a:lnTo>
                  <a:pt x="0" y="21600"/>
                </a:lnTo>
                <a:lnTo>
                  <a:pt x="0" y="3600"/>
                </a:lnTo>
                <a:cubicBezTo>
                  <a:pt x="0" y="1612"/>
                  <a:pt x="1542" y="0"/>
                  <a:pt x="3445" y="0"/>
                </a:cubicBezTo>
                <a:close/>
              </a:path>
            </a:pathLst>
          </a:custGeom>
          <a:solidFill>
            <a:schemeClr val="accent1"/>
          </a:solidFill>
          <a:ln w="25400">
            <a:solidFill>
              <a:srgbClr val="213650"/>
            </a:solidFill>
          </a:ln>
        </p:spPr>
        <p:txBody>
          <a:bodyPr lIns="45719" rIns="45719" anchor="ctr"/>
          <a:lstStyle/>
          <a:p>
            <a:pPr>
              <a:defRPr>
                <a:solidFill>
                  <a:srgbClr val="FFFFFF"/>
                </a:solidFill>
              </a:defRPr>
            </a:pPr>
          </a:p>
        </p:txBody>
      </p:sp>
      <p:grpSp>
        <p:nvGrpSpPr>
          <p:cNvPr id="232" name="Rettangolo con due angoli in diagonale arrotondati 3"/>
          <p:cNvGrpSpPr/>
          <p:nvPr/>
        </p:nvGrpSpPr>
        <p:grpSpPr>
          <a:xfrm>
            <a:off x="597657" y="4038600"/>
            <a:ext cx="1985286" cy="1752600"/>
            <a:chOff x="0" y="0"/>
            <a:chExt cx="1985284" cy="1752600"/>
          </a:xfrm>
        </p:grpSpPr>
        <p:sp>
          <p:nvSpPr>
            <p:cNvPr id="230" name="Forma"/>
            <p:cNvSpPr/>
            <p:nvPr/>
          </p:nvSpPr>
          <p:spPr>
            <a:xfrm>
              <a:off x="-1" y="0"/>
              <a:ext cx="1985286" cy="1752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78" y="0"/>
                  </a:moveTo>
                  <a:lnTo>
                    <a:pt x="21600" y="0"/>
                  </a:lnTo>
                  <a:lnTo>
                    <a:pt x="21600" y="18000"/>
                  </a:lnTo>
                  <a:cubicBezTo>
                    <a:pt x="21600" y="19988"/>
                    <a:pt x="20177" y="21600"/>
                    <a:pt x="18422" y="21600"/>
                  </a:cubicBezTo>
                  <a:lnTo>
                    <a:pt x="0" y="21600"/>
                  </a:lnTo>
                  <a:lnTo>
                    <a:pt x="0" y="3600"/>
                  </a:lnTo>
                  <a:cubicBezTo>
                    <a:pt x="0" y="1612"/>
                    <a:pt x="1423" y="0"/>
                    <a:pt x="3178" y="0"/>
                  </a:cubicBezTo>
                  <a:close/>
                </a:path>
              </a:pathLst>
            </a:custGeom>
            <a:solidFill>
              <a:schemeClr val="accent4"/>
            </a:solidFill>
            <a:ln w="25400" cap="flat">
              <a:solidFill>
                <a:srgbClr val="213650"/>
              </a:solidFill>
              <a:prstDash val="solid"/>
              <a:round/>
            </a:ln>
            <a:effectLst/>
          </p:spPr>
          <p:txBody>
            <a:bodyPr wrap="square" lIns="45719" tIns="45719" rIns="45719" bIns="45719" numCol="1" anchor="ctr">
              <a:noAutofit/>
            </a:bodyPr>
            <a:lstStyle/>
            <a:p>
              <a:pPr>
                <a:defRPr>
                  <a:solidFill>
                    <a:srgbClr val="FFFFFF"/>
                  </a:solidFill>
                </a:defRPr>
              </a:pPr>
            </a:p>
          </p:txBody>
        </p:sp>
        <p:sp>
          <p:nvSpPr>
            <p:cNvPr id="231" name="Appropriazione dei guadagni…"/>
            <p:cNvSpPr txBox="1"/>
            <p:nvPr/>
          </p:nvSpPr>
          <p:spPr>
            <a:xfrm>
              <a:off x="143975" y="306903"/>
              <a:ext cx="1697335" cy="11387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defRPr>
                  <a:solidFill>
                    <a:srgbClr val="FFFFFF"/>
                  </a:solidFill>
                </a:defRPr>
              </a:pPr>
              <a:r>
                <a:t>Appropriazione dei guadagni</a:t>
              </a:r>
            </a:p>
            <a:p>
              <a:pPr marL="285750" indent="-285750">
                <a:buSzPct val="100000"/>
                <a:buFont typeface="Arial"/>
                <a:buChar char="•"/>
                <a:defRPr sz="1600">
                  <a:solidFill>
                    <a:srgbClr val="FFFFFF"/>
                  </a:solidFill>
                </a:defRPr>
              </a:pPr>
              <a:r>
                <a:t>La storia di Marta</a:t>
              </a:r>
            </a:p>
          </p:txBody>
        </p:sp>
      </p:grpSp>
      <p:grpSp>
        <p:nvGrpSpPr>
          <p:cNvPr id="235" name="Rettangolo con due angoli in diagonale arrotondati 4"/>
          <p:cNvGrpSpPr/>
          <p:nvPr/>
        </p:nvGrpSpPr>
        <p:grpSpPr>
          <a:xfrm>
            <a:off x="4876800" y="816014"/>
            <a:ext cx="2043582" cy="2599294"/>
            <a:chOff x="0" y="0"/>
            <a:chExt cx="2043581" cy="2599293"/>
          </a:xfrm>
        </p:grpSpPr>
        <p:sp>
          <p:nvSpPr>
            <p:cNvPr id="233" name="Forma"/>
            <p:cNvSpPr/>
            <p:nvPr/>
          </p:nvSpPr>
          <p:spPr>
            <a:xfrm>
              <a:off x="0" y="354339"/>
              <a:ext cx="2043582" cy="1890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31" y="0"/>
                  </a:moveTo>
                  <a:lnTo>
                    <a:pt x="21600" y="0"/>
                  </a:lnTo>
                  <a:lnTo>
                    <a:pt x="21600" y="18000"/>
                  </a:lnTo>
                  <a:cubicBezTo>
                    <a:pt x="21600" y="19988"/>
                    <a:pt x="20109" y="21600"/>
                    <a:pt x="18269" y="21600"/>
                  </a:cubicBezTo>
                  <a:lnTo>
                    <a:pt x="0" y="21600"/>
                  </a:lnTo>
                  <a:lnTo>
                    <a:pt x="0" y="3600"/>
                  </a:lnTo>
                  <a:cubicBezTo>
                    <a:pt x="0" y="1612"/>
                    <a:pt x="1491" y="0"/>
                    <a:pt x="3331" y="0"/>
                  </a:cubicBezTo>
                  <a:close/>
                </a:path>
              </a:pathLst>
            </a:custGeom>
            <a:solidFill>
              <a:srgbClr val="E46C0A"/>
            </a:solidFill>
            <a:ln w="25400" cap="flat">
              <a:solidFill>
                <a:srgbClr val="213650"/>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234" name="Impedimento all’indipendenza Lavorativa…"/>
            <p:cNvSpPr txBox="1"/>
            <p:nvPr/>
          </p:nvSpPr>
          <p:spPr>
            <a:xfrm>
              <a:off x="150712" y="-1"/>
              <a:ext cx="1742158" cy="2599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p>
            <a:p>
              <a:pPr algn="ctr">
                <a:defRPr>
                  <a:solidFill>
                    <a:srgbClr val="FFFFFF"/>
                  </a:solidFill>
                </a:defRPr>
              </a:pPr>
            </a:p>
            <a:p>
              <a:pPr>
                <a:defRPr>
                  <a:solidFill>
                    <a:srgbClr val="FFFFFF"/>
                  </a:solidFill>
                </a:defRPr>
              </a:pPr>
              <a:r>
                <a:t>Impedimento all’indipendenza Lavorativa</a:t>
              </a:r>
            </a:p>
            <a:p>
              <a:pPr marL="285750" indent="-285750">
                <a:buSzPct val="100000"/>
                <a:buFont typeface="Arial"/>
                <a:buChar char="•"/>
                <a:defRPr>
                  <a:solidFill>
                    <a:srgbClr val="FFFFFF"/>
                  </a:solidFill>
                </a:defRPr>
              </a:pPr>
              <a:r>
                <a:t>La storia di Federica</a:t>
              </a:r>
            </a:p>
            <a:p>
              <a:pPr algn="ctr">
                <a:defRPr sz="1600">
                  <a:solidFill>
                    <a:srgbClr val="FFFFFF"/>
                  </a:solidFill>
                </a:defRPr>
              </a:pPr>
            </a:p>
          </p:txBody>
        </p:sp>
      </p:grpSp>
      <p:grpSp>
        <p:nvGrpSpPr>
          <p:cNvPr id="238" name="Rettangolo con due angoli in diagonale arrotondati 5"/>
          <p:cNvGrpSpPr/>
          <p:nvPr/>
        </p:nvGrpSpPr>
        <p:grpSpPr>
          <a:xfrm>
            <a:off x="4876799" y="4038600"/>
            <a:ext cx="2043583" cy="1752600"/>
            <a:chOff x="0" y="0"/>
            <a:chExt cx="2043581" cy="1752600"/>
          </a:xfrm>
        </p:grpSpPr>
        <p:sp>
          <p:nvSpPr>
            <p:cNvPr id="236" name="Forma"/>
            <p:cNvSpPr/>
            <p:nvPr/>
          </p:nvSpPr>
          <p:spPr>
            <a:xfrm>
              <a:off x="-1" y="0"/>
              <a:ext cx="2043583" cy="1752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7" y="0"/>
                  </a:moveTo>
                  <a:lnTo>
                    <a:pt x="21600" y="0"/>
                  </a:lnTo>
                  <a:lnTo>
                    <a:pt x="21600" y="18000"/>
                  </a:lnTo>
                  <a:cubicBezTo>
                    <a:pt x="21600" y="19988"/>
                    <a:pt x="20218" y="21600"/>
                    <a:pt x="18513" y="21600"/>
                  </a:cubicBezTo>
                  <a:lnTo>
                    <a:pt x="0" y="21600"/>
                  </a:lnTo>
                  <a:lnTo>
                    <a:pt x="0" y="3600"/>
                  </a:lnTo>
                  <a:cubicBezTo>
                    <a:pt x="0" y="1612"/>
                    <a:pt x="1382" y="0"/>
                    <a:pt x="3087" y="0"/>
                  </a:cubicBezTo>
                  <a:close/>
                </a:path>
              </a:pathLst>
            </a:custGeom>
            <a:solidFill>
              <a:srgbClr val="77933C"/>
            </a:solidFill>
            <a:ln w="25400" cap="flat">
              <a:solidFill>
                <a:srgbClr val="213650"/>
              </a:solidFill>
              <a:prstDash val="solid"/>
              <a:round/>
            </a:ln>
            <a:effectLst/>
          </p:spPr>
          <p:txBody>
            <a:bodyPr wrap="square" lIns="45719" tIns="45719" rIns="45719" bIns="45719" numCol="1" anchor="t">
              <a:noAutofit/>
            </a:bodyPr>
            <a:lstStyle/>
            <a:p>
              <a:pPr>
                <a:defRPr>
                  <a:solidFill>
                    <a:srgbClr val="FFFFFF"/>
                  </a:solidFill>
                </a:defRPr>
              </a:pPr>
            </a:p>
          </p:txBody>
        </p:sp>
        <p:sp>
          <p:nvSpPr>
            <p:cNvPr id="237" name="Depauperamento del Patrimonio…"/>
            <p:cNvSpPr txBox="1"/>
            <p:nvPr/>
          </p:nvSpPr>
          <p:spPr>
            <a:xfrm>
              <a:off x="143975" y="98255"/>
              <a:ext cx="1755632" cy="1501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a:solidFill>
                    <a:srgbClr val="FFFFFF"/>
                  </a:solidFill>
                </a:defRPr>
              </a:pPr>
            </a:p>
            <a:p>
              <a:pPr>
                <a:defRPr>
                  <a:solidFill>
                    <a:srgbClr val="FFFFFF"/>
                  </a:solidFill>
                </a:defRPr>
              </a:pPr>
              <a:r>
                <a:t>Depauperamento del Patrimonio</a:t>
              </a:r>
            </a:p>
            <a:p>
              <a:pPr marL="285750" indent="-285750">
                <a:buSzPct val="100000"/>
                <a:buFont typeface="Arial"/>
                <a:buChar char="•"/>
                <a:defRPr>
                  <a:solidFill>
                    <a:srgbClr val="FFFFFF"/>
                  </a:solidFill>
                </a:defRPr>
              </a:pPr>
              <a:r>
                <a:t>La storia di Anna</a:t>
              </a:r>
            </a:p>
          </p:txBody>
        </p:sp>
      </p:grpSp>
      <p:sp>
        <p:nvSpPr>
          <p:cNvPr id="239" name="CasellaDiTesto 13"/>
          <p:cNvSpPr txBox="1"/>
          <p:nvPr/>
        </p:nvSpPr>
        <p:spPr>
          <a:xfrm>
            <a:off x="803635" y="1517531"/>
            <a:ext cx="1893846" cy="11768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defRPr>
            </a:pPr>
            <a:r>
              <a:t>Controllo delle Risorse Economiche</a:t>
            </a:r>
          </a:p>
          <a:p>
            <a:pPr marL="285750" indent="-285750">
              <a:buSzPct val="100000"/>
              <a:buFont typeface="Arial"/>
              <a:buChar char="•"/>
              <a:defRPr sz="1600">
                <a:solidFill>
                  <a:srgbClr val="FFFFFF"/>
                </a:solidFill>
              </a:defRPr>
            </a:pPr>
            <a:r>
              <a:t>La storia di Giulia</a:t>
            </a:r>
          </a:p>
        </p:txBody>
      </p:sp>
      <p:sp>
        <p:nvSpPr>
          <p:cNvPr id="240" name="CasellaDiTesto 21"/>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14</a:t>
            </a:r>
          </a:p>
        </p:txBody>
      </p:sp>
      <p:grpSp>
        <p:nvGrpSpPr>
          <p:cNvPr id="243" name="Immagine 1"/>
          <p:cNvGrpSpPr/>
          <p:nvPr/>
        </p:nvGrpSpPr>
        <p:grpSpPr>
          <a:xfrm>
            <a:off x="2888638" y="4306411"/>
            <a:ext cx="1226163" cy="1241848"/>
            <a:chOff x="0" y="0"/>
            <a:chExt cx="1226161" cy="1241846"/>
          </a:xfrm>
        </p:grpSpPr>
        <p:sp>
          <p:nvSpPr>
            <p:cNvPr id="241" name="Rettangolo"/>
            <p:cNvSpPr/>
            <p:nvPr/>
          </p:nvSpPr>
          <p:spPr>
            <a:xfrm>
              <a:off x="0" y="0"/>
              <a:ext cx="1226162" cy="1241847"/>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242" name="image37.png" descr="image37.png"/>
            <p:cNvPicPr>
              <a:picLocks noChangeAspect="1"/>
            </p:cNvPicPr>
            <p:nvPr/>
          </p:nvPicPr>
          <p:blipFill>
            <a:blip r:embed="rId4">
              <a:extLst/>
            </a:blip>
            <a:stretch>
              <a:fillRect/>
            </a:stretch>
          </p:blipFill>
          <p:spPr>
            <a:xfrm>
              <a:off x="0" y="0"/>
              <a:ext cx="1226162" cy="1241847"/>
            </a:xfrm>
            <a:prstGeom prst="rect">
              <a:avLst/>
            </a:prstGeom>
            <a:ln w="190500" cap="rnd">
              <a:solidFill>
                <a:srgbClr val="FFFFFF"/>
              </a:solidFill>
              <a:prstDash val="solid"/>
              <a:round/>
            </a:ln>
            <a:effectLst>
              <a:outerShdw sx="100000" sy="100000" kx="0" ky="0" algn="b" rotWithShape="0" blurRad="50800" dist="0" dir="0">
                <a:srgbClr val="000000">
                  <a:alpha val="41000"/>
                </a:srgbClr>
              </a:outerShdw>
            </a:effectLst>
          </p:spPr>
        </p:pic>
      </p:grpSp>
      <p:grpSp>
        <p:nvGrpSpPr>
          <p:cNvPr id="246" name="Immagine 6"/>
          <p:cNvGrpSpPr/>
          <p:nvPr/>
        </p:nvGrpSpPr>
        <p:grpSpPr>
          <a:xfrm>
            <a:off x="7239000" y="4217351"/>
            <a:ext cx="1304062" cy="1395096"/>
            <a:chOff x="0" y="0"/>
            <a:chExt cx="1304061" cy="1395094"/>
          </a:xfrm>
        </p:grpSpPr>
        <p:sp>
          <p:nvSpPr>
            <p:cNvPr id="244" name="Rettangolo"/>
            <p:cNvSpPr/>
            <p:nvPr/>
          </p:nvSpPr>
          <p:spPr>
            <a:xfrm>
              <a:off x="0" y="0"/>
              <a:ext cx="1304062" cy="1395095"/>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245" name="image38.png" descr="image38.png"/>
            <p:cNvPicPr>
              <a:picLocks noChangeAspect="1"/>
            </p:cNvPicPr>
            <p:nvPr/>
          </p:nvPicPr>
          <p:blipFill>
            <a:blip r:embed="rId5">
              <a:extLst/>
            </a:blip>
            <a:stretch>
              <a:fillRect/>
            </a:stretch>
          </p:blipFill>
          <p:spPr>
            <a:xfrm>
              <a:off x="0" y="0"/>
              <a:ext cx="1304062" cy="1395095"/>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49" name="Immagine 8"/>
          <p:cNvGrpSpPr/>
          <p:nvPr/>
        </p:nvGrpSpPr>
        <p:grpSpPr>
          <a:xfrm>
            <a:off x="2888638" y="1483605"/>
            <a:ext cx="1302362" cy="1395096"/>
            <a:chOff x="0" y="0"/>
            <a:chExt cx="1302361" cy="1395094"/>
          </a:xfrm>
        </p:grpSpPr>
        <p:sp>
          <p:nvSpPr>
            <p:cNvPr id="247" name="Rettangolo"/>
            <p:cNvSpPr/>
            <p:nvPr/>
          </p:nvSpPr>
          <p:spPr>
            <a:xfrm>
              <a:off x="0" y="0"/>
              <a:ext cx="1302362" cy="1395095"/>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248" name="image39.png" descr="image39.png"/>
            <p:cNvPicPr>
              <a:picLocks noChangeAspect="1"/>
            </p:cNvPicPr>
            <p:nvPr/>
          </p:nvPicPr>
          <p:blipFill>
            <a:blip r:embed="rId6">
              <a:extLst/>
            </a:blip>
            <a:stretch>
              <a:fillRect/>
            </a:stretch>
          </p:blipFill>
          <p:spPr>
            <a:xfrm>
              <a:off x="0" y="0"/>
              <a:ext cx="1302362" cy="1395095"/>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52" name="Immagine 10"/>
          <p:cNvGrpSpPr/>
          <p:nvPr/>
        </p:nvGrpSpPr>
        <p:grpSpPr>
          <a:xfrm>
            <a:off x="7239848" y="1517531"/>
            <a:ext cx="1302363" cy="1319691"/>
            <a:chOff x="0" y="0"/>
            <a:chExt cx="1302361" cy="1319689"/>
          </a:xfrm>
        </p:grpSpPr>
        <p:sp>
          <p:nvSpPr>
            <p:cNvPr id="250" name="Rettangolo"/>
            <p:cNvSpPr/>
            <p:nvPr/>
          </p:nvSpPr>
          <p:spPr>
            <a:xfrm>
              <a:off x="0" y="0"/>
              <a:ext cx="1302362" cy="1319690"/>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251" name="image40.png" descr="image40.png"/>
            <p:cNvPicPr>
              <a:picLocks noChangeAspect="1"/>
            </p:cNvPicPr>
            <p:nvPr/>
          </p:nvPicPr>
          <p:blipFill>
            <a:blip r:embed="rId7">
              <a:extLst/>
            </a:blip>
            <a:stretch>
              <a:fillRect/>
            </a:stretch>
          </p:blipFill>
          <p:spPr>
            <a:xfrm>
              <a:off x="0" y="0"/>
              <a:ext cx="1302362" cy="1319690"/>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253" name="Freccia a destra 16"/>
          <p:cNvSpPr/>
          <p:nvPr/>
        </p:nvSpPr>
        <p:spPr>
          <a:xfrm>
            <a:off x="4343400" y="2065434"/>
            <a:ext cx="457200" cy="306366"/>
          </a:xfrm>
          <a:prstGeom prst="rightArrow">
            <a:avLst>
              <a:gd name="adj1" fmla="val 50000"/>
              <a:gd name="adj2" fmla="val 50000"/>
            </a:avLst>
          </a:prstGeom>
          <a:solidFill>
            <a:schemeClr val="accent1"/>
          </a:solidFill>
          <a:ln w="25400">
            <a:solidFill>
              <a:srgbClr val="213650"/>
            </a:solidFill>
          </a:ln>
        </p:spPr>
        <p:txBody>
          <a:bodyPr lIns="45719" rIns="45719" anchor="ctr"/>
          <a:lstStyle/>
          <a:p>
            <a:pPr algn="ctr">
              <a:defRPr>
                <a:solidFill>
                  <a:srgbClr val="FFFFFF"/>
                </a:solidFill>
              </a:defRPr>
            </a:pPr>
          </a:p>
        </p:txBody>
      </p:sp>
      <p:sp>
        <p:nvSpPr>
          <p:cNvPr id="254" name="Freccia a destra 22"/>
          <p:cNvSpPr/>
          <p:nvPr/>
        </p:nvSpPr>
        <p:spPr>
          <a:xfrm flipH="1">
            <a:off x="4267201" y="4774150"/>
            <a:ext cx="486484" cy="306367"/>
          </a:xfrm>
          <a:prstGeom prst="rightArrow">
            <a:avLst>
              <a:gd name="adj1" fmla="val 50000"/>
              <a:gd name="adj2" fmla="val 50000"/>
            </a:avLst>
          </a:prstGeom>
          <a:solidFill>
            <a:schemeClr val="accent1"/>
          </a:solidFill>
          <a:ln w="25400">
            <a:solidFill>
              <a:srgbClr val="213650"/>
            </a:solidFill>
          </a:ln>
        </p:spPr>
        <p:txBody>
          <a:bodyPr lIns="45719" rIns="45719" anchor="ctr"/>
          <a:lstStyle/>
          <a:p>
            <a:pPr algn="ctr">
              <a:defRPr>
                <a:solidFill>
                  <a:srgbClr val="FFFFFF"/>
                </a:solidFill>
              </a:defRPr>
            </a:pPr>
          </a:p>
        </p:txBody>
      </p:sp>
      <p:sp>
        <p:nvSpPr>
          <p:cNvPr id="255" name="Freccia in giù 23"/>
          <p:cNvSpPr/>
          <p:nvPr/>
        </p:nvSpPr>
        <p:spPr>
          <a:xfrm>
            <a:off x="5791200" y="3276600"/>
            <a:ext cx="304800" cy="45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00"/>
                </a:moveTo>
                <a:lnTo>
                  <a:pt x="5400" y="14400"/>
                </a:lnTo>
                <a:lnTo>
                  <a:pt x="5400" y="0"/>
                </a:lnTo>
                <a:lnTo>
                  <a:pt x="16200" y="0"/>
                </a:lnTo>
                <a:lnTo>
                  <a:pt x="16200" y="14400"/>
                </a:lnTo>
                <a:lnTo>
                  <a:pt x="21600" y="14400"/>
                </a:lnTo>
                <a:lnTo>
                  <a:pt x="10800" y="21600"/>
                </a:lnTo>
                <a:close/>
              </a:path>
            </a:pathLst>
          </a:custGeom>
          <a:solidFill>
            <a:schemeClr val="accent1"/>
          </a:solidFill>
          <a:ln w="25400">
            <a:solidFill>
              <a:srgbClr val="21365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itolo 3"/>
          <p:cNvSpPr txBox="1"/>
          <p:nvPr>
            <p:ph type="title"/>
          </p:nvPr>
        </p:nvSpPr>
        <p:spPr>
          <a:xfrm>
            <a:off x="234000" y="475200"/>
            <a:ext cx="8690400" cy="306366"/>
          </a:xfrm>
          <a:prstGeom prst="rect">
            <a:avLst/>
          </a:prstGeom>
        </p:spPr>
        <p:txBody>
          <a:bodyPr/>
          <a:lstStyle/>
          <a:p>
            <a:pPr defTabSz="886968">
              <a:lnSpc>
                <a:spcPts val="2100"/>
              </a:lnSpc>
              <a:defRPr b="0" sz="2716"/>
            </a:pPr>
            <a:r>
              <a:t>Si può misurare la violenza economica	</a:t>
            </a:r>
            <a:r>
              <a:rPr>
                <a:solidFill>
                  <a:srgbClr val="00A197"/>
                </a:solidFill>
              </a:rPr>
              <a:t>	</a:t>
            </a:r>
            <a:r>
              <a:rPr sz="1746">
                <a:solidFill>
                  <a:srgbClr val="00A197"/>
                </a:solidFill>
              </a:rPr>
              <a:t>1/4</a:t>
            </a:r>
          </a:p>
        </p:txBody>
      </p:sp>
      <p:pic>
        <p:nvPicPr>
          <p:cNvPr id="260"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261"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15</a:t>
            </a:r>
          </a:p>
        </p:txBody>
      </p:sp>
      <p:pic>
        <p:nvPicPr>
          <p:cNvPr id="262" name="Immagine 3" descr="Immagine 3"/>
          <p:cNvPicPr>
            <a:picLocks noChangeAspect="1"/>
          </p:cNvPicPr>
          <p:nvPr/>
        </p:nvPicPr>
        <p:blipFill>
          <a:blip r:embed="rId4">
            <a:extLst/>
          </a:blip>
          <a:stretch>
            <a:fillRect/>
          </a:stretch>
        </p:blipFill>
        <p:spPr>
          <a:xfrm>
            <a:off x="152400" y="1139724"/>
            <a:ext cx="2081352" cy="3356077"/>
          </a:xfrm>
          <a:prstGeom prst="rect">
            <a:avLst/>
          </a:prstGeom>
          <a:ln w="12700">
            <a:miter lim="400000"/>
          </a:ln>
        </p:spPr>
      </p:pic>
      <p:pic>
        <p:nvPicPr>
          <p:cNvPr id="263" name="Immagine 9" descr="Immagine 9"/>
          <p:cNvPicPr>
            <a:picLocks noChangeAspect="1"/>
          </p:cNvPicPr>
          <p:nvPr/>
        </p:nvPicPr>
        <p:blipFill>
          <a:blip r:embed="rId5">
            <a:extLst/>
          </a:blip>
          <a:stretch>
            <a:fillRect/>
          </a:stretch>
        </p:blipFill>
        <p:spPr>
          <a:xfrm>
            <a:off x="2344590" y="3962398"/>
            <a:ext cx="2234610" cy="1981201"/>
          </a:xfrm>
          <a:prstGeom prst="rect">
            <a:avLst/>
          </a:prstGeom>
          <a:ln w="12700">
            <a:miter lim="400000"/>
          </a:ln>
        </p:spPr>
      </p:pic>
      <p:pic>
        <p:nvPicPr>
          <p:cNvPr id="264" name="Immagine 12" descr="Immagine 12"/>
          <p:cNvPicPr>
            <a:picLocks noChangeAspect="1"/>
          </p:cNvPicPr>
          <p:nvPr/>
        </p:nvPicPr>
        <p:blipFill>
          <a:blip r:embed="rId6">
            <a:extLst/>
          </a:blip>
          <a:stretch>
            <a:fillRect/>
          </a:stretch>
        </p:blipFill>
        <p:spPr>
          <a:xfrm>
            <a:off x="3284789" y="1139724"/>
            <a:ext cx="1828992" cy="2629175"/>
          </a:xfrm>
          <a:prstGeom prst="rect">
            <a:avLst/>
          </a:prstGeom>
          <a:ln w="12700">
            <a:miter lim="400000"/>
          </a:ln>
        </p:spPr>
      </p:pic>
      <p:pic>
        <p:nvPicPr>
          <p:cNvPr id="265" name="Immagine 14" descr="Immagine 14"/>
          <p:cNvPicPr>
            <a:picLocks noChangeAspect="1"/>
          </p:cNvPicPr>
          <p:nvPr/>
        </p:nvPicPr>
        <p:blipFill>
          <a:blip r:embed="rId7">
            <a:extLst/>
          </a:blip>
          <a:stretch>
            <a:fillRect/>
          </a:stretch>
        </p:blipFill>
        <p:spPr>
          <a:xfrm>
            <a:off x="6322740" y="1091301"/>
            <a:ext cx="1996146" cy="2561364"/>
          </a:xfrm>
          <a:prstGeom prst="rect">
            <a:avLst/>
          </a:prstGeom>
          <a:ln w="12700">
            <a:miter lim="400000"/>
          </a:ln>
        </p:spPr>
      </p:pic>
      <p:pic>
        <p:nvPicPr>
          <p:cNvPr id="266" name="Immagine 16" descr="Immagine 16"/>
          <p:cNvPicPr>
            <a:picLocks noChangeAspect="1"/>
          </p:cNvPicPr>
          <p:nvPr/>
        </p:nvPicPr>
        <p:blipFill>
          <a:blip r:embed="rId8">
            <a:extLst/>
          </a:blip>
          <a:stretch>
            <a:fillRect/>
          </a:stretch>
        </p:blipFill>
        <p:spPr>
          <a:xfrm>
            <a:off x="5562600" y="3787811"/>
            <a:ext cx="1828992" cy="233037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Titolo 3"/>
          <p:cNvSpPr txBox="1"/>
          <p:nvPr>
            <p:ph type="title"/>
          </p:nvPr>
        </p:nvSpPr>
        <p:spPr>
          <a:xfrm>
            <a:off x="234000" y="475200"/>
            <a:ext cx="8690400" cy="306366"/>
          </a:xfrm>
          <a:prstGeom prst="rect">
            <a:avLst/>
          </a:prstGeom>
        </p:spPr>
        <p:txBody>
          <a:bodyPr/>
          <a:lstStyle/>
          <a:p>
            <a:pPr defTabSz="886968">
              <a:lnSpc>
                <a:spcPts val="2100"/>
              </a:lnSpc>
              <a:defRPr b="0" sz="2716"/>
            </a:pPr>
            <a:r>
              <a:t>Si può misurare la violenza economica	</a:t>
            </a:r>
            <a:r>
              <a:rPr>
                <a:solidFill>
                  <a:srgbClr val="00A197"/>
                </a:solidFill>
              </a:rPr>
              <a:t>	</a:t>
            </a:r>
            <a:r>
              <a:rPr sz="1940">
                <a:solidFill>
                  <a:srgbClr val="00A197"/>
                </a:solidFill>
              </a:rPr>
              <a:t>2/4</a:t>
            </a:r>
          </a:p>
        </p:txBody>
      </p:sp>
      <p:pic>
        <p:nvPicPr>
          <p:cNvPr id="271" name="Immagine 11" descr="Immagine 11"/>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sp>
        <p:nvSpPr>
          <p:cNvPr id="272"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16</a:t>
            </a:r>
          </a:p>
        </p:txBody>
      </p:sp>
      <p:pic>
        <p:nvPicPr>
          <p:cNvPr id="273" name="Immagine 2" descr="Immagine 2"/>
          <p:cNvPicPr>
            <a:picLocks noChangeAspect="1"/>
          </p:cNvPicPr>
          <p:nvPr/>
        </p:nvPicPr>
        <p:blipFill>
          <a:blip r:embed="rId3">
            <a:extLst/>
          </a:blip>
          <a:stretch>
            <a:fillRect/>
          </a:stretch>
        </p:blipFill>
        <p:spPr>
          <a:xfrm>
            <a:off x="144727" y="2279591"/>
            <a:ext cx="4934641" cy="2429215"/>
          </a:xfrm>
          <a:prstGeom prst="rect">
            <a:avLst/>
          </a:prstGeom>
          <a:ln w="12700">
            <a:miter lim="400000"/>
          </a:ln>
        </p:spPr>
      </p:pic>
      <p:pic>
        <p:nvPicPr>
          <p:cNvPr id="274" name="Immagine 5" descr="Immagine 5"/>
          <p:cNvPicPr>
            <a:picLocks noChangeAspect="1"/>
          </p:cNvPicPr>
          <p:nvPr/>
        </p:nvPicPr>
        <p:blipFill>
          <a:blip r:embed="rId4">
            <a:extLst/>
          </a:blip>
          <a:stretch>
            <a:fillRect/>
          </a:stretch>
        </p:blipFill>
        <p:spPr>
          <a:xfrm>
            <a:off x="6019800" y="1096753"/>
            <a:ext cx="2753110" cy="490606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Titolo 3"/>
          <p:cNvSpPr txBox="1"/>
          <p:nvPr>
            <p:ph type="title"/>
          </p:nvPr>
        </p:nvSpPr>
        <p:spPr>
          <a:xfrm>
            <a:off x="234000" y="475200"/>
            <a:ext cx="8690400" cy="306366"/>
          </a:xfrm>
          <a:prstGeom prst="rect">
            <a:avLst/>
          </a:prstGeom>
        </p:spPr>
        <p:txBody>
          <a:bodyPr/>
          <a:lstStyle/>
          <a:p>
            <a:pPr defTabSz="886968">
              <a:lnSpc>
                <a:spcPts val="2100"/>
              </a:lnSpc>
              <a:defRPr b="0" sz="2716"/>
            </a:pPr>
            <a:r>
              <a:t>Si può misurare la violenza economica		</a:t>
            </a:r>
            <a:r>
              <a:rPr>
                <a:solidFill>
                  <a:srgbClr val="00A197"/>
                </a:solidFill>
              </a:rPr>
              <a:t>	</a:t>
            </a:r>
            <a:r>
              <a:rPr sz="1940">
                <a:solidFill>
                  <a:srgbClr val="00A197"/>
                </a:solidFill>
              </a:rPr>
              <a:t>3/4</a:t>
            </a:r>
          </a:p>
        </p:txBody>
      </p:sp>
      <p:pic>
        <p:nvPicPr>
          <p:cNvPr id="277" name="Immagine 11" descr="Immagine 11"/>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sp>
        <p:nvSpPr>
          <p:cNvPr id="278"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17</a:t>
            </a:r>
          </a:p>
        </p:txBody>
      </p:sp>
      <p:pic>
        <p:nvPicPr>
          <p:cNvPr id="279" name="Immagine 10" descr="Immagine 10"/>
          <p:cNvPicPr>
            <a:picLocks noChangeAspect="1"/>
          </p:cNvPicPr>
          <p:nvPr/>
        </p:nvPicPr>
        <p:blipFill>
          <a:blip r:embed="rId3">
            <a:extLst/>
          </a:blip>
          <a:stretch>
            <a:fillRect/>
          </a:stretch>
        </p:blipFill>
        <p:spPr>
          <a:xfrm>
            <a:off x="401607" y="1219200"/>
            <a:ext cx="3880800" cy="3429000"/>
          </a:xfrm>
          <a:prstGeom prst="rect">
            <a:avLst/>
          </a:prstGeom>
          <a:ln w="12700">
            <a:miter lim="400000"/>
          </a:ln>
        </p:spPr>
      </p:pic>
      <p:pic>
        <p:nvPicPr>
          <p:cNvPr id="280" name="Immagine 3" descr="Immagine 3"/>
          <p:cNvPicPr>
            <a:picLocks noChangeAspect="1"/>
          </p:cNvPicPr>
          <p:nvPr/>
        </p:nvPicPr>
        <p:blipFill>
          <a:blip r:embed="rId4">
            <a:extLst/>
          </a:blip>
          <a:stretch>
            <a:fillRect/>
          </a:stretch>
        </p:blipFill>
        <p:spPr>
          <a:xfrm>
            <a:off x="4282406" y="2616499"/>
            <a:ext cx="4270344" cy="342900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itolo 3"/>
          <p:cNvSpPr txBox="1"/>
          <p:nvPr>
            <p:ph type="title"/>
          </p:nvPr>
        </p:nvSpPr>
        <p:spPr>
          <a:xfrm>
            <a:off x="234000" y="475200"/>
            <a:ext cx="8690400" cy="306366"/>
          </a:xfrm>
          <a:prstGeom prst="rect">
            <a:avLst/>
          </a:prstGeom>
        </p:spPr>
        <p:txBody>
          <a:bodyPr/>
          <a:lstStyle/>
          <a:p>
            <a:pPr defTabSz="886968">
              <a:lnSpc>
                <a:spcPts val="2100"/>
              </a:lnSpc>
              <a:defRPr b="0" sz="2716"/>
            </a:pPr>
            <a:r>
              <a:t>Si può misurare la violenza economica		</a:t>
            </a:r>
            <a:r>
              <a:rPr>
                <a:solidFill>
                  <a:srgbClr val="00A197"/>
                </a:solidFill>
              </a:rPr>
              <a:t>	</a:t>
            </a:r>
            <a:r>
              <a:rPr sz="1940">
                <a:solidFill>
                  <a:srgbClr val="00A197"/>
                </a:solidFill>
              </a:rPr>
              <a:t>4/4</a:t>
            </a:r>
          </a:p>
        </p:txBody>
      </p:sp>
      <p:pic>
        <p:nvPicPr>
          <p:cNvPr id="283" name="Immagine 11" descr="Immagine 11"/>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sp>
        <p:nvSpPr>
          <p:cNvPr id="284"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18</a:t>
            </a:r>
          </a:p>
        </p:txBody>
      </p:sp>
      <p:pic>
        <p:nvPicPr>
          <p:cNvPr id="285" name="Immagine 2" descr="Immagine 2"/>
          <p:cNvPicPr>
            <a:picLocks noChangeAspect="1"/>
          </p:cNvPicPr>
          <p:nvPr/>
        </p:nvPicPr>
        <p:blipFill>
          <a:blip r:embed="rId3">
            <a:extLst/>
          </a:blip>
          <a:stretch>
            <a:fillRect/>
          </a:stretch>
        </p:blipFill>
        <p:spPr>
          <a:xfrm>
            <a:off x="234000" y="1066800"/>
            <a:ext cx="5368800" cy="1472586"/>
          </a:xfrm>
          <a:prstGeom prst="rect">
            <a:avLst/>
          </a:prstGeom>
          <a:ln w="12700">
            <a:miter lim="400000"/>
          </a:ln>
        </p:spPr>
      </p:pic>
      <p:pic>
        <p:nvPicPr>
          <p:cNvPr id="286" name="Immagine 5" descr="Immagine 5"/>
          <p:cNvPicPr>
            <a:picLocks noChangeAspect="1"/>
          </p:cNvPicPr>
          <p:nvPr/>
        </p:nvPicPr>
        <p:blipFill>
          <a:blip r:embed="rId4">
            <a:extLst/>
          </a:blip>
          <a:stretch>
            <a:fillRect/>
          </a:stretch>
        </p:blipFill>
        <p:spPr>
          <a:xfrm>
            <a:off x="4495800" y="2590800"/>
            <a:ext cx="4628535" cy="3345711"/>
          </a:xfrm>
          <a:prstGeom prst="rect">
            <a:avLst/>
          </a:prstGeom>
          <a:ln w="12700">
            <a:miter lim="400000"/>
          </a:ln>
        </p:spPr>
      </p:pic>
      <p:pic>
        <p:nvPicPr>
          <p:cNvPr id="287" name="Immagine 9" descr="Immagine 9"/>
          <p:cNvPicPr>
            <a:picLocks noChangeAspect="1"/>
          </p:cNvPicPr>
          <p:nvPr/>
        </p:nvPicPr>
        <p:blipFill>
          <a:blip r:embed="rId5">
            <a:extLst/>
          </a:blip>
          <a:stretch>
            <a:fillRect/>
          </a:stretch>
        </p:blipFill>
        <p:spPr>
          <a:xfrm>
            <a:off x="128" y="3233284"/>
            <a:ext cx="4199732" cy="232931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Le conseguenza della violenza Economica</a:t>
            </a:r>
          </a:p>
        </p:txBody>
      </p:sp>
      <p:pic>
        <p:nvPicPr>
          <p:cNvPr id="290"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291"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19</a:t>
            </a:r>
          </a:p>
        </p:txBody>
      </p:sp>
      <p:pic>
        <p:nvPicPr>
          <p:cNvPr id="292" name="Immagine 3" descr="Immagine 3"/>
          <p:cNvPicPr>
            <a:picLocks noChangeAspect="1"/>
          </p:cNvPicPr>
          <p:nvPr/>
        </p:nvPicPr>
        <p:blipFill>
          <a:blip r:embed="rId4">
            <a:extLst/>
          </a:blip>
          <a:stretch>
            <a:fillRect/>
          </a:stretch>
        </p:blipFill>
        <p:spPr>
          <a:xfrm>
            <a:off x="269999" y="1052147"/>
            <a:ext cx="2930401" cy="1948019"/>
          </a:xfrm>
          <a:prstGeom prst="rect">
            <a:avLst/>
          </a:prstGeom>
          <a:ln w="12700">
            <a:miter lim="400000"/>
          </a:ln>
        </p:spPr>
      </p:pic>
      <p:pic>
        <p:nvPicPr>
          <p:cNvPr id="293" name="Immagine 5" descr="Immagine 5"/>
          <p:cNvPicPr>
            <a:picLocks noChangeAspect="1"/>
          </p:cNvPicPr>
          <p:nvPr/>
        </p:nvPicPr>
        <p:blipFill>
          <a:blip r:embed="rId5">
            <a:extLst/>
          </a:blip>
          <a:stretch>
            <a:fillRect/>
          </a:stretch>
        </p:blipFill>
        <p:spPr>
          <a:xfrm>
            <a:off x="76200" y="3735366"/>
            <a:ext cx="3276302" cy="1981200"/>
          </a:xfrm>
          <a:prstGeom prst="rect">
            <a:avLst/>
          </a:prstGeom>
          <a:ln w="12700">
            <a:miter lim="400000"/>
          </a:ln>
        </p:spPr>
      </p:pic>
      <p:sp>
        <p:nvSpPr>
          <p:cNvPr id="294" name="CasellaDiTesto 9"/>
          <p:cNvSpPr txBox="1"/>
          <p:nvPr/>
        </p:nvSpPr>
        <p:spPr>
          <a:xfrm>
            <a:off x="293464" y="3039068"/>
            <a:ext cx="2838961"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latin typeface="Lato"/>
                <a:ea typeface="Lato"/>
                <a:cs typeface="Lato"/>
                <a:sym typeface="Lato"/>
              </a:defRPr>
            </a:lvl1pPr>
          </a:lstStyle>
          <a:p>
            <a:pPr/>
            <a:r>
              <a:t>Perdita di Autonomia</a:t>
            </a:r>
          </a:p>
        </p:txBody>
      </p:sp>
      <p:sp>
        <p:nvSpPr>
          <p:cNvPr id="295" name="CasellaDiTesto 12"/>
          <p:cNvSpPr txBox="1"/>
          <p:nvPr/>
        </p:nvSpPr>
        <p:spPr>
          <a:xfrm>
            <a:off x="99796" y="5788333"/>
            <a:ext cx="303262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00A197"/>
                </a:solidFill>
                <a:latin typeface="Lato"/>
                <a:ea typeface="Lato"/>
                <a:cs typeface="Lato"/>
                <a:sym typeface="Lato"/>
              </a:defRPr>
            </a:lvl1pPr>
          </a:lstStyle>
          <a:p>
            <a:pPr/>
            <a:r>
              <a:t>Dipendenza e Isolamento</a:t>
            </a:r>
          </a:p>
        </p:txBody>
      </p:sp>
      <p:sp>
        <p:nvSpPr>
          <p:cNvPr id="296" name="CasellaDiTesto 14"/>
          <p:cNvSpPr txBox="1"/>
          <p:nvPr/>
        </p:nvSpPr>
        <p:spPr>
          <a:xfrm>
            <a:off x="6121260" y="3046922"/>
            <a:ext cx="2900821"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400">
                <a:solidFill>
                  <a:srgbClr val="00A197"/>
                </a:solidFill>
                <a:latin typeface="Lato"/>
                <a:ea typeface="Lato"/>
                <a:cs typeface="Lato"/>
                <a:sym typeface="Lato"/>
              </a:defRPr>
            </a:lvl1pPr>
          </a:lstStyle>
          <a:p>
            <a:pPr/>
            <a:r>
              <a:t>Danni a Lungo Termine</a:t>
            </a:r>
          </a:p>
        </p:txBody>
      </p:sp>
      <p:grpSp>
        <p:nvGrpSpPr>
          <p:cNvPr id="300" name="Freccia circolare in giù 15"/>
          <p:cNvGrpSpPr/>
          <p:nvPr/>
        </p:nvGrpSpPr>
        <p:grpSpPr>
          <a:xfrm>
            <a:off x="3284231" y="790027"/>
            <a:ext cx="4637854" cy="2320648"/>
            <a:chOff x="0" y="0"/>
            <a:chExt cx="4637852" cy="2320647"/>
          </a:xfrm>
        </p:grpSpPr>
        <p:sp>
          <p:nvSpPr>
            <p:cNvPr id="297" name="Forma"/>
            <p:cNvSpPr/>
            <p:nvPr/>
          </p:nvSpPr>
          <p:spPr>
            <a:xfrm rot="662477">
              <a:off x="102559" y="410592"/>
              <a:ext cx="4432734" cy="1499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78" y="21600"/>
                  </a:moveTo>
                  <a:lnTo>
                    <a:pt x="17947" y="16200"/>
                  </a:lnTo>
                  <a:lnTo>
                    <a:pt x="18860" y="16200"/>
                  </a:lnTo>
                  <a:lnTo>
                    <a:pt x="18860" y="16200"/>
                  </a:lnTo>
                  <a:cubicBezTo>
                    <a:pt x="17768" y="6663"/>
                    <a:pt x="13952" y="0"/>
                    <a:pt x="9582" y="0"/>
                  </a:cubicBezTo>
                  <a:lnTo>
                    <a:pt x="11409" y="0"/>
                  </a:lnTo>
                  <a:cubicBezTo>
                    <a:pt x="15778" y="0"/>
                    <a:pt x="19594" y="6663"/>
                    <a:pt x="20687" y="16200"/>
                  </a:cubicBezTo>
                  <a:lnTo>
                    <a:pt x="21600" y="16200"/>
                  </a:lnTo>
                  <a:close/>
                  <a:moveTo>
                    <a:pt x="10495" y="98"/>
                  </a:moveTo>
                  <a:lnTo>
                    <a:pt x="10495" y="98"/>
                  </a:lnTo>
                  <a:cubicBezTo>
                    <a:pt x="5580" y="1159"/>
                    <a:pt x="1827" y="10468"/>
                    <a:pt x="1827" y="21600"/>
                  </a:cubicBezTo>
                  <a:lnTo>
                    <a:pt x="0" y="21600"/>
                  </a:lnTo>
                  <a:cubicBezTo>
                    <a:pt x="0" y="9671"/>
                    <a:pt x="4290" y="0"/>
                    <a:pt x="9582" y="0"/>
                  </a:cubicBezTo>
                  <a:cubicBezTo>
                    <a:pt x="9887" y="0"/>
                    <a:pt x="10192" y="33"/>
                    <a:pt x="10495" y="98"/>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p>
          </p:txBody>
        </p:sp>
        <p:sp>
          <p:nvSpPr>
            <p:cNvPr id="298" name="Forma"/>
            <p:cNvSpPr/>
            <p:nvPr/>
          </p:nvSpPr>
          <p:spPr>
            <a:xfrm rot="662477">
              <a:off x="123650" y="192372"/>
              <a:ext cx="2153874" cy="1499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8"/>
                  </a:moveTo>
                  <a:lnTo>
                    <a:pt x="21600" y="98"/>
                  </a:lnTo>
                  <a:cubicBezTo>
                    <a:pt x="11483" y="1159"/>
                    <a:pt x="3759" y="10468"/>
                    <a:pt x="3759" y="21600"/>
                  </a:cubicBezTo>
                  <a:lnTo>
                    <a:pt x="0" y="21600"/>
                  </a:lnTo>
                  <a:cubicBezTo>
                    <a:pt x="0" y="9671"/>
                    <a:pt x="8829" y="0"/>
                    <a:pt x="19720" y="0"/>
                  </a:cubicBezTo>
                  <a:cubicBezTo>
                    <a:pt x="20348" y="0"/>
                    <a:pt x="20975" y="33"/>
                    <a:pt x="21600" y="98"/>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p>
          </p:txBody>
        </p:sp>
        <p:sp>
          <p:nvSpPr>
            <p:cNvPr id="299" name="Linea"/>
            <p:cNvSpPr/>
            <p:nvPr/>
          </p:nvSpPr>
          <p:spPr>
            <a:xfrm rot="662477">
              <a:off x="102559" y="410592"/>
              <a:ext cx="4432734" cy="1499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5" y="98"/>
                  </a:moveTo>
                  <a:lnTo>
                    <a:pt x="10495" y="98"/>
                  </a:lnTo>
                  <a:cubicBezTo>
                    <a:pt x="5580" y="1159"/>
                    <a:pt x="1827" y="10468"/>
                    <a:pt x="1827" y="21600"/>
                  </a:cubicBezTo>
                  <a:lnTo>
                    <a:pt x="0" y="21600"/>
                  </a:lnTo>
                  <a:cubicBezTo>
                    <a:pt x="0" y="9671"/>
                    <a:pt x="4290" y="0"/>
                    <a:pt x="9582" y="0"/>
                  </a:cubicBezTo>
                  <a:lnTo>
                    <a:pt x="11409" y="0"/>
                  </a:lnTo>
                  <a:cubicBezTo>
                    <a:pt x="15778" y="0"/>
                    <a:pt x="19594" y="6663"/>
                    <a:pt x="20687" y="16200"/>
                  </a:cubicBezTo>
                  <a:lnTo>
                    <a:pt x="21600" y="16200"/>
                  </a:lnTo>
                  <a:lnTo>
                    <a:pt x="20078" y="21600"/>
                  </a:lnTo>
                  <a:lnTo>
                    <a:pt x="17947" y="16200"/>
                  </a:lnTo>
                  <a:lnTo>
                    <a:pt x="18860" y="16200"/>
                  </a:lnTo>
                  <a:lnTo>
                    <a:pt x="18860" y="16200"/>
                  </a:lnTo>
                  <a:cubicBezTo>
                    <a:pt x="17768" y="6663"/>
                    <a:pt x="13952" y="0"/>
                    <a:pt x="9582" y="0"/>
                  </a:cubicBezTo>
                </a:path>
              </a:pathLst>
            </a:custGeom>
            <a:noFill/>
            <a:ln w="25400" cap="flat">
              <a:solidFill>
                <a:srgbClr val="213650"/>
              </a:solidFill>
              <a:prstDash val="solid"/>
              <a:round/>
            </a:ln>
            <a:effectLst/>
          </p:spPr>
          <p:txBody>
            <a:bodyPr wrap="square" lIns="45719" tIns="45719" rIns="45719" bIns="45719" numCol="1" anchor="ctr">
              <a:noAutofit/>
            </a:bodyPr>
            <a:lstStyle/>
            <a:p>
              <a:pPr algn="ctr"/>
            </a:p>
          </p:txBody>
        </p:sp>
      </p:grpSp>
      <p:grpSp>
        <p:nvGrpSpPr>
          <p:cNvPr id="304" name="Freccia circolare in giù 17"/>
          <p:cNvGrpSpPr/>
          <p:nvPr/>
        </p:nvGrpSpPr>
        <p:grpSpPr>
          <a:xfrm>
            <a:off x="3259651" y="4210988"/>
            <a:ext cx="4572173" cy="1909531"/>
            <a:chOff x="0" y="0"/>
            <a:chExt cx="4572171" cy="1909529"/>
          </a:xfrm>
        </p:grpSpPr>
        <p:sp>
          <p:nvSpPr>
            <p:cNvPr id="301" name="Forma"/>
            <p:cNvSpPr/>
            <p:nvPr/>
          </p:nvSpPr>
          <p:spPr>
            <a:xfrm flipH="1" rot="10465420">
              <a:off x="61585" y="212646"/>
              <a:ext cx="4449001" cy="1484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03" y="21600"/>
                  </a:moveTo>
                  <a:lnTo>
                    <a:pt x="17997" y="16200"/>
                  </a:lnTo>
                  <a:lnTo>
                    <a:pt x="18898" y="16200"/>
                  </a:lnTo>
                  <a:lnTo>
                    <a:pt x="18898" y="16200"/>
                  </a:lnTo>
                  <a:cubicBezTo>
                    <a:pt x="17803" y="6663"/>
                    <a:pt x="13979" y="0"/>
                    <a:pt x="9601" y="0"/>
                  </a:cubicBezTo>
                  <a:lnTo>
                    <a:pt x="11403" y="0"/>
                  </a:lnTo>
                  <a:cubicBezTo>
                    <a:pt x="15781" y="0"/>
                    <a:pt x="19605" y="6663"/>
                    <a:pt x="20699" y="16200"/>
                  </a:cubicBezTo>
                  <a:lnTo>
                    <a:pt x="21600" y="16200"/>
                  </a:lnTo>
                  <a:close/>
                  <a:moveTo>
                    <a:pt x="10502" y="95"/>
                  </a:moveTo>
                  <a:lnTo>
                    <a:pt x="10502" y="95"/>
                  </a:lnTo>
                  <a:cubicBezTo>
                    <a:pt x="5570" y="1141"/>
                    <a:pt x="1802" y="10456"/>
                    <a:pt x="1802" y="21600"/>
                  </a:cubicBezTo>
                  <a:lnTo>
                    <a:pt x="0" y="21600"/>
                  </a:lnTo>
                  <a:cubicBezTo>
                    <a:pt x="0" y="9671"/>
                    <a:pt x="4299" y="0"/>
                    <a:pt x="9601" y="0"/>
                  </a:cubicBezTo>
                  <a:cubicBezTo>
                    <a:pt x="9902" y="0"/>
                    <a:pt x="10203" y="32"/>
                    <a:pt x="10502" y="95"/>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p>
          </p:txBody>
        </p:sp>
        <p:sp>
          <p:nvSpPr>
            <p:cNvPr id="302" name="Forma"/>
            <p:cNvSpPr/>
            <p:nvPr/>
          </p:nvSpPr>
          <p:spPr>
            <a:xfrm flipH="1" rot="10465420">
              <a:off x="66994" y="323707"/>
              <a:ext cx="2163136" cy="1484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5"/>
                  </a:moveTo>
                  <a:lnTo>
                    <a:pt x="21600" y="95"/>
                  </a:lnTo>
                  <a:cubicBezTo>
                    <a:pt x="11456" y="1141"/>
                    <a:pt x="3705" y="10456"/>
                    <a:pt x="3705" y="21600"/>
                  </a:cubicBezTo>
                  <a:lnTo>
                    <a:pt x="0" y="21600"/>
                  </a:lnTo>
                  <a:cubicBezTo>
                    <a:pt x="0" y="9671"/>
                    <a:pt x="8841" y="0"/>
                    <a:pt x="19747" y="0"/>
                  </a:cubicBezTo>
                  <a:cubicBezTo>
                    <a:pt x="20366" y="0"/>
                    <a:pt x="20984" y="32"/>
                    <a:pt x="21600" y="9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p>
          </p:txBody>
        </p:sp>
        <p:sp>
          <p:nvSpPr>
            <p:cNvPr id="303" name="Linea"/>
            <p:cNvSpPr/>
            <p:nvPr/>
          </p:nvSpPr>
          <p:spPr>
            <a:xfrm flipH="1" rot="10465420">
              <a:off x="61585" y="212646"/>
              <a:ext cx="4449001" cy="1484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02" y="95"/>
                  </a:moveTo>
                  <a:lnTo>
                    <a:pt x="10502" y="95"/>
                  </a:lnTo>
                  <a:cubicBezTo>
                    <a:pt x="5570" y="1141"/>
                    <a:pt x="1802" y="10456"/>
                    <a:pt x="1802" y="21600"/>
                  </a:cubicBezTo>
                  <a:lnTo>
                    <a:pt x="0" y="21600"/>
                  </a:lnTo>
                  <a:cubicBezTo>
                    <a:pt x="0" y="9671"/>
                    <a:pt x="4299" y="0"/>
                    <a:pt x="9601" y="0"/>
                  </a:cubicBezTo>
                  <a:lnTo>
                    <a:pt x="11403" y="0"/>
                  </a:lnTo>
                  <a:cubicBezTo>
                    <a:pt x="15781" y="0"/>
                    <a:pt x="19605" y="6663"/>
                    <a:pt x="20699" y="16200"/>
                  </a:cubicBezTo>
                  <a:lnTo>
                    <a:pt x="21600" y="16200"/>
                  </a:lnTo>
                  <a:lnTo>
                    <a:pt x="20103" y="21600"/>
                  </a:lnTo>
                  <a:lnTo>
                    <a:pt x="17997" y="16200"/>
                  </a:lnTo>
                  <a:lnTo>
                    <a:pt x="18898" y="16200"/>
                  </a:lnTo>
                  <a:lnTo>
                    <a:pt x="18898" y="16200"/>
                  </a:lnTo>
                  <a:cubicBezTo>
                    <a:pt x="17803" y="6663"/>
                    <a:pt x="13979" y="0"/>
                    <a:pt x="9601" y="0"/>
                  </a:cubicBezTo>
                </a:path>
              </a:pathLst>
            </a:custGeom>
            <a:noFill/>
            <a:ln w="25400" cap="flat">
              <a:solidFill>
                <a:srgbClr val="213650"/>
              </a:solidFill>
              <a:prstDash val="solid"/>
              <a:round/>
            </a:ln>
            <a:effectLst/>
          </p:spPr>
          <p:txBody>
            <a:bodyPr wrap="square" lIns="45719" tIns="45719" rIns="45719" bIns="45719" numCol="1" anchor="ctr">
              <a:noAutofit/>
            </a:bodyPr>
            <a:lstStyle/>
            <a:p>
              <a:pPr algn="ctr"/>
            </a:p>
          </p:txBody>
        </p:sp>
      </p:grpSp>
      <p:sp>
        <p:nvSpPr>
          <p:cNvPr id="305" name="CasellaDiTesto 19"/>
          <p:cNvSpPr txBox="1"/>
          <p:nvPr/>
        </p:nvSpPr>
        <p:spPr>
          <a:xfrm>
            <a:off x="3412833" y="2775629"/>
            <a:ext cx="3108961" cy="15014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stStyle>
          <a:p>
            <a:pPr/>
            <a:r>
              <a:t>Materialmente, può causare difficoltà nel soddisfare le necessità quotidiane e compromettere la sicurezza finanziaria della vittima.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Titolo 5"/>
          <p:cNvSpPr txBox="1"/>
          <p:nvPr>
            <p:ph type="title"/>
          </p:nvPr>
        </p:nvSpPr>
        <p:spPr>
          <a:xfrm>
            <a:off x="234000" y="475203"/>
            <a:ext cx="8690400" cy="306368"/>
          </a:xfrm>
          <a:prstGeom prst="rect">
            <a:avLst/>
          </a:prstGeom>
        </p:spPr>
        <p:txBody>
          <a:bodyPr/>
          <a:lstStyle>
            <a:lvl1pPr defTabSz="886968">
              <a:lnSpc>
                <a:spcPts val="2100"/>
              </a:lnSpc>
              <a:defRPr b="0" spc="-97" sz="2716"/>
            </a:lvl1pPr>
          </a:lstStyle>
          <a:p>
            <a:pPr/>
            <a:r>
              <a:t>Chi è UniGens</a:t>
            </a:r>
          </a:p>
        </p:txBody>
      </p:sp>
      <p:sp>
        <p:nvSpPr>
          <p:cNvPr id="105" name="Segnaposto contenuto 6"/>
          <p:cNvSpPr txBox="1"/>
          <p:nvPr>
            <p:ph type="body" idx="1"/>
          </p:nvPr>
        </p:nvSpPr>
        <p:spPr>
          <a:xfrm>
            <a:off x="234000" y="1339203"/>
            <a:ext cx="8460000" cy="3600987"/>
          </a:xfrm>
          <a:prstGeom prst="rect">
            <a:avLst/>
          </a:prstGeom>
        </p:spPr>
        <p:txBody>
          <a:bodyPr/>
          <a:lstStyle/>
          <a:p>
            <a:pPr marL="0" indent="0" algn="just" defTabSz="452627">
              <a:spcBef>
                <a:spcPts val="500"/>
              </a:spcBef>
              <a:buSzTx/>
              <a:buNone/>
              <a:defRPr sz="1782">
                <a:latin typeface="+mn-lt"/>
                <a:ea typeface="+mn-ea"/>
                <a:cs typeface="+mn-cs"/>
                <a:sym typeface="Calibri"/>
              </a:defRPr>
            </a:pPr>
            <a:r>
              <a:t>È un’</a:t>
            </a:r>
            <a:r>
              <a:rPr b="1">
                <a:solidFill>
                  <a:srgbClr val="00A197"/>
                </a:solidFill>
              </a:rPr>
              <a:t>Organizzazione di Volontariato (</a:t>
            </a:r>
            <a:r>
              <a:rPr b="1" u="sng">
                <a:solidFill>
                  <a:srgbClr val="3A8AC9"/>
                </a:solidFill>
                <a:uFill>
                  <a:solidFill>
                    <a:srgbClr val="3A8AC9"/>
                  </a:solidFill>
                </a:uFill>
                <a:hlinkClick r:id="rId2" invalidUrl="" action="" tgtFrame="" tooltip="" history="1" highlightClick="0" endSnd="0"/>
              </a:rPr>
              <a:t>www.unigens.it</a:t>
            </a:r>
            <a:r>
              <a:rPr b="1">
                <a:solidFill>
                  <a:srgbClr val="00A197"/>
                </a:solidFill>
              </a:rPr>
              <a:t>) </a:t>
            </a:r>
            <a:r>
              <a:t>che:</a:t>
            </a:r>
          </a:p>
          <a:p>
            <a:pPr marL="358305" indent="-358305" algn="just" defTabSz="452627">
              <a:spcBef>
                <a:spcPts val="500"/>
              </a:spcBef>
              <a:buClr>
                <a:srgbClr val="00A197"/>
              </a:buClr>
              <a:buFontTx/>
              <a:buChar char="✓"/>
              <a:defRPr i="1" sz="1782">
                <a:latin typeface="+mn-lt"/>
                <a:ea typeface="+mn-ea"/>
                <a:cs typeface="+mn-cs"/>
                <a:sym typeface="Calibri"/>
              </a:defRPr>
            </a:pPr>
            <a:r>
              <a:t>“</a:t>
            </a:r>
            <a:r>
              <a:rPr i="0"/>
              <a:t>persegue esclusivamente finalità di </a:t>
            </a:r>
            <a:r>
              <a:rPr b="1" i="0">
                <a:solidFill>
                  <a:srgbClr val="00A197"/>
                </a:solidFill>
              </a:rPr>
              <a:t>solidarietà</a:t>
            </a:r>
            <a:r>
              <a:rPr i="0">
                <a:solidFill>
                  <a:srgbClr val="009DBB"/>
                </a:solidFill>
              </a:rPr>
              <a:t> </a:t>
            </a:r>
            <a:r>
              <a:rPr b="1" i="0">
                <a:solidFill>
                  <a:srgbClr val="00A197"/>
                </a:solidFill>
              </a:rPr>
              <a:t>sociale</a:t>
            </a:r>
            <a:r>
              <a:t>“</a:t>
            </a:r>
            <a:endParaRPr b="1">
              <a:solidFill>
                <a:srgbClr val="00A197"/>
              </a:solidFill>
            </a:endParaRPr>
          </a:p>
          <a:p>
            <a:pPr marL="358305" indent="-358305" algn="just" defTabSz="452627">
              <a:spcBef>
                <a:spcPts val="500"/>
              </a:spcBef>
              <a:buClr>
                <a:srgbClr val="00A197"/>
              </a:buClr>
              <a:buFontTx/>
              <a:buChar char="✓"/>
              <a:defRPr sz="1782">
                <a:latin typeface="+mn-lt"/>
                <a:ea typeface="+mn-ea"/>
                <a:cs typeface="+mn-cs"/>
                <a:sym typeface="Calibri"/>
              </a:defRPr>
            </a:pPr>
            <a:r>
              <a:t>Ad oggi conta su circa </a:t>
            </a:r>
            <a:r>
              <a:rPr b="1">
                <a:solidFill>
                  <a:srgbClr val="00A197"/>
                </a:solidFill>
              </a:rPr>
              <a:t>500</a:t>
            </a:r>
            <a:r>
              <a:rPr b="1">
                <a:solidFill>
                  <a:srgbClr val="009DBB"/>
                </a:solidFill>
              </a:rPr>
              <a:t> </a:t>
            </a:r>
            <a:r>
              <a:rPr b="1">
                <a:solidFill>
                  <a:srgbClr val="00A197"/>
                </a:solidFill>
              </a:rPr>
              <a:t>volontari</a:t>
            </a:r>
            <a:r>
              <a:rPr b="1">
                <a:solidFill>
                  <a:srgbClr val="009DBB"/>
                </a:solidFill>
              </a:rPr>
              <a:t> </a:t>
            </a:r>
            <a:r>
              <a:t>attivi, tutti </a:t>
            </a:r>
            <a:r>
              <a:rPr b="1">
                <a:solidFill>
                  <a:srgbClr val="00A197"/>
                </a:solidFill>
              </a:rPr>
              <a:t>ex-bancari</a:t>
            </a:r>
            <a:r>
              <a:t> che hanno deciso di </a:t>
            </a:r>
            <a:r>
              <a:rPr b="1">
                <a:solidFill>
                  <a:srgbClr val="00A197"/>
                </a:solidFill>
              </a:rPr>
              <a:t>donare</a:t>
            </a:r>
            <a:r>
              <a:t> le </a:t>
            </a:r>
            <a:r>
              <a:rPr b="1">
                <a:solidFill>
                  <a:srgbClr val="00A197"/>
                </a:solidFill>
              </a:rPr>
              <a:t>competenze</a:t>
            </a:r>
            <a:r>
              <a:t> acquisite durante l’attività lavorativa a persone</a:t>
            </a:r>
          </a:p>
          <a:p>
            <a:pPr marL="358305" indent="-358305" algn="just" defTabSz="452627">
              <a:spcBef>
                <a:spcPts val="500"/>
              </a:spcBef>
              <a:buClr>
                <a:srgbClr val="00A197"/>
              </a:buClr>
              <a:buFontTx/>
              <a:buChar char="✓"/>
              <a:defRPr sz="1782">
                <a:latin typeface="+mn-lt"/>
                <a:ea typeface="+mn-ea"/>
                <a:cs typeface="+mn-cs"/>
                <a:sym typeface="Calibri"/>
              </a:defRPr>
            </a:pPr>
            <a:r>
              <a:t>Ha una </a:t>
            </a:r>
            <a:r>
              <a:rPr b="1">
                <a:solidFill>
                  <a:srgbClr val="00A197"/>
                </a:solidFill>
              </a:rPr>
              <a:t>sede</a:t>
            </a:r>
            <a:r>
              <a:rPr>
                <a:solidFill>
                  <a:srgbClr val="009DBB"/>
                </a:solidFill>
              </a:rPr>
              <a:t> </a:t>
            </a:r>
            <a:r>
              <a:rPr b="1">
                <a:solidFill>
                  <a:srgbClr val="00A197"/>
                </a:solidFill>
              </a:rPr>
              <a:t>centrale</a:t>
            </a:r>
            <a:r>
              <a:t> a </a:t>
            </a:r>
            <a:r>
              <a:rPr b="1">
                <a:solidFill>
                  <a:srgbClr val="00A197"/>
                </a:solidFill>
              </a:rPr>
              <a:t>Milano</a:t>
            </a:r>
            <a:r>
              <a:rPr>
                <a:solidFill>
                  <a:srgbClr val="009DBB"/>
                </a:solidFill>
              </a:rPr>
              <a:t> </a:t>
            </a:r>
            <a:r>
              <a:t>e </a:t>
            </a:r>
            <a:r>
              <a:rPr b="1">
                <a:solidFill>
                  <a:srgbClr val="00A197"/>
                </a:solidFill>
              </a:rPr>
              <a:t>7</a:t>
            </a:r>
            <a:r>
              <a:rPr b="1">
                <a:solidFill>
                  <a:srgbClr val="009DBB"/>
                </a:solidFill>
              </a:rPr>
              <a:t> </a:t>
            </a:r>
            <a:r>
              <a:rPr b="1">
                <a:solidFill>
                  <a:srgbClr val="00A197"/>
                </a:solidFill>
              </a:rPr>
              <a:t>sedi</a:t>
            </a:r>
            <a:r>
              <a:rPr>
                <a:solidFill>
                  <a:srgbClr val="009DBB"/>
                </a:solidFill>
              </a:rPr>
              <a:t> </a:t>
            </a:r>
            <a:r>
              <a:rPr b="1">
                <a:solidFill>
                  <a:srgbClr val="00A197"/>
                </a:solidFill>
              </a:rPr>
              <a:t>secondarie</a:t>
            </a:r>
            <a:r>
              <a:rPr>
                <a:solidFill>
                  <a:srgbClr val="009DBB"/>
                </a:solidFill>
              </a:rPr>
              <a:t> </a:t>
            </a:r>
            <a:r>
              <a:t>(Milano, Torino, Verona, Bologna, Roma, Napoli, Palermo) </a:t>
            </a:r>
          </a:p>
          <a:p>
            <a:pPr marL="358305" indent="-358305" algn="just" defTabSz="452627">
              <a:spcBef>
                <a:spcPts val="500"/>
              </a:spcBef>
              <a:buClr>
                <a:srgbClr val="00A197"/>
              </a:buClr>
              <a:buFontTx/>
              <a:buChar char="✓"/>
              <a:defRPr sz="1782">
                <a:latin typeface="+mn-lt"/>
                <a:ea typeface="+mn-ea"/>
                <a:cs typeface="+mn-cs"/>
                <a:sym typeface="Calibri"/>
              </a:defRPr>
            </a:pPr>
            <a:r>
              <a:t>Il nostro </a:t>
            </a:r>
            <a:r>
              <a:rPr b="1">
                <a:solidFill>
                  <a:srgbClr val="00A197"/>
                </a:solidFill>
              </a:rPr>
              <a:t>principale</a:t>
            </a:r>
            <a:r>
              <a:t> </a:t>
            </a:r>
            <a:r>
              <a:rPr b="1">
                <a:solidFill>
                  <a:srgbClr val="00A197"/>
                </a:solidFill>
              </a:rPr>
              <a:t>ambito</a:t>
            </a:r>
            <a:r>
              <a:t> di intervento è l’educazione finanziaria con: </a:t>
            </a:r>
          </a:p>
          <a:p>
            <a:pPr lvl="1" marL="886330" indent="-528026" algn="just" defTabSz="452627">
              <a:spcBef>
                <a:spcPts val="500"/>
              </a:spcBef>
              <a:buClr>
                <a:srgbClr val="00A197"/>
              </a:buClr>
              <a:buFontTx/>
              <a:buChar char="✓"/>
              <a:defRPr b="1" sz="1782">
                <a:solidFill>
                  <a:srgbClr val="00A197"/>
                </a:solidFill>
                <a:latin typeface="+mn-lt"/>
                <a:ea typeface="+mn-ea"/>
                <a:cs typeface="+mn-cs"/>
                <a:sym typeface="Calibri"/>
              </a:defRPr>
            </a:pPr>
            <a:r>
              <a:t>interventi</a:t>
            </a:r>
            <a:r>
              <a:rPr b="0">
                <a:solidFill>
                  <a:srgbClr val="000000"/>
                </a:solidFill>
              </a:rPr>
              <a:t> di </a:t>
            </a:r>
            <a:r>
              <a:t>docenza</a:t>
            </a:r>
            <a:r>
              <a:rPr b="0">
                <a:solidFill>
                  <a:srgbClr val="000000"/>
                </a:solidFill>
              </a:rPr>
              <a:t> (studenti PCTO, studenti ITS, Università della Terza età, immigrati, detenuti a fine pena, ecc.) in </a:t>
            </a:r>
            <a:r>
              <a:t>presenza</a:t>
            </a:r>
            <a:r>
              <a:rPr b="0">
                <a:solidFill>
                  <a:srgbClr val="000000"/>
                </a:solidFill>
              </a:rPr>
              <a:t> o da </a:t>
            </a:r>
            <a:r>
              <a:t>remoto</a:t>
            </a:r>
            <a:endParaRPr>
              <a:solidFill>
                <a:srgbClr val="FF0000"/>
              </a:solidFill>
            </a:endParaRPr>
          </a:p>
          <a:p>
            <a:pPr lvl="1" marL="886330" indent="-528026" algn="just" defTabSz="452627">
              <a:spcBef>
                <a:spcPts val="500"/>
              </a:spcBef>
              <a:buClr>
                <a:srgbClr val="00A197"/>
              </a:buClr>
              <a:buFontTx/>
              <a:buChar char="✓"/>
              <a:defRPr b="1" sz="1782">
                <a:solidFill>
                  <a:srgbClr val="00A197"/>
                </a:solidFill>
                <a:latin typeface="+mn-lt"/>
                <a:ea typeface="+mn-ea"/>
                <a:cs typeface="+mn-cs"/>
                <a:sym typeface="Calibri"/>
              </a:defRPr>
            </a:pPr>
            <a:r>
              <a:t>supporto</a:t>
            </a:r>
            <a:r>
              <a:rPr b="0">
                <a:solidFill>
                  <a:srgbClr val="000000"/>
                </a:solidFill>
              </a:rPr>
              <a:t> </a:t>
            </a:r>
            <a:r>
              <a:t>individuale</a:t>
            </a:r>
            <a:r>
              <a:rPr b="0">
                <a:solidFill>
                  <a:srgbClr val="000000"/>
                </a:solidFill>
              </a:rPr>
              <a:t> a </a:t>
            </a:r>
            <a:r>
              <a:t>piccoli</a:t>
            </a:r>
            <a:r>
              <a:rPr b="0">
                <a:solidFill>
                  <a:srgbClr val="000000"/>
                </a:solidFill>
              </a:rPr>
              <a:t> </a:t>
            </a:r>
            <a:r>
              <a:t>imprenditori</a:t>
            </a:r>
            <a:r>
              <a:rPr b="0">
                <a:solidFill>
                  <a:srgbClr val="000000"/>
                </a:solidFill>
              </a:rPr>
              <a:t> (attività propedeutiche, avvio attività, sviluppo del business)</a:t>
            </a:r>
          </a:p>
        </p:txBody>
      </p:sp>
      <p:pic>
        <p:nvPicPr>
          <p:cNvPr id="106" name="Immagine 2" descr="Immagine 2"/>
          <p:cNvPicPr>
            <a:picLocks noChangeAspect="1"/>
          </p:cNvPicPr>
          <p:nvPr/>
        </p:nvPicPr>
        <p:blipFill>
          <a:blip r:embed="rId3">
            <a:extLst/>
          </a:blip>
          <a:stretch>
            <a:fillRect/>
          </a:stretch>
        </p:blipFill>
        <p:spPr>
          <a:xfrm>
            <a:off x="3970806" y="6497999"/>
            <a:ext cx="1108568" cy="162001"/>
          </a:xfrm>
          <a:prstGeom prst="rect">
            <a:avLst/>
          </a:prstGeom>
          <a:ln w="12700">
            <a:miter lim="400000"/>
          </a:ln>
        </p:spPr>
      </p:pic>
      <p:sp>
        <p:nvSpPr>
          <p:cNvPr id="107" name="Baseline"/>
          <p:cNvSpPr/>
          <p:nvPr/>
        </p:nvSpPr>
        <p:spPr>
          <a:xfrm>
            <a:off x="0" y="1015554"/>
            <a:ext cx="9144000" cy="1"/>
          </a:xfrm>
          <a:prstGeom prst="line">
            <a:avLst/>
          </a:prstGeom>
          <a:ln w="19050">
            <a:solidFill>
              <a:srgbClr val="00A197"/>
            </a:solidFill>
          </a:ln>
        </p:spPr>
        <p:txBody>
          <a:bodyPr lIns="45719" rIns="45719"/>
          <a:lstStyle/>
          <a:p>
            <a:pPr/>
          </a:p>
        </p:txBody>
      </p:sp>
      <p:sp>
        <p:nvSpPr>
          <p:cNvPr id="108" name="Segnaposto numero diapositiva 3"/>
          <p:cNvSpPr txBox="1"/>
          <p:nvPr>
            <p:ph type="sldNum" sz="quarter" idx="4294967295"/>
          </p:nvPr>
        </p:nvSpPr>
        <p:spPr>
          <a:xfrm>
            <a:off x="244652" y="6420179"/>
            <a:ext cx="127001" cy="1568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itolo 3"/>
          <p:cNvSpPr txBox="1"/>
          <p:nvPr>
            <p:ph type="title"/>
          </p:nvPr>
        </p:nvSpPr>
        <p:spPr>
          <a:xfrm>
            <a:off x="233999" y="475200"/>
            <a:ext cx="9062402" cy="588495"/>
          </a:xfrm>
          <a:prstGeom prst="rect">
            <a:avLst/>
          </a:prstGeom>
        </p:spPr>
        <p:txBody>
          <a:bodyPr/>
          <a:lstStyle/>
          <a:p>
            <a:pPr defTabSz="896111">
              <a:lnSpc>
                <a:spcPts val="2100"/>
              </a:lnSpc>
              <a:defRPr b="0" sz="2744"/>
            </a:pPr>
            <a:r>
              <a:t>Quali iniziative esistono per supportare le vittime di Violenza Economica                                                                             </a:t>
            </a:r>
            <a:r>
              <a:rPr sz="1568"/>
              <a:t>1/2</a:t>
            </a:r>
          </a:p>
        </p:txBody>
      </p:sp>
      <p:pic>
        <p:nvPicPr>
          <p:cNvPr id="310" name="Immagine 13" descr="Immagine 13"/>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311"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20</a:t>
            </a:r>
          </a:p>
        </p:txBody>
      </p:sp>
      <p:pic>
        <p:nvPicPr>
          <p:cNvPr id="312" name="Immagine 4" descr="Immagine 4"/>
          <p:cNvPicPr>
            <a:picLocks noChangeAspect="1"/>
          </p:cNvPicPr>
          <p:nvPr/>
        </p:nvPicPr>
        <p:blipFill>
          <a:blip r:embed="rId4">
            <a:extLst/>
          </a:blip>
          <a:srcRect l="0" t="0" r="0" b="12"/>
          <a:stretch>
            <a:fillRect/>
          </a:stretch>
        </p:blipFill>
        <p:spPr>
          <a:xfrm>
            <a:off x="152400" y="1676400"/>
            <a:ext cx="2829656" cy="1113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313" name="Immagine 6" descr="Immagine 6"/>
          <p:cNvPicPr>
            <a:picLocks noChangeAspect="1"/>
          </p:cNvPicPr>
          <p:nvPr/>
        </p:nvPicPr>
        <p:blipFill>
          <a:blip r:embed="rId5">
            <a:extLst/>
          </a:blip>
          <a:srcRect l="0" t="0" r="6" b="0"/>
          <a:stretch>
            <a:fillRect/>
          </a:stretch>
        </p:blipFill>
        <p:spPr>
          <a:xfrm>
            <a:off x="221709" y="3690846"/>
            <a:ext cx="2765823" cy="2108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36" y="0"/>
                  <a:pt x="0" y="4836"/>
                  <a:pt x="0" y="10800"/>
                </a:cubicBezTo>
                <a:cubicBezTo>
                  <a:pt x="0" y="16764"/>
                  <a:pt x="4836" y="21600"/>
                  <a:pt x="10802" y="21600"/>
                </a:cubicBezTo>
                <a:cubicBezTo>
                  <a:pt x="16767" y="21600"/>
                  <a:pt x="21600" y="16764"/>
                  <a:pt x="21600" y="10800"/>
                </a:cubicBezTo>
                <a:cubicBezTo>
                  <a:pt x="21600" y="4836"/>
                  <a:pt x="16767" y="0"/>
                  <a:pt x="10802" y="0"/>
                </a:cubicBezTo>
                <a:close/>
              </a:path>
            </a:pathLst>
          </a:custGeom>
          <a:ln w="12700">
            <a:miter lim="400000"/>
          </a:ln>
        </p:spPr>
      </p:pic>
      <p:pic>
        <p:nvPicPr>
          <p:cNvPr id="314" name="Immagine 9" descr="Immagine 9"/>
          <p:cNvPicPr>
            <a:picLocks noChangeAspect="1"/>
          </p:cNvPicPr>
          <p:nvPr/>
        </p:nvPicPr>
        <p:blipFill>
          <a:blip r:embed="rId6">
            <a:extLst/>
          </a:blip>
          <a:stretch>
            <a:fillRect/>
          </a:stretch>
        </p:blipFill>
        <p:spPr>
          <a:xfrm>
            <a:off x="4572000" y="1676400"/>
            <a:ext cx="1991005" cy="1590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3"/>
                  <a:pt x="0" y="10797"/>
                </a:cubicBezTo>
                <a:cubicBezTo>
                  <a:pt x="0" y="16761"/>
                  <a:pt x="4834" y="21600"/>
                  <a:pt x="10798" y="21600"/>
                </a:cubicBezTo>
                <a:cubicBezTo>
                  <a:pt x="16762" y="21600"/>
                  <a:pt x="21600" y="16761"/>
                  <a:pt x="21600" y="10797"/>
                </a:cubicBezTo>
                <a:cubicBezTo>
                  <a:pt x="21600" y="4833"/>
                  <a:pt x="16762" y="0"/>
                  <a:pt x="10798" y="0"/>
                </a:cubicBezTo>
                <a:close/>
              </a:path>
            </a:pathLst>
          </a:custGeom>
          <a:ln w="12700">
            <a:miter lim="400000"/>
          </a:ln>
        </p:spPr>
      </p:pic>
      <p:pic>
        <p:nvPicPr>
          <p:cNvPr id="315" name="Immagine 11" descr="Immagine 11"/>
          <p:cNvPicPr>
            <a:picLocks noChangeAspect="1"/>
          </p:cNvPicPr>
          <p:nvPr/>
        </p:nvPicPr>
        <p:blipFill>
          <a:blip r:embed="rId7">
            <a:extLst/>
          </a:blip>
          <a:srcRect l="0" t="0" r="2" b="0"/>
          <a:stretch>
            <a:fillRect/>
          </a:stretch>
        </p:blipFill>
        <p:spPr>
          <a:xfrm>
            <a:off x="4765199" y="3833062"/>
            <a:ext cx="4169967" cy="1910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6"/>
                  <a:pt x="0" y="10800"/>
                </a:cubicBezTo>
                <a:cubicBezTo>
                  <a:pt x="0" y="16764"/>
                  <a:pt x="4836" y="21600"/>
                  <a:pt x="10801" y="21600"/>
                </a:cubicBezTo>
                <a:cubicBezTo>
                  <a:pt x="16766" y="21600"/>
                  <a:pt x="21600" y="16764"/>
                  <a:pt x="21600" y="10800"/>
                </a:cubicBezTo>
                <a:cubicBezTo>
                  <a:pt x="21600" y="4836"/>
                  <a:pt x="16766" y="0"/>
                  <a:pt x="10801" y="0"/>
                </a:cubicBezTo>
                <a:close/>
              </a:path>
            </a:pathLst>
          </a:custGeom>
          <a:ln w="12700">
            <a:miter lim="400000"/>
          </a:ln>
        </p:spPr>
      </p:pic>
      <p:sp>
        <p:nvSpPr>
          <p:cNvPr id="316" name="CasellaDiTesto 14"/>
          <p:cNvSpPr txBox="1"/>
          <p:nvPr/>
        </p:nvSpPr>
        <p:spPr>
          <a:xfrm>
            <a:off x="3177294" y="1114840"/>
            <a:ext cx="5920986"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Prevenzione e Supporto</a:t>
            </a:r>
          </a:p>
        </p:txBody>
      </p:sp>
      <p:sp>
        <p:nvSpPr>
          <p:cNvPr id="317" name="CasellaDiTesto 16"/>
          <p:cNvSpPr txBox="1"/>
          <p:nvPr/>
        </p:nvSpPr>
        <p:spPr>
          <a:xfrm>
            <a:off x="449784" y="3078161"/>
            <a:ext cx="5920987"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Educazione finanziaria</a:t>
            </a:r>
          </a:p>
        </p:txBody>
      </p:sp>
      <p:sp>
        <p:nvSpPr>
          <p:cNvPr id="318" name="CasellaDiTesto 18"/>
          <p:cNvSpPr txBox="1"/>
          <p:nvPr/>
        </p:nvSpPr>
        <p:spPr>
          <a:xfrm>
            <a:off x="6574923" y="2309464"/>
            <a:ext cx="2066157"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Supporto legale</a:t>
            </a:r>
          </a:p>
        </p:txBody>
      </p:sp>
      <p:sp>
        <p:nvSpPr>
          <p:cNvPr id="319" name="CasellaDiTesto 20"/>
          <p:cNvSpPr txBox="1"/>
          <p:nvPr/>
        </p:nvSpPr>
        <p:spPr>
          <a:xfrm>
            <a:off x="400841" y="5758946"/>
            <a:ext cx="5812831"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Servizi di supporto</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Titolo 3"/>
          <p:cNvSpPr txBox="1"/>
          <p:nvPr>
            <p:ph type="title"/>
          </p:nvPr>
        </p:nvSpPr>
        <p:spPr>
          <a:xfrm>
            <a:off x="76199" y="262998"/>
            <a:ext cx="8848202" cy="588496"/>
          </a:xfrm>
          <a:prstGeom prst="rect">
            <a:avLst/>
          </a:prstGeom>
        </p:spPr>
        <p:txBody>
          <a:bodyPr/>
          <a:lstStyle/>
          <a:p>
            <a:pPr defTabSz="896111">
              <a:lnSpc>
                <a:spcPts val="2100"/>
              </a:lnSpc>
              <a:defRPr b="0" sz="2744"/>
            </a:pPr>
            <a:r>
              <a:t>Quali iniziative esistono per supportare le vittime di Violenza Economica                                                                             </a:t>
            </a:r>
            <a:r>
              <a:rPr sz="1764">
                <a:solidFill>
                  <a:srgbClr val="00A197"/>
                </a:solidFill>
              </a:rPr>
              <a:t>2/2</a:t>
            </a:r>
          </a:p>
        </p:txBody>
      </p:sp>
      <p:pic>
        <p:nvPicPr>
          <p:cNvPr id="324" name="Immagine 13" descr="Immagine 13"/>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325"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21</a:t>
            </a:r>
          </a:p>
        </p:txBody>
      </p:sp>
      <p:sp>
        <p:nvSpPr>
          <p:cNvPr id="326" name="CasellaDiTesto 2"/>
          <p:cNvSpPr txBox="1"/>
          <p:nvPr/>
        </p:nvSpPr>
        <p:spPr>
          <a:xfrm>
            <a:off x="198120" y="1066799"/>
            <a:ext cx="8680559" cy="55908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Esistono diverse iniziative:</a:t>
            </a:r>
          </a:p>
          <a:p>
            <a:pPr/>
          </a:p>
          <a:p>
            <a:pPr marL="285750" indent="-285750" algn="just">
              <a:buClr>
                <a:srgbClr val="00A197"/>
              </a:buClr>
              <a:buSzPct val="100000"/>
              <a:buFont typeface="Arial"/>
              <a:buChar char="•"/>
            </a:pPr>
            <a:r>
              <a:t>L </a:t>
            </a:r>
            <a:r>
              <a:rPr b="1">
                <a:solidFill>
                  <a:srgbClr val="00A197"/>
                </a:solidFill>
              </a:rPr>
              <a:t>“Assegno di libertà“, noto anche come Reddito di libertà</a:t>
            </a:r>
            <a:endParaRPr b="1">
              <a:solidFill>
                <a:srgbClr val="00A197"/>
              </a:solidFill>
            </a:endParaRPr>
          </a:p>
          <a:p>
            <a:pPr marL="285750" indent="-285750" algn="just">
              <a:buClr>
                <a:srgbClr val="00A197"/>
              </a:buClr>
              <a:buSzPct val="100000"/>
              <a:buFont typeface="Arial"/>
              <a:buChar char="•"/>
              <a:defRPr b="1">
                <a:solidFill>
                  <a:srgbClr val="00A197"/>
                </a:solidFill>
              </a:defRPr>
            </a:pPr>
          </a:p>
          <a:p>
            <a:pPr marL="285750" indent="-285750" algn="just">
              <a:buClr>
                <a:srgbClr val="00A197"/>
              </a:buClr>
              <a:buSzPct val="100000"/>
              <a:buFont typeface="Arial"/>
              <a:buChar char="•"/>
              <a:defRPr b="1">
                <a:solidFill>
                  <a:srgbClr val="00A197"/>
                </a:solidFill>
              </a:defRPr>
            </a:pPr>
          </a:p>
          <a:p>
            <a:pPr marL="285750" indent="-285750" algn="just">
              <a:buClr>
                <a:srgbClr val="00A197"/>
              </a:buClr>
              <a:buSzPct val="100000"/>
              <a:buFont typeface="Arial"/>
              <a:buChar char="•"/>
            </a:pPr>
          </a:p>
          <a:p>
            <a:pPr marL="285750" indent="-285750" algn="just">
              <a:buClr>
                <a:srgbClr val="00A197"/>
              </a:buClr>
              <a:buSzPct val="100000"/>
              <a:buFont typeface="Arial"/>
              <a:buChar char="•"/>
            </a:pPr>
            <a:r>
              <a:t>Il </a:t>
            </a:r>
            <a:r>
              <a:rPr b="1">
                <a:solidFill>
                  <a:srgbClr val="00A197"/>
                </a:solidFill>
              </a:rPr>
              <a:t>Microcredito di Libertà</a:t>
            </a:r>
            <a:endParaRPr b="1">
              <a:solidFill>
                <a:srgbClr val="00A197"/>
              </a:solidFill>
            </a:endParaRPr>
          </a:p>
          <a:p>
            <a:pPr marL="285750" indent="-285750" algn="just">
              <a:buClr>
                <a:srgbClr val="00A197"/>
              </a:buClr>
              <a:buSzPct val="100000"/>
              <a:buFont typeface="Arial"/>
              <a:buChar char="•"/>
              <a:defRPr b="1">
                <a:solidFill>
                  <a:srgbClr val="00A197"/>
                </a:solidFill>
              </a:defRPr>
            </a:pPr>
          </a:p>
          <a:p>
            <a:pPr marL="285750" indent="-285750" algn="just">
              <a:buClr>
                <a:srgbClr val="00A197"/>
              </a:buClr>
              <a:buSzPct val="100000"/>
              <a:buFont typeface="Arial"/>
              <a:buChar char="•"/>
              <a:defRPr b="1">
                <a:solidFill>
                  <a:srgbClr val="00A197"/>
                </a:solidFill>
              </a:defRPr>
            </a:pPr>
          </a:p>
          <a:p>
            <a:pPr marL="285750" indent="-285750" algn="just">
              <a:buClr>
                <a:srgbClr val="00A197"/>
              </a:buClr>
              <a:buSzPct val="100000"/>
              <a:buFont typeface="Arial"/>
              <a:buChar char="•"/>
              <a:defRPr b="1">
                <a:solidFill>
                  <a:srgbClr val="00A197"/>
                </a:solidFill>
              </a:defRPr>
            </a:pPr>
          </a:p>
          <a:p>
            <a:pPr marL="285750" indent="-285750" algn="just">
              <a:buClr>
                <a:srgbClr val="00A197"/>
              </a:buClr>
              <a:buSzPct val="100000"/>
              <a:buFont typeface="Arial"/>
              <a:buChar char="•"/>
              <a:defRPr b="1">
                <a:solidFill>
                  <a:srgbClr val="00A197"/>
                </a:solidFill>
              </a:defRPr>
            </a:pPr>
          </a:p>
          <a:p>
            <a:pPr marL="285750" indent="-285750" algn="just">
              <a:buClr>
                <a:srgbClr val="00A197"/>
              </a:buClr>
              <a:buSzPct val="100000"/>
              <a:buFont typeface="Arial"/>
              <a:buChar char="•"/>
            </a:pPr>
          </a:p>
          <a:p>
            <a:pPr marL="285750" indent="-285750" algn="just">
              <a:buClr>
                <a:srgbClr val="00A197"/>
              </a:buClr>
              <a:buSzPct val="100000"/>
              <a:buFont typeface="Arial"/>
              <a:buChar char="•"/>
            </a:pPr>
            <a:r>
              <a:t>l’ </a:t>
            </a:r>
            <a:r>
              <a:rPr b="1">
                <a:solidFill>
                  <a:srgbClr val="00A197"/>
                </a:solidFill>
              </a:rPr>
              <a:t>Assegno di Inclusione</a:t>
            </a:r>
            <a:endParaRPr b="1">
              <a:solidFill>
                <a:srgbClr val="00A197"/>
              </a:solidFill>
            </a:endParaRPr>
          </a:p>
          <a:p>
            <a:pPr marL="285750" indent="-285750" algn="just">
              <a:buSzPct val="100000"/>
              <a:buFont typeface="Arial"/>
              <a:buChar char="•"/>
            </a:pPr>
          </a:p>
          <a:p>
            <a:pPr marL="285750" indent="-285750" algn="just">
              <a:buSzPct val="100000"/>
              <a:buFont typeface="Arial"/>
              <a:buChar char="•"/>
              <a:defRPr b="1">
                <a:solidFill>
                  <a:srgbClr val="00A197"/>
                </a:solidFill>
              </a:defRPr>
            </a:pPr>
          </a:p>
          <a:p>
            <a:pPr marL="285750" indent="-285750" algn="just">
              <a:buSzPct val="100000"/>
              <a:buFont typeface="Arial"/>
              <a:buChar char="•"/>
              <a:defRPr b="1">
                <a:solidFill>
                  <a:srgbClr val="00A197"/>
                </a:solidFill>
              </a:defRPr>
            </a:pPr>
          </a:p>
          <a:p>
            <a:pPr marL="285750" indent="-285750" algn="just">
              <a:buSzPct val="100000"/>
              <a:buFont typeface="Arial"/>
              <a:buChar char="•"/>
              <a:defRPr b="1">
                <a:solidFill>
                  <a:srgbClr val="00A197"/>
                </a:solidFill>
              </a:defRPr>
            </a:pPr>
            <a:r>
              <a:t>Diverse Regioni </a:t>
            </a:r>
            <a:r>
              <a:rPr b="0">
                <a:solidFill>
                  <a:srgbClr val="000000"/>
                </a:solidFill>
              </a:rPr>
              <a:t>hanno adottato misure specifiche, come l’assegnazione di alloggi pubblici o soluzioni abitative a canone calmierato. </a:t>
            </a:r>
            <a:endParaRPr b="0">
              <a:solidFill>
                <a:srgbClr val="000000"/>
              </a:solidFill>
            </a:endParaRPr>
          </a:p>
        </p:txBody>
      </p:sp>
      <p:pic>
        <p:nvPicPr>
          <p:cNvPr id="327" name="Immagine 4" descr="Immagine 4"/>
          <p:cNvPicPr>
            <a:picLocks noChangeAspect="1"/>
          </p:cNvPicPr>
          <p:nvPr/>
        </p:nvPicPr>
        <p:blipFill>
          <a:blip r:embed="rId4">
            <a:extLst/>
          </a:blip>
          <a:srcRect l="0" t="0" r="3" b="0"/>
          <a:stretch>
            <a:fillRect/>
          </a:stretch>
        </p:blipFill>
        <p:spPr>
          <a:xfrm>
            <a:off x="3558745" y="2057400"/>
            <a:ext cx="1748633" cy="1504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328" name="Immagine 6" descr="Immagine 6"/>
          <p:cNvPicPr>
            <a:picLocks noChangeAspect="1"/>
          </p:cNvPicPr>
          <p:nvPr/>
        </p:nvPicPr>
        <p:blipFill>
          <a:blip r:embed="rId5">
            <a:extLst/>
          </a:blip>
          <a:srcRect l="0" t="0" r="1" b="0"/>
          <a:stretch>
            <a:fillRect/>
          </a:stretch>
        </p:blipFill>
        <p:spPr>
          <a:xfrm>
            <a:off x="6354381" y="1143000"/>
            <a:ext cx="2030810" cy="1265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37" y="0"/>
                  <a:pt x="0" y="4836"/>
                  <a:pt x="0" y="10800"/>
                </a:cubicBezTo>
                <a:cubicBezTo>
                  <a:pt x="0" y="16764"/>
                  <a:pt x="4837" y="21600"/>
                  <a:pt x="10802" y="21600"/>
                </a:cubicBezTo>
                <a:cubicBezTo>
                  <a:pt x="16767" y="21600"/>
                  <a:pt x="21600" y="16764"/>
                  <a:pt x="21600" y="10800"/>
                </a:cubicBezTo>
                <a:cubicBezTo>
                  <a:pt x="21600" y="4836"/>
                  <a:pt x="16767" y="0"/>
                  <a:pt x="10802" y="0"/>
                </a:cubicBezTo>
                <a:close/>
              </a:path>
            </a:pathLst>
          </a:custGeom>
          <a:ln w="12700">
            <a:miter lim="400000"/>
          </a:ln>
        </p:spPr>
      </p:pic>
      <p:pic>
        <p:nvPicPr>
          <p:cNvPr id="329" name="Immagine 11" descr="Immagine 11"/>
          <p:cNvPicPr>
            <a:picLocks noChangeAspect="1"/>
          </p:cNvPicPr>
          <p:nvPr/>
        </p:nvPicPr>
        <p:blipFill>
          <a:blip r:embed="rId6">
            <a:extLst/>
          </a:blip>
          <a:srcRect l="0" t="0" r="1" b="6"/>
          <a:stretch>
            <a:fillRect/>
          </a:stretch>
        </p:blipFill>
        <p:spPr>
          <a:xfrm>
            <a:off x="3505200" y="3776829"/>
            <a:ext cx="1802210" cy="1539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2" y="0"/>
                </a:moveTo>
                <a:cubicBezTo>
                  <a:pt x="4838" y="0"/>
                  <a:pt x="0" y="4835"/>
                  <a:pt x="0" y="10800"/>
                </a:cubicBezTo>
                <a:cubicBezTo>
                  <a:pt x="0" y="16765"/>
                  <a:pt x="4838" y="21600"/>
                  <a:pt x="10802" y="21600"/>
                </a:cubicBezTo>
                <a:cubicBezTo>
                  <a:pt x="16767" y="21600"/>
                  <a:pt x="21600" y="16765"/>
                  <a:pt x="21600" y="10800"/>
                </a:cubicBezTo>
                <a:cubicBezTo>
                  <a:pt x="21600" y="4835"/>
                  <a:pt x="16767" y="0"/>
                  <a:pt x="10802" y="0"/>
                </a:cubicBezTo>
                <a:close/>
              </a:path>
            </a:pathLst>
          </a:cu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Gli strumenti per diventare autonomi economicamente</a:t>
            </a:r>
          </a:p>
        </p:txBody>
      </p:sp>
      <p:sp>
        <p:nvSpPr>
          <p:cNvPr id="334" name="CasellaDiTesto 4"/>
          <p:cNvSpPr txBox="1"/>
          <p:nvPr/>
        </p:nvSpPr>
        <p:spPr>
          <a:xfrm>
            <a:off x="394920" y="990600"/>
            <a:ext cx="8368560" cy="5578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300"/>
              </a:spcBef>
              <a:defRPr b="1" i="1">
                <a:solidFill>
                  <a:srgbClr val="00A197"/>
                </a:solidFill>
              </a:defRPr>
            </a:pPr>
            <a:r>
              <a:t>Saper gestire il denaro è fondamentale per garantire libertà di scelta</a:t>
            </a:r>
            <a:r>
              <a:rPr b="0"/>
              <a:t> </a:t>
            </a:r>
            <a:r>
              <a:rPr b="0">
                <a:solidFill>
                  <a:srgbClr val="000000"/>
                </a:solidFill>
              </a:rPr>
              <a:t>e possibilità </a:t>
            </a:r>
            <a:r>
              <a:rPr b="0"/>
              <a:t>di </a:t>
            </a:r>
            <a:r>
              <a:t>crescita personale</a:t>
            </a:r>
            <a:r>
              <a:rPr b="0"/>
              <a:t> e</a:t>
            </a:r>
            <a:r>
              <a:t> professionale</a:t>
            </a:r>
            <a:r>
              <a:rPr b="0"/>
              <a:t> </a:t>
            </a:r>
            <a:r>
              <a:rPr b="0">
                <a:solidFill>
                  <a:srgbClr val="000000"/>
                </a:solidFill>
              </a:rPr>
              <a:t>fino all’età adulta</a:t>
            </a:r>
            <a:r>
              <a:rPr b="0"/>
              <a:t>.</a:t>
            </a:r>
            <a:endParaRPr b="0"/>
          </a:p>
          <a:p>
            <a:pPr algn="just">
              <a:spcBef>
                <a:spcPts val="300"/>
              </a:spcBef>
              <a:defRPr>
                <a:solidFill>
                  <a:srgbClr val="00A197"/>
                </a:solidFill>
              </a:defRPr>
            </a:pPr>
          </a:p>
          <a:p>
            <a:pPr marL="342900" indent="-342900" algn="just">
              <a:spcBef>
                <a:spcPts val="300"/>
              </a:spcBef>
              <a:buClr>
                <a:srgbClr val="00A197"/>
              </a:buClr>
              <a:buSzPct val="100000"/>
              <a:buChar char="✓"/>
            </a:pPr>
          </a:p>
          <a:p>
            <a:pPr lvl="3" marL="1714500" indent="-342900" algn="just">
              <a:spcBef>
                <a:spcPts val="300"/>
              </a:spcBef>
              <a:buClr>
                <a:srgbClr val="00A197"/>
              </a:buClr>
              <a:buSzPct val="100000"/>
              <a:buChar char="✓"/>
              <a:defRPr b="1">
                <a:solidFill>
                  <a:srgbClr val="00A197"/>
                </a:solidFill>
              </a:defRPr>
            </a:pPr>
            <a:r>
              <a:t>Pillole di Educazione Finanziaria </a:t>
            </a:r>
          </a:p>
          <a:p>
            <a:pPr lvl="8" marL="4000500" indent="-342900" algn="just">
              <a:spcBef>
                <a:spcPts val="300"/>
              </a:spcBef>
              <a:buClr>
                <a:srgbClr val="00A197"/>
              </a:buClr>
              <a:buSzPct val="100000"/>
              <a:buChar char="✓"/>
              <a:defRPr b="1">
                <a:solidFill>
                  <a:srgbClr val="00A197"/>
                </a:solidFill>
              </a:defRPr>
            </a:pPr>
          </a:p>
          <a:p>
            <a:pPr lvl="3" marL="1714500" indent="-342900" algn="just">
              <a:spcBef>
                <a:spcPts val="300"/>
              </a:spcBef>
              <a:buClr>
                <a:srgbClr val="00A197"/>
              </a:buClr>
              <a:buSzPct val="100000"/>
              <a:buChar char="✓"/>
              <a:defRPr b="1">
                <a:solidFill>
                  <a:srgbClr val="00A197"/>
                </a:solidFill>
              </a:defRPr>
            </a:pPr>
          </a:p>
          <a:p>
            <a:pPr lvl="3" marL="1714500" indent="-342900" algn="just">
              <a:spcBef>
                <a:spcPts val="300"/>
              </a:spcBef>
              <a:buClr>
                <a:srgbClr val="00A197"/>
              </a:buClr>
              <a:buSzPct val="100000"/>
              <a:buChar char="✓"/>
              <a:defRPr b="1">
                <a:solidFill>
                  <a:srgbClr val="00A197"/>
                </a:solidFill>
              </a:defRPr>
            </a:pPr>
            <a:r>
              <a:t>Corsi di Educazione Finanziaria</a:t>
            </a:r>
          </a:p>
          <a:p>
            <a:pPr marL="342900" indent="-342900" algn="just">
              <a:spcBef>
                <a:spcPts val="300"/>
              </a:spcBef>
              <a:buClr>
                <a:srgbClr val="00A197"/>
              </a:buClr>
              <a:buSzPct val="100000"/>
              <a:buChar char="✓"/>
            </a:pPr>
          </a:p>
          <a:p>
            <a:pPr marL="342900" indent="-342900" algn="just">
              <a:spcBef>
                <a:spcPts val="300"/>
              </a:spcBef>
              <a:buClr>
                <a:srgbClr val="00A197"/>
              </a:buClr>
              <a:buSzPct val="100000"/>
              <a:buChar char="✓"/>
            </a:pPr>
          </a:p>
          <a:p>
            <a:pPr lvl="3" marL="1714500" indent="-342900" algn="just">
              <a:spcBef>
                <a:spcPts val="300"/>
              </a:spcBef>
              <a:buClr>
                <a:srgbClr val="00A197"/>
              </a:buClr>
              <a:buSzPct val="100000"/>
              <a:buChar char="✓"/>
              <a:defRPr b="1">
                <a:solidFill>
                  <a:srgbClr val="00A197"/>
                </a:solidFill>
              </a:defRPr>
            </a:pPr>
          </a:p>
          <a:p>
            <a:pPr lvl="3" marL="1714500" indent="-342900" algn="just">
              <a:spcBef>
                <a:spcPts val="300"/>
              </a:spcBef>
              <a:buClr>
                <a:srgbClr val="00A197"/>
              </a:buClr>
              <a:buSzPct val="100000"/>
              <a:buChar char="✓"/>
              <a:defRPr b="1">
                <a:solidFill>
                  <a:srgbClr val="00A197"/>
                </a:solidFill>
              </a:defRPr>
            </a:pPr>
            <a:r>
              <a:t>Microcredito Imprenditoriale</a:t>
            </a:r>
          </a:p>
          <a:p>
            <a:pPr lvl="3" marL="1714500" indent="-342900" algn="just">
              <a:spcBef>
                <a:spcPts val="300"/>
              </a:spcBef>
              <a:buClr>
                <a:srgbClr val="00A197"/>
              </a:buClr>
              <a:buSzPct val="100000"/>
              <a:buChar char="✓"/>
              <a:defRPr b="1">
                <a:solidFill>
                  <a:srgbClr val="00A197"/>
                </a:solidFill>
              </a:defRPr>
            </a:pPr>
          </a:p>
          <a:p>
            <a:pPr lvl="3" marL="1714500" indent="-342900" algn="just">
              <a:spcBef>
                <a:spcPts val="300"/>
              </a:spcBef>
              <a:buClr>
                <a:srgbClr val="00A197"/>
              </a:buClr>
              <a:buSzPct val="100000"/>
              <a:buChar char="✓"/>
              <a:defRPr b="1">
                <a:solidFill>
                  <a:srgbClr val="00A197"/>
                </a:solidFill>
              </a:defRPr>
            </a:pPr>
          </a:p>
          <a:p>
            <a:pPr lvl="3" marL="1714500" indent="-342900" algn="just">
              <a:spcBef>
                <a:spcPts val="300"/>
              </a:spcBef>
              <a:buClr>
                <a:srgbClr val="00A197"/>
              </a:buClr>
              <a:buSzPct val="100000"/>
              <a:buChar char="✓"/>
              <a:defRPr b="1">
                <a:solidFill>
                  <a:srgbClr val="00A197"/>
                </a:solidFill>
              </a:defRPr>
            </a:pPr>
          </a:p>
          <a:p>
            <a:pPr lvl="3" marL="1714500" indent="-342900" algn="just">
              <a:spcBef>
                <a:spcPts val="300"/>
              </a:spcBef>
              <a:buClr>
                <a:srgbClr val="00A197"/>
              </a:buClr>
              <a:buSzPct val="100000"/>
              <a:buChar char="✓"/>
              <a:defRPr b="1">
                <a:solidFill>
                  <a:srgbClr val="00A197"/>
                </a:solidFill>
              </a:defRPr>
            </a:pPr>
            <a:r>
              <a:t>Gender Pay Gap</a:t>
            </a:r>
          </a:p>
        </p:txBody>
      </p:sp>
      <p:pic>
        <p:nvPicPr>
          <p:cNvPr id="335" name="Immagine 14" descr="Immagine 14"/>
          <p:cNvPicPr>
            <a:picLocks noChangeAspect="1"/>
          </p:cNvPicPr>
          <p:nvPr/>
        </p:nvPicPr>
        <p:blipFill>
          <a:blip r:embed="rId3">
            <a:extLst/>
          </a:blip>
          <a:srcRect l="7167" t="34733" r="30581" b="2261"/>
          <a:stretch>
            <a:fillRect/>
          </a:stretch>
        </p:blipFill>
        <p:spPr>
          <a:xfrm>
            <a:off x="528156" y="2867716"/>
            <a:ext cx="1075533" cy="956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9"/>
                  <a:pt x="0" y="10804"/>
                </a:cubicBezTo>
                <a:cubicBezTo>
                  <a:pt x="0" y="16770"/>
                  <a:pt x="4836" y="21600"/>
                  <a:pt x="10800" y="21600"/>
                </a:cubicBezTo>
                <a:cubicBezTo>
                  <a:pt x="16764" y="21600"/>
                  <a:pt x="21600" y="16770"/>
                  <a:pt x="21600" y="10804"/>
                </a:cubicBezTo>
                <a:cubicBezTo>
                  <a:pt x="21600" y="4839"/>
                  <a:pt x="16764" y="0"/>
                  <a:pt x="10800" y="0"/>
                </a:cubicBezTo>
                <a:close/>
              </a:path>
            </a:pathLst>
          </a:custGeom>
          <a:ln w="12700">
            <a:miter lim="400000"/>
          </a:ln>
        </p:spPr>
      </p:pic>
      <p:pic>
        <p:nvPicPr>
          <p:cNvPr id="336" name="Immagine 13" descr="Immagine 13"/>
          <p:cNvPicPr>
            <a:picLocks noChangeAspect="1"/>
          </p:cNvPicPr>
          <p:nvPr/>
        </p:nvPicPr>
        <p:blipFill>
          <a:blip r:embed="rId4">
            <a:extLst/>
          </a:blip>
          <a:stretch>
            <a:fillRect/>
          </a:stretch>
        </p:blipFill>
        <p:spPr>
          <a:xfrm>
            <a:off x="3970799" y="6497999"/>
            <a:ext cx="1108568" cy="162001"/>
          </a:xfrm>
          <a:prstGeom prst="rect">
            <a:avLst/>
          </a:prstGeom>
          <a:ln w="12700">
            <a:miter lim="400000"/>
          </a:ln>
        </p:spPr>
      </p:pic>
      <p:pic>
        <p:nvPicPr>
          <p:cNvPr id="337" name="Immagine 2" descr="Immagine 2"/>
          <p:cNvPicPr>
            <a:picLocks noChangeAspect="1"/>
          </p:cNvPicPr>
          <p:nvPr/>
        </p:nvPicPr>
        <p:blipFill>
          <a:blip r:embed="rId5">
            <a:extLst/>
          </a:blip>
          <a:srcRect l="0" t="0" r="6" b="1"/>
          <a:stretch>
            <a:fillRect/>
          </a:stretch>
        </p:blipFill>
        <p:spPr>
          <a:xfrm>
            <a:off x="354116" y="4014901"/>
            <a:ext cx="1075135" cy="999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0"/>
                </a:moveTo>
                <a:cubicBezTo>
                  <a:pt x="4839" y="0"/>
                  <a:pt x="0" y="4840"/>
                  <a:pt x="0" y="10804"/>
                </a:cubicBezTo>
                <a:cubicBezTo>
                  <a:pt x="0" y="16769"/>
                  <a:pt x="4839" y="21600"/>
                  <a:pt x="10804" y="21600"/>
                </a:cubicBezTo>
                <a:cubicBezTo>
                  <a:pt x="16769" y="21600"/>
                  <a:pt x="21600" y="16769"/>
                  <a:pt x="21600" y="10804"/>
                </a:cubicBezTo>
                <a:cubicBezTo>
                  <a:pt x="21600" y="4840"/>
                  <a:pt x="16769" y="0"/>
                  <a:pt x="10804" y="0"/>
                </a:cubicBezTo>
                <a:close/>
              </a:path>
            </a:pathLst>
          </a:custGeom>
          <a:ln w="12700">
            <a:miter lim="400000"/>
          </a:ln>
        </p:spPr>
      </p:pic>
      <p:pic>
        <p:nvPicPr>
          <p:cNvPr id="338" name="Immagine 7" descr="Immagine 7"/>
          <p:cNvPicPr>
            <a:picLocks noChangeAspect="1"/>
          </p:cNvPicPr>
          <p:nvPr/>
        </p:nvPicPr>
        <p:blipFill>
          <a:blip r:embed="rId6">
            <a:extLst/>
          </a:blip>
          <a:srcRect l="0" t="0" r="5" b="1"/>
          <a:stretch>
            <a:fillRect/>
          </a:stretch>
        </p:blipFill>
        <p:spPr>
          <a:xfrm>
            <a:off x="533401" y="1769809"/>
            <a:ext cx="1075135" cy="9997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0"/>
                </a:moveTo>
                <a:cubicBezTo>
                  <a:pt x="4839" y="0"/>
                  <a:pt x="0" y="4840"/>
                  <a:pt x="0" y="10804"/>
                </a:cubicBezTo>
                <a:cubicBezTo>
                  <a:pt x="0" y="16769"/>
                  <a:pt x="4839" y="21600"/>
                  <a:pt x="10804" y="21600"/>
                </a:cubicBezTo>
                <a:cubicBezTo>
                  <a:pt x="16769" y="21600"/>
                  <a:pt x="21600" y="16769"/>
                  <a:pt x="21600" y="10804"/>
                </a:cubicBezTo>
                <a:cubicBezTo>
                  <a:pt x="21600" y="4840"/>
                  <a:pt x="16769" y="0"/>
                  <a:pt x="10804" y="0"/>
                </a:cubicBezTo>
                <a:close/>
              </a:path>
            </a:pathLst>
          </a:custGeom>
          <a:ln w="12700">
            <a:miter lim="400000"/>
          </a:ln>
        </p:spPr>
      </p:pic>
      <p:pic>
        <p:nvPicPr>
          <p:cNvPr id="339" name="Immagine 10" descr="Immagine 10"/>
          <p:cNvPicPr>
            <a:picLocks noChangeAspect="1"/>
          </p:cNvPicPr>
          <p:nvPr/>
        </p:nvPicPr>
        <p:blipFill>
          <a:blip r:embed="rId7">
            <a:extLst/>
          </a:blip>
          <a:stretch>
            <a:fillRect/>
          </a:stretch>
        </p:blipFill>
        <p:spPr>
          <a:xfrm>
            <a:off x="533214" y="5119163"/>
            <a:ext cx="1113555" cy="872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1"/>
                  <a:pt x="0" y="10795"/>
                </a:cubicBezTo>
                <a:cubicBezTo>
                  <a:pt x="0" y="16759"/>
                  <a:pt x="4836" y="21600"/>
                  <a:pt x="10800" y="21600"/>
                </a:cubicBezTo>
                <a:cubicBezTo>
                  <a:pt x="16764" y="21600"/>
                  <a:pt x="21600" y="16759"/>
                  <a:pt x="21600" y="10795"/>
                </a:cubicBezTo>
                <a:cubicBezTo>
                  <a:pt x="21600" y="4831"/>
                  <a:pt x="16764" y="0"/>
                  <a:pt x="10800" y="0"/>
                </a:cubicBezTo>
                <a:close/>
              </a:path>
            </a:pathLst>
          </a:custGeom>
          <a:ln w="12700">
            <a:miter lim="400000"/>
          </a:ln>
        </p:spPr>
      </p:pic>
      <p:sp>
        <p:nvSpPr>
          <p:cNvPr id="340" name="CasellaDiTesto 1"/>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22</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Dati sul Gender Pay Gap</a:t>
            </a:r>
          </a:p>
        </p:txBody>
      </p:sp>
      <p:pic>
        <p:nvPicPr>
          <p:cNvPr id="345" name="Immagine 13" descr="Immagine 13"/>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346"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23</a:t>
            </a:r>
          </a:p>
        </p:txBody>
      </p:sp>
      <p:pic>
        <p:nvPicPr>
          <p:cNvPr id="347" name="Immagine 2" descr="Immagine 2"/>
          <p:cNvPicPr>
            <a:picLocks noChangeAspect="1"/>
          </p:cNvPicPr>
          <p:nvPr/>
        </p:nvPicPr>
        <p:blipFill>
          <a:blip r:embed="rId4">
            <a:extLst/>
          </a:blip>
          <a:stretch>
            <a:fillRect/>
          </a:stretch>
        </p:blipFill>
        <p:spPr>
          <a:xfrm>
            <a:off x="5334000" y="1109702"/>
            <a:ext cx="3481933" cy="4986298"/>
          </a:xfrm>
          <a:prstGeom prst="rect">
            <a:avLst/>
          </a:prstGeom>
          <a:ln w="12700">
            <a:miter lim="400000"/>
          </a:ln>
        </p:spPr>
      </p:pic>
      <p:pic>
        <p:nvPicPr>
          <p:cNvPr id="348" name="Immagine 9" descr="Immagine 9"/>
          <p:cNvPicPr>
            <a:picLocks noChangeAspect="1"/>
          </p:cNvPicPr>
          <p:nvPr/>
        </p:nvPicPr>
        <p:blipFill>
          <a:blip r:embed="rId5">
            <a:extLst/>
          </a:blip>
          <a:stretch>
            <a:fillRect/>
          </a:stretch>
        </p:blipFill>
        <p:spPr>
          <a:xfrm>
            <a:off x="306814" y="1096335"/>
            <a:ext cx="4341387" cy="497134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Quote Rosa</a:t>
            </a:r>
          </a:p>
        </p:txBody>
      </p:sp>
      <p:pic>
        <p:nvPicPr>
          <p:cNvPr id="353" name="Immagine 13" descr="Immagine 13"/>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354"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24</a:t>
            </a:r>
          </a:p>
        </p:txBody>
      </p:sp>
      <p:pic>
        <p:nvPicPr>
          <p:cNvPr id="355" name="Immagine 4" descr="Immagine 4"/>
          <p:cNvPicPr>
            <a:picLocks noChangeAspect="1"/>
          </p:cNvPicPr>
          <p:nvPr/>
        </p:nvPicPr>
        <p:blipFill>
          <a:blip r:embed="rId4">
            <a:extLst/>
          </a:blip>
          <a:srcRect l="0" t="0" r="3" b="2"/>
          <a:stretch>
            <a:fillRect/>
          </a:stretch>
        </p:blipFill>
        <p:spPr>
          <a:xfrm>
            <a:off x="2247212" y="1371600"/>
            <a:ext cx="4649391" cy="4635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5"/>
                  <a:pt x="0" y="10800"/>
                </a:cubicBezTo>
                <a:cubicBezTo>
                  <a:pt x="0" y="16765"/>
                  <a:pt x="4836" y="21600"/>
                  <a:pt x="10801" y="21600"/>
                </a:cubicBezTo>
                <a:cubicBezTo>
                  <a:pt x="16766" y="21600"/>
                  <a:pt x="21600" y="16765"/>
                  <a:pt x="21600" y="10800"/>
                </a:cubicBezTo>
                <a:cubicBezTo>
                  <a:pt x="21600" y="4835"/>
                  <a:pt x="16766" y="0"/>
                  <a:pt x="10801" y="0"/>
                </a:cubicBezTo>
                <a:close/>
              </a:path>
            </a:pathLst>
          </a:cu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Titolo 3"/>
          <p:cNvSpPr txBox="1"/>
          <p:nvPr>
            <p:ph type="title"/>
          </p:nvPr>
        </p:nvSpPr>
        <p:spPr>
          <a:xfrm>
            <a:off x="234000" y="475200"/>
            <a:ext cx="8690400" cy="870624"/>
          </a:xfrm>
          <a:prstGeom prst="rect">
            <a:avLst/>
          </a:prstGeom>
        </p:spPr>
        <p:txBody>
          <a:bodyPr/>
          <a:lstStyle/>
          <a:p>
            <a:pPr>
              <a:defRPr b="0" sz="2800"/>
            </a:pPr>
            <a:r>
              <a:t>Pillole di Educazione Finanziaria</a:t>
            </a:r>
            <a:br/>
            <a:br/>
          </a:p>
        </p:txBody>
      </p:sp>
      <p:pic>
        <p:nvPicPr>
          <p:cNvPr id="360" name="Immagine 13" descr="Immagine 13"/>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sp>
        <p:nvSpPr>
          <p:cNvPr id="361" name="CasellaDiTesto 8"/>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25</a:t>
            </a:r>
          </a:p>
        </p:txBody>
      </p:sp>
      <p:grpSp>
        <p:nvGrpSpPr>
          <p:cNvPr id="364" name="Immagine 2"/>
          <p:cNvGrpSpPr/>
          <p:nvPr/>
        </p:nvGrpSpPr>
        <p:grpSpPr>
          <a:xfrm>
            <a:off x="611759" y="1447799"/>
            <a:ext cx="3603737" cy="3350843"/>
            <a:chOff x="0" y="0"/>
            <a:chExt cx="3603735" cy="3350841"/>
          </a:xfrm>
        </p:grpSpPr>
        <p:sp>
          <p:nvSpPr>
            <p:cNvPr id="362" name="Forma"/>
            <p:cNvSpPr/>
            <p:nvPr/>
          </p:nvSpPr>
          <p:spPr>
            <a:xfrm>
              <a:off x="0" y="-1"/>
              <a:ext cx="3603736" cy="3350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lnTo>
                    <a:pt x="0" y="1856"/>
                  </a:lnTo>
                  <a:cubicBezTo>
                    <a:pt x="0" y="831"/>
                    <a:pt x="773" y="0"/>
                    <a:pt x="1726" y="0"/>
                  </a:cubicBezTo>
                  <a:lnTo>
                    <a:pt x="19874" y="0"/>
                  </a:lnTo>
                  <a:lnTo>
                    <a:pt x="19874" y="0"/>
                  </a:lnTo>
                  <a:cubicBezTo>
                    <a:pt x="20827" y="0"/>
                    <a:pt x="21600" y="831"/>
                    <a:pt x="21600" y="1856"/>
                  </a:cubicBezTo>
                  <a:lnTo>
                    <a:pt x="21600" y="19744"/>
                  </a:lnTo>
                  <a:lnTo>
                    <a:pt x="21600" y="19744"/>
                  </a:lnTo>
                  <a:cubicBezTo>
                    <a:pt x="21600" y="20769"/>
                    <a:pt x="20827" y="21600"/>
                    <a:pt x="19874" y="21600"/>
                  </a:cubicBezTo>
                  <a:lnTo>
                    <a:pt x="1726" y="21600"/>
                  </a:lnTo>
                  <a:lnTo>
                    <a:pt x="1726" y="21600"/>
                  </a:lnTo>
                  <a:cubicBezTo>
                    <a:pt x="773" y="21600"/>
                    <a:pt x="0" y="20769"/>
                    <a:pt x="0" y="19744"/>
                  </a:cubicBez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363" name="image64.png" descr="image64.png"/>
            <p:cNvPicPr>
              <a:picLocks noChangeAspect="1"/>
            </p:cNvPicPr>
            <p:nvPr/>
          </p:nvPicPr>
          <p:blipFill>
            <a:blip r:embed="rId3">
              <a:extLst/>
            </a:blip>
            <a:srcRect l="0" t="0" r="3" b="0"/>
            <a:stretch>
              <a:fillRect/>
            </a:stretch>
          </p:blipFill>
          <p:spPr>
            <a:xfrm>
              <a:off x="0" y="0"/>
              <a:ext cx="3603625" cy="3350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7" y="0"/>
                  </a:moveTo>
                  <a:cubicBezTo>
                    <a:pt x="774" y="0"/>
                    <a:pt x="0" y="832"/>
                    <a:pt x="0" y="1857"/>
                  </a:cubicBezTo>
                  <a:lnTo>
                    <a:pt x="0" y="19743"/>
                  </a:lnTo>
                  <a:cubicBezTo>
                    <a:pt x="0" y="20768"/>
                    <a:pt x="774" y="21600"/>
                    <a:pt x="1727" y="21600"/>
                  </a:cubicBezTo>
                  <a:lnTo>
                    <a:pt x="19875" y="21600"/>
                  </a:lnTo>
                  <a:cubicBezTo>
                    <a:pt x="20829" y="21600"/>
                    <a:pt x="21600" y="20768"/>
                    <a:pt x="21600" y="19743"/>
                  </a:cubicBezTo>
                  <a:lnTo>
                    <a:pt x="21600" y="1857"/>
                  </a:lnTo>
                  <a:cubicBezTo>
                    <a:pt x="21600" y="832"/>
                    <a:pt x="20829" y="0"/>
                    <a:pt x="19875" y="0"/>
                  </a:cubicBezTo>
                  <a:lnTo>
                    <a:pt x="1727" y="0"/>
                  </a:lnTo>
                  <a:close/>
                </a:path>
              </a:pathLst>
            </a:custGeom>
            <a:ln w="12700" cap="flat">
              <a:noFill/>
              <a:miter lim="400000"/>
            </a:ln>
            <a:effectLst>
              <a:reflection blurRad="0" stA="38000" stPos="0" endA="0" endPos="40000" dist="0" dir="5400000" fadeDir="5400000" sx="100000" sy="-100000" kx="0" ky="0" algn="bl" rotWithShape="0"/>
            </a:effectLst>
          </p:spPr>
        </p:pic>
      </p:grpSp>
      <p:sp>
        <p:nvSpPr>
          <p:cNvPr id="365" name="CasellaDiTesto 5"/>
          <p:cNvSpPr txBox="1"/>
          <p:nvPr/>
        </p:nvSpPr>
        <p:spPr>
          <a:xfrm>
            <a:off x="5030888" y="1828800"/>
            <a:ext cx="3870961" cy="2377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pPr>
            <a:r>
              <a:t>La banca e le sue Funzioni</a:t>
            </a:r>
          </a:p>
          <a:p>
            <a:pPr marL="285750" indent="-285750">
              <a:buSzPct val="100000"/>
              <a:buFont typeface="Arial"/>
              <a:buChar char="•"/>
            </a:pPr>
            <a:r>
              <a:t>Il conto corrente</a:t>
            </a:r>
          </a:p>
          <a:p>
            <a:pPr marL="285750" indent="-285750">
              <a:buSzPct val="100000"/>
              <a:buFont typeface="Arial"/>
              <a:buChar char="•"/>
            </a:pPr>
            <a:r>
              <a:t>Le carte di credito</a:t>
            </a:r>
          </a:p>
          <a:p>
            <a:pPr marL="285750" indent="-285750">
              <a:buSzPct val="100000"/>
              <a:buFont typeface="Arial"/>
              <a:buChar char="•"/>
            </a:pPr>
            <a:r>
              <a:t>I bilancio Familiare</a:t>
            </a:r>
          </a:p>
          <a:p>
            <a:pPr marL="285750" indent="-285750">
              <a:buSzPct val="100000"/>
              <a:buFont typeface="Arial"/>
              <a:buChar char="•"/>
            </a:pPr>
            <a:r>
              <a:t>I finanziamenti</a:t>
            </a:r>
          </a:p>
          <a:p>
            <a:pPr marL="285750" indent="-285750">
              <a:buSzPct val="100000"/>
              <a:buFont typeface="Arial"/>
              <a:buChar char="•"/>
            </a:pPr>
            <a:r>
              <a:t>Le garanzie</a:t>
            </a:r>
          </a:p>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Title 5"/>
          <p:cNvSpPr txBox="1"/>
          <p:nvPr>
            <p:ph type="title"/>
          </p:nvPr>
        </p:nvSpPr>
        <p:spPr>
          <a:xfrm>
            <a:off x="234000" y="475200"/>
            <a:ext cx="8690400" cy="1008001"/>
          </a:xfrm>
          <a:prstGeom prst="rect">
            <a:avLst/>
          </a:prstGeom>
        </p:spPr>
        <p:txBody>
          <a:bodyPr anchor="t"/>
          <a:lstStyle>
            <a:lvl1pPr>
              <a:lnSpc>
                <a:spcPts val="2200"/>
              </a:lnSpc>
              <a:defRPr b="0" sz="2800"/>
            </a:lvl1pPr>
          </a:lstStyle>
          <a:p>
            <a:pPr/>
            <a:r>
              <a:t>La Banca e le sue funzioni</a:t>
            </a:r>
          </a:p>
        </p:txBody>
      </p:sp>
      <p:pic>
        <p:nvPicPr>
          <p:cNvPr id="368" name="Picture 47" descr="Picture 47"/>
          <p:cNvPicPr>
            <a:picLocks noChangeAspect="1"/>
          </p:cNvPicPr>
          <p:nvPr/>
        </p:nvPicPr>
        <p:blipFill>
          <a:blip r:embed="rId2">
            <a:extLst/>
          </a:blip>
          <a:srcRect l="12519" t="0" r="18629" b="0"/>
          <a:stretch>
            <a:fillRect/>
          </a:stretch>
        </p:blipFill>
        <p:spPr>
          <a:xfrm>
            <a:off x="477599" y="1427639"/>
            <a:ext cx="1440001" cy="1440001"/>
          </a:xfrm>
          <a:prstGeom prst="rect">
            <a:avLst/>
          </a:prstGeom>
          <a:ln w="12700">
            <a:miter lim="400000"/>
          </a:ln>
        </p:spPr>
      </p:pic>
      <p:pic>
        <p:nvPicPr>
          <p:cNvPr id="369" name="Picture 3" descr="Picture 3"/>
          <p:cNvPicPr>
            <a:picLocks noChangeAspect="1"/>
          </p:cNvPicPr>
          <p:nvPr/>
        </p:nvPicPr>
        <p:blipFill>
          <a:blip r:embed="rId3">
            <a:extLst/>
          </a:blip>
          <a:srcRect l="4084" t="24284" r="13799" b="13115"/>
          <a:stretch>
            <a:fillRect/>
          </a:stretch>
        </p:blipFill>
        <p:spPr>
          <a:xfrm>
            <a:off x="7010400" y="1608000"/>
            <a:ext cx="1440001" cy="1440000"/>
          </a:xfrm>
          <a:prstGeom prst="rect">
            <a:avLst/>
          </a:prstGeom>
          <a:ln w="12700">
            <a:miter lim="400000"/>
          </a:ln>
        </p:spPr>
      </p:pic>
      <p:pic>
        <p:nvPicPr>
          <p:cNvPr id="370" name="Picture 2" descr="Picture 2"/>
          <p:cNvPicPr>
            <a:picLocks noChangeAspect="1"/>
          </p:cNvPicPr>
          <p:nvPr/>
        </p:nvPicPr>
        <p:blipFill>
          <a:blip r:embed="rId4">
            <a:extLst/>
          </a:blip>
          <a:srcRect l="20971" t="0" r="11950" b="0"/>
          <a:stretch>
            <a:fillRect/>
          </a:stretch>
        </p:blipFill>
        <p:spPr>
          <a:xfrm>
            <a:off x="3809999" y="1389770"/>
            <a:ext cx="1512095" cy="151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
        <p:nvSpPr>
          <p:cNvPr id="371" name="Freccia a destra 15"/>
          <p:cNvSpPr/>
          <p:nvPr/>
        </p:nvSpPr>
        <p:spPr>
          <a:xfrm>
            <a:off x="2159999" y="1677335"/>
            <a:ext cx="1295401" cy="457201"/>
          </a:xfrm>
          <a:prstGeom prst="rightArrow">
            <a:avLst>
              <a:gd name="adj1" fmla="val 50000"/>
              <a:gd name="adj2" fmla="val 50000"/>
            </a:avLst>
          </a:prstGeom>
          <a:solidFill>
            <a:srgbClr val="00A197"/>
          </a:solidFill>
          <a:ln w="12700">
            <a:miter lim="400000"/>
          </a:ln>
        </p:spPr>
        <p:txBody>
          <a:bodyPr lIns="45719" rIns="45719" anchor="ctr"/>
          <a:lstStyle/>
          <a:p>
            <a:pPr algn="ctr">
              <a:defRPr>
                <a:solidFill>
                  <a:srgbClr val="FFFFFF"/>
                </a:solidFill>
              </a:defRPr>
            </a:pPr>
          </a:p>
        </p:txBody>
      </p:sp>
      <p:sp>
        <p:nvSpPr>
          <p:cNvPr id="372" name="Freccia a destra 31"/>
          <p:cNvSpPr/>
          <p:nvPr/>
        </p:nvSpPr>
        <p:spPr>
          <a:xfrm>
            <a:off x="5580000" y="1676136"/>
            <a:ext cx="1295401" cy="457201"/>
          </a:xfrm>
          <a:prstGeom prst="rightArrow">
            <a:avLst>
              <a:gd name="adj1" fmla="val 50000"/>
              <a:gd name="adj2" fmla="val 50000"/>
            </a:avLst>
          </a:prstGeom>
          <a:solidFill>
            <a:srgbClr val="00A197"/>
          </a:solidFill>
          <a:ln w="12700">
            <a:miter lim="400000"/>
          </a:ln>
        </p:spPr>
        <p:txBody>
          <a:bodyPr lIns="45719" rIns="45719" anchor="ctr"/>
          <a:lstStyle/>
          <a:p>
            <a:pPr algn="ctr">
              <a:defRPr>
                <a:solidFill>
                  <a:srgbClr val="FFFFFF"/>
                </a:solidFill>
              </a:defRPr>
            </a:pPr>
          </a:p>
        </p:txBody>
      </p:sp>
      <p:sp>
        <p:nvSpPr>
          <p:cNvPr id="373" name="Freccia a destra 32"/>
          <p:cNvSpPr/>
          <p:nvPr/>
        </p:nvSpPr>
        <p:spPr>
          <a:xfrm rot="10800000">
            <a:off x="2159999" y="2134535"/>
            <a:ext cx="1295401" cy="457201"/>
          </a:xfrm>
          <a:prstGeom prst="rightArrow">
            <a:avLst>
              <a:gd name="adj1" fmla="val 50000"/>
              <a:gd name="adj2" fmla="val 50000"/>
            </a:avLst>
          </a:prstGeom>
          <a:ln w="25400">
            <a:solidFill>
              <a:srgbClr val="00A197"/>
            </a:solidFill>
          </a:ln>
        </p:spPr>
        <p:txBody>
          <a:bodyPr lIns="45719" rIns="45719" anchor="ctr"/>
          <a:lstStyle/>
          <a:p>
            <a:pPr algn="ctr">
              <a:defRPr>
                <a:solidFill>
                  <a:srgbClr val="FFFFFF"/>
                </a:solidFill>
              </a:defRPr>
            </a:pPr>
          </a:p>
        </p:txBody>
      </p:sp>
      <p:sp>
        <p:nvSpPr>
          <p:cNvPr id="374" name="Freccia a destra 33"/>
          <p:cNvSpPr/>
          <p:nvPr/>
        </p:nvSpPr>
        <p:spPr>
          <a:xfrm rot="10800000">
            <a:off x="5580000" y="2133336"/>
            <a:ext cx="1295401" cy="457201"/>
          </a:xfrm>
          <a:prstGeom prst="rightArrow">
            <a:avLst>
              <a:gd name="adj1" fmla="val 50000"/>
              <a:gd name="adj2" fmla="val 50000"/>
            </a:avLst>
          </a:prstGeom>
          <a:ln w="25400">
            <a:solidFill>
              <a:srgbClr val="00A197"/>
            </a:solidFill>
          </a:ln>
        </p:spPr>
        <p:txBody>
          <a:bodyPr lIns="45719" rIns="45719" anchor="ctr"/>
          <a:lstStyle/>
          <a:p>
            <a:pPr algn="ctr">
              <a:defRPr>
                <a:solidFill>
                  <a:srgbClr val="FFFFFF"/>
                </a:solidFill>
              </a:defRPr>
            </a:pPr>
          </a:p>
        </p:txBody>
      </p:sp>
      <p:sp>
        <p:nvSpPr>
          <p:cNvPr id="375" name="CasellaDiTesto 16"/>
          <p:cNvSpPr txBox="1"/>
          <p:nvPr/>
        </p:nvSpPr>
        <p:spPr>
          <a:xfrm>
            <a:off x="2133720" y="1398104"/>
            <a:ext cx="1724401" cy="30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00A197"/>
                </a:solidFill>
              </a:defRPr>
            </a:lvl1pPr>
          </a:lstStyle>
          <a:p>
            <a:pPr/>
            <a:r>
              <a:t>Conferisce denaro</a:t>
            </a:r>
          </a:p>
        </p:txBody>
      </p:sp>
      <p:sp>
        <p:nvSpPr>
          <p:cNvPr id="376" name="CasellaDiTesto 35"/>
          <p:cNvSpPr txBox="1"/>
          <p:nvPr/>
        </p:nvSpPr>
        <p:spPr>
          <a:xfrm>
            <a:off x="5589720" y="1389770"/>
            <a:ext cx="1724401"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00A197"/>
                </a:solidFill>
              </a:defRPr>
            </a:lvl1pPr>
          </a:lstStyle>
          <a:p>
            <a:pPr/>
            <a:r>
              <a:t>Riceve denaro</a:t>
            </a:r>
          </a:p>
        </p:txBody>
      </p:sp>
      <p:sp>
        <p:nvSpPr>
          <p:cNvPr id="377" name="CasellaDiTesto 36"/>
          <p:cNvSpPr txBox="1"/>
          <p:nvPr/>
        </p:nvSpPr>
        <p:spPr>
          <a:xfrm>
            <a:off x="2133720" y="2609797"/>
            <a:ext cx="1724401"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00A197"/>
                </a:solidFill>
              </a:defRPr>
            </a:lvl1pPr>
          </a:lstStyle>
          <a:p>
            <a:pPr/>
            <a:r>
              <a:t>Riceve interessi</a:t>
            </a:r>
          </a:p>
        </p:txBody>
      </p:sp>
      <p:sp>
        <p:nvSpPr>
          <p:cNvPr id="378" name="CasellaDiTesto 37"/>
          <p:cNvSpPr txBox="1"/>
          <p:nvPr/>
        </p:nvSpPr>
        <p:spPr>
          <a:xfrm>
            <a:off x="5589720" y="2601461"/>
            <a:ext cx="1724401" cy="30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00A197"/>
                </a:solidFill>
              </a:defRPr>
            </a:lvl1pPr>
          </a:lstStyle>
          <a:p>
            <a:pPr/>
            <a:r>
              <a:t>Paga interessi</a:t>
            </a:r>
          </a:p>
        </p:txBody>
      </p:sp>
      <p:sp>
        <p:nvSpPr>
          <p:cNvPr id="379" name="CasellaDiTesto 17"/>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26</a:t>
            </a:r>
          </a:p>
        </p:txBody>
      </p:sp>
      <p:sp>
        <p:nvSpPr>
          <p:cNvPr id="380" name="CasellaDiTesto 1"/>
          <p:cNvSpPr txBox="1"/>
          <p:nvPr/>
        </p:nvSpPr>
        <p:spPr>
          <a:xfrm>
            <a:off x="523319" y="3145639"/>
            <a:ext cx="7988180"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spcBef>
                <a:spcPts val="300"/>
              </a:spcBef>
              <a:buClr>
                <a:srgbClr val="00A197"/>
              </a:buClr>
              <a:buSzPct val="100000"/>
              <a:buChar char="✓"/>
            </a:pPr>
            <a:r>
              <a:t>Per i </a:t>
            </a:r>
            <a:r>
              <a:rPr b="1">
                <a:solidFill>
                  <a:srgbClr val="00A197"/>
                </a:solidFill>
              </a:rPr>
              <a:t>clienti</a:t>
            </a:r>
            <a:r>
              <a:t> </a:t>
            </a:r>
            <a:r>
              <a:rPr b="1">
                <a:solidFill>
                  <a:srgbClr val="00A197"/>
                </a:solidFill>
              </a:rPr>
              <a:t>privati</a:t>
            </a:r>
            <a:r>
              <a:t> (famiglie) la </a:t>
            </a:r>
            <a:r>
              <a:rPr b="1">
                <a:solidFill>
                  <a:srgbClr val="00A197"/>
                </a:solidFill>
              </a:rPr>
              <a:t>banca</a:t>
            </a:r>
            <a:r>
              <a:t> svolge principalmente le </a:t>
            </a:r>
            <a:r>
              <a:rPr b="1">
                <a:solidFill>
                  <a:srgbClr val="00A197"/>
                </a:solidFill>
              </a:rPr>
              <a:t>funzioni</a:t>
            </a:r>
            <a:r>
              <a:t>:</a:t>
            </a:r>
          </a:p>
        </p:txBody>
      </p:sp>
      <p:pic>
        <p:nvPicPr>
          <p:cNvPr id="381" name="Picture 2" descr="Picture 2"/>
          <p:cNvPicPr>
            <a:picLocks noChangeAspect="1"/>
          </p:cNvPicPr>
          <p:nvPr/>
        </p:nvPicPr>
        <p:blipFill>
          <a:blip r:embed="rId5">
            <a:extLst/>
          </a:blip>
          <a:srcRect l="939" t="0" r="1100" b="0"/>
          <a:stretch>
            <a:fillRect/>
          </a:stretch>
        </p:blipFill>
        <p:spPr>
          <a:xfrm>
            <a:off x="477599" y="3866126"/>
            <a:ext cx="1795149" cy="926270"/>
          </a:xfrm>
          <a:prstGeom prst="rect">
            <a:avLst/>
          </a:prstGeom>
          <a:ln w="12700">
            <a:miter lim="400000"/>
          </a:ln>
        </p:spPr>
      </p:pic>
      <p:pic>
        <p:nvPicPr>
          <p:cNvPr id="382" name="Picture 4" descr="Picture 4"/>
          <p:cNvPicPr>
            <a:picLocks noChangeAspect="1"/>
          </p:cNvPicPr>
          <p:nvPr/>
        </p:nvPicPr>
        <p:blipFill>
          <a:blip r:embed="rId6">
            <a:extLst/>
          </a:blip>
          <a:srcRect l="0" t="12857" r="505" b="5894"/>
          <a:stretch>
            <a:fillRect/>
          </a:stretch>
        </p:blipFill>
        <p:spPr>
          <a:xfrm>
            <a:off x="3553302" y="3866126"/>
            <a:ext cx="1704499" cy="926270"/>
          </a:xfrm>
          <a:prstGeom prst="rect">
            <a:avLst/>
          </a:prstGeom>
          <a:ln w="12700">
            <a:miter lim="400000"/>
          </a:ln>
        </p:spPr>
      </p:pic>
      <p:pic>
        <p:nvPicPr>
          <p:cNvPr id="383" name="Picture 6" descr="Picture 6"/>
          <p:cNvPicPr>
            <a:picLocks noChangeAspect="1"/>
          </p:cNvPicPr>
          <p:nvPr/>
        </p:nvPicPr>
        <p:blipFill>
          <a:blip r:embed="rId7">
            <a:extLst/>
          </a:blip>
          <a:srcRect l="0" t="0" r="24749" b="0"/>
          <a:stretch>
            <a:fillRect/>
          </a:stretch>
        </p:blipFill>
        <p:spPr>
          <a:xfrm>
            <a:off x="6545405" y="3859226"/>
            <a:ext cx="1771259" cy="926270"/>
          </a:xfrm>
          <a:prstGeom prst="rect">
            <a:avLst/>
          </a:prstGeom>
          <a:ln w="12700">
            <a:miter lim="400000"/>
          </a:ln>
        </p:spPr>
      </p:pic>
      <p:sp>
        <p:nvSpPr>
          <p:cNvPr id="384" name="CasellaDiTesto 7"/>
          <p:cNvSpPr txBox="1"/>
          <p:nvPr/>
        </p:nvSpPr>
        <p:spPr>
          <a:xfrm>
            <a:off x="315719" y="4964667"/>
            <a:ext cx="2353324"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00"/>
              </a:spcBef>
              <a:defRPr b="1">
                <a:solidFill>
                  <a:srgbClr val="00A197"/>
                </a:solidFill>
              </a:defRPr>
            </a:lvl1pPr>
          </a:lstStyle>
          <a:p>
            <a:pPr/>
            <a:r>
              <a:t>Servizi di investimento</a:t>
            </a:r>
          </a:p>
        </p:txBody>
      </p:sp>
      <p:sp>
        <p:nvSpPr>
          <p:cNvPr id="385" name="CasellaDiTesto 8"/>
          <p:cNvSpPr txBox="1"/>
          <p:nvPr/>
        </p:nvSpPr>
        <p:spPr>
          <a:xfrm>
            <a:off x="3445505" y="4962771"/>
            <a:ext cx="2396762"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00"/>
              </a:spcBef>
              <a:defRPr b="1">
                <a:solidFill>
                  <a:srgbClr val="00A197"/>
                </a:solidFill>
              </a:defRPr>
            </a:lvl1pPr>
          </a:lstStyle>
          <a:p>
            <a:pPr/>
            <a:r>
              <a:t>Servizi di Finanziamento</a:t>
            </a:r>
          </a:p>
        </p:txBody>
      </p:sp>
      <p:sp>
        <p:nvSpPr>
          <p:cNvPr id="386" name="CasellaDiTesto 9"/>
          <p:cNvSpPr txBox="1"/>
          <p:nvPr/>
        </p:nvSpPr>
        <p:spPr>
          <a:xfrm>
            <a:off x="6580391" y="4962771"/>
            <a:ext cx="2898889"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Servizi bancari</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Immagine 15" descr="Immagine 15"/>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sp>
        <p:nvSpPr>
          <p:cNvPr id="389" name="object 5"/>
          <p:cNvSpPr txBox="1"/>
          <p:nvPr>
            <p:ph type="title"/>
          </p:nvPr>
        </p:nvSpPr>
        <p:spPr>
          <a:xfrm>
            <a:off x="270000" y="471329"/>
            <a:ext cx="6753046" cy="443071"/>
          </a:xfrm>
          <a:prstGeom prst="rect">
            <a:avLst/>
          </a:prstGeom>
        </p:spPr>
        <p:txBody>
          <a:bodyPr/>
          <a:lstStyle/>
          <a:p>
            <a:pPr indent="12700">
              <a:defRPr b="0" sz="2800"/>
            </a:pPr>
            <a:r>
              <a:t>I</a:t>
            </a:r>
            <a:r>
              <a:t>l c</a:t>
            </a:r>
            <a:r>
              <a:rPr spc="-100"/>
              <a:t>onto corrente</a:t>
            </a:r>
          </a:p>
        </p:txBody>
      </p:sp>
      <p:grpSp>
        <p:nvGrpSpPr>
          <p:cNvPr id="392" name="Immagine 17"/>
          <p:cNvGrpSpPr/>
          <p:nvPr/>
        </p:nvGrpSpPr>
        <p:grpSpPr>
          <a:xfrm>
            <a:off x="1129199" y="1254601"/>
            <a:ext cx="1512000" cy="1439766"/>
            <a:chOff x="0" y="0"/>
            <a:chExt cx="1512000" cy="1439765"/>
          </a:xfrm>
        </p:grpSpPr>
        <p:sp>
          <p:nvSpPr>
            <p:cNvPr id="390" name="Rettangolo"/>
            <p:cNvSpPr/>
            <p:nvPr/>
          </p:nvSpPr>
          <p:spPr>
            <a:xfrm>
              <a:off x="0" y="0"/>
              <a:ext cx="1512000" cy="1439766"/>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391" name="image76.png" descr="image76.png"/>
            <p:cNvPicPr>
              <a:picLocks noChangeAspect="1"/>
            </p:cNvPicPr>
            <p:nvPr/>
          </p:nvPicPr>
          <p:blipFill>
            <a:blip r:embed="rId3">
              <a:extLst/>
            </a:blip>
            <a:srcRect l="21343" t="8194" r="24819" b="12837"/>
            <a:stretch>
              <a:fillRect/>
            </a:stretch>
          </p:blipFill>
          <p:spPr>
            <a:xfrm>
              <a:off x="0" y="-1"/>
              <a:ext cx="1512001" cy="1439767"/>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395" name="Picture 2"/>
          <p:cNvGrpSpPr/>
          <p:nvPr/>
        </p:nvGrpSpPr>
        <p:grpSpPr>
          <a:xfrm>
            <a:off x="1141200" y="3006140"/>
            <a:ext cx="1512000" cy="1381858"/>
            <a:chOff x="0" y="0"/>
            <a:chExt cx="1511999" cy="1381857"/>
          </a:xfrm>
        </p:grpSpPr>
        <p:sp>
          <p:nvSpPr>
            <p:cNvPr id="393" name="Rettangolo"/>
            <p:cNvSpPr/>
            <p:nvPr/>
          </p:nvSpPr>
          <p:spPr>
            <a:xfrm>
              <a:off x="0" y="0"/>
              <a:ext cx="1512000" cy="1381858"/>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394" name="image77.jpeg" descr="image77.jpeg"/>
            <p:cNvPicPr>
              <a:picLocks noChangeAspect="1"/>
            </p:cNvPicPr>
            <p:nvPr/>
          </p:nvPicPr>
          <p:blipFill>
            <a:blip r:embed="rId4">
              <a:extLst/>
            </a:blip>
            <a:srcRect l="36185" t="0" r="6180" b="0"/>
            <a:stretch>
              <a:fillRect/>
            </a:stretch>
          </p:blipFill>
          <p:spPr>
            <a:xfrm>
              <a:off x="0" y="0"/>
              <a:ext cx="1512000" cy="1381858"/>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398" name="Immagine 19"/>
          <p:cNvGrpSpPr/>
          <p:nvPr/>
        </p:nvGrpSpPr>
        <p:grpSpPr>
          <a:xfrm>
            <a:off x="1141200" y="4728198"/>
            <a:ext cx="1524001" cy="1336202"/>
            <a:chOff x="0" y="0"/>
            <a:chExt cx="1524000" cy="1336200"/>
          </a:xfrm>
        </p:grpSpPr>
        <p:sp>
          <p:nvSpPr>
            <p:cNvPr id="396" name="Rettangolo"/>
            <p:cNvSpPr/>
            <p:nvPr/>
          </p:nvSpPr>
          <p:spPr>
            <a:xfrm>
              <a:off x="0" y="0"/>
              <a:ext cx="1524000" cy="1336201"/>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397" name="image78.png" descr="image78.png"/>
            <p:cNvPicPr>
              <a:picLocks noChangeAspect="1"/>
            </p:cNvPicPr>
            <p:nvPr/>
          </p:nvPicPr>
          <p:blipFill>
            <a:blip r:embed="rId5">
              <a:extLst/>
            </a:blip>
            <a:srcRect l="18976" t="0" r="17013" b="0"/>
            <a:stretch>
              <a:fillRect/>
            </a:stretch>
          </p:blipFill>
          <p:spPr>
            <a:xfrm>
              <a:off x="0" y="0"/>
              <a:ext cx="1524000" cy="1336201"/>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399" name="CasellaDiTesto 20"/>
          <p:cNvSpPr txBox="1"/>
          <p:nvPr/>
        </p:nvSpPr>
        <p:spPr>
          <a:xfrm>
            <a:off x="2825965" y="1504142"/>
            <a:ext cx="4185589"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COINTESTAZIONE</a:t>
            </a:r>
          </a:p>
        </p:txBody>
      </p:sp>
      <p:sp>
        <p:nvSpPr>
          <p:cNvPr id="400" name="CasellaDiTesto 21"/>
          <p:cNvSpPr txBox="1"/>
          <p:nvPr/>
        </p:nvSpPr>
        <p:spPr>
          <a:xfrm>
            <a:off x="2857920" y="2895600"/>
            <a:ext cx="710020"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0A197"/>
                </a:solidFill>
              </a:defRPr>
            </a:lvl1pPr>
          </a:lstStyle>
          <a:p>
            <a:pPr/>
            <a:r>
              <a:t>FIRME</a:t>
            </a:r>
          </a:p>
        </p:txBody>
      </p:sp>
      <p:sp>
        <p:nvSpPr>
          <p:cNvPr id="401" name="CasellaDiTesto 22"/>
          <p:cNvSpPr txBox="1"/>
          <p:nvPr/>
        </p:nvSpPr>
        <p:spPr>
          <a:xfrm>
            <a:off x="2857920" y="4495960"/>
            <a:ext cx="848765" cy="6251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00A197"/>
                </a:solidFill>
              </a:defRPr>
            </a:pPr>
          </a:p>
          <a:p>
            <a:pPr>
              <a:defRPr b="1">
                <a:solidFill>
                  <a:srgbClr val="00A197"/>
                </a:solidFill>
              </a:defRPr>
            </a:pPr>
            <a:r>
              <a:t>DELEGA</a:t>
            </a:r>
          </a:p>
        </p:txBody>
      </p:sp>
      <p:sp>
        <p:nvSpPr>
          <p:cNvPr id="402" name="object 19"/>
          <p:cNvSpPr txBox="1"/>
          <p:nvPr/>
        </p:nvSpPr>
        <p:spPr>
          <a:xfrm>
            <a:off x="2888399" y="1983795"/>
            <a:ext cx="6636602" cy="2091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080" indent="12700" algn="just">
              <a:spcBef>
                <a:spcPts val="100"/>
              </a:spcBef>
              <a:defRPr sz="1600"/>
            </a:pPr>
            <a:r>
              <a:t>L’operazione di </a:t>
            </a:r>
            <a:r>
              <a:rPr b="1">
                <a:solidFill>
                  <a:srgbClr val="00A197"/>
                </a:solidFill>
              </a:rPr>
              <a:t>cointestazione</a:t>
            </a:r>
            <a:r>
              <a:t> si effettua </a:t>
            </a:r>
            <a:r>
              <a:rPr b="1">
                <a:solidFill>
                  <a:srgbClr val="00A197"/>
                </a:solidFill>
              </a:rPr>
              <a:t>all’apertura</a:t>
            </a:r>
            <a:r>
              <a:t> del </a:t>
            </a:r>
            <a:r>
              <a:rPr b="1">
                <a:solidFill>
                  <a:srgbClr val="00A197"/>
                </a:solidFill>
              </a:rPr>
              <a:t>conto</a:t>
            </a:r>
            <a:r>
              <a:t> </a:t>
            </a:r>
          </a:p>
        </p:txBody>
      </p:sp>
      <p:sp>
        <p:nvSpPr>
          <p:cNvPr id="403" name="object 19"/>
          <p:cNvSpPr txBox="1"/>
          <p:nvPr/>
        </p:nvSpPr>
        <p:spPr>
          <a:xfrm>
            <a:off x="2888399" y="3407810"/>
            <a:ext cx="6636602" cy="7425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R="5080" indent="469900" algn="just">
              <a:spcBef>
                <a:spcPts val="100"/>
              </a:spcBef>
              <a:defRPr b="1" sz="1600">
                <a:solidFill>
                  <a:srgbClr val="00A197"/>
                </a:solidFill>
              </a:defRPr>
            </a:pPr>
            <a:r>
              <a:t>Disgiunta</a:t>
            </a:r>
          </a:p>
          <a:p>
            <a:pPr marR="5080" indent="12700" algn="just">
              <a:spcBef>
                <a:spcPts val="100"/>
              </a:spcBef>
              <a:defRPr b="1" sz="1600">
                <a:solidFill>
                  <a:srgbClr val="00A197"/>
                </a:solidFill>
              </a:defRPr>
            </a:pPr>
          </a:p>
          <a:p>
            <a:pPr lvl="1" marR="5080" indent="469900" algn="just">
              <a:spcBef>
                <a:spcPts val="100"/>
              </a:spcBef>
              <a:defRPr b="1" sz="1600">
                <a:solidFill>
                  <a:srgbClr val="00A197"/>
                </a:solidFill>
              </a:defRPr>
            </a:pPr>
            <a:r>
              <a:t>Congiunta</a:t>
            </a:r>
          </a:p>
        </p:txBody>
      </p:sp>
      <p:sp>
        <p:nvSpPr>
          <p:cNvPr id="404" name="CasellaDiTesto 12"/>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27</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egnaposto testo 1"/>
          <p:cNvSpPr txBox="1"/>
          <p:nvPr>
            <p:ph type="body" sz="half" idx="1"/>
          </p:nvPr>
        </p:nvSpPr>
        <p:spPr>
          <a:xfrm>
            <a:off x="230397" y="1143000"/>
            <a:ext cx="8683206" cy="1727844"/>
          </a:xfrm>
          <a:prstGeom prst="rect">
            <a:avLst/>
          </a:prstGeom>
        </p:spPr>
        <p:txBody>
          <a:bodyPr/>
          <a:lstStyle/>
          <a:p>
            <a:pPr>
              <a:lnSpc>
                <a:spcPct val="80000"/>
              </a:lnSpc>
              <a:defRPr sz="1800">
                <a:latin typeface="+mn-lt"/>
                <a:ea typeface="+mn-ea"/>
                <a:cs typeface="+mn-cs"/>
                <a:sym typeface="Calibri"/>
              </a:defRPr>
            </a:pPr>
            <a:r>
              <a:t>Possiamo fare acquisti senza usare denaro contante, usando dei </a:t>
            </a:r>
            <a:r>
              <a:rPr b="1">
                <a:solidFill>
                  <a:srgbClr val="00A197"/>
                </a:solidFill>
              </a:rPr>
              <a:t>mezzi elettronici</a:t>
            </a:r>
            <a:r>
              <a:t>, cioè la </a:t>
            </a:r>
            <a:r>
              <a:rPr b="1">
                <a:solidFill>
                  <a:srgbClr val="00A197"/>
                </a:solidFill>
              </a:rPr>
              <a:t>moneta bancaria</a:t>
            </a:r>
            <a:r>
              <a:t>. Il primo lo teniamo nel portafoglio, il secondo lo utilizziamo attraverso </a:t>
            </a:r>
            <a:r>
              <a:rPr b="1">
                <a:solidFill>
                  <a:srgbClr val="00A197"/>
                </a:solidFill>
              </a:rPr>
              <a:t>strumenti di pagamento</a:t>
            </a:r>
            <a:r>
              <a:t>, come le </a:t>
            </a:r>
            <a:r>
              <a:rPr b="1">
                <a:solidFill>
                  <a:srgbClr val="00A197"/>
                </a:solidFill>
              </a:rPr>
              <a:t>carte</a:t>
            </a:r>
            <a:r>
              <a:rPr b="1"/>
              <a:t>.</a:t>
            </a:r>
            <a:endParaRPr b="1"/>
          </a:p>
          <a:p>
            <a:pPr>
              <a:lnSpc>
                <a:spcPct val="80000"/>
              </a:lnSpc>
              <a:defRPr b="1" sz="1800">
                <a:latin typeface="+mn-lt"/>
                <a:ea typeface="+mn-ea"/>
                <a:cs typeface="+mn-cs"/>
                <a:sym typeface="Calibri"/>
              </a:defRPr>
            </a:pPr>
          </a:p>
          <a:p>
            <a:pPr>
              <a:lnSpc>
                <a:spcPct val="80000"/>
              </a:lnSpc>
              <a:defRPr b="1" sz="1800">
                <a:solidFill>
                  <a:srgbClr val="00A197"/>
                </a:solidFill>
                <a:latin typeface="+mn-lt"/>
                <a:ea typeface="+mn-ea"/>
                <a:cs typeface="+mn-cs"/>
                <a:sym typeface="Calibri"/>
              </a:defRPr>
            </a:pPr>
            <a:r>
              <a:t>Le carte si distinguono in:</a:t>
            </a:r>
          </a:p>
        </p:txBody>
      </p:sp>
      <p:sp>
        <p:nvSpPr>
          <p:cNvPr id="407" name="Titolo 2"/>
          <p:cNvSpPr txBox="1"/>
          <p:nvPr>
            <p:ph type="title"/>
          </p:nvPr>
        </p:nvSpPr>
        <p:spPr>
          <a:xfrm>
            <a:off x="257350" y="420339"/>
            <a:ext cx="8695854" cy="430888"/>
          </a:xfrm>
          <a:prstGeom prst="rect">
            <a:avLst/>
          </a:prstGeom>
        </p:spPr>
        <p:txBody>
          <a:bodyPr/>
          <a:lstStyle>
            <a:lvl1pPr>
              <a:defRPr b="0" sz="2800"/>
            </a:lvl1pPr>
          </a:lstStyle>
          <a:p>
            <a:pPr/>
            <a:r>
              <a:t>La moneta elettronica in sostituzione del denaro contante</a:t>
            </a:r>
          </a:p>
        </p:txBody>
      </p:sp>
      <p:sp>
        <p:nvSpPr>
          <p:cNvPr id="408" name="Numero diapositiva"/>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Google Shape;84;p13" descr="Google Shape;84;p13"/>
          <p:cNvPicPr>
            <a:picLocks noChangeAspect="1"/>
          </p:cNvPicPr>
          <p:nvPr/>
        </p:nvPicPr>
        <p:blipFill>
          <a:blip r:embed="rId2">
            <a:extLst/>
          </a:blip>
          <a:stretch>
            <a:fillRect/>
          </a:stretch>
        </p:blipFill>
        <p:spPr>
          <a:xfrm>
            <a:off x="4113069" y="6417612"/>
            <a:ext cx="1108576" cy="162009"/>
          </a:xfrm>
          <a:prstGeom prst="rect">
            <a:avLst/>
          </a:prstGeom>
          <a:ln w="12700">
            <a:miter lim="400000"/>
          </a:ln>
        </p:spPr>
      </p:pic>
      <p:pic>
        <p:nvPicPr>
          <p:cNvPr id="410" name="Immagine 4" descr="Immagine 4"/>
          <p:cNvPicPr>
            <a:picLocks noChangeAspect="1"/>
          </p:cNvPicPr>
          <p:nvPr/>
        </p:nvPicPr>
        <p:blipFill>
          <a:blip r:embed="rId3">
            <a:extLst/>
          </a:blip>
          <a:stretch>
            <a:fillRect/>
          </a:stretch>
        </p:blipFill>
        <p:spPr>
          <a:xfrm>
            <a:off x="1515447" y="3090648"/>
            <a:ext cx="1761153" cy="1138309"/>
          </a:xfrm>
          <a:prstGeom prst="rect">
            <a:avLst/>
          </a:prstGeom>
          <a:ln w="12700">
            <a:miter lim="400000"/>
          </a:ln>
        </p:spPr>
      </p:pic>
      <p:pic>
        <p:nvPicPr>
          <p:cNvPr id="411" name="Immagine 2" descr="Immagine 2"/>
          <p:cNvPicPr>
            <a:picLocks noChangeAspect="1"/>
          </p:cNvPicPr>
          <p:nvPr/>
        </p:nvPicPr>
        <p:blipFill>
          <a:blip r:embed="rId4">
            <a:extLst/>
          </a:blip>
          <a:stretch>
            <a:fillRect/>
          </a:stretch>
        </p:blipFill>
        <p:spPr>
          <a:xfrm>
            <a:off x="5079636" y="3090647"/>
            <a:ext cx="1826578" cy="2548153"/>
          </a:xfrm>
          <a:prstGeom prst="rect">
            <a:avLst/>
          </a:prstGeom>
          <a:ln w="12700">
            <a:miter lim="400000"/>
          </a:ln>
        </p:spPr>
      </p:pic>
      <p:sp>
        <p:nvSpPr>
          <p:cNvPr id="412" name="CasellaDiTesto 6"/>
          <p:cNvSpPr txBox="1"/>
          <p:nvPr/>
        </p:nvSpPr>
        <p:spPr>
          <a:xfrm>
            <a:off x="1451115" y="4419600"/>
            <a:ext cx="1735138"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Carta prepagata</a:t>
            </a:r>
          </a:p>
        </p:txBody>
      </p:sp>
      <p:sp>
        <p:nvSpPr>
          <p:cNvPr id="413" name="CasellaDiTesto 7"/>
          <p:cNvSpPr txBox="1"/>
          <p:nvPr/>
        </p:nvSpPr>
        <p:spPr>
          <a:xfrm>
            <a:off x="5078651" y="2680025"/>
            <a:ext cx="1584795"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0A197"/>
                </a:solidFill>
              </a:defRPr>
            </a:lvl1pPr>
          </a:lstStyle>
          <a:p>
            <a:pPr/>
            <a:r>
              <a:t>Carta di Credito</a:t>
            </a:r>
          </a:p>
        </p:txBody>
      </p:sp>
      <p:sp>
        <p:nvSpPr>
          <p:cNvPr id="414" name="CasellaDiTesto 8"/>
          <p:cNvSpPr txBox="1"/>
          <p:nvPr/>
        </p:nvSpPr>
        <p:spPr>
          <a:xfrm>
            <a:off x="1506024" y="2679918"/>
            <a:ext cx="1584981" cy="3330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00A197"/>
                </a:solidFill>
              </a:defRPr>
            </a:lvl1pPr>
          </a:lstStyle>
          <a:p>
            <a:pPr/>
            <a:r>
              <a:t>Carta di Debito</a:t>
            </a:r>
          </a:p>
        </p:txBody>
      </p:sp>
      <p:pic>
        <p:nvPicPr>
          <p:cNvPr id="415" name="Immagine 2" descr="Immagine 2"/>
          <p:cNvPicPr>
            <a:picLocks noChangeAspect="1"/>
          </p:cNvPicPr>
          <p:nvPr/>
        </p:nvPicPr>
        <p:blipFill>
          <a:blip r:embed="rId5">
            <a:extLst/>
          </a:blip>
          <a:stretch>
            <a:fillRect/>
          </a:stretch>
        </p:blipFill>
        <p:spPr>
          <a:xfrm>
            <a:off x="1450023" y="4855676"/>
            <a:ext cx="1826578" cy="1164125"/>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Il Bilancio familiare</a:t>
            </a:r>
          </a:p>
        </p:txBody>
      </p:sp>
      <p:pic>
        <p:nvPicPr>
          <p:cNvPr id="418" name="Immagine 20" descr="Immagine 20"/>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419" name="Rettangolo con angoli arrotondati 5"/>
          <p:cNvSpPr/>
          <p:nvPr/>
        </p:nvSpPr>
        <p:spPr>
          <a:xfrm>
            <a:off x="234000" y="1447800"/>
            <a:ext cx="4033200" cy="3276600"/>
          </a:xfrm>
          <a:prstGeom prst="roundRect">
            <a:avLst>
              <a:gd name="adj" fmla="val 16667"/>
            </a:avLst>
          </a:prstGeom>
          <a:ln w="25400">
            <a:solidFill>
              <a:srgbClr val="00B050"/>
            </a:solidFill>
          </a:ln>
        </p:spPr>
        <p:txBody>
          <a:bodyPr lIns="45719" rIns="45719" anchor="ctr"/>
          <a:lstStyle/>
          <a:p>
            <a:pPr algn="ctr">
              <a:defRPr>
                <a:solidFill>
                  <a:srgbClr val="FFFFFF"/>
                </a:solidFill>
              </a:defRPr>
            </a:pPr>
          </a:p>
        </p:txBody>
      </p:sp>
      <p:sp>
        <p:nvSpPr>
          <p:cNvPr id="420" name="Rettangolo con angoli arrotondati 21"/>
          <p:cNvSpPr/>
          <p:nvPr/>
        </p:nvSpPr>
        <p:spPr>
          <a:xfrm>
            <a:off x="4729800" y="1447800"/>
            <a:ext cx="4033200" cy="3276600"/>
          </a:xfrm>
          <a:prstGeom prst="roundRect">
            <a:avLst>
              <a:gd name="adj" fmla="val 16667"/>
            </a:avLst>
          </a:prstGeom>
          <a:ln w="25400">
            <a:solidFill>
              <a:srgbClr val="FF0000"/>
            </a:solidFill>
          </a:ln>
        </p:spPr>
        <p:txBody>
          <a:bodyPr lIns="45719" rIns="45719" anchor="ctr"/>
          <a:lstStyle/>
          <a:p>
            <a:pPr algn="ctr">
              <a:defRPr>
                <a:solidFill>
                  <a:srgbClr val="FFFFFF"/>
                </a:solidFill>
              </a:defRPr>
            </a:pPr>
          </a:p>
        </p:txBody>
      </p:sp>
      <p:sp>
        <p:nvSpPr>
          <p:cNvPr id="421" name="CasellaDiTesto 7"/>
          <p:cNvSpPr txBox="1"/>
          <p:nvPr/>
        </p:nvSpPr>
        <p:spPr>
          <a:xfrm>
            <a:off x="4312920" y="2794336"/>
            <a:ext cx="337429" cy="85036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6000">
                <a:solidFill>
                  <a:srgbClr val="00A197"/>
                </a:solidFill>
              </a:defRPr>
            </a:lvl1pPr>
          </a:lstStyle>
          <a:p>
            <a:pPr/>
            <a:r>
              <a:t>-</a:t>
            </a:r>
          </a:p>
        </p:txBody>
      </p:sp>
      <p:sp>
        <p:nvSpPr>
          <p:cNvPr id="422" name="CasellaDiTesto 9"/>
          <p:cNvSpPr txBox="1"/>
          <p:nvPr/>
        </p:nvSpPr>
        <p:spPr>
          <a:xfrm>
            <a:off x="1676400" y="1214734"/>
            <a:ext cx="1023898" cy="39247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solidFill>
                  <a:srgbClr val="00B050"/>
                </a:solidFill>
              </a:defRPr>
            </a:lvl1pPr>
          </a:lstStyle>
          <a:p>
            <a:pPr/>
            <a:r>
              <a:t>Entrate</a:t>
            </a:r>
          </a:p>
        </p:txBody>
      </p:sp>
      <p:sp>
        <p:nvSpPr>
          <p:cNvPr id="423" name="CasellaDiTesto 22"/>
          <p:cNvSpPr txBox="1"/>
          <p:nvPr/>
        </p:nvSpPr>
        <p:spPr>
          <a:xfrm>
            <a:off x="6324600" y="1194448"/>
            <a:ext cx="882512" cy="3924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solidFill>
                  <a:srgbClr val="FF0000"/>
                </a:solidFill>
              </a:defRPr>
            </a:lvl1pPr>
          </a:lstStyle>
          <a:p>
            <a:pPr/>
            <a:r>
              <a:t>Uscite</a:t>
            </a:r>
          </a:p>
        </p:txBody>
      </p:sp>
      <p:sp>
        <p:nvSpPr>
          <p:cNvPr id="424" name="Connettore diritto 12"/>
          <p:cNvSpPr/>
          <p:nvPr/>
        </p:nvSpPr>
        <p:spPr>
          <a:xfrm>
            <a:off x="244653" y="4876800"/>
            <a:ext cx="8594547" cy="0"/>
          </a:xfrm>
          <a:prstGeom prst="line">
            <a:avLst/>
          </a:prstGeom>
          <a:ln w="34925">
            <a:solidFill>
              <a:srgbClr val="00A197"/>
            </a:solidFill>
          </a:ln>
        </p:spPr>
        <p:txBody>
          <a:bodyPr lIns="45719" rIns="45719"/>
          <a:lstStyle/>
          <a:p>
            <a:pPr/>
          </a:p>
        </p:txBody>
      </p:sp>
      <p:sp>
        <p:nvSpPr>
          <p:cNvPr id="425" name="CasellaDiTesto 13"/>
          <p:cNvSpPr txBox="1"/>
          <p:nvPr/>
        </p:nvSpPr>
        <p:spPr>
          <a:xfrm>
            <a:off x="272519" y="4648200"/>
            <a:ext cx="483653" cy="8503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6000">
                <a:solidFill>
                  <a:srgbClr val="00A197"/>
                </a:solidFill>
              </a:defRPr>
            </a:lvl1pPr>
          </a:lstStyle>
          <a:p>
            <a:pPr/>
            <a:r>
              <a:t>=</a:t>
            </a:r>
          </a:p>
        </p:txBody>
      </p:sp>
      <p:sp>
        <p:nvSpPr>
          <p:cNvPr id="426" name="CasellaDiTesto 23"/>
          <p:cNvSpPr txBox="1"/>
          <p:nvPr/>
        </p:nvSpPr>
        <p:spPr>
          <a:xfrm>
            <a:off x="1007859" y="4993680"/>
            <a:ext cx="4540112" cy="3924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solidFill>
                  <a:srgbClr val="00A197"/>
                </a:solidFill>
              </a:defRPr>
            </a:lvl1pPr>
          </a:lstStyle>
          <a:p>
            <a:pPr/>
            <a:r>
              <a:t>Capacità di risparmio della famiglia</a:t>
            </a:r>
          </a:p>
        </p:txBody>
      </p:sp>
      <p:grpSp>
        <p:nvGrpSpPr>
          <p:cNvPr id="429" name="Rettangolo con angoli arrotondati 24"/>
          <p:cNvGrpSpPr/>
          <p:nvPr/>
        </p:nvGrpSpPr>
        <p:grpSpPr>
          <a:xfrm>
            <a:off x="226799" y="5507999"/>
            <a:ext cx="4040401" cy="400567"/>
            <a:chOff x="0" y="0"/>
            <a:chExt cx="4040399" cy="400566"/>
          </a:xfrm>
        </p:grpSpPr>
        <p:sp>
          <p:nvSpPr>
            <p:cNvPr id="427" name="Rettangolo arrotondato"/>
            <p:cNvSpPr/>
            <p:nvPr/>
          </p:nvSpPr>
          <p:spPr>
            <a:xfrm>
              <a:off x="0" y="0"/>
              <a:ext cx="4040400" cy="400567"/>
            </a:xfrm>
            <a:prstGeom prst="roundRect">
              <a:avLst>
                <a:gd name="adj" fmla="val 16667"/>
              </a:avLst>
            </a:pr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28" name="POSITIVO: Possibilità di Investimento"/>
            <p:cNvSpPr txBox="1"/>
            <p:nvPr/>
          </p:nvSpPr>
          <p:spPr>
            <a:xfrm>
              <a:off x="65273" y="33739"/>
              <a:ext cx="3909853"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t>POSITIVO</a:t>
              </a:r>
              <a:r>
                <a:rPr b="0"/>
                <a:t>: Possibilità di </a:t>
              </a:r>
              <a:r>
                <a:t>Investimento</a:t>
              </a:r>
            </a:p>
          </p:txBody>
        </p:sp>
      </p:grpSp>
      <p:grpSp>
        <p:nvGrpSpPr>
          <p:cNvPr id="432" name="Rettangolo con angoli arrotondati 25"/>
          <p:cNvGrpSpPr/>
          <p:nvPr/>
        </p:nvGrpSpPr>
        <p:grpSpPr>
          <a:xfrm>
            <a:off x="4729800" y="5507999"/>
            <a:ext cx="4033200" cy="400567"/>
            <a:chOff x="0" y="0"/>
            <a:chExt cx="4033199" cy="400566"/>
          </a:xfrm>
        </p:grpSpPr>
        <p:sp>
          <p:nvSpPr>
            <p:cNvPr id="430" name="Rettangolo arrotondato"/>
            <p:cNvSpPr/>
            <p:nvPr/>
          </p:nvSpPr>
          <p:spPr>
            <a:xfrm>
              <a:off x="0" y="0"/>
              <a:ext cx="4033200" cy="400567"/>
            </a:xfrm>
            <a:prstGeom prst="roundRect">
              <a:avLst>
                <a:gd name="adj" fmla="val 16667"/>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31" name="NEGATIVO: Necessità di finanziamento"/>
            <p:cNvSpPr txBox="1"/>
            <p:nvPr/>
          </p:nvSpPr>
          <p:spPr>
            <a:xfrm>
              <a:off x="65273" y="33739"/>
              <a:ext cx="3902653"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t>NEGATIVO</a:t>
              </a:r>
              <a:r>
                <a:rPr b="0"/>
                <a:t>: Necessità di </a:t>
              </a:r>
              <a:r>
                <a:t>finanziamento</a:t>
              </a:r>
            </a:p>
          </p:txBody>
        </p:sp>
      </p:grpSp>
      <p:sp>
        <p:nvSpPr>
          <p:cNvPr id="433" name="CasellaDiTesto 26"/>
          <p:cNvSpPr txBox="1"/>
          <p:nvPr/>
        </p:nvSpPr>
        <p:spPr>
          <a:xfrm>
            <a:off x="671744" y="1896695"/>
            <a:ext cx="2311114" cy="17935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85750" indent="-285750">
              <a:buClr>
                <a:srgbClr val="00B050"/>
              </a:buClr>
              <a:buSzPct val="100000"/>
              <a:buChar char="✓"/>
            </a:pPr>
            <a:r>
              <a:t>Stipendio/Pensione</a:t>
            </a:r>
          </a:p>
          <a:p>
            <a:pPr marL="285750" indent="-285750">
              <a:buClr>
                <a:srgbClr val="00B050"/>
              </a:buClr>
              <a:buSzPct val="100000"/>
              <a:buChar char="✓"/>
            </a:pPr>
            <a:r>
              <a:t>Rendite</a:t>
            </a:r>
          </a:p>
          <a:p>
            <a:pPr marL="285750" indent="-285750">
              <a:buClr>
                <a:srgbClr val="00B050"/>
              </a:buClr>
              <a:buSzPct val="100000"/>
              <a:buChar char="✓"/>
            </a:pPr>
            <a:r>
              <a:t>Entrate straordinarie</a:t>
            </a:r>
          </a:p>
          <a:p>
            <a:pPr marL="285750" indent="-285750">
              <a:buClr>
                <a:srgbClr val="00B050"/>
              </a:buClr>
              <a:buSzPct val="100000"/>
              <a:buChar char="✓"/>
            </a:pPr>
            <a:r>
              <a:t>Rimborsi</a:t>
            </a:r>
          </a:p>
          <a:p>
            <a:pPr marL="285750" indent="-285750">
              <a:buClr>
                <a:srgbClr val="00B050"/>
              </a:buClr>
              <a:buSzPct val="100000"/>
              <a:buChar char="✓"/>
            </a:pPr>
            <a:r>
              <a:t>….</a:t>
            </a:r>
          </a:p>
        </p:txBody>
      </p:sp>
      <p:sp>
        <p:nvSpPr>
          <p:cNvPr id="434" name="CasellaDiTesto 27"/>
          <p:cNvSpPr txBox="1"/>
          <p:nvPr/>
        </p:nvSpPr>
        <p:spPr>
          <a:xfrm>
            <a:off x="5188454" y="1896695"/>
            <a:ext cx="2711386" cy="29619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85750" indent="-285750">
              <a:buClr>
                <a:srgbClr val="FF0000"/>
              </a:buClr>
              <a:buSzPct val="100000"/>
              <a:buChar char="✓"/>
            </a:pPr>
            <a:r>
              <a:t>Abbigliamento</a:t>
            </a:r>
          </a:p>
          <a:p>
            <a:pPr marL="285750" indent="-285750">
              <a:buClr>
                <a:srgbClr val="FF0000"/>
              </a:buClr>
              <a:buSzPct val="100000"/>
              <a:buChar char="✓"/>
            </a:pPr>
            <a:r>
              <a:t>Tasse</a:t>
            </a:r>
          </a:p>
          <a:p>
            <a:pPr marL="285750" indent="-285750">
              <a:buClr>
                <a:srgbClr val="FF0000"/>
              </a:buClr>
              <a:buSzPct val="100000"/>
              <a:buChar char="✓"/>
            </a:pPr>
            <a:r>
              <a:t>Spese sanitarie/Farmacia</a:t>
            </a:r>
          </a:p>
          <a:p>
            <a:pPr marL="285750" indent="-285750">
              <a:buClr>
                <a:srgbClr val="FF0000"/>
              </a:buClr>
              <a:buSzPct val="100000"/>
              <a:buChar char="✓"/>
            </a:pPr>
            <a:r>
              <a:t>Cibo e bevande</a:t>
            </a:r>
          </a:p>
          <a:p>
            <a:pPr marL="285750" indent="-285750">
              <a:buClr>
                <a:srgbClr val="FF0000"/>
              </a:buClr>
              <a:buSzPct val="100000"/>
              <a:buChar char="✓"/>
            </a:pPr>
            <a:r>
              <a:t>Carburante</a:t>
            </a:r>
          </a:p>
          <a:p>
            <a:pPr marL="285750" indent="-285750">
              <a:buClr>
                <a:srgbClr val="FF0000"/>
              </a:buClr>
              <a:buSzPct val="100000"/>
              <a:buChar char="✓"/>
            </a:pPr>
            <a:r>
              <a:t>Rate mutui/Prestiti</a:t>
            </a:r>
          </a:p>
          <a:p>
            <a:pPr marL="285750" indent="-285750">
              <a:buClr>
                <a:srgbClr val="FF0000"/>
              </a:buClr>
              <a:buSzPct val="100000"/>
              <a:buChar char="✓"/>
            </a:pPr>
            <a:r>
              <a:t>Bollette utenze</a:t>
            </a:r>
          </a:p>
          <a:p>
            <a:pPr marL="285750" indent="-285750">
              <a:buClr>
                <a:srgbClr val="FF0000"/>
              </a:buClr>
              <a:buSzPct val="100000"/>
              <a:buChar char="✓"/>
            </a:pPr>
            <a:r>
              <a:t>Extra</a:t>
            </a:r>
          </a:p>
          <a:p>
            <a:pPr marL="285750" indent="-285750">
              <a:buClr>
                <a:srgbClr val="FF0000"/>
              </a:buClr>
              <a:buSzPct val="100000"/>
              <a:buChar char="✓"/>
            </a:pPr>
            <a:r>
              <a:t>….</a:t>
            </a:r>
          </a:p>
        </p:txBody>
      </p:sp>
      <p:sp>
        <p:nvSpPr>
          <p:cNvPr id="435"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29</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Titolo 5"/>
          <p:cNvSpPr txBox="1"/>
          <p:nvPr>
            <p:ph type="title"/>
          </p:nvPr>
        </p:nvSpPr>
        <p:spPr>
          <a:xfrm>
            <a:off x="234000" y="475203"/>
            <a:ext cx="8690400" cy="306368"/>
          </a:xfrm>
          <a:prstGeom prst="rect">
            <a:avLst/>
          </a:prstGeom>
        </p:spPr>
        <p:txBody>
          <a:bodyPr/>
          <a:lstStyle>
            <a:lvl1pPr defTabSz="886968">
              <a:lnSpc>
                <a:spcPts val="2100"/>
              </a:lnSpc>
              <a:defRPr b="0" spc="-97" sz="2716"/>
            </a:lvl1pPr>
          </a:lstStyle>
          <a:p>
            <a:pPr/>
            <a:r>
              <a:t>Chi è UniGens</a:t>
            </a:r>
          </a:p>
        </p:txBody>
      </p:sp>
      <p:sp>
        <p:nvSpPr>
          <p:cNvPr id="111" name="Segnaposto contenuto 6"/>
          <p:cNvSpPr txBox="1"/>
          <p:nvPr>
            <p:ph type="body" sz="quarter" idx="1"/>
          </p:nvPr>
        </p:nvSpPr>
        <p:spPr>
          <a:xfrm>
            <a:off x="234000" y="1339201"/>
            <a:ext cx="8460000" cy="923331"/>
          </a:xfrm>
          <a:prstGeom prst="rect">
            <a:avLst/>
          </a:prstGeom>
        </p:spPr>
        <p:txBody>
          <a:bodyPr/>
          <a:lstStyle/>
          <a:p>
            <a:pPr marL="0" indent="0" algn="just">
              <a:spcBef>
                <a:spcPts val="600"/>
              </a:spcBef>
              <a:buSzTx/>
              <a:buNone/>
              <a:defRPr b="1" sz="1800">
                <a:solidFill>
                  <a:srgbClr val="00A197"/>
                </a:solidFill>
              </a:defRPr>
            </a:pPr>
            <a:r>
              <a:t>UniGens</a:t>
            </a:r>
            <a:r>
              <a:rPr b="0">
                <a:solidFill>
                  <a:srgbClr val="000000"/>
                </a:solidFill>
              </a:rPr>
              <a:t> si </a:t>
            </a:r>
            <a:r>
              <a:t>distingue</a:t>
            </a:r>
            <a:r>
              <a:rPr b="0">
                <a:solidFill>
                  <a:srgbClr val="000000"/>
                </a:solidFill>
              </a:rPr>
              <a:t> tra le agenzie che forniscono educazione finanziaria, oltre che per la </a:t>
            </a:r>
            <a:r>
              <a:t>competenza</a:t>
            </a:r>
            <a:r>
              <a:rPr b="0">
                <a:solidFill>
                  <a:srgbClr val="000000"/>
                </a:solidFill>
              </a:rPr>
              <a:t> </a:t>
            </a:r>
            <a:r>
              <a:t>acquisita</a:t>
            </a:r>
            <a:r>
              <a:rPr b="0">
                <a:solidFill>
                  <a:srgbClr val="000000"/>
                </a:solidFill>
              </a:rPr>
              <a:t> nell’ambito lavorativo bancario e tenuta </a:t>
            </a:r>
            <a:r>
              <a:t>aggiornata</a:t>
            </a:r>
            <a:r>
              <a:rPr b="0">
                <a:solidFill>
                  <a:srgbClr val="000000"/>
                </a:solidFill>
              </a:rPr>
              <a:t> nel tempo, per:</a:t>
            </a:r>
          </a:p>
        </p:txBody>
      </p:sp>
      <p:pic>
        <p:nvPicPr>
          <p:cNvPr id="112" name="Immagine 2" descr="Immagine 2"/>
          <p:cNvPicPr>
            <a:picLocks noChangeAspect="1"/>
          </p:cNvPicPr>
          <p:nvPr/>
        </p:nvPicPr>
        <p:blipFill>
          <a:blip r:embed="rId2">
            <a:extLst/>
          </a:blip>
          <a:stretch>
            <a:fillRect/>
          </a:stretch>
        </p:blipFill>
        <p:spPr>
          <a:xfrm>
            <a:off x="3970806" y="6497999"/>
            <a:ext cx="1108568" cy="162001"/>
          </a:xfrm>
          <a:prstGeom prst="rect">
            <a:avLst/>
          </a:prstGeom>
          <a:ln w="12700">
            <a:miter lim="400000"/>
          </a:ln>
        </p:spPr>
      </p:pic>
      <p:sp>
        <p:nvSpPr>
          <p:cNvPr id="113" name="Baseline"/>
          <p:cNvSpPr/>
          <p:nvPr/>
        </p:nvSpPr>
        <p:spPr>
          <a:xfrm>
            <a:off x="0" y="1015554"/>
            <a:ext cx="9144000" cy="1"/>
          </a:xfrm>
          <a:prstGeom prst="line">
            <a:avLst/>
          </a:prstGeom>
          <a:ln w="19050">
            <a:solidFill>
              <a:srgbClr val="00A197"/>
            </a:solidFill>
          </a:ln>
        </p:spPr>
        <p:txBody>
          <a:bodyPr lIns="45719" rIns="45719"/>
          <a:lstStyle/>
          <a:p>
            <a:pPr/>
          </a:p>
        </p:txBody>
      </p:sp>
      <p:sp>
        <p:nvSpPr>
          <p:cNvPr id="114" name="Segnaposto contenuto 6"/>
          <p:cNvSpPr txBox="1"/>
          <p:nvPr/>
        </p:nvSpPr>
        <p:spPr>
          <a:xfrm>
            <a:off x="279720" y="2302532"/>
            <a:ext cx="6075360" cy="3330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39711" indent="-539711" algn="just" defTabSz="457156">
              <a:spcBef>
                <a:spcPts val="600"/>
              </a:spcBef>
              <a:buClr>
                <a:srgbClr val="00A197"/>
              </a:buClr>
              <a:buSzPct val="100000"/>
              <a:buChar char="✓"/>
            </a:pPr>
            <a:r>
              <a:t>La capacità di </a:t>
            </a:r>
            <a:r>
              <a:rPr b="1">
                <a:solidFill>
                  <a:srgbClr val="00A197"/>
                </a:solidFill>
              </a:rPr>
              <a:t>presentare</a:t>
            </a:r>
            <a:r>
              <a:t> e </a:t>
            </a:r>
            <a:r>
              <a:rPr b="1">
                <a:solidFill>
                  <a:srgbClr val="00A197"/>
                </a:solidFill>
              </a:rPr>
              <a:t>condividere</a:t>
            </a:r>
            <a:r>
              <a:t> un </a:t>
            </a:r>
            <a:r>
              <a:rPr b="1">
                <a:solidFill>
                  <a:srgbClr val="00A197"/>
                </a:solidFill>
              </a:rPr>
              <a:t>patrimonio</a:t>
            </a:r>
            <a:r>
              <a:t> di </a:t>
            </a:r>
            <a:r>
              <a:rPr b="1">
                <a:solidFill>
                  <a:srgbClr val="00A197"/>
                </a:solidFill>
              </a:rPr>
              <a:t>competenze</a:t>
            </a:r>
            <a:r>
              <a:t> sempre </a:t>
            </a:r>
            <a:r>
              <a:rPr b="1">
                <a:solidFill>
                  <a:srgbClr val="00A197"/>
                </a:solidFill>
              </a:rPr>
              <a:t>contestualizzate</a:t>
            </a:r>
            <a:r>
              <a:t> anche con </a:t>
            </a:r>
            <a:r>
              <a:rPr b="1">
                <a:solidFill>
                  <a:srgbClr val="00A197"/>
                </a:solidFill>
              </a:rPr>
              <a:t>esempi</a:t>
            </a:r>
            <a:r>
              <a:t> </a:t>
            </a:r>
            <a:r>
              <a:rPr b="1">
                <a:solidFill>
                  <a:srgbClr val="00A197"/>
                </a:solidFill>
              </a:rPr>
              <a:t>concreti</a:t>
            </a:r>
            <a:r>
              <a:t> frutto </a:t>
            </a:r>
            <a:r>
              <a:rPr b="1">
                <a:solidFill>
                  <a:srgbClr val="00A197"/>
                </a:solidFill>
              </a:rPr>
              <a:t>dell’esperienza</a:t>
            </a:r>
            <a:r>
              <a:t> </a:t>
            </a:r>
            <a:r>
              <a:rPr b="1">
                <a:solidFill>
                  <a:srgbClr val="00A197"/>
                </a:solidFill>
              </a:rPr>
              <a:t>professionale</a:t>
            </a:r>
            <a:r>
              <a:t> e </a:t>
            </a:r>
            <a:r>
              <a:rPr b="1">
                <a:solidFill>
                  <a:srgbClr val="00A197"/>
                </a:solidFill>
              </a:rPr>
              <a:t>personale</a:t>
            </a:r>
            <a:r>
              <a:t> maturata</a:t>
            </a:r>
            <a:endParaRPr sz="2800"/>
          </a:p>
          <a:p>
            <a:pPr marL="539711" indent="-539711" algn="just" defTabSz="457156">
              <a:spcBef>
                <a:spcPts val="600"/>
              </a:spcBef>
              <a:buClr>
                <a:srgbClr val="00A197"/>
              </a:buClr>
              <a:buSzPct val="100000"/>
              <a:buChar char="✓"/>
            </a:pPr>
            <a:r>
              <a:t>Il dare </a:t>
            </a:r>
            <a:r>
              <a:rPr b="1">
                <a:solidFill>
                  <a:srgbClr val="00A197"/>
                </a:solidFill>
              </a:rPr>
              <a:t>continuità</a:t>
            </a:r>
            <a:r>
              <a:t> </a:t>
            </a:r>
            <a:r>
              <a:rPr b="1">
                <a:solidFill>
                  <a:srgbClr val="00A197"/>
                </a:solidFill>
              </a:rPr>
              <a:t>all’esperienza</a:t>
            </a:r>
            <a:r>
              <a:t> </a:t>
            </a:r>
            <a:r>
              <a:rPr b="1">
                <a:solidFill>
                  <a:srgbClr val="00A197"/>
                </a:solidFill>
              </a:rPr>
              <a:t>formativa</a:t>
            </a:r>
            <a:r>
              <a:t> con attività di </a:t>
            </a:r>
            <a:r>
              <a:rPr b="1">
                <a:solidFill>
                  <a:srgbClr val="00A197"/>
                </a:solidFill>
              </a:rPr>
              <a:t>accompagnamento</a:t>
            </a:r>
            <a:r>
              <a:t> che aiutano il beneficiario della formazione a </a:t>
            </a:r>
            <a:r>
              <a:rPr b="1">
                <a:solidFill>
                  <a:srgbClr val="00A197"/>
                </a:solidFill>
              </a:rPr>
              <a:t>mettere</a:t>
            </a:r>
            <a:r>
              <a:t> in </a:t>
            </a:r>
            <a:r>
              <a:rPr b="1">
                <a:solidFill>
                  <a:srgbClr val="00A197"/>
                </a:solidFill>
              </a:rPr>
              <a:t>pratica</a:t>
            </a:r>
            <a:r>
              <a:t> quanto </a:t>
            </a:r>
            <a:r>
              <a:rPr b="1">
                <a:solidFill>
                  <a:srgbClr val="00A197"/>
                </a:solidFill>
              </a:rPr>
              <a:t>appreso</a:t>
            </a:r>
            <a:r>
              <a:t> «in aula». Questo si concretizza ad </a:t>
            </a:r>
            <a:r>
              <a:rPr b="1">
                <a:solidFill>
                  <a:srgbClr val="00A197"/>
                </a:solidFill>
              </a:rPr>
              <a:t>esempio</a:t>
            </a:r>
            <a:r>
              <a:t> con </a:t>
            </a:r>
            <a:r>
              <a:rPr b="1">
                <a:solidFill>
                  <a:srgbClr val="00A197"/>
                </a:solidFill>
              </a:rPr>
              <a:t>l’accompagnamento</a:t>
            </a:r>
            <a:r>
              <a:t> del </a:t>
            </a:r>
            <a:r>
              <a:rPr b="1">
                <a:solidFill>
                  <a:srgbClr val="00A197"/>
                </a:solidFill>
              </a:rPr>
              <a:t>neo</a:t>
            </a:r>
            <a:r>
              <a:t> </a:t>
            </a:r>
            <a:r>
              <a:rPr b="1">
                <a:solidFill>
                  <a:srgbClr val="00A197"/>
                </a:solidFill>
              </a:rPr>
              <a:t>imprenditore</a:t>
            </a:r>
            <a:r>
              <a:t> che ha ricevuto un </a:t>
            </a:r>
            <a:r>
              <a:rPr b="1">
                <a:solidFill>
                  <a:srgbClr val="00A197"/>
                </a:solidFill>
              </a:rPr>
              <a:t>finanziamento</a:t>
            </a:r>
            <a:r>
              <a:t> di </a:t>
            </a:r>
            <a:r>
              <a:rPr b="1">
                <a:solidFill>
                  <a:srgbClr val="00A197"/>
                </a:solidFill>
              </a:rPr>
              <a:t>microcredito</a:t>
            </a:r>
            <a:r>
              <a:t> e che viene </a:t>
            </a:r>
            <a:r>
              <a:rPr b="1">
                <a:solidFill>
                  <a:srgbClr val="00A197"/>
                </a:solidFill>
              </a:rPr>
              <a:t>aiutato</a:t>
            </a:r>
            <a:r>
              <a:t> nella fase di </a:t>
            </a:r>
            <a:r>
              <a:rPr b="1">
                <a:solidFill>
                  <a:srgbClr val="00A197"/>
                </a:solidFill>
              </a:rPr>
              <a:t>avvio</a:t>
            </a:r>
            <a:r>
              <a:t> </a:t>
            </a:r>
            <a:r>
              <a:rPr b="1">
                <a:solidFill>
                  <a:srgbClr val="00A197"/>
                </a:solidFill>
              </a:rPr>
              <a:t>dell’impresa</a:t>
            </a:r>
          </a:p>
        </p:txBody>
      </p:sp>
      <p:pic>
        <p:nvPicPr>
          <p:cNvPr id="115" name="Immagine 3" descr="Immagine 3"/>
          <p:cNvPicPr>
            <a:picLocks noChangeAspect="1"/>
          </p:cNvPicPr>
          <p:nvPr/>
        </p:nvPicPr>
        <p:blipFill>
          <a:blip r:embed="rId3">
            <a:extLst/>
          </a:blip>
          <a:stretch>
            <a:fillRect/>
          </a:stretch>
        </p:blipFill>
        <p:spPr>
          <a:xfrm>
            <a:off x="6790579" y="2399658"/>
            <a:ext cx="1753815" cy="1029342"/>
          </a:xfrm>
          <a:prstGeom prst="rect">
            <a:avLst/>
          </a:prstGeom>
          <a:ln w="12700">
            <a:miter lim="400000"/>
          </a:ln>
        </p:spPr>
      </p:pic>
      <p:pic>
        <p:nvPicPr>
          <p:cNvPr id="116" name="Immagine 4" descr="Immagine 4"/>
          <p:cNvPicPr>
            <a:picLocks noChangeAspect="1"/>
          </p:cNvPicPr>
          <p:nvPr/>
        </p:nvPicPr>
        <p:blipFill>
          <a:blip r:embed="rId4">
            <a:extLst/>
          </a:blip>
          <a:stretch>
            <a:fillRect/>
          </a:stretch>
        </p:blipFill>
        <p:spPr>
          <a:xfrm>
            <a:off x="6790579" y="3733674"/>
            <a:ext cx="1753815" cy="1483747"/>
          </a:xfrm>
          <a:prstGeom prst="rect">
            <a:avLst/>
          </a:prstGeom>
          <a:ln w="12700">
            <a:miter lim="400000"/>
          </a:ln>
        </p:spPr>
      </p:pic>
      <p:sp>
        <p:nvSpPr>
          <p:cNvPr id="117" name="Segnaposto numero diapositiva 9"/>
          <p:cNvSpPr txBox="1"/>
          <p:nvPr>
            <p:ph type="sldNum" sz="quarter" idx="4294967295"/>
          </p:nvPr>
        </p:nvSpPr>
        <p:spPr>
          <a:xfrm>
            <a:off x="244652" y="6420179"/>
            <a:ext cx="127001" cy="1568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Titolo 3"/>
          <p:cNvSpPr txBox="1"/>
          <p:nvPr/>
        </p:nvSpPr>
        <p:spPr>
          <a:xfrm>
            <a:off x="226800" y="475200"/>
            <a:ext cx="8690400" cy="3327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400"/>
              </a:lnSpc>
              <a:defRPr spc="-1" sz="2800"/>
            </a:lvl1pPr>
          </a:lstStyle>
          <a:p>
            <a:pPr/>
            <a:r>
              <a:t>I Finanziamenti</a:t>
            </a:r>
          </a:p>
        </p:txBody>
      </p:sp>
      <p:pic>
        <p:nvPicPr>
          <p:cNvPr id="440" name="Immagine 17" descr="Immagine 17"/>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441"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30</a:t>
            </a:r>
          </a:p>
        </p:txBody>
      </p:sp>
      <p:grpSp>
        <p:nvGrpSpPr>
          <p:cNvPr id="444" name="Rettangolo con angoli arrotondati 21"/>
          <p:cNvGrpSpPr/>
          <p:nvPr/>
        </p:nvGrpSpPr>
        <p:grpSpPr>
          <a:xfrm>
            <a:off x="2590800" y="1331825"/>
            <a:ext cx="6333600" cy="1627375"/>
            <a:chOff x="0" y="0"/>
            <a:chExt cx="6333599" cy="1627373"/>
          </a:xfrm>
        </p:grpSpPr>
        <p:sp>
          <p:nvSpPr>
            <p:cNvPr id="442" name="Rettangolo arrotondato"/>
            <p:cNvSpPr/>
            <p:nvPr/>
          </p:nvSpPr>
          <p:spPr>
            <a:xfrm>
              <a:off x="0" y="0"/>
              <a:ext cx="6333600" cy="1627374"/>
            </a:xfrm>
            <a:prstGeom prst="roundRect">
              <a:avLst>
                <a:gd name="adj" fmla="val 16667"/>
              </a:avLst>
            </a:prstGeom>
            <a:solidFill>
              <a:srgbClr val="00A197"/>
            </a:solidFill>
            <a:ln w="12700" cap="flat">
              <a:noFill/>
              <a:miter lim="400000"/>
            </a:ln>
            <a:effectLst/>
          </p:spPr>
          <p:txBody>
            <a:bodyPr wrap="square" lIns="45719" tIns="45719" rIns="45719" bIns="45719" numCol="1" anchor="ctr">
              <a:noAutofit/>
            </a:bodyPr>
            <a:lstStyle/>
            <a:p>
              <a:pPr algn="just">
                <a:defRPr b="1" sz="2000" u="sng">
                  <a:solidFill>
                    <a:srgbClr val="FFFFFF"/>
                  </a:solidFill>
                </a:defRPr>
              </a:pPr>
            </a:p>
          </p:txBody>
        </p:sp>
        <p:sp>
          <p:nvSpPr>
            <p:cNvPr id="443" name="Se dalla pianificazione finanziaria familiare emerge che per raggiungere un obiettivo fissato nel tempo non ci sono le disponibilità per la copertura finanziaria, può essere necessario accedere ad un finanziamento"/>
            <p:cNvSpPr txBox="1"/>
            <p:nvPr/>
          </p:nvSpPr>
          <p:spPr>
            <a:xfrm>
              <a:off x="125161" y="208992"/>
              <a:ext cx="6083277" cy="1209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just">
                <a:defRPr>
                  <a:solidFill>
                    <a:srgbClr val="FFFFFF"/>
                  </a:solidFill>
                </a:defRPr>
              </a:pPr>
              <a:r>
                <a:t>Se dalla </a:t>
              </a:r>
              <a:r>
                <a:rPr b="1"/>
                <a:t>pianificazione</a:t>
              </a:r>
              <a:r>
                <a:t> </a:t>
              </a:r>
              <a:r>
                <a:rPr b="1"/>
                <a:t>finanziaria</a:t>
              </a:r>
              <a:r>
                <a:t> familiare emerge che per raggiungere un </a:t>
              </a:r>
              <a:r>
                <a:rPr b="1"/>
                <a:t>obiettivo</a:t>
              </a:r>
              <a:r>
                <a:t> fissato nel </a:t>
              </a:r>
              <a:r>
                <a:rPr b="1"/>
                <a:t>tempo</a:t>
              </a:r>
              <a:r>
                <a:t> </a:t>
              </a:r>
              <a:r>
                <a:rPr b="1"/>
                <a:t>non</a:t>
              </a:r>
              <a:r>
                <a:t> ci sono le </a:t>
              </a:r>
              <a:r>
                <a:rPr b="1"/>
                <a:t>disponibilità</a:t>
              </a:r>
              <a:r>
                <a:t> per la copertura finanziaria, può essere necessario </a:t>
              </a:r>
              <a:r>
                <a:rPr b="1"/>
                <a:t>accedere</a:t>
              </a:r>
              <a:r>
                <a:t> ad un </a:t>
              </a:r>
              <a:r>
                <a:rPr b="1"/>
                <a:t>finanziamento</a:t>
              </a:r>
              <a:r>
                <a:t> </a:t>
              </a:r>
            </a:p>
          </p:txBody>
        </p:sp>
      </p:grpSp>
      <p:pic>
        <p:nvPicPr>
          <p:cNvPr id="445" name="Immagine 22" descr="Immagine 22"/>
          <p:cNvPicPr>
            <a:picLocks noChangeAspect="1"/>
          </p:cNvPicPr>
          <p:nvPr/>
        </p:nvPicPr>
        <p:blipFill>
          <a:blip r:embed="rId4">
            <a:extLst/>
          </a:blip>
          <a:srcRect l="6930" t="0" r="0" b="0"/>
          <a:stretch>
            <a:fillRect/>
          </a:stretch>
        </p:blipFill>
        <p:spPr>
          <a:xfrm>
            <a:off x="234000" y="1339200"/>
            <a:ext cx="2160000" cy="1620000"/>
          </a:xfrm>
          <a:prstGeom prst="rect">
            <a:avLst/>
          </a:prstGeom>
          <a:ln w="12700">
            <a:miter lim="400000"/>
          </a:ln>
        </p:spPr>
      </p:pic>
      <p:sp>
        <p:nvSpPr>
          <p:cNvPr id="446" name="Rettangolo 1"/>
          <p:cNvSpPr txBox="1"/>
          <p:nvPr/>
        </p:nvSpPr>
        <p:spPr>
          <a:xfrm>
            <a:off x="225720" y="3200400"/>
            <a:ext cx="8598960"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85750" indent="-285750" algn="just">
              <a:spcBef>
                <a:spcPts val="300"/>
              </a:spcBef>
              <a:buClr>
                <a:srgbClr val="00A197"/>
              </a:buClr>
              <a:buSzPct val="100000"/>
              <a:buChar char="✓"/>
            </a:lvl1pPr>
          </a:lstStyle>
          <a:p>
            <a:pPr/>
            <a:r>
              <a:t>Le forme di finanziamento più comuni concedibili dalla Banca in ragione delle necessità/obiettivo sono:</a:t>
            </a:r>
          </a:p>
        </p:txBody>
      </p:sp>
      <p:grpSp>
        <p:nvGrpSpPr>
          <p:cNvPr id="449" name="Rettangolo con angoli arrotondati 24"/>
          <p:cNvGrpSpPr/>
          <p:nvPr/>
        </p:nvGrpSpPr>
        <p:grpSpPr>
          <a:xfrm>
            <a:off x="1314000" y="4038600"/>
            <a:ext cx="2160000" cy="602468"/>
            <a:chOff x="0" y="0"/>
            <a:chExt cx="2159999" cy="602467"/>
          </a:xfrm>
        </p:grpSpPr>
        <p:sp>
          <p:nvSpPr>
            <p:cNvPr id="447" name="Rettangolo arrotondato"/>
            <p:cNvSpPr/>
            <p:nvPr/>
          </p:nvSpPr>
          <p:spPr>
            <a:xfrm>
              <a:off x="0" y="0"/>
              <a:ext cx="2160000" cy="602468"/>
            </a:xfrm>
            <a:prstGeom prst="roundRect">
              <a:avLst>
                <a:gd name="adj" fmla="val 16667"/>
              </a:avLst>
            </a:prstGeom>
            <a:solidFill>
              <a:srgbClr val="00A19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48" name="Prestito personale…"/>
            <p:cNvSpPr txBox="1"/>
            <p:nvPr/>
          </p:nvSpPr>
          <p:spPr>
            <a:xfrm>
              <a:off x="75129" y="4886"/>
              <a:ext cx="2009742" cy="5926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Prestito personale</a:t>
              </a:r>
            </a:p>
            <a:p>
              <a:pPr algn="ctr">
                <a:defRPr sz="1600">
                  <a:solidFill>
                    <a:srgbClr val="FFFFFF"/>
                  </a:solidFill>
                </a:defRPr>
              </a:pPr>
              <a:r>
                <a:t>(chirografario)</a:t>
              </a:r>
            </a:p>
          </p:txBody>
        </p:sp>
      </p:grpSp>
      <p:grpSp>
        <p:nvGrpSpPr>
          <p:cNvPr id="452" name="Rettangolo con angoli arrotondati 29"/>
          <p:cNvGrpSpPr/>
          <p:nvPr/>
        </p:nvGrpSpPr>
        <p:grpSpPr>
          <a:xfrm>
            <a:off x="1314000" y="4898694"/>
            <a:ext cx="2160000" cy="620107"/>
            <a:chOff x="0" y="0"/>
            <a:chExt cx="2159999" cy="620105"/>
          </a:xfrm>
        </p:grpSpPr>
        <p:sp>
          <p:nvSpPr>
            <p:cNvPr id="450" name="Rettangolo arrotondato"/>
            <p:cNvSpPr/>
            <p:nvPr/>
          </p:nvSpPr>
          <p:spPr>
            <a:xfrm>
              <a:off x="0" y="0"/>
              <a:ext cx="2160000" cy="620106"/>
            </a:xfrm>
            <a:prstGeom prst="roundRect">
              <a:avLst>
                <a:gd name="adj" fmla="val 16667"/>
              </a:avLst>
            </a:prstGeom>
            <a:solidFill>
              <a:srgbClr val="00A19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51" name="Cessione del quinto"/>
            <p:cNvSpPr txBox="1"/>
            <p:nvPr/>
          </p:nvSpPr>
          <p:spPr>
            <a:xfrm>
              <a:off x="75990" y="143509"/>
              <a:ext cx="2008020"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Cessione del quinto</a:t>
              </a:r>
            </a:p>
          </p:txBody>
        </p:sp>
      </p:grpSp>
      <p:grpSp>
        <p:nvGrpSpPr>
          <p:cNvPr id="455" name="Rettangolo con angoli arrotondati 31"/>
          <p:cNvGrpSpPr/>
          <p:nvPr/>
        </p:nvGrpSpPr>
        <p:grpSpPr>
          <a:xfrm>
            <a:off x="5257800" y="4038996"/>
            <a:ext cx="2160000" cy="602071"/>
            <a:chOff x="0" y="0"/>
            <a:chExt cx="2159999" cy="602069"/>
          </a:xfrm>
        </p:grpSpPr>
        <p:sp>
          <p:nvSpPr>
            <p:cNvPr id="453" name="Rettangolo arrotondato"/>
            <p:cNvSpPr/>
            <p:nvPr/>
          </p:nvSpPr>
          <p:spPr>
            <a:xfrm>
              <a:off x="0" y="0"/>
              <a:ext cx="2160000" cy="602070"/>
            </a:xfrm>
            <a:prstGeom prst="roundRect">
              <a:avLst>
                <a:gd name="adj" fmla="val 16667"/>
              </a:avLst>
            </a:prstGeom>
            <a:solidFill>
              <a:srgbClr val="00A19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54" name="Il mutuo ipotecario"/>
            <p:cNvSpPr txBox="1"/>
            <p:nvPr/>
          </p:nvSpPr>
          <p:spPr>
            <a:xfrm>
              <a:off x="75110" y="134491"/>
              <a:ext cx="2009780"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Il mutuo ipotecario</a:t>
              </a:r>
            </a:p>
          </p:txBody>
        </p:sp>
      </p:grpSp>
      <p:grpSp>
        <p:nvGrpSpPr>
          <p:cNvPr id="458" name="Rettangolo con angoli arrotondati 37"/>
          <p:cNvGrpSpPr/>
          <p:nvPr/>
        </p:nvGrpSpPr>
        <p:grpSpPr>
          <a:xfrm>
            <a:off x="5257800" y="4882343"/>
            <a:ext cx="2160000" cy="636457"/>
            <a:chOff x="0" y="0"/>
            <a:chExt cx="2159999" cy="636456"/>
          </a:xfrm>
        </p:grpSpPr>
        <p:sp>
          <p:nvSpPr>
            <p:cNvPr id="456" name="Rettangolo arrotondato"/>
            <p:cNvSpPr/>
            <p:nvPr/>
          </p:nvSpPr>
          <p:spPr>
            <a:xfrm>
              <a:off x="0" y="0"/>
              <a:ext cx="2160000" cy="636457"/>
            </a:xfrm>
            <a:prstGeom prst="roundRect">
              <a:avLst>
                <a:gd name="adj" fmla="val 16667"/>
              </a:avLst>
            </a:prstGeom>
            <a:solidFill>
              <a:srgbClr val="00A197"/>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457" name="Lo scoperto di c/c"/>
            <p:cNvSpPr txBox="1"/>
            <p:nvPr/>
          </p:nvSpPr>
          <p:spPr>
            <a:xfrm>
              <a:off x="76788" y="151684"/>
              <a:ext cx="200642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Lo scoperto di c/c</a:t>
              </a:r>
            </a:p>
          </p:txBody>
        </p:sp>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Titolo 3"/>
          <p:cNvSpPr txBox="1"/>
          <p:nvPr/>
        </p:nvSpPr>
        <p:spPr>
          <a:xfrm>
            <a:off x="226800" y="475200"/>
            <a:ext cx="8690400" cy="3327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400"/>
              </a:lnSpc>
              <a:defRPr spc="-1" sz="2800"/>
            </a:lvl1pPr>
          </a:lstStyle>
          <a:p>
            <a:pPr/>
            <a:r>
              <a:t>I Finanziamenti – Il Tasso di interesse</a:t>
            </a:r>
          </a:p>
        </p:txBody>
      </p:sp>
      <p:pic>
        <p:nvPicPr>
          <p:cNvPr id="463" name="Immagine 17" descr="Immagine 17"/>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464"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31</a:t>
            </a:r>
          </a:p>
        </p:txBody>
      </p:sp>
      <p:pic>
        <p:nvPicPr>
          <p:cNvPr id="465" name="Picture 2" descr="Picture 2"/>
          <p:cNvPicPr>
            <a:picLocks noChangeAspect="1"/>
          </p:cNvPicPr>
          <p:nvPr/>
        </p:nvPicPr>
        <p:blipFill>
          <a:blip r:embed="rId4">
            <a:extLst/>
          </a:blip>
          <a:srcRect l="0" t="0" r="7" b="13"/>
          <a:stretch>
            <a:fillRect/>
          </a:stretch>
        </p:blipFill>
        <p:spPr>
          <a:xfrm>
            <a:off x="234000" y="1339200"/>
            <a:ext cx="1975644" cy="150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47" y="0"/>
                </a:moveTo>
                <a:cubicBezTo>
                  <a:pt x="1231" y="0"/>
                  <a:pt x="0" y="1614"/>
                  <a:pt x="0" y="3603"/>
                </a:cubicBezTo>
                <a:lnTo>
                  <a:pt x="0" y="21600"/>
                </a:lnTo>
                <a:lnTo>
                  <a:pt x="18858" y="21600"/>
                </a:lnTo>
                <a:cubicBezTo>
                  <a:pt x="20374" y="21600"/>
                  <a:pt x="21600" y="19991"/>
                  <a:pt x="21600" y="18003"/>
                </a:cubicBezTo>
                <a:lnTo>
                  <a:pt x="21600" y="0"/>
                </a:lnTo>
                <a:lnTo>
                  <a:pt x="2747"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466" name="Rettangolo 1"/>
          <p:cNvSpPr txBox="1"/>
          <p:nvPr/>
        </p:nvSpPr>
        <p:spPr>
          <a:xfrm>
            <a:off x="3093720" y="1484308"/>
            <a:ext cx="8598960" cy="13236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300"/>
              </a:spcBef>
            </a:pPr>
            <a:r>
              <a:t>Il</a:t>
            </a:r>
            <a:r>
              <a:rPr b="1">
                <a:solidFill>
                  <a:srgbClr val="00A197"/>
                </a:solidFill>
              </a:rPr>
              <a:t> Tasso di interesse </a:t>
            </a:r>
            <a:r>
              <a:t>può</a:t>
            </a:r>
            <a:r>
              <a:rPr b="1">
                <a:solidFill>
                  <a:srgbClr val="00A197"/>
                </a:solidFill>
              </a:rPr>
              <a:t> </a:t>
            </a:r>
            <a:r>
              <a:t>essere:</a:t>
            </a:r>
            <a:endParaRPr>
              <a:latin typeface="Arial"/>
              <a:ea typeface="Arial"/>
              <a:cs typeface="Arial"/>
              <a:sym typeface="Arial"/>
            </a:endParaRPr>
          </a:p>
          <a:p>
            <a:pPr marL="285750" indent="-285750" algn="just">
              <a:spcBef>
                <a:spcPts val="300"/>
              </a:spcBef>
              <a:buClr>
                <a:srgbClr val="00A197"/>
              </a:buClr>
              <a:buSzPct val="100000"/>
              <a:buChar char="✓"/>
              <a:defRPr b="1">
                <a:solidFill>
                  <a:srgbClr val="00A197"/>
                </a:solidFill>
              </a:defRPr>
            </a:pPr>
            <a:r>
              <a:t>VARIABILE</a:t>
            </a:r>
            <a:endParaRPr>
              <a:latin typeface="Arial"/>
              <a:ea typeface="Arial"/>
              <a:cs typeface="Arial"/>
              <a:sym typeface="Arial"/>
            </a:endParaRPr>
          </a:p>
          <a:p>
            <a:pPr marL="285750" indent="-285750" algn="just">
              <a:spcBef>
                <a:spcPts val="300"/>
              </a:spcBef>
              <a:buClr>
                <a:srgbClr val="00A197"/>
              </a:buClr>
              <a:buSzPct val="100000"/>
              <a:buChar char="✓"/>
              <a:defRPr b="1">
                <a:solidFill>
                  <a:srgbClr val="00A197"/>
                </a:solidFill>
              </a:defRPr>
            </a:pPr>
            <a:r>
              <a:t>FISSO</a:t>
            </a:r>
            <a:endParaRPr>
              <a:latin typeface="Arial"/>
              <a:ea typeface="Arial"/>
              <a:cs typeface="Arial"/>
              <a:sym typeface="Arial"/>
            </a:endParaRPr>
          </a:p>
          <a:p>
            <a:pPr marL="285750" indent="-285750" algn="just">
              <a:spcBef>
                <a:spcPts val="300"/>
              </a:spcBef>
              <a:buClr>
                <a:srgbClr val="00A197"/>
              </a:buClr>
              <a:buSzPct val="100000"/>
              <a:buChar char="✓"/>
              <a:defRPr b="1">
                <a:solidFill>
                  <a:srgbClr val="00A197"/>
                </a:solidFill>
              </a:defRPr>
            </a:pPr>
            <a:r>
              <a:t>MISTO/OPZIONALE</a:t>
            </a:r>
          </a:p>
        </p:txBody>
      </p:sp>
      <p:sp>
        <p:nvSpPr>
          <p:cNvPr id="467" name="CasellaDiTesto 1"/>
          <p:cNvSpPr txBox="1"/>
          <p:nvPr/>
        </p:nvSpPr>
        <p:spPr>
          <a:xfrm>
            <a:off x="323093" y="3621294"/>
            <a:ext cx="8513762" cy="9426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Clr>
                <a:srgbClr val="00A197"/>
              </a:buClr>
              <a:buSzPct val="100000"/>
              <a:buChar char="✓"/>
              <a:defRPr b="1" sz="2000">
                <a:solidFill>
                  <a:srgbClr val="00A197"/>
                </a:solidFill>
              </a:defRPr>
            </a:pPr>
            <a:r>
              <a:t>TAN</a:t>
            </a:r>
            <a:r>
              <a:rPr b="0" sz="1800">
                <a:solidFill>
                  <a:srgbClr val="000000"/>
                </a:solidFill>
              </a:rPr>
              <a:t> (</a:t>
            </a:r>
            <a:r>
              <a:rPr sz="1800">
                <a:solidFill>
                  <a:srgbClr val="000000"/>
                </a:solidFill>
              </a:rPr>
              <a:t>T</a:t>
            </a:r>
            <a:r>
              <a:rPr b="0" sz="1800">
                <a:solidFill>
                  <a:srgbClr val="000000"/>
                </a:solidFill>
              </a:rPr>
              <a:t>asso </a:t>
            </a:r>
            <a:r>
              <a:rPr sz="1800">
                <a:solidFill>
                  <a:srgbClr val="000000"/>
                </a:solidFill>
              </a:rPr>
              <a:t>A</a:t>
            </a:r>
            <a:r>
              <a:rPr b="0" sz="1800">
                <a:solidFill>
                  <a:srgbClr val="000000"/>
                </a:solidFill>
              </a:rPr>
              <a:t>nnuo </a:t>
            </a:r>
            <a:r>
              <a:rPr sz="1800">
                <a:solidFill>
                  <a:srgbClr val="000000"/>
                </a:solidFill>
              </a:rPr>
              <a:t>N</a:t>
            </a:r>
            <a:r>
              <a:rPr b="0" sz="1800">
                <a:solidFill>
                  <a:srgbClr val="000000"/>
                </a:solidFill>
              </a:rPr>
              <a:t>ominale): </a:t>
            </a:r>
            <a:r>
              <a:rPr sz="1800"/>
              <a:t>costo</a:t>
            </a:r>
            <a:r>
              <a:rPr b="0" sz="1800">
                <a:solidFill>
                  <a:srgbClr val="000000"/>
                </a:solidFill>
              </a:rPr>
              <a:t> del </a:t>
            </a:r>
            <a:r>
              <a:rPr sz="1800"/>
              <a:t>capitale</a:t>
            </a:r>
            <a:r>
              <a:rPr b="0" sz="1800">
                <a:solidFill>
                  <a:srgbClr val="000000"/>
                </a:solidFill>
              </a:rPr>
              <a:t> preso a prestito, </a:t>
            </a:r>
            <a:r>
              <a:rPr sz="1800"/>
              <a:t>senza</a:t>
            </a:r>
            <a:r>
              <a:rPr b="0" sz="1800">
                <a:solidFill>
                  <a:srgbClr val="000000"/>
                </a:solidFill>
              </a:rPr>
              <a:t> </a:t>
            </a:r>
            <a:r>
              <a:rPr sz="1800"/>
              <a:t>costi</a:t>
            </a:r>
            <a:r>
              <a:rPr b="0" sz="1800">
                <a:solidFill>
                  <a:srgbClr val="000000"/>
                </a:solidFill>
              </a:rPr>
              <a:t> </a:t>
            </a:r>
            <a:r>
              <a:rPr sz="1800"/>
              <a:t>accessori</a:t>
            </a:r>
            <a:endParaRPr sz="1800"/>
          </a:p>
          <a:p>
            <a:pPr marL="285750" indent="-285750" algn="just">
              <a:buClr>
                <a:srgbClr val="00A197"/>
              </a:buClr>
              <a:buSzPct val="100000"/>
              <a:buChar char="✓"/>
              <a:defRPr b="1" sz="2000">
                <a:solidFill>
                  <a:srgbClr val="00A197"/>
                </a:solidFill>
              </a:defRPr>
            </a:pPr>
            <a:r>
              <a:t>TAEG</a:t>
            </a:r>
            <a:r>
              <a:rPr b="0" sz="1800">
                <a:solidFill>
                  <a:srgbClr val="000000"/>
                </a:solidFill>
              </a:rPr>
              <a:t> (</a:t>
            </a:r>
            <a:r>
              <a:rPr sz="1800">
                <a:solidFill>
                  <a:srgbClr val="000000"/>
                </a:solidFill>
              </a:rPr>
              <a:t>T</a:t>
            </a:r>
            <a:r>
              <a:rPr b="0" sz="1800">
                <a:solidFill>
                  <a:srgbClr val="000000"/>
                </a:solidFill>
              </a:rPr>
              <a:t>asso </a:t>
            </a:r>
            <a:r>
              <a:rPr sz="1800">
                <a:solidFill>
                  <a:srgbClr val="000000"/>
                </a:solidFill>
              </a:rPr>
              <a:t>A</a:t>
            </a:r>
            <a:r>
              <a:rPr b="0" sz="1800">
                <a:solidFill>
                  <a:srgbClr val="000000"/>
                </a:solidFill>
              </a:rPr>
              <a:t>nnuo </a:t>
            </a:r>
            <a:r>
              <a:rPr sz="1800">
                <a:solidFill>
                  <a:srgbClr val="000000"/>
                </a:solidFill>
              </a:rPr>
              <a:t>E</a:t>
            </a:r>
            <a:r>
              <a:rPr b="0" sz="1800">
                <a:solidFill>
                  <a:srgbClr val="000000"/>
                </a:solidFill>
              </a:rPr>
              <a:t>ffettivo </a:t>
            </a:r>
            <a:r>
              <a:rPr sz="1800">
                <a:solidFill>
                  <a:srgbClr val="000000"/>
                </a:solidFill>
              </a:rPr>
              <a:t>G</a:t>
            </a:r>
            <a:r>
              <a:rPr b="0" sz="1800">
                <a:solidFill>
                  <a:srgbClr val="000000"/>
                </a:solidFill>
              </a:rPr>
              <a:t>lobale): </a:t>
            </a:r>
            <a:r>
              <a:rPr sz="1800"/>
              <a:t>TAN</a:t>
            </a:r>
            <a:r>
              <a:rPr b="0" sz="1800">
                <a:solidFill>
                  <a:srgbClr val="000000"/>
                </a:solidFill>
              </a:rPr>
              <a:t> + </a:t>
            </a:r>
            <a:r>
              <a:rPr sz="1800"/>
              <a:t>Costi</a:t>
            </a:r>
            <a:r>
              <a:rPr b="0" sz="1800">
                <a:solidFill>
                  <a:srgbClr val="000000"/>
                </a:solidFill>
              </a:rPr>
              <a:t> </a:t>
            </a:r>
            <a:r>
              <a:rPr sz="1800"/>
              <a:t>Accessori</a:t>
            </a:r>
            <a:r>
              <a:rPr b="0" sz="1800">
                <a:solidFill>
                  <a:srgbClr val="000000"/>
                </a:solidFill>
              </a:rPr>
              <a:t> (istruttoria + spese direttamente collegate al finanziamento). Non rientrano le </a:t>
            </a:r>
            <a:r>
              <a:rPr sz="1800"/>
              <a:t>altre</a:t>
            </a:r>
            <a:r>
              <a:rPr b="0" sz="1800">
                <a:solidFill>
                  <a:srgbClr val="000000"/>
                </a:solidFill>
              </a:rPr>
              <a:t> </a:t>
            </a:r>
            <a:r>
              <a:rPr sz="1800"/>
              <a:t>spese</a:t>
            </a:r>
            <a:r>
              <a:rPr b="0" sz="1800">
                <a:solidFill>
                  <a:srgbClr val="000000"/>
                </a:solidFill>
              </a:rPr>
              <a:t> (es. notaio)</a:t>
            </a:r>
          </a:p>
        </p:txBody>
      </p:sp>
      <p:sp>
        <p:nvSpPr>
          <p:cNvPr id="468" name="Rettangolo con angoli arrotondati 2"/>
          <p:cNvSpPr/>
          <p:nvPr/>
        </p:nvSpPr>
        <p:spPr>
          <a:xfrm>
            <a:off x="277374" y="3621294"/>
            <a:ext cx="8683201" cy="936066"/>
          </a:xfrm>
          <a:prstGeom prst="roundRect">
            <a:avLst>
              <a:gd name="adj" fmla="val 16667"/>
            </a:avLst>
          </a:prstGeom>
          <a:ln w="12700">
            <a:solidFill>
              <a:srgbClr val="00A197"/>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 name="Picture 6" descr="Picture 6"/>
          <p:cNvPicPr>
            <a:picLocks noChangeAspect="1"/>
          </p:cNvPicPr>
          <p:nvPr/>
        </p:nvPicPr>
        <p:blipFill>
          <a:blip r:embed="rId3">
            <a:extLst/>
          </a:blip>
          <a:srcRect l="15778" t="0" r="30106" b="23855"/>
          <a:stretch>
            <a:fillRect/>
          </a:stretch>
        </p:blipFill>
        <p:spPr>
          <a:xfrm>
            <a:off x="1181100" y="3226756"/>
            <a:ext cx="1371601" cy="1057332"/>
          </a:xfrm>
          <a:prstGeom prst="rect">
            <a:avLst/>
          </a:prstGeom>
          <a:ln w="12700">
            <a:miter lim="400000"/>
          </a:ln>
        </p:spPr>
      </p:pic>
      <p:sp>
        <p:nvSpPr>
          <p:cNvPr id="473" name="Titolo 3"/>
          <p:cNvSpPr txBox="1"/>
          <p:nvPr/>
        </p:nvSpPr>
        <p:spPr>
          <a:xfrm>
            <a:off x="226800" y="475200"/>
            <a:ext cx="8690400" cy="3327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400"/>
              </a:lnSpc>
              <a:defRPr spc="-1" sz="2800"/>
            </a:lvl1pPr>
          </a:lstStyle>
          <a:p>
            <a:pPr/>
            <a:r>
              <a:t>I Finanziamenti – le garanzie</a:t>
            </a:r>
          </a:p>
        </p:txBody>
      </p:sp>
      <p:pic>
        <p:nvPicPr>
          <p:cNvPr id="474" name="Immagine 17" descr="Immagine 17"/>
          <p:cNvPicPr>
            <a:picLocks noChangeAspect="1"/>
          </p:cNvPicPr>
          <p:nvPr/>
        </p:nvPicPr>
        <p:blipFill>
          <a:blip r:embed="rId4">
            <a:extLst/>
          </a:blip>
          <a:stretch>
            <a:fillRect/>
          </a:stretch>
        </p:blipFill>
        <p:spPr>
          <a:xfrm>
            <a:off x="3970799" y="6497999"/>
            <a:ext cx="1108568" cy="162001"/>
          </a:xfrm>
          <a:prstGeom prst="rect">
            <a:avLst/>
          </a:prstGeom>
          <a:ln w="12700">
            <a:miter lim="400000"/>
          </a:ln>
        </p:spPr>
      </p:pic>
      <p:sp>
        <p:nvSpPr>
          <p:cNvPr id="475"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32</a:t>
            </a:r>
          </a:p>
        </p:txBody>
      </p:sp>
      <p:pic>
        <p:nvPicPr>
          <p:cNvPr id="476" name="Picture 2" descr="Picture 2"/>
          <p:cNvPicPr>
            <a:picLocks noChangeAspect="1"/>
          </p:cNvPicPr>
          <p:nvPr/>
        </p:nvPicPr>
        <p:blipFill>
          <a:blip r:embed="rId5">
            <a:extLst/>
          </a:blip>
          <a:srcRect l="20297" t="0" r="14261" b="0"/>
          <a:stretch>
            <a:fillRect/>
          </a:stretch>
        </p:blipFill>
        <p:spPr>
          <a:xfrm>
            <a:off x="234000" y="2619674"/>
            <a:ext cx="1295401" cy="1277084"/>
          </a:xfrm>
          <a:prstGeom prst="rect">
            <a:avLst/>
          </a:prstGeom>
          <a:ln w="12700">
            <a:miter lim="400000"/>
          </a:ln>
        </p:spPr>
      </p:pic>
      <p:grpSp>
        <p:nvGrpSpPr>
          <p:cNvPr id="479" name="Rettangolo con angoli arrotondati 8"/>
          <p:cNvGrpSpPr/>
          <p:nvPr/>
        </p:nvGrpSpPr>
        <p:grpSpPr>
          <a:xfrm>
            <a:off x="2819400" y="2612300"/>
            <a:ext cx="6105000" cy="1883500"/>
            <a:chOff x="0" y="0"/>
            <a:chExt cx="6104999" cy="1883499"/>
          </a:xfrm>
        </p:grpSpPr>
        <p:sp>
          <p:nvSpPr>
            <p:cNvPr id="477" name="Rettangolo arrotondato"/>
            <p:cNvSpPr/>
            <p:nvPr/>
          </p:nvSpPr>
          <p:spPr>
            <a:xfrm>
              <a:off x="0" y="0"/>
              <a:ext cx="6105000" cy="1883500"/>
            </a:xfrm>
            <a:prstGeom prst="roundRect">
              <a:avLst>
                <a:gd name="adj" fmla="val 16667"/>
              </a:avLst>
            </a:prstGeom>
            <a:solidFill>
              <a:srgbClr val="00A197"/>
            </a:solidFill>
            <a:ln w="12700" cap="flat">
              <a:noFill/>
              <a:miter lim="400000"/>
            </a:ln>
            <a:effectLst/>
          </p:spPr>
          <p:txBody>
            <a:bodyPr wrap="square" lIns="45719" tIns="45719" rIns="45719" bIns="45719" numCol="1" anchor="ctr">
              <a:noAutofit/>
            </a:bodyPr>
            <a:lstStyle/>
            <a:p>
              <a:pPr algn="just">
                <a:defRPr u="sng">
                  <a:solidFill>
                    <a:srgbClr val="FFFFFF"/>
                  </a:solidFill>
                </a:defRPr>
              </a:pPr>
            </a:p>
          </p:txBody>
        </p:sp>
        <p:sp>
          <p:nvSpPr>
            <p:cNvPr id="478" name="E’ una tutela che il soggetto finanziatore si procura in caso di insolvenza del debitore. Può essere una:…"/>
            <p:cNvSpPr txBox="1"/>
            <p:nvPr/>
          </p:nvSpPr>
          <p:spPr>
            <a:xfrm>
              <a:off x="137665" y="44956"/>
              <a:ext cx="5829670" cy="1793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just">
                <a:defRPr>
                  <a:solidFill>
                    <a:srgbClr val="FFFFFF"/>
                  </a:solidFill>
                </a:defRPr>
              </a:pPr>
              <a:r>
                <a:t>E’ una </a:t>
              </a:r>
              <a:r>
                <a:rPr b="1"/>
                <a:t>tutela</a:t>
              </a:r>
              <a:r>
                <a:t> che il soggetto </a:t>
              </a:r>
              <a:r>
                <a:rPr b="1"/>
                <a:t>finanziatore</a:t>
              </a:r>
              <a:r>
                <a:t> si procura in caso di </a:t>
              </a:r>
              <a:r>
                <a:rPr b="1"/>
                <a:t>insolvenza</a:t>
              </a:r>
              <a:r>
                <a:t> del debitore. Può essere una:</a:t>
              </a:r>
            </a:p>
            <a:p>
              <a:pPr marL="285750" indent="-285750" algn="just">
                <a:buClr>
                  <a:srgbClr val="FFFFFF"/>
                </a:buClr>
                <a:buSzPct val="100000"/>
                <a:buChar char="✓"/>
                <a:defRPr b="1">
                  <a:solidFill>
                    <a:srgbClr val="FFFFFF"/>
                  </a:solidFill>
                </a:defRPr>
              </a:pPr>
              <a:r>
                <a:t>GARANZIA</a:t>
              </a:r>
              <a:r>
                <a:rPr b="0"/>
                <a:t> </a:t>
              </a:r>
              <a:r>
                <a:t>REALE</a:t>
              </a:r>
              <a:r>
                <a:rPr b="0"/>
                <a:t>, </a:t>
              </a:r>
              <a:r>
                <a:t>impegnando</a:t>
              </a:r>
              <a:r>
                <a:rPr b="0"/>
                <a:t> un </a:t>
              </a:r>
              <a:r>
                <a:t>bene</a:t>
              </a:r>
              <a:r>
                <a:rPr b="0"/>
                <a:t> </a:t>
              </a:r>
            </a:p>
            <a:p>
              <a:pPr marL="285750" indent="-285750" algn="just">
                <a:buClr>
                  <a:srgbClr val="FFFFFF"/>
                </a:buClr>
                <a:buSzPct val="100000"/>
                <a:buChar char="✓"/>
                <a:defRPr b="1">
                  <a:solidFill>
                    <a:srgbClr val="FFFFFF"/>
                  </a:solidFill>
                </a:defRPr>
              </a:pPr>
              <a:r>
                <a:t>GARANZIA</a:t>
              </a:r>
              <a:r>
                <a:rPr b="0"/>
                <a:t> </a:t>
              </a:r>
              <a:r>
                <a:t>PERSONALE</a:t>
              </a:r>
              <a:r>
                <a:rPr b="0"/>
                <a:t>, prestata da un </a:t>
              </a:r>
              <a:r>
                <a:t>soggetto</a:t>
              </a:r>
              <a:r>
                <a:rPr b="0"/>
                <a:t> terzo. </a:t>
              </a:r>
            </a:p>
            <a:p>
              <a:pPr algn="just">
                <a:defRPr>
                  <a:solidFill>
                    <a:srgbClr val="FFFFFF"/>
                  </a:solidFill>
                </a:defRPr>
              </a:pPr>
              <a:r>
                <a:t>In caso di </a:t>
              </a:r>
              <a:r>
                <a:rPr b="1"/>
                <a:t>mancato</a:t>
              </a:r>
              <a:r>
                <a:t> </a:t>
              </a:r>
              <a:r>
                <a:rPr b="1"/>
                <a:t>pagamento</a:t>
              </a:r>
              <a:r>
                <a:t> il </a:t>
              </a:r>
              <a:r>
                <a:rPr b="1"/>
                <a:t>finanziatore</a:t>
              </a:r>
              <a:r>
                <a:t> può </a:t>
              </a:r>
              <a:r>
                <a:rPr b="1"/>
                <a:t>avvalersi</a:t>
              </a:r>
              <a:r>
                <a:t> sul </a:t>
              </a:r>
              <a:r>
                <a:rPr b="1"/>
                <a:t>bene</a:t>
              </a:r>
              <a:r>
                <a:t> o sul </a:t>
              </a:r>
              <a:r>
                <a:rPr b="1"/>
                <a:t>soggetto</a:t>
              </a:r>
              <a:r>
                <a:t> garanti</a:t>
              </a: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Mi chiamo Valentina e credo nell’amore</a:t>
            </a:r>
          </a:p>
        </p:txBody>
      </p:sp>
      <p:pic>
        <p:nvPicPr>
          <p:cNvPr id="484" name="Immagine 20" descr="Immagine 20"/>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485"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33</a:t>
            </a:r>
          </a:p>
        </p:txBody>
      </p:sp>
      <p:pic>
        <p:nvPicPr>
          <p:cNvPr id="486" name="Immagine 2" descr="Immagine 2"/>
          <p:cNvPicPr>
            <a:picLocks noChangeAspect="1"/>
          </p:cNvPicPr>
          <p:nvPr/>
        </p:nvPicPr>
        <p:blipFill>
          <a:blip r:embed="rId4">
            <a:extLst/>
          </a:blip>
          <a:stretch>
            <a:fillRect/>
          </a:stretch>
        </p:blipFill>
        <p:spPr>
          <a:xfrm>
            <a:off x="2253052" y="1149760"/>
            <a:ext cx="4544061" cy="4839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9" y="0"/>
                </a:moveTo>
                <a:cubicBezTo>
                  <a:pt x="1611" y="0"/>
                  <a:pt x="0" y="1513"/>
                  <a:pt x="0" y="3380"/>
                </a:cubicBezTo>
                <a:lnTo>
                  <a:pt x="0" y="18218"/>
                </a:lnTo>
                <a:cubicBezTo>
                  <a:pt x="0" y="20085"/>
                  <a:pt x="1611" y="21600"/>
                  <a:pt x="3599" y="21600"/>
                </a:cubicBezTo>
                <a:lnTo>
                  <a:pt x="17999" y="21600"/>
                </a:lnTo>
                <a:cubicBezTo>
                  <a:pt x="19987" y="21600"/>
                  <a:pt x="21600" y="20085"/>
                  <a:pt x="21600" y="18218"/>
                </a:cubicBezTo>
                <a:lnTo>
                  <a:pt x="21600" y="3380"/>
                </a:lnTo>
                <a:cubicBezTo>
                  <a:pt x="21600" y="1513"/>
                  <a:pt x="19987" y="0"/>
                  <a:pt x="17999" y="0"/>
                </a:cubicBezTo>
                <a:lnTo>
                  <a:pt x="3599" y="0"/>
                </a:lnTo>
                <a:close/>
              </a:path>
            </a:pathLst>
          </a:custGeom>
          <a:ln w="12700">
            <a:miter lim="400000"/>
          </a:ln>
          <a:effectLst>
            <a:outerShdw sx="100000" sy="100000" kx="0" ky="0" algn="b" rotWithShape="0" blurRad="76200" dist="38100" dir="7800000">
              <a:srgbClr val="000000">
                <a:alpha val="40000"/>
              </a:srgbClr>
            </a:outerShdw>
          </a:effectLst>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A TUTTE LE DONNE (Alda Merini)</a:t>
            </a:r>
          </a:p>
        </p:txBody>
      </p:sp>
      <p:pic>
        <p:nvPicPr>
          <p:cNvPr id="491" name="Immagine 20" descr="Immagine 20"/>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492"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34</a:t>
            </a:r>
          </a:p>
        </p:txBody>
      </p:sp>
      <p:sp>
        <p:nvSpPr>
          <p:cNvPr id="493" name="CasellaDiTesto 2"/>
          <p:cNvSpPr txBox="1"/>
          <p:nvPr/>
        </p:nvSpPr>
        <p:spPr>
          <a:xfrm>
            <a:off x="315720" y="990600"/>
            <a:ext cx="5201160" cy="52987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00A197"/>
                </a:solidFill>
              </a:defRPr>
            </a:pPr>
            <a:r>
              <a:t>Fragile, opulenta donna, matrice del paradiso</a:t>
            </a:r>
          </a:p>
          <a:p>
            <a:pPr>
              <a:defRPr>
                <a:solidFill>
                  <a:srgbClr val="00A197"/>
                </a:solidFill>
              </a:defRPr>
            </a:pPr>
            <a:r>
              <a:t>sei un granello di colpa</a:t>
            </a:r>
          </a:p>
          <a:p>
            <a:pPr>
              <a:defRPr>
                <a:solidFill>
                  <a:srgbClr val="00A197"/>
                </a:solidFill>
              </a:defRPr>
            </a:pPr>
            <a:r>
              <a:t>anche agli occhi di Dio</a:t>
            </a:r>
          </a:p>
          <a:p>
            <a:pPr>
              <a:defRPr>
                <a:solidFill>
                  <a:srgbClr val="00A197"/>
                </a:solidFill>
              </a:defRPr>
            </a:pPr>
            <a:r>
              <a:t>malgrado le tue sante guerre</a:t>
            </a:r>
          </a:p>
          <a:p>
            <a:pPr>
              <a:defRPr>
                <a:solidFill>
                  <a:srgbClr val="00A197"/>
                </a:solidFill>
              </a:defRPr>
            </a:pPr>
            <a:r>
              <a:t>per l’emancipazione.</a:t>
            </a:r>
          </a:p>
          <a:p>
            <a:pPr>
              <a:defRPr>
                <a:solidFill>
                  <a:srgbClr val="00A197"/>
                </a:solidFill>
              </a:defRPr>
            </a:pPr>
          </a:p>
          <a:p>
            <a:pPr>
              <a:defRPr>
                <a:solidFill>
                  <a:srgbClr val="FF0000"/>
                </a:solidFill>
              </a:defRPr>
            </a:pPr>
            <a:r>
              <a:t>Spaccarono la tua bellezza</a:t>
            </a:r>
          </a:p>
          <a:p>
            <a:pPr>
              <a:defRPr>
                <a:solidFill>
                  <a:srgbClr val="FF0000"/>
                </a:solidFill>
              </a:defRPr>
            </a:pPr>
            <a:r>
              <a:t>e rimane uno scheletro d’amore</a:t>
            </a:r>
          </a:p>
          <a:p>
            <a:pPr>
              <a:defRPr>
                <a:solidFill>
                  <a:srgbClr val="FF0000"/>
                </a:solidFill>
              </a:defRPr>
            </a:pPr>
            <a:r>
              <a:t>che però grida ancora vendetta</a:t>
            </a:r>
          </a:p>
          <a:p>
            <a:pPr>
              <a:defRPr>
                <a:solidFill>
                  <a:srgbClr val="FF0000"/>
                </a:solidFill>
              </a:defRPr>
            </a:pPr>
            <a:r>
              <a:t>e soltanto tu riesci</a:t>
            </a:r>
          </a:p>
          <a:p>
            <a:pPr>
              <a:defRPr>
                <a:solidFill>
                  <a:srgbClr val="FF0000"/>
                </a:solidFill>
              </a:defRPr>
            </a:pPr>
            <a:r>
              <a:t>ancora a piangere,</a:t>
            </a:r>
          </a:p>
          <a:p>
            <a:pPr>
              <a:defRPr>
                <a:solidFill>
                  <a:srgbClr val="FF0000"/>
                </a:solidFill>
              </a:defRPr>
            </a:pPr>
          </a:p>
          <a:p>
            <a:pPr>
              <a:defRPr>
                <a:solidFill>
                  <a:schemeClr val="accent1"/>
                </a:solidFill>
              </a:defRPr>
            </a:pPr>
            <a:r>
              <a:t>poi ti volgi e vedi ancora i tuoi figli,</a:t>
            </a:r>
          </a:p>
          <a:p>
            <a:pPr>
              <a:defRPr>
                <a:solidFill>
                  <a:schemeClr val="accent1"/>
                </a:solidFill>
              </a:defRPr>
            </a:pPr>
            <a:r>
              <a:t>poi ti volti e non sai ancora dire</a:t>
            </a:r>
          </a:p>
          <a:p>
            <a:pPr>
              <a:defRPr>
                <a:solidFill>
                  <a:schemeClr val="accent1"/>
                </a:solidFill>
              </a:defRPr>
            </a:pPr>
            <a:r>
              <a:t>e taci meravigliata</a:t>
            </a:r>
          </a:p>
          <a:p>
            <a:pPr>
              <a:defRPr>
                <a:solidFill>
                  <a:schemeClr val="accent1"/>
                </a:solidFill>
              </a:defRPr>
            </a:pPr>
          </a:p>
          <a:p>
            <a:pPr>
              <a:defRPr b="1">
                <a:solidFill>
                  <a:srgbClr val="00B050"/>
                </a:solidFill>
              </a:defRPr>
            </a:pPr>
            <a:r>
              <a:t>e allora diventi grande come la terra</a:t>
            </a:r>
          </a:p>
          <a:p>
            <a:pPr>
              <a:defRPr b="1">
                <a:solidFill>
                  <a:srgbClr val="00B050"/>
                </a:solidFill>
              </a:defRPr>
            </a:pPr>
            <a:r>
              <a:t>e innalzi il tuo canto d’amore.</a:t>
            </a:r>
          </a:p>
        </p:txBody>
      </p:sp>
      <p:pic>
        <p:nvPicPr>
          <p:cNvPr id="494" name="Immagine 4" descr="Immagine 4"/>
          <p:cNvPicPr>
            <a:picLocks noChangeAspect="1"/>
          </p:cNvPicPr>
          <p:nvPr/>
        </p:nvPicPr>
        <p:blipFill>
          <a:blip r:embed="rId4">
            <a:extLst/>
          </a:blip>
          <a:stretch>
            <a:fillRect/>
          </a:stretch>
        </p:blipFill>
        <p:spPr>
          <a:xfrm>
            <a:off x="5257800" y="1219200"/>
            <a:ext cx="3497073" cy="4722735"/>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Immagine 4" descr="Immagine 4"/>
          <p:cNvPicPr>
            <a:picLocks noChangeAspect="1"/>
          </p:cNvPicPr>
          <p:nvPr/>
        </p:nvPicPr>
        <p:blipFill>
          <a:blip r:embed="rId2">
            <a:extLst/>
          </a:blip>
          <a:srcRect l="0" t="0" r="32703" b="0"/>
          <a:stretch>
            <a:fillRect/>
          </a:stretch>
        </p:blipFill>
        <p:spPr>
          <a:xfrm>
            <a:off x="-1" y="0"/>
            <a:ext cx="9144001" cy="4284001"/>
          </a:xfrm>
          <a:prstGeom prst="rect">
            <a:avLst/>
          </a:prstGeom>
          <a:ln w="12700">
            <a:miter lim="400000"/>
          </a:ln>
        </p:spPr>
      </p:pic>
      <p:sp>
        <p:nvSpPr>
          <p:cNvPr id="499" name="Title 5"/>
          <p:cNvSpPr txBox="1"/>
          <p:nvPr>
            <p:ph type="title"/>
          </p:nvPr>
        </p:nvSpPr>
        <p:spPr>
          <a:xfrm>
            <a:off x="1772117" y="1685271"/>
            <a:ext cx="5599766" cy="456728"/>
          </a:xfrm>
          <a:prstGeom prst="rect">
            <a:avLst/>
          </a:prstGeom>
        </p:spPr>
        <p:txBody>
          <a:bodyPr/>
          <a:lstStyle>
            <a:lvl1pPr defTabSz="947452">
              <a:lnSpc>
                <a:spcPts val="3100"/>
              </a:lnSpc>
              <a:defRPr i="1" sz="4312">
                <a:solidFill>
                  <a:srgbClr val="FFFFFF"/>
                </a:solidFill>
              </a:defRPr>
            </a:lvl1pPr>
          </a:lstStyle>
          <a:p>
            <a:pPr/>
            <a:r>
              <a:t>Grazie per l’attenzione!</a:t>
            </a:r>
          </a:p>
        </p:txBody>
      </p:sp>
      <p:pic>
        <p:nvPicPr>
          <p:cNvPr id="500" name="Immagine 6" descr="Immagine 6"/>
          <p:cNvPicPr>
            <a:picLocks noChangeAspect="1"/>
          </p:cNvPicPr>
          <p:nvPr/>
        </p:nvPicPr>
        <p:blipFill>
          <a:blip r:embed="rId3">
            <a:extLst/>
          </a:blip>
          <a:stretch>
            <a:fillRect/>
          </a:stretch>
        </p:blipFill>
        <p:spPr>
          <a:xfrm>
            <a:off x="6299999" y="6120000"/>
            <a:ext cx="2463482" cy="3600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Riferimenti normativi</a:t>
            </a:r>
          </a:p>
        </p:txBody>
      </p:sp>
      <p:pic>
        <p:nvPicPr>
          <p:cNvPr id="503" name="Immagine 20" descr="Immagine 20"/>
          <p:cNvPicPr>
            <a:picLocks noChangeAspect="1"/>
          </p:cNvPicPr>
          <p:nvPr/>
        </p:nvPicPr>
        <p:blipFill>
          <a:blip r:embed="rId2">
            <a:extLst/>
          </a:blip>
          <a:stretch>
            <a:fillRect/>
          </a:stretch>
        </p:blipFill>
        <p:spPr>
          <a:xfrm>
            <a:off x="3970799" y="6497999"/>
            <a:ext cx="1108568" cy="162001"/>
          </a:xfrm>
          <a:prstGeom prst="rect">
            <a:avLst/>
          </a:prstGeom>
          <a:ln w="12700">
            <a:miter lim="400000"/>
          </a:ln>
        </p:spPr>
      </p:pic>
      <p:sp>
        <p:nvSpPr>
          <p:cNvPr id="504" name="CasellaDiTesto 16"/>
          <p:cNvSpPr txBox="1"/>
          <p:nvPr/>
        </p:nvSpPr>
        <p:spPr>
          <a:xfrm>
            <a:off x="315719" y="6318001"/>
            <a:ext cx="258625"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36</a:t>
            </a:r>
          </a:p>
        </p:txBody>
      </p:sp>
      <p:sp>
        <p:nvSpPr>
          <p:cNvPr id="505" name="CasellaDiTesto 2"/>
          <p:cNvSpPr txBox="1"/>
          <p:nvPr/>
        </p:nvSpPr>
        <p:spPr>
          <a:xfrm>
            <a:off x="342758" y="1142999"/>
            <a:ext cx="8325361" cy="38382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 livello Internazionale→ </a:t>
            </a:r>
            <a:r>
              <a:rPr b="1"/>
              <a:t>Convenzione di Instanbul</a:t>
            </a:r>
            <a:r>
              <a:t> in cui la violenza economica viene elencata tra le forme di violenza nei confronti delle donne all’art. 3 e articolo 12</a:t>
            </a:r>
          </a:p>
          <a:p>
            <a:pPr/>
            <a:r>
              <a:t>A livello UE: → Direttiva del Parlamento Europeo e del Consiglio sui diritti della vittima (2012/29/EU)5 riconosce che la violenza contro le donne può manifestarsi in diverse forme, inclusa quella economica. La Direttiva stabilisce una serie di standard minimi che devono essere garantiti dagli Stati membri in materia di diritti, supporto e protezione delle vittime.</a:t>
            </a:r>
          </a:p>
          <a:p>
            <a:pPr/>
            <a:r>
              <a:t>→ Proposta di direttiva della Commissione Europea per con trastare la violenza contro le donne e la violenza domestica (COM/</a:t>
            </a:r>
          </a:p>
          <a:p>
            <a:pPr/>
            <a:r>
              <a:t>→  Nell’ordinamento italiano, la violenza economica non è considerata un reato specifico, e più volte il nostro Paese è stato criticato per questo, specie dalle istituzioni europee (ECOVIO, 2020). È comunque possibile inquadrare il fenomeno nel sistema di diritto civile e penale.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olo 5"/>
          <p:cNvSpPr txBox="1"/>
          <p:nvPr>
            <p:ph type="title"/>
          </p:nvPr>
        </p:nvSpPr>
        <p:spPr>
          <a:xfrm>
            <a:off x="234000" y="475203"/>
            <a:ext cx="8690400" cy="306368"/>
          </a:xfrm>
          <a:prstGeom prst="rect">
            <a:avLst/>
          </a:prstGeom>
        </p:spPr>
        <p:txBody>
          <a:bodyPr/>
          <a:lstStyle>
            <a:lvl1pPr defTabSz="886968">
              <a:lnSpc>
                <a:spcPts val="2100"/>
              </a:lnSpc>
              <a:defRPr b="0" spc="-97" sz="2716"/>
            </a:lvl1pPr>
          </a:lstStyle>
          <a:p>
            <a:pPr/>
            <a:r>
              <a:t>Chi è UniGens</a:t>
            </a:r>
          </a:p>
        </p:txBody>
      </p:sp>
      <p:sp>
        <p:nvSpPr>
          <p:cNvPr id="120" name="Segnaposto contenuto 6"/>
          <p:cNvSpPr txBox="1"/>
          <p:nvPr>
            <p:ph type="body" sz="quarter" idx="1"/>
          </p:nvPr>
        </p:nvSpPr>
        <p:spPr>
          <a:xfrm>
            <a:off x="234000" y="1339201"/>
            <a:ext cx="8460000" cy="646332"/>
          </a:xfrm>
          <a:prstGeom prst="rect">
            <a:avLst/>
          </a:prstGeom>
        </p:spPr>
        <p:txBody>
          <a:bodyPr/>
          <a:lstStyle/>
          <a:p>
            <a:pPr marL="0" indent="0" algn="just">
              <a:spcBef>
                <a:spcPts val="600"/>
              </a:spcBef>
              <a:buSzTx/>
              <a:buNone/>
              <a:defRPr sz="1800"/>
            </a:pPr>
            <a:r>
              <a:t>I </a:t>
            </a:r>
            <a:r>
              <a:rPr b="1">
                <a:solidFill>
                  <a:srgbClr val="00A197"/>
                </a:solidFill>
              </a:rPr>
              <a:t>principali</a:t>
            </a:r>
            <a:r>
              <a:t> </a:t>
            </a:r>
            <a:r>
              <a:rPr b="1">
                <a:solidFill>
                  <a:srgbClr val="00A197"/>
                </a:solidFill>
              </a:rPr>
              <a:t>partners</a:t>
            </a:r>
            <a:r>
              <a:t> di </a:t>
            </a:r>
            <a:r>
              <a:rPr b="1">
                <a:solidFill>
                  <a:srgbClr val="00A197"/>
                </a:solidFill>
              </a:rPr>
              <a:t>UniGens</a:t>
            </a:r>
            <a:r>
              <a:t>, beneficiari della nostra attività di </a:t>
            </a:r>
            <a:r>
              <a:rPr b="1">
                <a:solidFill>
                  <a:srgbClr val="00A197"/>
                </a:solidFill>
              </a:rPr>
              <a:t>volontariato</a:t>
            </a:r>
            <a:r>
              <a:t> di </a:t>
            </a:r>
            <a:r>
              <a:rPr b="1">
                <a:solidFill>
                  <a:srgbClr val="00A197"/>
                </a:solidFill>
              </a:rPr>
              <a:t>competenza</a:t>
            </a:r>
            <a:r>
              <a:t> sono:</a:t>
            </a:r>
          </a:p>
        </p:txBody>
      </p:sp>
      <p:pic>
        <p:nvPicPr>
          <p:cNvPr id="121" name="Immagine 2" descr="Immagine 2"/>
          <p:cNvPicPr>
            <a:picLocks noChangeAspect="1"/>
          </p:cNvPicPr>
          <p:nvPr/>
        </p:nvPicPr>
        <p:blipFill>
          <a:blip r:embed="rId2">
            <a:extLst/>
          </a:blip>
          <a:stretch>
            <a:fillRect/>
          </a:stretch>
        </p:blipFill>
        <p:spPr>
          <a:xfrm>
            <a:off x="3970806" y="6497999"/>
            <a:ext cx="1108568" cy="162001"/>
          </a:xfrm>
          <a:prstGeom prst="rect">
            <a:avLst/>
          </a:prstGeom>
          <a:ln w="12700">
            <a:miter lim="400000"/>
          </a:ln>
        </p:spPr>
      </p:pic>
      <p:sp>
        <p:nvSpPr>
          <p:cNvPr id="122" name="Baseline"/>
          <p:cNvSpPr/>
          <p:nvPr/>
        </p:nvSpPr>
        <p:spPr>
          <a:xfrm>
            <a:off x="0" y="1015554"/>
            <a:ext cx="9144000" cy="1"/>
          </a:xfrm>
          <a:prstGeom prst="line">
            <a:avLst/>
          </a:prstGeom>
          <a:ln w="19050">
            <a:solidFill>
              <a:srgbClr val="00A197"/>
            </a:solidFill>
          </a:ln>
        </p:spPr>
        <p:txBody>
          <a:bodyPr lIns="45719" rIns="45719"/>
          <a:lstStyle/>
          <a:p>
            <a:pPr/>
          </a:p>
        </p:txBody>
      </p:sp>
      <p:pic>
        <p:nvPicPr>
          <p:cNvPr id="123" name="Picture 2" descr="Picture 2"/>
          <p:cNvPicPr>
            <a:picLocks noChangeAspect="1"/>
          </p:cNvPicPr>
          <p:nvPr/>
        </p:nvPicPr>
        <p:blipFill>
          <a:blip r:embed="rId3">
            <a:extLst/>
          </a:blip>
          <a:srcRect l="15198" t="37551" r="14658" b="41482"/>
          <a:stretch>
            <a:fillRect/>
          </a:stretch>
        </p:blipFill>
        <p:spPr>
          <a:xfrm>
            <a:off x="238431" y="2163652"/>
            <a:ext cx="1904115" cy="399432"/>
          </a:xfrm>
          <a:prstGeom prst="rect">
            <a:avLst/>
          </a:prstGeom>
          <a:ln w="12700">
            <a:miter lim="400000"/>
          </a:ln>
        </p:spPr>
      </p:pic>
      <p:pic>
        <p:nvPicPr>
          <p:cNvPr id="124" name="Picture 4" descr="Picture 4"/>
          <p:cNvPicPr>
            <a:picLocks noChangeAspect="1"/>
          </p:cNvPicPr>
          <p:nvPr/>
        </p:nvPicPr>
        <p:blipFill>
          <a:blip r:embed="rId4">
            <a:extLst/>
          </a:blip>
          <a:srcRect l="14898" t="29047" r="15638" b="26910"/>
          <a:stretch>
            <a:fillRect/>
          </a:stretch>
        </p:blipFill>
        <p:spPr>
          <a:xfrm>
            <a:off x="3549793" y="1907794"/>
            <a:ext cx="1885679" cy="839015"/>
          </a:xfrm>
          <a:prstGeom prst="rect">
            <a:avLst/>
          </a:prstGeom>
          <a:ln w="12700">
            <a:miter lim="400000"/>
          </a:ln>
        </p:spPr>
      </p:pic>
      <p:pic>
        <p:nvPicPr>
          <p:cNvPr id="125" name="Picture 6" descr="Picture 6"/>
          <p:cNvPicPr>
            <a:picLocks noChangeAspect="1"/>
          </p:cNvPicPr>
          <p:nvPr/>
        </p:nvPicPr>
        <p:blipFill>
          <a:blip r:embed="rId5">
            <a:extLst/>
          </a:blip>
          <a:srcRect l="0" t="25964" r="0" b="24459"/>
          <a:stretch>
            <a:fillRect/>
          </a:stretch>
        </p:blipFill>
        <p:spPr>
          <a:xfrm>
            <a:off x="4285072" y="5240765"/>
            <a:ext cx="1823084" cy="634261"/>
          </a:xfrm>
          <a:prstGeom prst="rect">
            <a:avLst/>
          </a:prstGeom>
          <a:ln w="12700">
            <a:miter lim="400000"/>
          </a:ln>
        </p:spPr>
      </p:pic>
      <p:pic>
        <p:nvPicPr>
          <p:cNvPr id="126" name="Picture 8" descr="Picture 8"/>
          <p:cNvPicPr>
            <a:picLocks noChangeAspect="1"/>
          </p:cNvPicPr>
          <p:nvPr/>
        </p:nvPicPr>
        <p:blipFill>
          <a:blip r:embed="rId6">
            <a:extLst/>
          </a:blip>
          <a:stretch>
            <a:fillRect/>
          </a:stretch>
        </p:blipFill>
        <p:spPr>
          <a:xfrm>
            <a:off x="234000" y="4880724"/>
            <a:ext cx="1729712" cy="885286"/>
          </a:xfrm>
          <a:prstGeom prst="rect">
            <a:avLst/>
          </a:prstGeom>
          <a:ln w="12700">
            <a:miter lim="400000"/>
          </a:ln>
        </p:spPr>
      </p:pic>
      <p:pic>
        <p:nvPicPr>
          <p:cNvPr id="127" name="Picture 10" descr="Picture 10"/>
          <p:cNvPicPr>
            <a:picLocks noChangeAspect="1"/>
          </p:cNvPicPr>
          <p:nvPr/>
        </p:nvPicPr>
        <p:blipFill>
          <a:blip r:embed="rId7">
            <a:extLst/>
          </a:blip>
          <a:srcRect l="0" t="30776" r="0" b="34503"/>
          <a:stretch>
            <a:fillRect/>
          </a:stretch>
        </p:blipFill>
        <p:spPr>
          <a:xfrm>
            <a:off x="214158" y="4050789"/>
            <a:ext cx="2714626" cy="661421"/>
          </a:xfrm>
          <a:prstGeom prst="rect">
            <a:avLst/>
          </a:prstGeom>
          <a:ln w="12700">
            <a:miter lim="400000"/>
          </a:ln>
        </p:spPr>
      </p:pic>
      <p:pic>
        <p:nvPicPr>
          <p:cNvPr id="128" name="Picture 12" descr="Picture 12"/>
          <p:cNvPicPr>
            <a:picLocks noChangeAspect="1"/>
          </p:cNvPicPr>
          <p:nvPr/>
        </p:nvPicPr>
        <p:blipFill>
          <a:blip r:embed="rId8">
            <a:extLst/>
          </a:blip>
          <a:stretch>
            <a:fillRect/>
          </a:stretch>
        </p:blipFill>
        <p:spPr>
          <a:xfrm>
            <a:off x="2582088" y="4631051"/>
            <a:ext cx="1183721" cy="1365103"/>
          </a:xfrm>
          <a:prstGeom prst="rect">
            <a:avLst/>
          </a:prstGeom>
          <a:ln w="12700">
            <a:miter lim="400000"/>
          </a:ln>
        </p:spPr>
      </p:pic>
      <p:pic>
        <p:nvPicPr>
          <p:cNvPr id="129" name="Picture 14" descr="Picture 14"/>
          <p:cNvPicPr>
            <a:picLocks noChangeAspect="1"/>
          </p:cNvPicPr>
          <p:nvPr/>
        </p:nvPicPr>
        <p:blipFill>
          <a:blip r:embed="rId9">
            <a:extLst/>
          </a:blip>
          <a:stretch>
            <a:fillRect/>
          </a:stretch>
        </p:blipFill>
        <p:spPr>
          <a:xfrm>
            <a:off x="5555264" y="3014222"/>
            <a:ext cx="2165956" cy="631911"/>
          </a:xfrm>
          <a:prstGeom prst="rect">
            <a:avLst/>
          </a:prstGeom>
          <a:ln w="12700">
            <a:miter lim="400000"/>
          </a:ln>
        </p:spPr>
      </p:pic>
      <p:pic>
        <p:nvPicPr>
          <p:cNvPr id="130" name="Picture 16" descr="Picture 16"/>
          <p:cNvPicPr>
            <a:picLocks noChangeAspect="1"/>
          </p:cNvPicPr>
          <p:nvPr/>
        </p:nvPicPr>
        <p:blipFill>
          <a:blip r:embed="rId10">
            <a:extLst/>
          </a:blip>
          <a:srcRect l="0" t="20893" r="0" b="18619"/>
          <a:stretch>
            <a:fillRect/>
          </a:stretch>
        </p:blipFill>
        <p:spPr>
          <a:xfrm>
            <a:off x="4010016" y="3930897"/>
            <a:ext cx="2714626" cy="1152260"/>
          </a:xfrm>
          <a:prstGeom prst="rect">
            <a:avLst/>
          </a:prstGeom>
          <a:ln w="12700">
            <a:miter lim="400000"/>
          </a:ln>
        </p:spPr>
      </p:pic>
      <p:pic>
        <p:nvPicPr>
          <p:cNvPr id="131" name="Picture 18" descr="Picture 18"/>
          <p:cNvPicPr>
            <a:picLocks noChangeAspect="1"/>
          </p:cNvPicPr>
          <p:nvPr/>
        </p:nvPicPr>
        <p:blipFill>
          <a:blip r:embed="rId11">
            <a:extLst/>
          </a:blip>
          <a:srcRect l="20066" t="5915" r="23651" b="9531"/>
          <a:stretch>
            <a:fillRect/>
          </a:stretch>
        </p:blipFill>
        <p:spPr>
          <a:xfrm>
            <a:off x="7790244" y="2472721"/>
            <a:ext cx="1163637" cy="1226775"/>
          </a:xfrm>
          <a:prstGeom prst="rect">
            <a:avLst/>
          </a:prstGeom>
          <a:ln w="12700">
            <a:miter lim="400000"/>
          </a:ln>
        </p:spPr>
      </p:pic>
      <p:pic>
        <p:nvPicPr>
          <p:cNvPr id="132" name="Picture 20" descr="Picture 20"/>
          <p:cNvPicPr>
            <a:picLocks noChangeAspect="1"/>
          </p:cNvPicPr>
          <p:nvPr/>
        </p:nvPicPr>
        <p:blipFill>
          <a:blip r:embed="rId12">
            <a:extLst/>
          </a:blip>
          <a:srcRect l="20302" t="29066" r="20702" b="23653"/>
          <a:stretch>
            <a:fillRect/>
          </a:stretch>
        </p:blipFill>
        <p:spPr>
          <a:xfrm>
            <a:off x="3765808" y="3030210"/>
            <a:ext cx="1601522" cy="900688"/>
          </a:xfrm>
          <a:prstGeom prst="rect">
            <a:avLst/>
          </a:prstGeom>
          <a:ln w="12700">
            <a:miter lim="400000"/>
          </a:ln>
        </p:spPr>
      </p:pic>
      <p:pic>
        <p:nvPicPr>
          <p:cNvPr id="133" name="Picture 22" descr="Picture 22"/>
          <p:cNvPicPr>
            <a:picLocks noChangeAspect="1"/>
          </p:cNvPicPr>
          <p:nvPr/>
        </p:nvPicPr>
        <p:blipFill>
          <a:blip r:embed="rId13">
            <a:extLst/>
          </a:blip>
          <a:stretch>
            <a:fillRect/>
          </a:stretch>
        </p:blipFill>
        <p:spPr>
          <a:xfrm>
            <a:off x="6793221" y="5346729"/>
            <a:ext cx="1823083" cy="572210"/>
          </a:xfrm>
          <a:prstGeom prst="rect">
            <a:avLst/>
          </a:prstGeom>
          <a:ln w="12700">
            <a:miter lim="400000"/>
          </a:ln>
        </p:spPr>
      </p:pic>
      <p:pic>
        <p:nvPicPr>
          <p:cNvPr id="134" name="Picture 24" descr="Picture 24"/>
          <p:cNvPicPr>
            <a:picLocks noChangeAspect="1"/>
          </p:cNvPicPr>
          <p:nvPr/>
        </p:nvPicPr>
        <p:blipFill>
          <a:blip r:embed="rId14">
            <a:extLst/>
          </a:blip>
          <a:stretch>
            <a:fillRect/>
          </a:stretch>
        </p:blipFill>
        <p:spPr>
          <a:xfrm>
            <a:off x="2036260" y="1938801"/>
            <a:ext cx="1589534" cy="849133"/>
          </a:xfrm>
          <a:prstGeom prst="rect">
            <a:avLst/>
          </a:prstGeom>
          <a:ln w="12700">
            <a:miter lim="400000"/>
          </a:ln>
        </p:spPr>
      </p:pic>
      <p:pic>
        <p:nvPicPr>
          <p:cNvPr id="135" name="Picture 26" descr="Picture 26"/>
          <p:cNvPicPr>
            <a:picLocks noChangeAspect="1"/>
          </p:cNvPicPr>
          <p:nvPr/>
        </p:nvPicPr>
        <p:blipFill>
          <a:blip r:embed="rId15">
            <a:extLst/>
          </a:blip>
          <a:stretch>
            <a:fillRect/>
          </a:stretch>
        </p:blipFill>
        <p:spPr>
          <a:xfrm>
            <a:off x="2145593" y="2900848"/>
            <a:ext cx="1348624" cy="1190626"/>
          </a:xfrm>
          <a:prstGeom prst="rect">
            <a:avLst/>
          </a:prstGeom>
          <a:ln w="12700">
            <a:miter lim="400000"/>
          </a:ln>
        </p:spPr>
      </p:pic>
      <p:pic>
        <p:nvPicPr>
          <p:cNvPr id="136" name="Picture 28" descr="Picture 28"/>
          <p:cNvPicPr>
            <a:picLocks noChangeAspect="1"/>
          </p:cNvPicPr>
          <p:nvPr/>
        </p:nvPicPr>
        <p:blipFill>
          <a:blip r:embed="rId16">
            <a:extLst/>
          </a:blip>
          <a:stretch>
            <a:fillRect/>
          </a:stretch>
        </p:blipFill>
        <p:spPr>
          <a:xfrm>
            <a:off x="6745879" y="4374002"/>
            <a:ext cx="2178521" cy="709155"/>
          </a:xfrm>
          <a:prstGeom prst="rect">
            <a:avLst/>
          </a:prstGeom>
          <a:ln w="12700">
            <a:miter lim="400000"/>
          </a:ln>
        </p:spPr>
      </p:pic>
      <p:pic>
        <p:nvPicPr>
          <p:cNvPr id="137" name="Picture 30" descr="Picture 30"/>
          <p:cNvPicPr>
            <a:picLocks noChangeAspect="1"/>
          </p:cNvPicPr>
          <p:nvPr/>
        </p:nvPicPr>
        <p:blipFill>
          <a:blip r:embed="rId17">
            <a:extLst/>
          </a:blip>
          <a:stretch>
            <a:fillRect/>
          </a:stretch>
        </p:blipFill>
        <p:spPr>
          <a:xfrm>
            <a:off x="343271" y="2985549"/>
            <a:ext cx="1352551" cy="847726"/>
          </a:xfrm>
          <a:prstGeom prst="rect">
            <a:avLst/>
          </a:prstGeom>
          <a:ln w="12700">
            <a:miter lim="400000"/>
          </a:ln>
        </p:spPr>
      </p:pic>
      <p:pic>
        <p:nvPicPr>
          <p:cNvPr id="138" name="Picture 32" descr="Picture 32"/>
          <p:cNvPicPr>
            <a:picLocks noChangeAspect="1"/>
          </p:cNvPicPr>
          <p:nvPr/>
        </p:nvPicPr>
        <p:blipFill>
          <a:blip r:embed="rId18">
            <a:extLst/>
          </a:blip>
          <a:stretch>
            <a:fillRect/>
          </a:stretch>
        </p:blipFill>
        <p:spPr>
          <a:xfrm>
            <a:off x="5555264" y="1733826"/>
            <a:ext cx="2338755" cy="859651"/>
          </a:xfrm>
          <a:prstGeom prst="rect">
            <a:avLst/>
          </a:prstGeom>
          <a:ln w="12700">
            <a:miter lim="400000"/>
          </a:ln>
        </p:spPr>
      </p:pic>
      <p:sp>
        <p:nvSpPr>
          <p:cNvPr id="139" name="Segnaposto numero diapositiva 3"/>
          <p:cNvSpPr txBox="1"/>
          <p:nvPr>
            <p:ph type="sldNum" sz="quarter" idx="4294967295"/>
          </p:nvPr>
        </p:nvSpPr>
        <p:spPr>
          <a:xfrm>
            <a:off x="244652" y="6420179"/>
            <a:ext cx="127001" cy="1568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egnaposto contenuto 2"/>
          <p:cNvSpPr txBox="1"/>
          <p:nvPr>
            <p:ph type="body" idx="1"/>
          </p:nvPr>
        </p:nvSpPr>
        <p:spPr>
          <a:xfrm>
            <a:off x="269999" y="1260000"/>
            <a:ext cx="8683202" cy="4759566"/>
          </a:xfrm>
          <a:prstGeom prst="rect">
            <a:avLst/>
          </a:prstGeom>
        </p:spPr>
        <p:txBody>
          <a:bodyPr>
            <a:noAutofit/>
          </a:bodyPr>
          <a:lstStyle/>
          <a:p>
            <a:pPr marL="0" indent="0" algn="just">
              <a:lnSpc>
                <a:spcPct val="80000"/>
              </a:lnSpc>
              <a:spcBef>
                <a:spcPts val="0"/>
              </a:spcBef>
              <a:buSzTx/>
              <a:buNone/>
              <a:defRPr i="1" sz="1600">
                <a:latin typeface="+mn-lt"/>
                <a:ea typeface="+mn-ea"/>
                <a:cs typeface="+mn-cs"/>
                <a:sym typeface="Calibri"/>
              </a:defRPr>
            </a:pPr>
            <a:r>
              <a:t>“ll presente modulo formativo (di seguito “Modulo”) ha solo finalità didattiche. Le stime e le valutazioni contenute nel presente Modulo rappresentano l’opinione autonoma e indipendente di UniGens – Organizzazione di Volontariato (di seguito “UniGens”) e si basano su dati e informazioni tratte da fonti che UniGens ritiene attendibili (che vengono specificamente citate), ma sulle quali non rilascia alcuna garanzia e non si assume alcuna responsabilità circa la loro completezza, correttezza e veridicità. I contenuti del Modulo sono offerti da UniGens puramente a scopo didattico/informativo e non devono essere considerati in alcun modo sostitutivi di una eventuale specifica e personale consulenza rilasciata  da Istituti di  Credito direttamente al singolo interessato. Le informazioni e i dati forniti sono da considerarsi aggiornati alla data riportata nel Modulo.</a:t>
            </a:r>
          </a:p>
          <a:p>
            <a:pPr marL="0" indent="0" algn="just">
              <a:lnSpc>
                <a:spcPct val="80000"/>
              </a:lnSpc>
              <a:spcBef>
                <a:spcPts val="0"/>
              </a:spcBef>
              <a:buSzTx/>
              <a:buNone/>
              <a:defRPr i="1" sz="1600">
                <a:latin typeface="+mn-lt"/>
                <a:ea typeface="+mn-ea"/>
                <a:cs typeface="+mn-cs"/>
                <a:sym typeface="Calibri"/>
              </a:defRPr>
            </a:pPr>
            <a:br/>
            <a:r>
              <a:t>UniGens si riserva il diritto di aggiornare/modificare i dati e le informazioni espresse nel Modulo in qualsiasi momento senza alcun preavviso.</a:t>
            </a:r>
          </a:p>
          <a:p>
            <a:pPr marL="0" indent="0" algn="just">
              <a:lnSpc>
                <a:spcPct val="80000"/>
              </a:lnSpc>
              <a:spcBef>
                <a:spcPts val="0"/>
              </a:spcBef>
              <a:buSzTx/>
              <a:buNone/>
              <a:defRPr i="1" sz="1600">
                <a:latin typeface="+mn-lt"/>
                <a:ea typeface="+mn-ea"/>
                <a:cs typeface="+mn-cs"/>
                <a:sym typeface="Calibri"/>
              </a:defRPr>
            </a:pPr>
            <a:br/>
            <a:r>
              <a:t>I contenuti del Modulo - comprensivi di dati, notizie, informazioni, immagini, grafici, disegni, marchi e nomi a dominio - sono di proprietà di UniGens, se non diversamente indicato, coperti da copyright e dalla normativa in materia di proprietà industriale. Non è concessa alcuna licenza né diritto d'uso e pertanto non è consentito riprodurne i contenuti, in tutto o in parte, su alcun supporto, copiarli, pubblicarli e utilizzarli a scopo commerciale senza preventiva autorizzazione scritta di UniGens, salva la possibilità di farne copia per uso esclusivamente personale”</a:t>
            </a:r>
          </a:p>
        </p:txBody>
      </p:sp>
      <p:sp>
        <p:nvSpPr>
          <p:cNvPr id="142"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Disclaimer</a:t>
            </a:r>
          </a:p>
        </p:txBody>
      </p:sp>
      <p:pic>
        <p:nvPicPr>
          <p:cNvPr id="143" name="Immagine 5" descr="Immagine 5"/>
          <p:cNvPicPr>
            <a:picLocks noChangeAspect="1"/>
          </p:cNvPicPr>
          <p:nvPr/>
        </p:nvPicPr>
        <p:blipFill>
          <a:blip r:embed="rId2">
            <a:extLst/>
          </a:blip>
          <a:stretch>
            <a:fillRect/>
          </a:stretch>
        </p:blipFill>
        <p:spPr>
          <a:xfrm>
            <a:off x="3970801" y="6497999"/>
            <a:ext cx="1108568" cy="162001"/>
          </a:xfrm>
          <a:prstGeom prst="rect">
            <a:avLst/>
          </a:prstGeom>
          <a:ln w="12700">
            <a:miter lim="400000"/>
          </a:ln>
        </p:spPr>
      </p:pic>
      <p:sp>
        <p:nvSpPr>
          <p:cNvPr id="144" name="CasellaDiTesto 6"/>
          <p:cNvSpPr txBox="1"/>
          <p:nvPr/>
        </p:nvSpPr>
        <p:spPr>
          <a:xfrm>
            <a:off x="315719" y="6318001"/>
            <a:ext cx="181383"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5</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Rettangolo 1"/>
          <p:cNvSpPr txBox="1"/>
          <p:nvPr/>
        </p:nvSpPr>
        <p:spPr>
          <a:xfrm>
            <a:off x="4493326" y="3244333"/>
            <a:ext cx="155822"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 </a:t>
            </a:r>
          </a:p>
        </p:txBody>
      </p:sp>
      <p:pic>
        <p:nvPicPr>
          <p:cNvPr id="147" name="Immagine 31" descr="Immagine 3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148" name="Titolo 2"/>
          <p:cNvSpPr txBox="1"/>
          <p:nvPr>
            <p:ph type="title"/>
          </p:nvPr>
        </p:nvSpPr>
        <p:spPr>
          <a:xfrm>
            <a:off x="234000" y="475200"/>
            <a:ext cx="8186419" cy="504001"/>
          </a:xfrm>
          <a:prstGeom prst="rect">
            <a:avLst/>
          </a:prstGeom>
        </p:spPr>
        <p:txBody>
          <a:bodyPr/>
          <a:lstStyle>
            <a:lvl1pPr>
              <a:defRPr b="0" spc="-100" sz="2800"/>
            </a:lvl1pPr>
          </a:lstStyle>
          <a:p>
            <a:pPr/>
            <a:r>
              <a:t>La storia di Giovanna</a:t>
            </a:r>
          </a:p>
        </p:txBody>
      </p:sp>
      <p:sp>
        <p:nvSpPr>
          <p:cNvPr id="149" name="CasellaDiTesto 22"/>
          <p:cNvSpPr txBox="1"/>
          <p:nvPr/>
        </p:nvSpPr>
        <p:spPr>
          <a:xfrm>
            <a:off x="315719" y="6318001"/>
            <a:ext cx="181383"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6</a:t>
            </a:r>
          </a:p>
        </p:txBody>
      </p:sp>
      <p:pic>
        <p:nvPicPr>
          <p:cNvPr id="150" name="Immagine 7" descr="Immagine 7"/>
          <p:cNvPicPr>
            <a:picLocks noChangeAspect="1"/>
          </p:cNvPicPr>
          <p:nvPr/>
        </p:nvPicPr>
        <p:blipFill>
          <a:blip r:embed="rId4">
            <a:extLst/>
          </a:blip>
          <a:srcRect l="0" t="0" r="2" b="3"/>
          <a:stretch>
            <a:fillRect/>
          </a:stretch>
        </p:blipFill>
        <p:spPr>
          <a:xfrm>
            <a:off x="1542416" y="1664534"/>
            <a:ext cx="5810251" cy="3898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15" y="0"/>
                </a:moveTo>
                <a:cubicBezTo>
                  <a:pt x="1081" y="0"/>
                  <a:pt x="0" y="1612"/>
                  <a:pt x="0" y="3600"/>
                </a:cubicBezTo>
                <a:lnTo>
                  <a:pt x="0" y="21600"/>
                </a:lnTo>
                <a:lnTo>
                  <a:pt x="19185" y="21600"/>
                </a:lnTo>
                <a:cubicBezTo>
                  <a:pt x="20519" y="21600"/>
                  <a:pt x="21600" y="19988"/>
                  <a:pt x="21600" y="18000"/>
                </a:cubicBezTo>
                <a:lnTo>
                  <a:pt x="21600" y="0"/>
                </a:lnTo>
                <a:lnTo>
                  <a:pt x="2415"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Rettangolo 1"/>
          <p:cNvSpPr txBox="1"/>
          <p:nvPr/>
        </p:nvSpPr>
        <p:spPr>
          <a:xfrm>
            <a:off x="4493326" y="3244333"/>
            <a:ext cx="155822"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 </a:t>
            </a:r>
          </a:p>
        </p:txBody>
      </p:sp>
      <p:pic>
        <p:nvPicPr>
          <p:cNvPr id="155" name="Immagine 31" descr="Immagine 3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156" name="Titolo 2"/>
          <p:cNvSpPr txBox="1"/>
          <p:nvPr>
            <p:ph type="title"/>
          </p:nvPr>
        </p:nvSpPr>
        <p:spPr>
          <a:xfrm>
            <a:off x="270000" y="457200"/>
            <a:ext cx="8186419" cy="504001"/>
          </a:xfrm>
          <a:prstGeom prst="rect">
            <a:avLst/>
          </a:prstGeom>
        </p:spPr>
        <p:txBody>
          <a:bodyPr/>
          <a:lstStyle>
            <a:lvl1pPr>
              <a:defRPr b="0" spc="-100" sz="2800"/>
            </a:lvl1pPr>
          </a:lstStyle>
          <a:p>
            <a:pPr/>
            <a:r>
              <a:t>Il nostro percorso di apprendimento</a:t>
            </a:r>
          </a:p>
        </p:txBody>
      </p:sp>
      <p:sp>
        <p:nvSpPr>
          <p:cNvPr id="157" name="CasellaDiTesto 22"/>
          <p:cNvSpPr txBox="1"/>
          <p:nvPr/>
        </p:nvSpPr>
        <p:spPr>
          <a:xfrm>
            <a:off x="315719" y="6318001"/>
            <a:ext cx="181383"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7</a:t>
            </a:r>
          </a:p>
        </p:txBody>
      </p:sp>
      <p:sp>
        <p:nvSpPr>
          <p:cNvPr id="158" name="CasellaDiTesto 2"/>
          <p:cNvSpPr txBox="1"/>
          <p:nvPr/>
        </p:nvSpPr>
        <p:spPr>
          <a:xfrm>
            <a:off x="3001810" y="1600199"/>
            <a:ext cx="6198692" cy="41303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i="1">
                <a:solidFill>
                  <a:srgbClr val="00A197"/>
                </a:solidFill>
              </a:defRPr>
            </a:pPr>
            <a:r>
              <a:t>La storia di Giovanna</a:t>
            </a:r>
          </a:p>
          <a:p>
            <a:pPr marL="285750" indent="-285750">
              <a:buSzPct val="100000"/>
              <a:buFont typeface="Arial"/>
              <a:buChar char="•"/>
            </a:pPr>
            <a:r>
              <a:t>L’Indipendenza Economica</a:t>
            </a:r>
          </a:p>
          <a:p>
            <a:pPr marL="285750" indent="-285750">
              <a:buSzPct val="100000"/>
              <a:buFont typeface="Arial"/>
              <a:buChar char="•"/>
            </a:pPr>
            <a:r>
              <a:t>Elementi chiave per raggiungere l’Indipendenza Economica</a:t>
            </a:r>
          </a:p>
          <a:p>
            <a:pPr marL="285750" indent="-285750">
              <a:buSzPct val="100000"/>
              <a:buFont typeface="Arial"/>
              <a:buChar char="•"/>
            </a:pPr>
            <a:r>
              <a:t>Relazione tra Indipendenza Economica e  Violenza Economica</a:t>
            </a:r>
          </a:p>
          <a:p>
            <a:pPr marL="285750" indent="-285750">
              <a:buSzPct val="100000"/>
              <a:buFont typeface="Arial"/>
              <a:buChar char="•"/>
            </a:pPr>
            <a:r>
              <a:t>La Violenza Economica</a:t>
            </a:r>
          </a:p>
          <a:p>
            <a:pPr marL="285750" indent="-285750">
              <a:buSzPct val="100000"/>
              <a:buFont typeface="Arial"/>
              <a:buChar char="•"/>
            </a:pPr>
            <a:r>
              <a:t>Come si manifesta la Violenza Economica: </a:t>
            </a:r>
            <a:r>
              <a:rPr b="1" i="1">
                <a:solidFill>
                  <a:srgbClr val="00A197"/>
                </a:solidFill>
              </a:rPr>
              <a:t>Storie di donne</a:t>
            </a:r>
            <a:endParaRPr b="1" i="1">
              <a:solidFill>
                <a:srgbClr val="00A197"/>
              </a:solidFill>
            </a:endParaRPr>
          </a:p>
          <a:p>
            <a:pPr marL="285750" indent="-285750">
              <a:buSzPct val="100000"/>
              <a:buFont typeface="Arial"/>
              <a:buChar char="•"/>
            </a:pPr>
            <a:r>
              <a:t>Principali dati di Violenza Economica</a:t>
            </a:r>
          </a:p>
          <a:p>
            <a:pPr marL="285750" indent="-285750">
              <a:buSzPct val="100000"/>
              <a:buFont typeface="Arial"/>
              <a:buChar char="•"/>
            </a:pPr>
            <a:r>
              <a:t>Le conseguenze della Violenza Economica</a:t>
            </a:r>
          </a:p>
          <a:p>
            <a:pPr marL="285750" indent="-285750">
              <a:buSzPct val="100000"/>
              <a:buFont typeface="Arial"/>
              <a:buChar char="•"/>
            </a:pPr>
            <a:r>
              <a:t>Quali iniziative esistono</a:t>
            </a:r>
          </a:p>
          <a:p>
            <a:pPr marL="285750" indent="-285750">
              <a:buSzPct val="100000"/>
              <a:buFont typeface="Arial"/>
              <a:buChar char="•"/>
            </a:pPr>
            <a:r>
              <a:t>Gli strumenti per Diventare Autonomi</a:t>
            </a:r>
          </a:p>
          <a:p>
            <a:pPr marL="285750" indent="-285750">
              <a:buSzPct val="100000"/>
              <a:buFont typeface="Arial"/>
              <a:buChar char="•"/>
              <a:defRPr b="1" i="1">
                <a:solidFill>
                  <a:srgbClr val="00A197"/>
                </a:solidFill>
              </a:defRPr>
            </a:pPr>
            <a:r>
              <a:t>Quote Rosa di Serena Dandini</a:t>
            </a:r>
          </a:p>
          <a:p>
            <a:pPr marL="285750" indent="-285750">
              <a:buSzPct val="100000"/>
              <a:buFont typeface="Arial"/>
              <a:buChar char="•"/>
            </a:pPr>
            <a:r>
              <a:t>Pillole di Educazione Finanziaria</a:t>
            </a:r>
          </a:p>
          <a:p>
            <a:pPr marL="285750" indent="-285750">
              <a:buSzPct val="100000"/>
              <a:buFont typeface="Arial"/>
              <a:buChar char="•"/>
              <a:defRPr b="1" i="1">
                <a:solidFill>
                  <a:srgbClr val="00A197"/>
                </a:solidFill>
              </a:defRPr>
            </a:pPr>
            <a:r>
              <a:t>Mi chiamo Valentina e credo nell’amore: Paola Cortellesi</a:t>
            </a:r>
          </a:p>
          <a:p>
            <a:pPr marL="285750" indent="-285750">
              <a:buSzPct val="100000"/>
              <a:buFont typeface="Arial"/>
              <a:buChar char="•"/>
              <a:defRPr b="1" i="1">
                <a:solidFill>
                  <a:srgbClr val="00A197"/>
                </a:solidFill>
              </a:defRPr>
            </a:pPr>
            <a:r>
              <a:t>A tutte le donne: Alda Merini</a:t>
            </a:r>
          </a:p>
        </p:txBody>
      </p:sp>
      <p:pic>
        <p:nvPicPr>
          <p:cNvPr id="159" name="Immagine 12" descr="Immagine 12"/>
          <p:cNvPicPr>
            <a:picLocks noChangeAspect="1"/>
          </p:cNvPicPr>
          <p:nvPr/>
        </p:nvPicPr>
        <p:blipFill>
          <a:blip r:embed="rId4">
            <a:extLst/>
          </a:blip>
          <a:stretch>
            <a:fillRect/>
          </a:stretch>
        </p:blipFill>
        <p:spPr>
          <a:xfrm>
            <a:off x="228599" y="2404259"/>
            <a:ext cx="2637907" cy="2362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24" y="0"/>
                </a:moveTo>
                <a:cubicBezTo>
                  <a:pt x="1443" y="0"/>
                  <a:pt x="0" y="1612"/>
                  <a:pt x="0" y="3600"/>
                </a:cubicBezTo>
                <a:lnTo>
                  <a:pt x="0" y="21600"/>
                </a:lnTo>
                <a:lnTo>
                  <a:pt x="18376" y="21600"/>
                </a:lnTo>
                <a:cubicBezTo>
                  <a:pt x="20157" y="21600"/>
                  <a:pt x="21600" y="19988"/>
                  <a:pt x="21600" y="18000"/>
                </a:cubicBezTo>
                <a:lnTo>
                  <a:pt x="21600" y="0"/>
                </a:lnTo>
                <a:lnTo>
                  <a:pt x="3224"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L’Indipendenza Economica</a:t>
            </a:r>
          </a:p>
        </p:txBody>
      </p:sp>
      <p:pic>
        <p:nvPicPr>
          <p:cNvPr id="164"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165" name="CasellaDiTesto 8"/>
          <p:cNvSpPr txBox="1"/>
          <p:nvPr/>
        </p:nvSpPr>
        <p:spPr>
          <a:xfrm>
            <a:off x="315719" y="6318001"/>
            <a:ext cx="181383"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8</a:t>
            </a:r>
          </a:p>
        </p:txBody>
      </p:sp>
      <p:sp>
        <p:nvSpPr>
          <p:cNvPr id="166" name="CasellaDiTesto 1"/>
          <p:cNvSpPr txBox="1"/>
          <p:nvPr/>
        </p:nvSpPr>
        <p:spPr>
          <a:xfrm>
            <a:off x="3703320" y="1080730"/>
            <a:ext cx="5055961" cy="50066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00A197"/>
                </a:solidFill>
                <a:latin typeface="Arial"/>
                <a:ea typeface="Arial"/>
                <a:cs typeface="Arial"/>
                <a:sym typeface="Arial"/>
              </a:defRPr>
            </a:pPr>
          </a:p>
          <a:p>
            <a:pPr algn="just">
              <a:spcBef>
                <a:spcPts val="800"/>
              </a:spcBef>
            </a:pPr>
            <a:r>
              <a:t>Raggiungere l’indipendenza economica è tra gli obiettivi principali nella vita di ogni individuo a prescindere dal suo genere. Tuttavia è particolarmente rilevante per le donne, per le quali le sfide da affrontare per raggiungere </a:t>
            </a:r>
            <a:r>
              <a:rPr b="1">
                <a:solidFill>
                  <a:srgbClr val="00A197"/>
                </a:solidFill>
              </a:rPr>
              <a:t>l’autonomia economica </a:t>
            </a:r>
            <a:r>
              <a:t>sono ancora molte.</a:t>
            </a:r>
          </a:p>
          <a:p>
            <a:pPr algn="just">
              <a:spcBef>
                <a:spcPts val="800"/>
              </a:spcBef>
            </a:pPr>
          </a:p>
          <a:p>
            <a:pPr algn="just">
              <a:spcBef>
                <a:spcPts val="800"/>
              </a:spcBef>
              <a:defRPr b="1">
                <a:solidFill>
                  <a:srgbClr val="00A197"/>
                </a:solidFill>
              </a:defRPr>
            </a:pPr>
            <a:r>
              <a:t>Cosa vuol dire essere indipendenti dal punto di vista finanziario?</a:t>
            </a:r>
            <a:r>
              <a:rPr b="0">
                <a:solidFill>
                  <a:srgbClr val="5A5A5A"/>
                </a:solidFill>
              </a:rPr>
              <a:t> </a:t>
            </a:r>
            <a:r>
              <a:rPr b="0">
                <a:solidFill>
                  <a:srgbClr val="000000"/>
                </a:solidFill>
              </a:rPr>
              <a:t>Prima di tutto, possedere una propria fonte di reddito: in due parole </a:t>
            </a:r>
            <a:endParaRPr b="0">
              <a:solidFill>
                <a:srgbClr val="000000"/>
              </a:solidFill>
            </a:endParaRPr>
          </a:p>
          <a:p>
            <a:pPr lvl="1" marL="742950" indent="-285750" algn="just">
              <a:spcBef>
                <a:spcPts val="800"/>
              </a:spcBef>
              <a:buSzPct val="100000"/>
              <a:buFont typeface="Arial"/>
              <a:buChar char="•"/>
              <a:defRPr b="1">
                <a:solidFill>
                  <a:srgbClr val="00A197"/>
                </a:solidFill>
              </a:defRPr>
            </a:pPr>
            <a:r>
              <a:t>avere un lavoro e</a:t>
            </a:r>
          </a:p>
          <a:p>
            <a:pPr lvl="1" marL="742950" indent="-285750" algn="just">
              <a:spcBef>
                <a:spcPts val="800"/>
              </a:spcBef>
              <a:buSzPct val="100000"/>
              <a:buFont typeface="Arial"/>
              <a:buChar char="•"/>
              <a:defRPr b="1">
                <a:solidFill>
                  <a:srgbClr val="00A197"/>
                </a:solidFill>
              </a:defRPr>
            </a:pPr>
            <a:r>
              <a:t>un proprio conto in banca/posta</a:t>
            </a:r>
            <a:endParaRPr>
              <a:solidFill>
                <a:srgbClr val="5A5A5A"/>
              </a:solidFill>
            </a:endParaRPr>
          </a:p>
          <a:p>
            <a:pPr algn="just">
              <a:spcBef>
                <a:spcPts val="800"/>
              </a:spcBef>
              <a:defRPr>
                <a:solidFill>
                  <a:srgbClr val="5A5A5A"/>
                </a:solidFill>
              </a:defRPr>
            </a:pPr>
          </a:p>
        </p:txBody>
      </p:sp>
      <p:pic>
        <p:nvPicPr>
          <p:cNvPr id="167" name="Immagine 3" descr="Immagine 3"/>
          <p:cNvPicPr>
            <a:picLocks noChangeAspect="1"/>
          </p:cNvPicPr>
          <p:nvPr/>
        </p:nvPicPr>
        <p:blipFill>
          <a:blip r:embed="rId4">
            <a:extLst/>
          </a:blip>
          <a:stretch>
            <a:fillRect/>
          </a:stretch>
        </p:blipFill>
        <p:spPr>
          <a:xfrm>
            <a:off x="221709" y="1516187"/>
            <a:ext cx="3187232" cy="2133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10" y="0"/>
                </a:moveTo>
                <a:cubicBezTo>
                  <a:pt x="1079" y="0"/>
                  <a:pt x="0" y="1612"/>
                  <a:pt x="0" y="3600"/>
                </a:cubicBezTo>
                <a:lnTo>
                  <a:pt x="0" y="21600"/>
                </a:lnTo>
                <a:lnTo>
                  <a:pt x="19190" y="21600"/>
                </a:lnTo>
                <a:cubicBezTo>
                  <a:pt x="20521" y="21600"/>
                  <a:pt x="21600" y="19988"/>
                  <a:pt x="21600" y="18000"/>
                </a:cubicBezTo>
                <a:lnTo>
                  <a:pt x="21600" y="0"/>
                </a:lnTo>
                <a:lnTo>
                  <a:pt x="2410"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168" name="CasellaDiTesto 4"/>
          <p:cNvSpPr txBox="1"/>
          <p:nvPr/>
        </p:nvSpPr>
        <p:spPr>
          <a:xfrm>
            <a:off x="212867" y="4277471"/>
            <a:ext cx="3095792"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222222"/>
                </a:solidFill>
              </a:defRPr>
            </a:lvl1pPr>
          </a:lstStyle>
          <a:p>
            <a:pPr/>
            <a:r>
              <a:t>La libertà economica è uno degli strumenti più potenti per l’autodeterminazione individuale</a:t>
            </a:r>
          </a:p>
        </p:txBody>
      </p:sp>
      <p:sp>
        <p:nvSpPr>
          <p:cNvPr id="169" name="Freccia in giù 5"/>
          <p:cNvSpPr/>
          <p:nvPr/>
        </p:nvSpPr>
        <p:spPr>
          <a:xfrm>
            <a:off x="1600200" y="3733800"/>
            <a:ext cx="381000" cy="45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00"/>
                </a:moveTo>
                <a:lnTo>
                  <a:pt x="5400" y="12600"/>
                </a:lnTo>
                <a:lnTo>
                  <a:pt x="5400" y="0"/>
                </a:lnTo>
                <a:lnTo>
                  <a:pt x="16200" y="0"/>
                </a:lnTo>
                <a:lnTo>
                  <a:pt x="16200" y="12600"/>
                </a:lnTo>
                <a:lnTo>
                  <a:pt x="21600" y="12600"/>
                </a:lnTo>
                <a:lnTo>
                  <a:pt x="10800" y="21600"/>
                </a:lnTo>
                <a:close/>
              </a:path>
            </a:pathLst>
          </a:custGeom>
          <a:solidFill>
            <a:schemeClr val="accent1"/>
          </a:solidFill>
          <a:ln w="25400">
            <a:solidFill>
              <a:srgbClr val="21365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olo 3"/>
          <p:cNvSpPr txBox="1"/>
          <p:nvPr>
            <p:ph type="title"/>
          </p:nvPr>
        </p:nvSpPr>
        <p:spPr>
          <a:xfrm>
            <a:off x="234000" y="475200"/>
            <a:ext cx="8690400" cy="306366"/>
          </a:xfrm>
          <a:prstGeom prst="rect">
            <a:avLst/>
          </a:prstGeom>
        </p:spPr>
        <p:txBody>
          <a:bodyPr/>
          <a:lstStyle>
            <a:lvl1pPr defTabSz="886968">
              <a:lnSpc>
                <a:spcPts val="2100"/>
              </a:lnSpc>
              <a:defRPr b="0" sz="2716"/>
            </a:lvl1pPr>
          </a:lstStyle>
          <a:p>
            <a:pPr/>
            <a:r>
              <a:t>L’Indipendenza Economica</a:t>
            </a:r>
          </a:p>
        </p:txBody>
      </p:sp>
      <p:pic>
        <p:nvPicPr>
          <p:cNvPr id="174" name="Immagine 11" descr="Immagine 11"/>
          <p:cNvPicPr>
            <a:picLocks noChangeAspect="1"/>
          </p:cNvPicPr>
          <p:nvPr/>
        </p:nvPicPr>
        <p:blipFill>
          <a:blip r:embed="rId3">
            <a:extLst/>
          </a:blip>
          <a:stretch>
            <a:fillRect/>
          </a:stretch>
        </p:blipFill>
        <p:spPr>
          <a:xfrm>
            <a:off x="3970799" y="6497999"/>
            <a:ext cx="1108568" cy="162001"/>
          </a:xfrm>
          <a:prstGeom prst="rect">
            <a:avLst/>
          </a:prstGeom>
          <a:ln w="12700">
            <a:miter lim="400000"/>
          </a:ln>
        </p:spPr>
      </p:pic>
      <p:sp>
        <p:nvSpPr>
          <p:cNvPr id="175" name="CasellaDiTesto 8"/>
          <p:cNvSpPr txBox="1"/>
          <p:nvPr/>
        </p:nvSpPr>
        <p:spPr>
          <a:xfrm>
            <a:off x="315719" y="6318001"/>
            <a:ext cx="181383" cy="24830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00A197"/>
                </a:solidFill>
              </a:defRPr>
            </a:lvl1pPr>
          </a:lstStyle>
          <a:p>
            <a:pPr/>
            <a:r>
              <a:t>9</a:t>
            </a:r>
          </a:p>
        </p:txBody>
      </p:sp>
      <p:sp>
        <p:nvSpPr>
          <p:cNvPr id="176" name="CasellaDiTesto 1"/>
          <p:cNvSpPr txBox="1"/>
          <p:nvPr/>
        </p:nvSpPr>
        <p:spPr>
          <a:xfrm>
            <a:off x="3789498" y="3581400"/>
            <a:ext cx="5308782" cy="3203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00A197"/>
                </a:solidFill>
                <a:latin typeface="Arial"/>
                <a:ea typeface="Arial"/>
                <a:cs typeface="Arial"/>
                <a:sym typeface="Arial"/>
              </a:defRPr>
            </a:pPr>
            <a:r>
              <a:t> Stereotipi da eliminare </a:t>
            </a:r>
          </a:p>
          <a:p>
            <a:pPr>
              <a:defRPr b="1">
                <a:solidFill>
                  <a:srgbClr val="00A197"/>
                </a:solidFill>
                <a:latin typeface="Arial"/>
                <a:ea typeface="Arial"/>
                <a:cs typeface="Arial"/>
                <a:sym typeface="Arial"/>
              </a:defRPr>
            </a:pPr>
          </a:p>
          <a:p>
            <a:pPr marL="285750" indent="-285750" algn="just">
              <a:buClr>
                <a:srgbClr val="00A197"/>
              </a:buClr>
              <a:buSzPts val="1800"/>
              <a:buChar char="❖"/>
            </a:pPr>
            <a:r>
              <a:t>le donne non sono capaci di gestire il denaro o non dovrebbero preoccuparsi delle questioni finanziarie; </a:t>
            </a:r>
          </a:p>
          <a:p>
            <a:pPr marL="285750" indent="-285750" algn="just">
              <a:buClr>
                <a:srgbClr val="00A197"/>
              </a:buClr>
              <a:buSzPts val="1800"/>
              <a:buChar char="❖"/>
            </a:pPr>
            <a:r>
              <a:t>l’uomo ha il ruolo familiare di essere l'unico o il principale fornitore economico della famiglia; </a:t>
            </a:r>
          </a:p>
          <a:p>
            <a:pPr marL="285750" indent="-285750" algn="just">
              <a:buClr>
                <a:srgbClr val="00A197"/>
              </a:buClr>
              <a:buSzPts val="1800"/>
              <a:buChar char="❖"/>
            </a:pPr>
            <a:r>
              <a:t>le donne sono meno interessate alle questioni finanziarie rispetto agli uomini; </a:t>
            </a:r>
          </a:p>
          <a:p>
            <a:pPr marL="285750" indent="-285750" algn="just">
              <a:buClr>
                <a:srgbClr val="00A197"/>
              </a:buClr>
              <a:buSzPts val="1800"/>
              <a:buChar char="❖"/>
            </a:pPr>
            <a:r>
              <a:t>spetta all’uomo la gestione unilaterale delle risorse. </a:t>
            </a:r>
          </a:p>
          <a:p>
            <a:pPr marL="285750" indent="-285750">
              <a:buClr>
                <a:srgbClr val="00A197"/>
              </a:buClr>
              <a:buSzPct val="100000"/>
              <a:buChar char="❖"/>
              <a:defRPr>
                <a:solidFill>
                  <a:srgbClr val="5A5A5A"/>
                </a:solidFill>
              </a:defRPr>
            </a:pPr>
          </a:p>
        </p:txBody>
      </p:sp>
      <p:pic>
        <p:nvPicPr>
          <p:cNvPr id="177" name="Immagine 3" descr="Immagine 3"/>
          <p:cNvPicPr>
            <a:picLocks noChangeAspect="1"/>
          </p:cNvPicPr>
          <p:nvPr/>
        </p:nvPicPr>
        <p:blipFill>
          <a:blip r:embed="rId4">
            <a:extLst/>
          </a:blip>
          <a:stretch>
            <a:fillRect/>
          </a:stretch>
        </p:blipFill>
        <p:spPr>
          <a:xfrm>
            <a:off x="301954" y="1295400"/>
            <a:ext cx="2874870" cy="1272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2" y="0"/>
                </a:moveTo>
                <a:cubicBezTo>
                  <a:pt x="712" y="0"/>
                  <a:pt x="0" y="1609"/>
                  <a:pt x="0" y="3597"/>
                </a:cubicBezTo>
                <a:lnTo>
                  <a:pt x="0" y="21600"/>
                </a:lnTo>
                <a:lnTo>
                  <a:pt x="20005" y="21600"/>
                </a:lnTo>
                <a:cubicBezTo>
                  <a:pt x="20885" y="21600"/>
                  <a:pt x="21600" y="19985"/>
                  <a:pt x="21600" y="17997"/>
                </a:cubicBezTo>
                <a:lnTo>
                  <a:pt x="21600" y="0"/>
                </a:lnTo>
                <a:lnTo>
                  <a:pt x="1592"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178" name="CasellaDiTesto 5"/>
          <p:cNvSpPr txBox="1"/>
          <p:nvPr/>
        </p:nvSpPr>
        <p:spPr>
          <a:xfrm>
            <a:off x="3450330" y="1004740"/>
            <a:ext cx="5416056" cy="25809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800"/>
              </a:spcBef>
            </a:pPr>
            <a:r>
              <a:t>Secondo l’indagine </a:t>
            </a:r>
            <a:r>
              <a:rPr b="1" u="sng">
                <a:solidFill>
                  <a:srgbClr val="3A8AC9"/>
                </a:solidFill>
                <a:uFill>
                  <a:solidFill>
                    <a:srgbClr val="3A8AC9"/>
                  </a:solidFill>
                </a:uFill>
                <a:hlinkClick r:id="rId5" invalidUrl="" action="" tgtFrame="" tooltip="" history="1" highlightClick="0" endSnd="0"/>
              </a:rPr>
              <a:t>“Le donne e la gestione del risparmio”</a:t>
            </a:r>
            <a:r>
              <a:t>, realizzata dal Museo del Risparmio (con Episteme),</a:t>
            </a:r>
            <a:r>
              <a:rPr>
                <a:solidFill>
                  <a:srgbClr val="5A5A5A"/>
                </a:solidFill>
              </a:rPr>
              <a:t> </a:t>
            </a:r>
            <a:endParaRPr>
              <a:solidFill>
                <a:srgbClr val="5A5A5A"/>
              </a:solidFill>
            </a:endParaRPr>
          </a:p>
          <a:p>
            <a:pPr lvl="1" marL="742950" indent="-285750" algn="just">
              <a:spcBef>
                <a:spcPts val="800"/>
              </a:spcBef>
              <a:buSzPct val="100000"/>
              <a:buFont typeface="Arial"/>
              <a:buChar char="•"/>
              <a:defRPr b="1">
                <a:solidFill>
                  <a:srgbClr val="00A197"/>
                </a:solidFill>
              </a:defRPr>
            </a:pPr>
            <a:r>
              <a:t>il 60% delle donne delega, volontariamente, la gestione economica al partner e il 40% gestisce da sola unicamente le spese quotidiane</a:t>
            </a:r>
            <a:r>
              <a:rPr b="0">
                <a:solidFill>
                  <a:srgbClr val="5A5A5A"/>
                </a:solidFill>
              </a:rPr>
              <a:t>;</a:t>
            </a:r>
            <a:endParaRPr b="0">
              <a:solidFill>
                <a:srgbClr val="5A5A5A"/>
              </a:solidFill>
            </a:endParaRPr>
          </a:p>
          <a:p>
            <a:pPr lvl="1" marL="742950" indent="-285750" algn="just">
              <a:spcBef>
                <a:spcPts val="800"/>
              </a:spcBef>
              <a:buSzPct val="100000"/>
              <a:buFont typeface="Arial"/>
              <a:buChar char="•"/>
              <a:defRPr b="1">
                <a:solidFill>
                  <a:srgbClr val="00A197"/>
                </a:solidFill>
              </a:defRPr>
            </a:pPr>
            <a:r>
              <a:t>oltre il 50% delle donne italiane tra i 16 e i 64 anni non ha lavoro</a:t>
            </a:r>
          </a:p>
        </p:txBody>
      </p:sp>
      <p:pic>
        <p:nvPicPr>
          <p:cNvPr id="179" name="Immagine 9" descr="Immagine 9"/>
          <p:cNvPicPr>
            <a:picLocks noChangeAspect="1"/>
          </p:cNvPicPr>
          <p:nvPr/>
        </p:nvPicPr>
        <p:blipFill>
          <a:blip r:embed="rId6">
            <a:extLst/>
          </a:blip>
          <a:stretch>
            <a:fillRect/>
          </a:stretch>
        </p:blipFill>
        <p:spPr>
          <a:xfrm>
            <a:off x="152400" y="3518249"/>
            <a:ext cx="3591379" cy="2232569"/>
          </a:xfrm>
          <a:prstGeom prst="rect">
            <a:avLst/>
          </a:prstGeom>
          <a:ln w="12700">
            <a:miter lim="400000"/>
          </a:ln>
        </p:spPr>
      </p:pic>
      <p:sp>
        <p:nvSpPr>
          <p:cNvPr id="180" name="CasellaDiTesto 10"/>
          <p:cNvSpPr txBox="1"/>
          <p:nvPr/>
        </p:nvSpPr>
        <p:spPr>
          <a:xfrm>
            <a:off x="332925" y="3135228"/>
            <a:ext cx="3043172"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Circolo Vizioso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