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2" r:id="rId1"/>
  </p:sldMasterIdLst>
  <p:notesMasterIdLst>
    <p:notesMasterId r:id="rId39"/>
  </p:notesMasterIdLst>
  <p:sldIdLst>
    <p:sldId id="1116" r:id="rId2"/>
    <p:sldId id="1252" r:id="rId3"/>
    <p:sldId id="1239" r:id="rId4"/>
    <p:sldId id="1281" r:id="rId5"/>
    <p:sldId id="1182" r:id="rId6"/>
    <p:sldId id="1346" r:id="rId7"/>
    <p:sldId id="331" r:id="rId8"/>
    <p:sldId id="1325" r:id="rId9"/>
    <p:sldId id="1323" r:id="rId10"/>
    <p:sldId id="1320" r:id="rId11"/>
    <p:sldId id="1324" r:id="rId12"/>
    <p:sldId id="1326" r:id="rId13"/>
    <p:sldId id="1337" r:id="rId14"/>
    <p:sldId id="1336" r:id="rId15"/>
    <p:sldId id="1338" r:id="rId16"/>
    <p:sldId id="1342" r:id="rId17"/>
    <p:sldId id="1339" r:id="rId18"/>
    <p:sldId id="1332" r:id="rId19"/>
    <p:sldId id="1183" r:id="rId20"/>
    <p:sldId id="1316" r:id="rId21"/>
    <p:sldId id="1284" r:id="rId22"/>
    <p:sldId id="1343" r:id="rId23"/>
    <p:sldId id="1344" r:id="rId24"/>
    <p:sldId id="1319" r:id="rId25"/>
    <p:sldId id="1333" r:id="rId26"/>
    <p:sldId id="1295" r:id="rId27"/>
    <p:sldId id="1334" r:id="rId28"/>
    <p:sldId id="1238" r:id="rId29"/>
    <p:sldId id="1350" r:id="rId30"/>
    <p:sldId id="1347" r:id="rId31"/>
    <p:sldId id="1329" r:id="rId32"/>
    <p:sldId id="1345" r:id="rId33"/>
    <p:sldId id="1349" r:id="rId34"/>
    <p:sldId id="1318" r:id="rId35"/>
    <p:sldId id="1317" r:id="rId36"/>
    <p:sldId id="1348" r:id="rId37"/>
    <p:sldId id="1331" r:id="rId38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24" autoAdjust="0"/>
    <p:restoredTop sz="66355" autoAdjust="0"/>
  </p:normalViewPr>
  <p:slideViewPr>
    <p:cSldViewPr snapToGrid="0">
      <p:cViewPr varScale="1">
        <p:scale>
          <a:sx n="68" d="100"/>
          <a:sy n="68" d="100"/>
        </p:scale>
        <p:origin x="112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208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9EF15-21CF-420D-8B1C-50B4C1983231}" type="datetimeFigureOut">
              <a:rPr lang="it-IT" smtClean="0"/>
              <a:t>27/02/2024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97585-B04F-412A-AC11-34EA2B0E5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587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519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jjjjjjj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35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8586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856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976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214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0385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jjjjjjj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39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>
          <a:xfrm>
            <a:off x="679927" y="4818478"/>
            <a:ext cx="5439410" cy="390986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7702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jjjjjjj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6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Negli USA quando il truffatore viene scoperto, può proporre alla vittima la restituzione di metà del valore </a:t>
            </a:r>
            <a:r>
              <a:rPr lang="it-IT" dirty="0" err="1"/>
              <a:t>purchè</a:t>
            </a:r>
            <a:r>
              <a:rPr lang="it-IT" dirty="0"/>
              <a:t> venga ritirata la denuncia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Reati correlati alla truffa (es. furto Bancomat e poi truffa con la carta)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La pubblicità può essere truffa? Pubblicità ingannevole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623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37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jjjjjjj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23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Negli USA quando il truffatore viene scoperto, può proporre alla vittima la restituzione di metà del valore </a:t>
            </a:r>
            <a:r>
              <a:rPr lang="it-IT" dirty="0" err="1"/>
              <a:t>purchè</a:t>
            </a:r>
            <a:r>
              <a:rPr lang="it-IT" dirty="0"/>
              <a:t> venga ritirata la denuncia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Reati correlati alla truffa (es. furto Bancomat e poi truffa con la carta)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La pubblicità può essere truffa? Pubblicità ingannevole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jjjjjjj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899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693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Negli USA quando il truffatore viene scoperto, può proporre alla vittima la restituzione di metà del valore </a:t>
            </a:r>
            <a:r>
              <a:rPr lang="it-IT" dirty="0" err="1"/>
              <a:t>purchè</a:t>
            </a:r>
            <a:r>
              <a:rPr lang="it-IT" dirty="0"/>
              <a:t> venga ritirata la denuncia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Reati correlati alla truffa (es. furto Bancomat e poi truffa con la carta)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La pubblicità può essere truffa? Pubblicità ingannevole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537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Negli USA quando il truffatore viene scoperto, può proporre alla vittima la restituzione di metà del valore </a:t>
            </a:r>
            <a:r>
              <a:rPr lang="it-IT" dirty="0" err="1"/>
              <a:t>purchè</a:t>
            </a:r>
            <a:r>
              <a:rPr lang="it-IT" dirty="0"/>
              <a:t> venga ritirata la denuncia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Reati correlati alla truffa (es. furto Bancomat e poi truffa con la carta)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La pubblicità può essere truffa? Pubblicità ingannevole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73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524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5744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Negli USA quando il truffatore viene scoperto, può proporre alla vittima la restituzione di metà del valore </a:t>
            </a:r>
            <a:r>
              <a:rPr lang="it-IT" dirty="0" err="1"/>
              <a:t>purchè</a:t>
            </a:r>
            <a:r>
              <a:rPr lang="it-IT" dirty="0"/>
              <a:t> venga ritirata la denuncia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Reati correlati alla truffa (es. furto Bancomat e poi truffa con la carta)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La pubblicità può essere truffa? Pubblicità ingannevole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023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408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4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Negli USA quando il truffatore viene scoperto, può proporre alla vittima la restituzione di metà del valore </a:t>
            </a:r>
            <a:r>
              <a:rPr lang="it-IT" dirty="0" err="1"/>
              <a:t>purchè</a:t>
            </a:r>
            <a:r>
              <a:rPr lang="it-IT" dirty="0"/>
              <a:t> venga ritirata la denuncia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Reati correlati alla truffa (es. furto Bancomat e poi truffa con la carta)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La pubblicità può essere truffa? Pubblicità ingannevole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7878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97585-B04F-412A-AC11-34EA2B0E5B19}" type="slidenum">
              <a:rPr lang="it-IT" smtClean="0"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321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89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jjjjjjj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03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jjjjjjj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6A672-4FCD-4D73-BD21-E8DEC81395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09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225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5637" cy="3351213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7A595-224D-4515-AFFC-CB34EC8B219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986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197D-51A5-465D-9D47-0C034FABD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50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197D-51A5-465D-9D47-0C034FABD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23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197D-51A5-465D-9D47-0C034FABD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685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Slide -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seline"/>
          <p:cNvSpPr>
            <a:spLocks noChangeShapeType="1"/>
          </p:cNvSpPr>
          <p:nvPr userDrawn="1"/>
        </p:nvSpPr>
        <p:spPr bwMode="auto">
          <a:xfrm>
            <a:off x="0" y="6127200"/>
            <a:ext cx="9144000" cy="0"/>
          </a:xfrm>
          <a:prstGeom prst="line">
            <a:avLst/>
          </a:prstGeom>
          <a:noFill/>
          <a:ln w="19050">
            <a:solidFill>
              <a:srgbClr val="00A197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33" noProof="1">
              <a:latin typeface="UniCredit" panose="02000506040000020004" pitchFamily="2" charset="0"/>
            </a:endParaRPr>
          </a:p>
        </p:txBody>
      </p:sp>
      <p:sp>
        <p:nvSpPr>
          <p:cNvPr id="6" name="Text"/>
          <p:cNvSpPr>
            <a:spLocks noGrp="1"/>
          </p:cNvSpPr>
          <p:nvPr>
            <p:ph sz="quarter" idx="15" hasCustomPrompt="1"/>
          </p:nvPr>
        </p:nvSpPr>
        <p:spPr>
          <a:xfrm>
            <a:off x="270000" y="1260002"/>
            <a:ext cx="8683200" cy="1514261"/>
          </a:xfrm>
        </p:spPr>
        <p:txBody>
          <a:bodyPr/>
          <a:lstStyle>
            <a:lvl1pPr marL="176209" marR="0" indent="-17620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1pPr>
            <a:lvl2pPr marL="627047" marR="0" indent="-169858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2pPr>
            <a:lvl3pPr marL="1079473" marR="0" indent="-165096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3pPr>
            <a:lvl4pPr marL="1522375" marR="0" indent="-15081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4pPr>
            <a:lvl5pPr marL="1973213" marR="0" indent="-144459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/>
            </a:lvl5pPr>
          </a:lstStyle>
          <a:p>
            <a:pPr lvl="0"/>
            <a:r>
              <a:rPr lang="en-GB" noProof="0" dirty="0"/>
              <a:t>Insert text</a:t>
            </a:r>
          </a:p>
          <a:p>
            <a:pPr lvl="1"/>
            <a:r>
              <a:rPr lang="en-GB" noProof="0" dirty="0"/>
              <a:t>2° level</a:t>
            </a:r>
          </a:p>
          <a:p>
            <a:pPr lvl="2"/>
            <a:r>
              <a:rPr lang="en-GB" noProof="0" dirty="0"/>
              <a:t>3° level</a:t>
            </a:r>
          </a:p>
          <a:p>
            <a:pPr lvl="3"/>
            <a:r>
              <a:rPr lang="en-GB" noProof="0" dirty="0"/>
              <a:t>4° level</a:t>
            </a:r>
          </a:p>
          <a:p>
            <a:pPr lvl="4"/>
            <a:r>
              <a:rPr lang="en-GB" noProof="0" dirty="0"/>
              <a:t>5°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57353" y="147955"/>
            <a:ext cx="8186420" cy="286104"/>
          </a:xfrm>
        </p:spPr>
        <p:txBody>
          <a:bodyPr/>
          <a:lstStyle>
            <a:lvl1pPr>
              <a:lnSpc>
                <a:spcPts val="2200"/>
              </a:lnSpc>
              <a:defRPr/>
            </a:lvl1pPr>
          </a:lstStyle>
          <a:p>
            <a:r>
              <a:rPr lang="en-GB" noProof="0" dirty="0"/>
              <a:t>Insert title</a:t>
            </a:r>
          </a:p>
        </p:txBody>
      </p:sp>
      <p:sp>
        <p:nvSpPr>
          <p:cNvPr id="7" name="Baseline">
            <a:extLst>
              <a:ext uri="{FF2B5EF4-FFF2-40B4-BE49-F238E27FC236}">
                <a16:creationId xmlns:a16="http://schemas.microsoft.com/office/drawing/2014/main" id="{774AF1E4-602F-4A3A-B8A8-7466F5E700D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1994"/>
            <a:ext cx="9144000" cy="0"/>
          </a:xfrm>
          <a:prstGeom prst="line">
            <a:avLst/>
          </a:prstGeom>
          <a:noFill/>
          <a:ln w="19050">
            <a:solidFill>
              <a:srgbClr val="00A197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 anchor="ctr">
            <a:spAutoFit/>
          </a:bodyPr>
          <a:lstStyle/>
          <a:p>
            <a:endParaRPr lang="en-GB" sz="133" noProof="1">
              <a:latin typeface="UniCredit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06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page - Text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E8094D8-4B36-4DC1-B0B9-3B02B5EF321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0400"/>
            <a:ext cx="9144000" cy="25920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7" name="CityDate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4942800"/>
            <a:ext cx="5040000" cy="208800"/>
          </a:xfrm>
        </p:spPr>
        <p:txBody>
          <a:bodyPr anchor="b">
            <a:normAutofit/>
          </a:bodyPr>
          <a:lstStyle>
            <a:lvl1pPr marL="0" indent="0" fontAlgn="auto">
              <a:spcBef>
                <a:spcPts val="0"/>
              </a:spcBef>
              <a:spcAft>
                <a:spcPts val="0"/>
              </a:spcAft>
              <a:buNone/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Insert city and date</a:t>
            </a:r>
          </a:p>
        </p:txBody>
      </p:sp>
      <p:sp>
        <p:nvSpPr>
          <p:cNvPr id="3" name="NameFun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539750" y="4546800"/>
            <a:ext cx="5040000" cy="2088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1"/>
                </a:solidFill>
                <a:latin typeface="+mn-lt"/>
              </a:defRPr>
            </a:lvl1pPr>
            <a:lvl2pPr marL="457188" indent="0">
              <a:buNone/>
              <a:defRPr sz="1200" b="1">
                <a:latin typeface="UniCredit" panose="02000506040000020004" pitchFamily="2" charset="0"/>
              </a:defRPr>
            </a:lvl2pPr>
            <a:lvl3pPr marL="914377" indent="0">
              <a:buNone/>
              <a:defRPr sz="1200" b="1">
                <a:latin typeface="UniCredit" panose="02000506040000020004" pitchFamily="2" charset="0"/>
              </a:defRPr>
            </a:lvl3pPr>
            <a:lvl4pPr marL="1371566" indent="0">
              <a:buNone/>
              <a:defRPr sz="1200" b="1">
                <a:latin typeface="UniCredit" panose="02000506040000020004" pitchFamily="2" charset="0"/>
              </a:defRPr>
            </a:lvl4pPr>
            <a:lvl5pPr marL="1828755" indent="0">
              <a:buNone/>
              <a:defRPr sz="1200" b="1">
                <a:latin typeface="UniCredit" panose="02000506040000020004" pitchFamily="2" charset="0"/>
              </a:defRPr>
            </a:lvl5pPr>
          </a:lstStyle>
          <a:p>
            <a:pPr>
              <a:defRPr/>
            </a:pPr>
            <a:r>
              <a:rPr lang="en-GB" noProof="0" dirty="0"/>
              <a:t>Insert name and function</a:t>
            </a:r>
          </a:p>
        </p:txBody>
      </p:sp>
      <p:sp>
        <p:nvSpPr>
          <p:cNvPr id="24" name="Subtitle"/>
          <p:cNvSpPr>
            <a:spLocks noGrp="1"/>
          </p:cNvSpPr>
          <p:nvPr>
            <p:ph type="body" sz="quarter" idx="12" hasCustomPrompt="1"/>
          </p:nvPr>
        </p:nvSpPr>
        <p:spPr>
          <a:xfrm>
            <a:off x="539749" y="3279600"/>
            <a:ext cx="8179200" cy="8280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GB" noProof="0" dirty="0"/>
              <a:t>Insert subtitle</a:t>
            </a:r>
          </a:p>
        </p:txBody>
      </p:sp>
      <p:sp>
        <p:nvSpPr>
          <p:cNvPr id="21" name="Title"/>
          <p:cNvSpPr>
            <a:spLocks noGrp="1"/>
          </p:cNvSpPr>
          <p:nvPr>
            <p:ph type="title" hasCustomPrompt="1"/>
          </p:nvPr>
        </p:nvSpPr>
        <p:spPr>
          <a:xfrm>
            <a:off x="540000" y="892800"/>
            <a:ext cx="6663600" cy="22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en-GB" sz="3400" noProof="0" dirty="0">
                <a:latin typeface="+mj-lt"/>
                <a:cs typeface="+mj-cs"/>
              </a:defRPr>
            </a:lvl1pPr>
          </a:lstStyle>
          <a:p>
            <a:pPr lvl="0" defTabSz="966788"/>
            <a:r>
              <a:rPr lang="en-GB" noProof="0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25256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197D-51A5-465D-9D47-0C034FABD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99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197D-51A5-465D-9D47-0C034FABD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673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197D-51A5-465D-9D47-0C034FABD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45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197D-51A5-465D-9D47-0C034FABD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18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197D-51A5-465D-9D47-0C034FABD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380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197D-51A5-465D-9D47-0C034FABD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59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197D-51A5-465D-9D47-0C034FABD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70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E197D-51A5-465D-9D47-0C034FABD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063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E197D-51A5-465D-9D47-0C034FABD7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23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59.png"/><Relationship Id="rId3" Type="http://schemas.openxmlformats.org/officeDocument/2006/relationships/image" Target="../media/image4.jpeg"/><Relationship Id="rId21" Type="http://schemas.microsoft.com/office/2007/relationships/hdphoto" Target="../media/hdphoto3.wdp"/><Relationship Id="rId34" Type="http://schemas.openxmlformats.org/officeDocument/2006/relationships/image" Target="../media/image65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jpeg"/><Relationship Id="rId25" Type="http://schemas.microsoft.com/office/2007/relationships/hdphoto" Target="../media/hdphoto4.wdp"/><Relationship Id="rId33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8.png"/><Relationship Id="rId32" Type="http://schemas.microsoft.com/office/2007/relationships/hdphoto" Target="../media/hdphoto6.wdp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7.png"/><Relationship Id="rId28" Type="http://schemas.openxmlformats.org/officeDocument/2006/relationships/image" Target="../media/image61.jpeg"/><Relationship Id="rId10" Type="http://schemas.openxmlformats.org/officeDocument/2006/relationships/image" Target="../media/image45.jpeg"/><Relationship Id="rId19" Type="http://schemas.openxmlformats.org/officeDocument/2006/relationships/image" Target="../media/image54.jpeg"/><Relationship Id="rId31" Type="http://schemas.openxmlformats.org/officeDocument/2006/relationships/image" Target="../media/image63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Relationship Id="rId14" Type="http://schemas.openxmlformats.org/officeDocument/2006/relationships/image" Target="../media/image49.jpeg"/><Relationship Id="rId22" Type="http://schemas.openxmlformats.org/officeDocument/2006/relationships/image" Target="../media/image56.png"/><Relationship Id="rId27" Type="http://schemas.openxmlformats.org/officeDocument/2006/relationships/image" Target="../media/image60.jpeg"/><Relationship Id="rId30" Type="http://schemas.microsoft.com/office/2007/relationships/hdphoto" Target="../media/hdphoto5.wdp"/><Relationship Id="rId35" Type="http://schemas.microsoft.com/office/2007/relationships/hdphoto" Target="../media/hdphoto7.wdp"/><Relationship Id="rId8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4.jpeg"/><Relationship Id="rId10" Type="http://schemas.openxmlformats.org/officeDocument/2006/relationships/image" Target="../media/image36.jpeg"/><Relationship Id="rId4" Type="http://schemas.microsoft.com/office/2007/relationships/hdphoto" Target="../media/hdphoto2.wdp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4.jpeg"/><Relationship Id="rId10" Type="http://schemas.openxmlformats.org/officeDocument/2006/relationships/image" Target="../media/image36.jpeg"/><Relationship Id="rId4" Type="http://schemas.microsoft.com/office/2007/relationships/hdphoto" Target="../media/hdphoto2.wdp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gens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4.jpeg"/><Relationship Id="rId10" Type="http://schemas.openxmlformats.org/officeDocument/2006/relationships/image" Target="../media/image36.jpeg"/><Relationship Id="rId4" Type="http://schemas.microsoft.com/office/2007/relationships/hdphoto" Target="../media/hdphoto2.wdp"/><Relationship Id="rId9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4.jpeg"/><Relationship Id="rId10" Type="http://schemas.openxmlformats.org/officeDocument/2006/relationships/image" Target="../media/image36.jpeg"/><Relationship Id="rId4" Type="http://schemas.microsoft.com/office/2007/relationships/hdphoto" Target="../media/hdphoto2.wdp"/><Relationship Id="rId9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4.jpeg"/><Relationship Id="rId10" Type="http://schemas.openxmlformats.org/officeDocument/2006/relationships/image" Target="../media/image36.jpeg"/><Relationship Id="rId4" Type="http://schemas.microsoft.com/office/2007/relationships/hdphoto" Target="../media/hdphoto2.wdp"/><Relationship Id="rId9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7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29.jpe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jpe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4.jpeg"/><Relationship Id="rId10" Type="http://schemas.openxmlformats.org/officeDocument/2006/relationships/image" Target="../media/image36.jpeg"/><Relationship Id="rId4" Type="http://schemas.microsoft.com/office/2007/relationships/hdphoto" Target="../media/hdphoto2.wdp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4.jpeg"/><Relationship Id="rId10" Type="http://schemas.openxmlformats.org/officeDocument/2006/relationships/image" Target="../media/image36.jpeg"/><Relationship Id="rId4" Type="http://schemas.microsoft.com/office/2007/relationships/hdphoto" Target="../media/hdphoto2.wdp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80776FE-9FCA-4B44-9ACB-01B50F94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03"/>
          <a:stretch/>
        </p:blipFill>
        <p:spPr>
          <a:xfrm>
            <a:off x="0" y="0"/>
            <a:ext cx="9144000" cy="4284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0000" y="1268760"/>
            <a:ext cx="7920432" cy="568616"/>
          </a:xfrm>
        </p:spPr>
        <p:txBody>
          <a:bodyPr>
            <a:noAutofit/>
          </a:bodyPr>
          <a:lstStyle/>
          <a:p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L’economia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Terzo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Settore</a:t>
            </a: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5B136DA-1214-4D0C-9AA2-485AC91CF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6120000"/>
            <a:ext cx="2463481" cy="360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12759A8-91E0-4050-BB05-0D931FD8A3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0000" y="5308432"/>
            <a:ext cx="5040000" cy="208800"/>
          </a:xfrm>
        </p:spPr>
        <p:txBody>
          <a:bodyPr>
            <a:normAutofit fontScale="85000" lnSpcReduction="20000"/>
          </a:bodyPr>
          <a:lstStyle/>
          <a:p>
            <a:r>
              <a:rPr lang="en-GB" sz="1200" dirty="0" err="1">
                <a:solidFill>
                  <a:schemeClr val="bg1"/>
                </a:solidFill>
              </a:rPr>
              <a:t>Luogo</a:t>
            </a:r>
            <a:r>
              <a:rPr lang="en-GB" sz="1200" dirty="0">
                <a:solidFill>
                  <a:schemeClr val="bg1"/>
                </a:solidFill>
              </a:rPr>
              <a:t> e data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1EF4EBA-C46A-48B7-8A79-15B9A464A8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9750" y="4546800"/>
            <a:ext cx="5040000" cy="208800"/>
          </a:xfrm>
        </p:spPr>
        <p:txBody>
          <a:bodyPr/>
          <a:lstStyle/>
          <a:p>
            <a:r>
              <a:rPr lang="en-GB" dirty="0" err="1"/>
              <a:t>Docenti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12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34000" y="475203"/>
            <a:ext cx="8690400" cy="306367"/>
          </a:xfrm>
        </p:spPr>
        <p:txBody>
          <a:bodyPr anchor="t" anchorCtr="0">
            <a:noAutofit/>
          </a:bodyPr>
          <a:lstStyle/>
          <a:p>
            <a:r>
              <a:rPr lang="it-IT" sz="2800" b="0" spc="-1" dirty="0">
                <a:latin typeface="+mn-lt"/>
              </a:rPr>
              <a:t>Le tipologie di volontariato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B4107A-B0E7-4F82-BD70-FC5F35F0D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6" y="6498000"/>
            <a:ext cx="1108567" cy="16200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6234CB-C33E-4B21-BFBA-0F9FDBA8DD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70E5CA-BD8A-43D7-92E6-9559DF340BBC}"/>
              </a:ext>
            </a:extLst>
          </p:cNvPr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4098" name="Picture 2" descr="Il Bene Comune Pordenone | Pordenone">
            <a:extLst>
              <a:ext uri="{FF2B5EF4-FFF2-40B4-BE49-F238E27FC236}">
                <a16:creationId xmlns:a16="http://schemas.microsoft.com/office/drawing/2014/main" id="{AEEF16FF-9F9E-4D90-B99E-EAA92EED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34" y="2357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164519-AB10-4BA9-843B-C08208BA91C5}"/>
              </a:ext>
            </a:extLst>
          </p:cNvPr>
          <p:cNvSpPr txBox="1"/>
          <p:nvPr/>
        </p:nvSpPr>
        <p:spPr>
          <a:xfrm>
            <a:off x="401607" y="2016039"/>
            <a:ext cx="46777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00A197"/>
              </a:buClr>
            </a:pPr>
            <a:r>
              <a:rPr lang="it-IT" sz="2000" dirty="0"/>
              <a:t>Alcune </a:t>
            </a:r>
            <a:r>
              <a:rPr lang="it-IT" sz="2000" b="1" dirty="0">
                <a:solidFill>
                  <a:srgbClr val="00A197"/>
                </a:solidFill>
              </a:rPr>
              <a:t>tipologie</a:t>
            </a:r>
            <a:r>
              <a:rPr lang="it-IT" sz="2000" dirty="0"/>
              <a:t> di </a:t>
            </a:r>
            <a:r>
              <a:rPr lang="it-IT" sz="2000" b="1" dirty="0">
                <a:solidFill>
                  <a:srgbClr val="00A197"/>
                </a:solidFill>
              </a:rPr>
              <a:t>volontariato</a:t>
            </a:r>
          </a:p>
          <a:p>
            <a:pPr marL="285750" lvl="0" indent="-285750"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di </a:t>
            </a:r>
            <a:r>
              <a:rPr lang="it-IT" sz="2000" b="1" dirty="0">
                <a:solidFill>
                  <a:srgbClr val="00A197"/>
                </a:solidFill>
              </a:rPr>
              <a:t>competenza</a:t>
            </a:r>
          </a:p>
          <a:p>
            <a:pPr marL="285750" lvl="0" indent="-285750"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ambientale</a:t>
            </a:r>
          </a:p>
          <a:p>
            <a:pPr marL="285750" lvl="0" indent="-285750"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in caso di </a:t>
            </a:r>
            <a:r>
              <a:rPr lang="it-IT" sz="2000" b="1" dirty="0">
                <a:solidFill>
                  <a:srgbClr val="00A197"/>
                </a:solidFill>
              </a:rPr>
              <a:t>emergenza</a:t>
            </a:r>
          </a:p>
          <a:p>
            <a:pPr marL="285750" lvl="0" indent="-285750"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nelle </a:t>
            </a:r>
            <a:r>
              <a:rPr lang="it-IT" sz="2000" b="1" dirty="0">
                <a:solidFill>
                  <a:srgbClr val="00A197"/>
                </a:solidFill>
              </a:rPr>
              <a:t>scuole</a:t>
            </a:r>
          </a:p>
          <a:p>
            <a:pPr marL="285750" lvl="0" indent="-285750"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aziendale</a:t>
            </a:r>
          </a:p>
          <a:p>
            <a:pPr marL="285750" lvl="0" indent="-285750"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sociale</a:t>
            </a:r>
            <a:r>
              <a:rPr lang="it-IT" sz="2000" dirty="0"/>
              <a:t> o </a:t>
            </a:r>
            <a:r>
              <a:rPr lang="it-IT" sz="2000" b="1" dirty="0">
                <a:solidFill>
                  <a:srgbClr val="00A197"/>
                </a:solidFill>
              </a:rPr>
              <a:t>assistenziale</a:t>
            </a:r>
          </a:p>
          <a:p>
            <a:pPr marL="285750" lvl="0" indent="-285750"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in occasione di grandi </a:t>
            </a:r>
            <a:r>
              <a:rPr lang="it-IT" sz="2000" b="1" dirty="0">
                <a:solidFill>
                  <a:srgbClr val="00A197"/>
                </a:solidFill>
              </a:rPr>
              <a:t>eventi</a:t>
            </a:r>
          </a:p>
          <a:p>
            <a:pPr marL="285750" lvl="0" indent="-285750"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medico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B688631B-02F2-45D3-9F31-E1AD955AAC06}"/>
              </a:ext>
            </a:extLst>
          </p:cNvPr>
          <p:cNvSpPr/>
          <p:nvPr/>
        </p:nvSpPr>
        <p:spPr>
          <a:xfrm>
            <a:off x="4958269" y="2395334"/>
            <a:ext cx="1548325" cy="2411511"/>
          </a:xfrm>
          <a:prstGeom prst="rightArrow">
            <a:avLst/>
          </a:prstGeom>
          <a:noFill/>
          <a:ln w="76200">
            <a:solidFill>
              <a:srgbClr val="00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193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34000" y="477272"/>
            <a:ext cx="8623550" cy="304298"/>
          </a:xfrm>
        </p:spPr>
        <p:txBody>
          <a:bodyPr anchor="t" anchorCtr="0">
            <a:noAutofit/>
          </a:bodyPr>
          <a:lstStyle/>
          <a:p>
            <a:r>
              <a:rPr lang="it-IT" sz="2800" b="0" spc="-1" dirty="0">
                <a:latin typeface="+mn-lt"/>
              </a:rPr>
              <a:t>Le tipologie di volontariato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B4107A-B0E7-4F82-BD70-FC5F35F0D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6" y="6498000"/>
            <a:ext cx="1108567" cy="16200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6234CB-C33E-4B21-BFBA-0F9FDBA8DD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70E5CA-BD8A-43D7-92E6-9559DF340BBC}"/>
              </a:ext>
            </a:extLst>
          </p:cNvPr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pic>
        <p:nvPicPr>
          <p:cNvPr id="4098" name="Picture 2" descr="Il Bene Comune Pordenone | Pordenone">
            <a:extLst>
              <a:ext uri="{FF2B5EF4-FFF2-40B4-BE49-F238E27FC236}">
                <a16:creationId xmlns:a16="http://schemas.microsoft.com/office/drawing/2014/main" id="{AEEF16FF-9F9E-4D90-B99E-EAA92EED3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34" y="235743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A9CAE7BA-BE76-4652-BA3A-CB7AC7788E36}"/>
              </a:ext>
            </a:extLst>
          </p:cNvPr>
          <p:cNvSpPr/>
          <p:nvPr/>
        </p:nvSpPr>
        <p:spPr>
          <a:xfrm>
            <a:off x="4958269" y="2395334"/>
            <a:ext cx="1548325" cy="2411511"/>
          </a:xfrm>
          <a:prstGeom prst="rightArrow">
            <a:avLst/>
          </a:prstGeom>
          <a:noFill/>
          <a:ln w="76200">
            <a:solidFill>
              <a:srgbClr val="00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 descr="Greenpeace Italia">
            <a:extLst>
              <a:ext uri="{FF2B5EF4-FFF2-40B4-BE49-F238E27FC236}">
                <a16:creationId xmlns:a16="http://schemas.microsoft.com/office/drawing/2014/main" id="{A7791AA1-A0F2-49F8-A824-DE6F41F1A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9" y="1005372"/>
            <a:ext cx="1892126" cy="7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Emblema CRI.svg - Wikipedia">
            <a:extLst>
              <a:ext uri="{FF2B5EF4-FFF2-40B4-BE49-F238E27FC236}">
                <a16:creationId xmlns:a16="http://schemas.microsoft.com/office/drawing/2014/main" id="{41315691-7950-4A15-A721-7A746595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186" y="1074345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MERGENCY ONG ONLUS - Campus Orienta Digital">
            <a:extLst>
              <a:ext uri="{FF2B5EF4-FFF2-40B4-BE49-F238E27FC236}">
                <a16:creationId xmlns:a16="http://schemas.microsoft.com/office/drawing/2014/main" id="{2611EA2A-2961-4B9B-8B4C-EF3050F49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47" y="2577841"/>
            <a:ext cx="1615738" cy="117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edici senza Frontiere - Gruppo di Bologna | Partecipa">
            <a:extLst>
              <a:ext uri="{FF2B5EF4-FFF2-40B4-BE49-F238E27FC236}">
                <a16:creationId xmlns:a16="http://schemas.microsoft.com/office/drawing/2014/main" id="{2EA4DCB6-3C18-4670-9B26-5A42D087C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" y="3818500"/>
            <a:ext cx="2507492" cy="9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ave The Children logo and symbol, meaning, history, PNG">
            <a:extLst>
              <a:ext uri="{FF2B5EF4-FFF2-40B4-BE49-F238E27FC236}">
                <a16:creationId xmlns:a16="http://schemas.microsoft.com/office/drawing/2014/main" id="{E914249D-1662-4C82-9F72-176EBCBF7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875" y="2604950"/>
            <a:ext cx="1845635" cy="117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Volontariato Archivi - Volontario per lo Sviluppo">
            <a:extLst>
              <a:ext uri="{FF2B5EF4-FFF2-40B4-BE49-F238E27FC236}">
                <a16:creationId xmlns:a16="http://schemas.microsoft.com/office/drawing/2014/main" id="{A206C448-594A-4F97-8925-A22FD8691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6199">
            <a:off x="2760781" y="4137688"/>
            <a:ext cx="1609261" cy="82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FEDERAVO Onlus- Federazione delle associazioni di volontariato sanitario -  Forum Terzo Settore">
            <a:extLst>
              <a:ext uri="{FF2B5EF4-FFF2-40B4-BE49-F238E27FC236}">
                <a16:creationId xmlns:a16="http://schemas.microsoft.com/office/drawing/2014/main" id="{CE7BB558-2ECA-4042-97E3-AE18C7E2C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465">
            <a:off x="113992" y="4754782"/>
            <a:ext cx="1609261" cy="70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Libera. Associazioni, nomi e numeri contro le mafie - Wikipedia">
            <a:extLst>
              <a:ext uri="{FF2B5EF4-FFF2-40B4-BE49-F238E27FC236}">
                <a16:creationId xmlns:a16="http://schemas.microsoft.com/office/drawing/2014/main" id="{9C114C88-73A5-4DF2-9AF7-A59D692CF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141" y="1686673"/>
            <a:ext cx="918470" cy="91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e:Flag of UNICEF.svg - Wikipedia">
            <a:extLst>
              <a:ext uri="{FF2B5EF4-FFF2-40B4-BE49-F238E27FC236}">
                <a16:creationId xmlns:a16="http://schemas.microsoft.com/office/drawing/2014/main" id="{CDBD53EA-A9A7-4813-A131-EF5CE5F6E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6220">
            <a:off x="958100" y="1620804"/>
            <a:ext cx="1351984" cy="6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ga del Filo d'Oro | Osimo">
            <a:extLst>
              <a:ext uri="{FF2B5EF4-FFF2-40B4-BE49-F238E27FC236}">
                <a16:creationId xmlns:a16="http://schemas.microsoft.com/office/drawing/2014/main" id="{C372CC2B-DD90-4482-A874-6D9FEDE51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81" y="2191255"/>
            <a:ext cx="918470" cy="91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Logo Fondazione Banco Alimentare Onlus.png - Wikipedia">
            <a:extLst>
              <a:ext uri="{FF2B5EF4-FFF2-40B4-BE49-F238E27FC236}">
                <a16:creationId xmlns:a16="http://schemas.microsoft.com/office/drawing/2014/main" id="{F95A10D8-C1F3-4BC9-9F43-D678B27BF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56" y="5155438"/>
            <a:ext cx="982848" cy="95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Logo LIPU 2016.png - Wikipedia">
            <a:extLst>
              <a:ext uri="{FF2B5EF4-FFF2-40B4-BE49-F238E27FC236}">
                <a16:creationId xmlns:a16="http://schemas.microsoft.com/office/drawing/2014/main" id="{735508CA-1F90-4C82-BD87-FB20778CF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65" y="1053539"/>
            <a:ext cx="768791" cy="7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ondazione Smile House presenta nuovo logo al Tao Awards - News - Ansa.it">
            <a:extLst>
              <a:ext uri="{FF2B5EF4-FFF2-40B4-BE49-F238E27FC236}">
                <a16:creationId xmlns:a16="http://schemas.microsoft.com/office/drawing/2014/main" id="{F3B549E0-EA84-4870-B7DF-49FE692EC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133" y="3873320"/>
            <a:ext cx="1211554" cy="8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rone Onlus, Progettazione Grafica | Plurimedia">
            <a:extLst>
              <a:ext uri="{FF2B5EF4-FFF2-40B4-BE49-F238E27FC236}">
                <a16:creationId xmlns:a16="http://schemas.microsoft.com/office/drawing/2014/main" id="{5D1D7B1B-BEFB-4262-9438-E48E57AAF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7987">
            <a:off x="2309781" y="2039161"/>
            <a:ext cx="982849" cy="8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oci :: ANFFAS ONLUS :: Bottega del Terzo Settore">
            <a:extLst>
              <a:ext uri="{FF2B5EF4-FFF2-40B4-BE49-F238E27FC236}">
                <a16:creationId xmlns:a16="http://schemas.microsoft.com/office/drawing/2014/main" id="{49FD68FF-9FB0-4979-8876-A9C3BEDB0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5" t="9431" r="18611" b="10633"/>
          <a:stretch/>
        </p:blipFill>
        <p:spPr bwMode="auto">
          <a:xfrm>
            <a:off x="3645273" y="4988724"/>
            <a:ext cx="971801" cy="10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onteverde Cooperativa Sociale di Solidarietà Onlus - Fondazione della  Comunità Veronese">
            <a:extLst>
              <a:ext uri="{FF2B5EF4-FFF2-40B4-BE49-F238E27FC236}">
                <a16:creationId xmlns:a16="http://schemas.microsoft.com/office/drawing/2014/main" id="{958D435F-001A-40F2-B41B-D6F99EC3D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889" b="93778" l="9778" r="89778">
                        <a14:foregroundMark x1="36000" y1="42222" x2="36000" y2="42222"/>
                        <a14:foregroundMark x1="36000" y1="21333" x2="36000" y2="21333"/>
                        <a14:foregroundMark x1="36000" y1="16000" x2="36000" y2="16000"/>
                        <a14:foregroundMark x1="32889" y1="60444" x2="32889" y2="60444"/>
                        <a14:foregroundMark x1="68889" y1="58667" x2="68889" y2="58667"/>
                        <a14:foregroundMark x1="52000" y1="69778" x2="52000" y2="69778"/>
                        <a14:foregroundMark x1="55556" y1="9333" x2="55556" y2="9333"/>
                        <a14:foregroundMark x1="39111" y1="89333" x2="39111" y2="89333"/>
                        <a14:foregroundMark x1="41333" y1="90667" x2="41333" y2="90667"/>
                        <a14:foregroundMark x1="48000" y1="91556" x2="48000" y2="91556"/>
                        <a14:foregroundMark x1="51111" y1="90222" x2="51111" y2="90222"/>
                        <a14:foregroundMark x1="55111" y1="93778" x2="55111" y2="93778"/>
                        <a14:foregroundMark x1="57778" y1="92000" x2="57778" y2="92000"/>
                        <a14:foregroundMark x1="62222" y1="89778" x2="62222" y2="89778"/>
                        <a14:foregroundMark x1="68889" y1="59556" x2="68889" y2="59556"/>
                        <a14:foregroundMark x1="71111" y1="55556" x2="71111" y2="55556"/>
                        <a14:foregroundMark x1="74667" y1="52444" x2="74667" y2="52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97" y="1956757"/>
            <a:ext cx="1194228" cy="119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UniGens - Together we build the future we dream | Torino Social Impact">
            <a:extLst>
              <a:ext uri="{FF2B5EF4-FFF2-40B4-BE49-F238E27FC236}">
                <a16:creationId xmlns:a16="http://schemas.microsoft.com/office/drawing/2014/main" id="{EA2A3D3E-9C69-4437-8FB7-3A857306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82" y="3636296"/>
            <a:ext cx="2303724" cy="33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LOGO-CEFA-ALTA-1 - Cefaonlus">
            <a:extLst>
              <a:ext uri="{FF2B5EF4-FFF2-40B4-BE49-F238E27FC236}">
                <a16:creationId xmlns:a16="http://schemas.microsoft.com/office/drawing/2014/main" id="{21C5916F-95BE-4874-8D90-37D95DBE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204">
            <a:off x="985833" y="3866399"/>
            <a:ext cx="1176617" cy="4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logo-AVAZ-onlus – Giving Tuesday Italia">
            <a:extLst>
              <a:ext uri="{FF2B5EF4-FFF2-40B4-BE49-F238E27FC236}">
                <a16:creationId xmlns:a16="http://schemas.microsoft.com/office/drawing/2014/main" id="{1BEE5F70-FD70-46E6-9099-9D71DE6E9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7254" b="92228" l="5364" r="94636">
                        <a14:foregroundMark x1="60536" y1="7254" x2="60536" y2="7254"/>
                        <a14:foregroundMark x1="92337" y1="69948" x2="92337" y2="69948"/>
                        <a14:foregroundMark x1="6130" y1="51295" x2="6130" y2="51295"/>
                        <a14:foregroundMark x1="32184" y1="89119" x2="32184" y2="89119"/>
                        <a14:foregroundMark x1="83525" y1="92228" x2="83525" y2="92228"/>
                        <a14:foregroundMark x1="94636" y1="71503" x2="94636" y2="71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711" y="2250273"/>
            <a:ext cx="1461724" cy="108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Un nuovo logo per Area onlus - Area onlus">
            <a:extLst>
              <a:ext uri="{FF2B5EF4-FFF2-40B4-BE49-F238E27FC236}">
                <a16:creationId xmlns:a16="http://schemas.microsoft.com/office/drawing/2014/main" id="{862220B2-E2FA-4F53-A10A-AEFA2701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7321">
            <a:off x="192926" y="3078384"/>
            <a:ext cx="1026563" cy="5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l logo Avisiadi 2016 di Avis Nazionale è made in UP360! • UP360.iT Latina  • Agenzia di Comunicazione • Web Agency • Social Media">
            <a:extLst>
              <a:ext uri="{FF2B5EF4-FFF2-40B4-BE49-F238E27FC236}">
                <a16:creationId xmlns:a16="http://schemas.microsoft.com/office/drawing/2014/main" id="{B24CF877-7739-4C33-B817-E95AF9F88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71" y="1539284"/>
            <a:ext cx="601453" cy="75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Exodus Logo | Fondazione Exodus Onlus di don Antonio Mazzi | Flickr">
            <a:extLst>
              <a:ext uri="{FF2B5EF4-FFF2-40B4-BE49-F238E27FC236}">
                <a16:creationId xmlns:a16="http://schemas.microsoft.com/office/drawing/2014/main" id="{9AC92238-1C62-4CD6-AFA3-669874FBD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24" y="4682389"/>
            <a:ext cx="1321931" cy="59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ome - A.I.D.O.">
            <a:extLst>
              <a:ext uri="{FF2B5EF4-FFF2-40B4-BE49-F238E27FC236}">
                <a16:creationId xmlns:a16="http://schemas.microsoft.com/office/drawing/2014/main" id="{B3174C1E-E7CB-4FC3-AEB8-BD9576792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381" b="97143" l="2917" r="97917">
                        <a14:foregroundMark x1="47500" y1="2381" x2="47500" y2="2381"/>
                        <a14:foregroundMark x1="95417" y1="78095" x2="95417" y2="78095"/>
                        <a14:foregroundMark x1="70000" y1="90952" x2="70000" y2="90952"/>
                        <a14:foregroundMark x1="79583" y1="70476" x2="79583" y2="70476"/>
                        <a14:foregroundMark x1="59583" y1="90476" x2="59583" y2="90476"/>
                        <a14:foregroundMark x1="47083" y1="91905" x2="47083" y2="91905"/>
                        <a14:foregroundMark x1="38333" y1="89048" x2="38333" y2="89048"/>
                        <a14:foregroundMark x1="7083" y1="50952" x2="7083" y2="50952"/>
                        <a14:foregroundMark x1="56667" y1="71905" x2="56667" y2="71905"/>
                        <a14:foregroundMark x1="95833" y1="59048" x2="95833" y2="59048"/>
                        <a14:foregroundMark x1="98333" y1="73333" x2="98333" y2="73333"/>
                        <a14:foregroundMark x1="91667" y1="73810" x2="91667" y2="73810"/>
                        <a14:foregroundMark x1="91667" y1="70000" x2="91667" y2="70000"/>
                        <a14:foregroundMark x1="10833" y1="58095" x2="10833" y2="58095"/>
                        <a14:foregroundMark x1="3333" y1="64286" x2="3333" y2="64286"/>
                        <a14:foregroundMark x1="14583" y1="57143" x2="14583" y2="57143"/>
                        <a14:foregroundMark x1="20000" y1="55714" x2="20000" y2="55714"/>
                        <a14:foregroundMark x1="24583" y1="59524" x2="24583" y2="59524"/>
                        <a14:foregroundMark x1="16250" y1="73810" x2="16250" y2="73810"/>
                        <a14:foregroundMark x1="15833" y1="67143" x2="15833" y2="67143"/>
                        <a14:foregroundMark x1="7500" y1="70476" x2="7500" y2="70476"/>
                        <a14:foregroundMark x1="7083" y1="77619" x2="7083" y2="77619"/>
                        <a14:foregroundMark x1="26667" y1="77619" x2="26667" y2="77619"/>
                        <a14:foregroundMark x1="27500" y1="71905" x2="27500" y2="71905"/>
                        <a14:foregroundMark x1="36250" y1="64762" x2="36250" y2="64762"/>
                        <a14:foregroundMark x1="36667" y1="49048" x2="36667" y2="49048"/>
                        <a14:foregroundMark x1="35000" y1="57143" x2="35000" y2="57143"/>
                        <a14:foregroundMark x1="45833" y1="60476" x2="45833" y2="60476"/>
                        <a14:foregroundMark x1="48333" y1="57143" x2="49167" y2="57143"/>
                        <a14:foregroundMark x1="61250" y1="58571" x2="61250" y2="58571"/>
                        <a14:foregroundMark x1="63333" y1="53333" x2="63333" y2="53333"/>
                        <a14:foregroundMark x1="62917" y1="46190" x2="62917" y2="46190"/>
                        <a14:foregroundMark x1="63333" y1="66190" x2="63333" y2="66190"/>
                        <a14:foregroundMark x1="63333" y1="79048" x2="63333" y2="79048"/>
                        <a14:foregroundMark x1="57083" y1="80476" x2="57083" y2="80476"/>
                        <a14:foregroundMark x1="45000" y1="71905" x2="45000" y2="71905"/>
                        <a14:foregroundMark x1="47917" y1="79048" x2="47917" y2="79048"/>
                        <a14:foregroundMark x1="83333" y1="56667" x2="83333" y2="56667"/>
                        <a14:foregroundMark x1="73750" y1="60476" x2="73750" y2="60476"/>
                        <a14:foregroundMark x1="73750" y1="69524" x2="73750" y2="69524"/>
                        <a14:foregroundMark x1="92917" y1="64762" x2="92917" y2="64762"/>
                        <a14:foregroundMark x1="94167" y1="71429" x2="94167" y2="71429"/>
                        <a14:foregroundMark x1="88333" y1="80000" x2="88333" y2="80000"/>
                        <a14:foregroundMark x1="79583" y1="80476" x2="79583" y2="80476"/>
                        <a14:foregroundMark x1="37083" y1="60952" x2="37083" y2="60952"/>
                        <a14:foregroundMark x1="37500" y1="69048" x2="37500" y2="69048"/>
                        <a14:foregroundMark x1="26250" y1="67619" x2="26250" y2="67619"/>
                        <a14:foregroundMark x1="30833" y1="92381" x2="30833" y2="92381"/>
                        <a14:foregroundMark x1="63750" y1="97143" x2="63750" y2="97143"/>
                        <a14:foregroundMark x1="66250" y1="68571" x2="66250" y2="68571"/>
                        <a14:foregroundMark x1="66250" y1="65714" x2="66250" y2="65714"/>
                        <a14:foregroundMark x1="64583" y1="60476" x2="64583" y2="60476"/>
                        <a14:foregroundMark x1="64167" y1="44286" x2="64167" y2="44286"/>
                        <a14:foregroundMark x1="32917" y1="46190" x2="32917" y2="46190"/>
                        <a14:foregroundMark x1="34583" y1="71905" x2="34583" y2="71905"/>
                        <a14:foregroundMark x1="26667" y1="63333" x2="26667" y2="63333"/>
                        <a14:foregroundMark x1="22500" y1="66667" x2="22500" y2="66667"/>
                        <a14:foregroundMark x1="11667" y1="68095" x2="11667" y2="68095"/>
                        <a14:foregroundMark x1="89583" y1="58095" x2="89583" y2="58095"/>
                        <a14:foregroundMark x1="80000" y1="57143" x2="80000" y2="57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613" y="4335022"/>
            <a:ext cx="906090" cy="79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Rinnovato il protocollo d'intesa con l'associazione Italia Nostra -  Direzione Generale Educazione, ricerca e istituti culturali">
            <a:extLst>
              <a:ext uri="{FF2B5EF4-FFF2-40B4-BE49-F238E27FC236}">
                <a16:creationId xmlns:a16="http://schemas.microsoft.com/office/drawing/2014/main" id="{8FE923AF-3C0F-4ED1-9DA8-6477CA44C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5641" b="91795" l="9690" r="89535">
                        <a14:foregroundMark x1="37209" y1="28718" x2="37209" y2="28718"/>
                        <a14:foregroundMark x1="36822" y1="25641" x2="36822" y2="25641"/>
                        <a14:foregroundMark x1="36822" y1="22051" x2="36822" y2="22051"/>
                        <a14:foregroundMark x1="36822" y1="35385" x2="36822" y2="35385"/>
                        <a14:foregroundMark x1="22481" y1="42051" x2="22481" y2="42051"/>
                        <a14:foregroundMark x1="24806" y1="47692" x2="24806" y2="47692"/>
                        <a14:foregroundMark x1="30620" y1="40000" x2="30620" y2="40000"/>
                        <a14:foregroundMark x1="41860" y1="53333" x2="41860" y2="53333"/>
                        <a14:foregroundMark x1="49225" y1="53846" x2="49225" y2="53846"/>
                        <a14:foregroundMark x1="54651" y1="52308" x2="54651" y2="52308"/>
                        <a14:foregroundMark x1="61628" y1="51795" x2="61628" y2="51795"/>
                        <a14:foregroundMark x1="73256" y1="53333" x2="73256" y2="53333"/>
                        <a14:foregroundMark x1="68217" y1="55897" x2="68217" y2="55897"/>
                        <a14:foregroundMark x1="65116" y1="47692" x2="65116" y2="47692"/>
                        <a14:foregroundMark x1="75194" y1="35385" x2="75194" y2="35385"/>
                        <a14:foregroundMark x1="65891" y1="34359" x2="65891" y2="34359"/>
                        <a14:foregroundMark x1="59690" y1="25641" x2="59690" y2="25641"/>
                        <a14:foregroundMark x1="53876" y1="34359" x2="53876" y2="34359"/>
                        <a14:foregroundMark x1="43411" y1="32821" x2="43411" y2="32821"/>
                        <a14:foregroundMark x1="43411" y1="91795" x2="43411" y2="91795"/>
                        <a14:foregroundMark x1="66667" y1="5641" x2="66667" y2="5641"/>
                        <a14:foregroundMark x1="48837" y1="37436" x2="48837" y2="37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79" y="5020101"/>
            <a:ext cx="1482282" cy="112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File:Logo Medici con l'Africa Cuamm ITA.jpg - Wikipedia">
            <a:extLst>
              <a:ext uri="{FF2B5EF4-FFF2-40B4-BE49-F238E27FC236}">
                <a16:creationId xmlns:a16="http://schemas.microsoft.com/office/drawing/2014/main" id="{C9CB3CA9-74F0-4254-90F5-940BD643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4" y="5493181"/>
            <a:ext cx="1379597" cy="5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esvi - Wikipedia">
            <a:extLst>
              <a:ext uri="{FF2B5EF4-FFF2-40B4-BE49-F238E27FC236}">
                <a16:creationId xmlns:a16="http://schemas.microsoft.com/office/drawing/2014/main" id="{360FC8AE-088F-4BA7-88B3-793C6525B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4815" b="96296" l="7487" r="94118">
                        <a14:foregroundMark x1="51872" y1="45926" x2="51872" y2="45926"/>
                        <a14:foregroundMark x1="49733" y1="42222" x2="49733" y2="42222"/>
                        <a14:foregroundMark x1="45455" y1="42963" x2="45455" y2="42963"/>
                        <a14:foregroundMark x1="38503" y1="45926" x2="38503" y2="45926"/>
                        <a14:foregroundMark x1="32620" y1="48148" x2="32620" y2="48148"/>
                        <a14:foregroundMark x1="62567" y1="44444" x2="62567" y2="44444"/>
                        <a14:foregroundMark x1="55080" y1="32963" x2="55080" y2="32963"/>
                        <a14:foregroundMark x1="8556" y1="42593" x2="8556" y2="42593"/>
                        <a14:foregroundMark x1="94118" y1="46667" x2="94118" y2="46667"/>
                        <a14:foregroundMark x1="49198" y1="31481" x2="49198" y2="31481"/>
                        <a14:foregroundMark x1="51337" y1="5185" x2="51337" y2="5185"/>
                        <a14:foregroundMark x1="23529" y1="83333" x2="23529" y2="83333"/>
                        <a14:foregroundMark x1="17647" y1="83333" x2="17647" y2="83333"/>
                        <a14:foregroundMark x1="12834" y1="84074" x2="12834" y2="84074"/>
                        <a14:foregroundMark x1="10160" y1="90741" x2="10160" y2="90741"/>
                        <a14:foregroundMark x1="24599" y1="93333" x2="24599" y2="93333"/>
                        <a14:foregroundMark x1="17112" y1="96296" x2="17112" y2="96296"/>
                        <a14:foregroundMark x1="36898" y1="94815" x2="36898" y2="94815"/>
                        <a14:foregroundMark x1="46524" y1="87407" x2="46524" y2="87407"/>
                        <a14:foregroundMark x1="42246" y1="82963" x2="42246" y2="82963"/>
                        <a14:foregroundMark x1="33155" y1="83704" x2="33155" y2="83704"/>
                        <a14:foregroundMark x1="32620" y1="88889" x2="32620" y2="88889"/>
                        <a14:foregroundMark x1="45455" y1="93333" x2="45455" y2="93333"/>
                        <a14:foregroundMark x1="67914" y1="93333" x2="67914" y2="93333"/>
                        <a14:foregroundMark x1="58824" y1="87778" x2="58824" y2="87778"/>
                        <a14:foregroundMark x1="53476" y1="86667" x2="53476" y2="86667"/>
                        <a14:foregroundMark x1="64171" y1="83333" x2="64171" y2="83333"/>
                        <a14:foregroundMark x1="64171" y1="89630" x2="64171" y2="89630"/>
                        <a14:foregroundMark x1="61497" y1="95556" x2="61497" y2="95556"/>
                        <a14:foregroundMark x1="53476" y1="93333" x2="53476" y2="93333"/>
                        <a14:foregroundMark x1="72727" y1="84815" x2="72727" y2="84815"/>
                        <a14:foregroundMark x1="78075" y1="93333" x2="78075" y2="93333"/>
                        <a14:foregroundMark x1="84492" y1="84074" x2="84492" y2="84074"/>
                        <a14:foregroundMark x1="93048" y1="83333" x2="93048" y2="83333"/>
                        <a14:foregroundMark x1="91979" y1="88889" x2="91979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005" y="2336369"/>
            <a:ext cx="814273" cy="117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0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 </a:t>
            </a:r>
            <a:endParaRPr lang="it-IT" dirty="0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C4B6EF42-DB55-480A-8C1E-E3A6A02932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2210508" y="1361820"/>
            <a:ext cx="1462708" cy="658055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1FAD0D42-4FC3-4A38-9429-119EF5B63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0736" flipH="1" flipV="1">
            <a:off x="8097981" y="3176489"/>
            <a:ext cx="1508703" cy="505022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69ABBA-4807-4090-925A-B405577F157E}"/>
              </a:ext>
            </a:extLst>
          </p:cNvPr>
          <p:cNvSpPr txBox="1"/>
          <p:nvPr/>
        </p:nvSpPr>
        <p:spPr>
          <a:xfrm>
            <a:off x="145186" y="2836800"/>
            <a:ext cx="241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volontariato: una panoramica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5A13177-7B0E-47EA-933C-9D73EE792ADA}"/>
              </a:ext>
            </a:extLst>
          </p:cNvPr>
          <p:cNvSpPr txBox="1"/>
          <p:nvPr/>
        </p:nvSpPr>
        <p:spPr>
          <a:xfrm>
            <a:off x="6758579" y="2836800"/>
            <a:ext cx="195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numeri del Terzo Settore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B302FF6-614B-4EDA-A8EF-F5BC77B5EEE7}"/>
              </a:ext>
            </a:extLst>
          </p:cNvPr>
          <p:cNvSpPr txBox="1"/>
          <p:nvPr/>
        </p:nvSpPr>
        <p:spPr>
          <a:xfrm>
            <a:off x="3452902" y="5364000"/>
            <a:ext cx="22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cittadini per il Terzo Settore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6E0F26-9E4B-4C71-95F1-A5B7B5C45D33}"/>
              </a:ext>
            </a:extLst>
          </p:cNvPr>
          <p:cNvSpPr txBox="1"/>
          <p:nvPr/>
        </p:nvSpPr>
        <p:spPr>
          <a:xfrm>
            <a:off x="3450026" y="2836800"/>
            <a:ext cx="215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riforma del Terzo Settore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E860A601-F064-4D56-A915-85A21EE543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5436000" y="1282498"/>
            <a:ext cx="1462708" cy="65805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484D632-22D8-4CB7-A50A-CBDB2F810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0" y="6498000"/>
            <a:ext cx="1108567" cy="162000"/>
          </a:xfrm>
          <a:prstGeom prst="rect">
            <a:avLst/>
          </a:prstGeom>
        </p:spPr>
      </p:pic>
      <p:sp>
        <p:nvSpPr>
          <p:cNvPr id="31" name="Titolo 2">
            <a:extLst>
              <a:ext uri="{FF2B5EF4-FFF2-40B4-BE49-F238E27FC236}">
                <a16:creationId xmlns:a16="http://schemas.microsoft.com/office/drawing/2014/main" id="{160EE8DB-FF27-4CA4-89CE-8C403AC0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5200"/>
            <a:ext cx="8186420" cy="504000"/>
          </a:xfrm>
        </p:spPr>
        <p:txBody>
          <a:bodyPr>
            <a:normAutofit/>
          </a:bodyPr>
          <a:lstStyle/>
          <a:p>
            <a:r>
              <a:rPr lang="it-IT" sz="2800" spc="-1" dirty="0">
                <a:latin typeface="+mn-lt"/>
              </a:rPr>
              <a:t>Il nostro percorso di apprendimento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7F92CD6-D070-4513-BE66-104F2F4952C0}"/>
              </a:ext>
            </a:extLst>
          </p:cNvPr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8349A4F-816E-4AB0-B08C-4B07D91A46F8}"/>
              </a:ext>
            </a:extLst>
          </p:cNvPr>
          <p:cNvSpPr txBox="1"/>
          <p:nvPr/>
        </p:nvSpPr>
        <p:spPr>
          <a:xfrm>
            <a:off x="6614138" y="5372186"/>
            <a:ext cx="22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valore economico del Terzo Settore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19B7F30-4366-432A-A43F-6C888F5F8A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88646" y="4327996"/>
            <a:ext cx="1462708" cy="65805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138D1B7-4ADA-4BB1-AA01-64DCBD09DC7F}"/>
              </a:ext>
            </a:extLst>
          </p:cNvPr>
          <p:cNvSpPr txBox="1"/>
          <p:nvPr/>
        </p:nvSpPr>
        <p:spPr>
          <a:xfrm>
            <a:off x="362413" y="5400590"/>
            <a:ext cx="223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testimonianza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EABE3C6-2A5F-46C1-9185-05AA4D0D4F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81600" y="4322918"/>
            <a:ext cx="1462708" cy="658055"/>
          </a:xfrm>
          <a:prstGeom prst="rect">
            <a:avLst/>
          </a:prstGeom>
        </p:spPr>
      </p:pic>
      <p:pic>
        <p:nvPicPr>
          <p:cNvPr id="27" name="Picture 2" descr="Il volontariato come amore politico per i diritti umani – Focsiv">
            <a:extLst>
              <a:ext uri="{FF2B5EF4-FFF2-40B4-BE49-F238E27FC236}">
                <a16:creationId xmlns:a16="http://schemas.microsoft.com/office/drawing/2014/main" id="{CAA3E99E-5A26-4774-BD42-401EE8AC315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080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iforma del Terzo Settore: obblighi, vantaggi e principali novità - Studio  Silvestri">
            <a:extLst>
              <a:ext uri="{FF2B5EF4-FFF2-40B4-BE49-F238E27FC236}">
                <a16:creationId xmlns:a16="http://schemas.microsoft.com/office/drawing/2014/main" id="{061A2CCE-74EB-4665-B53A-74E0F33CE12D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/>
          <a:stretch/>
        </p:blipFill>
        <p:spPr bwMode="auto">
          <a:xfrm>
            <a:off x="3672000" y="1080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 numeri dell'asilo | Ministero dell'Interno">
            <a:extLst>
              <a:ext uri="{FF2B5EF4-FFF2-40B4-BE49-F238E27FC236}">
                <a16:creationId xmlns:a16="http://schemas.microsoft.com/office/drawing/2014/main" id="{38DDAEDC-6B3B-40B5-A29F-61B3AFF1D14A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13699"/>
          <a:stretch/>
        </p:blipFill>
        <p:spPr bwMode="auto">
          <a:xfrm>
            <a:off x="6912000" y="1152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enaro - Wikipedia">
            <a:extLst>
              <a:ext uri="{FF2B5EF4-FFF2-40B4-BE49-F238E27FC236}">
                <a16:creationId xmlns:a16="http://schemas.microsoft.com/office/drawing/2014/main" id="{C38E1EA7-819C-4B9B-8A57-CBCC98FAC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t="2466" r="12339" b="-2466"/>
          <a:stretch/>
        </p:blipFill>
        <p:spPr bwMode="auto">
          <a:xfrm>
            <a:off x="6912000" y="3708000"/>
            <a:ext cx="1648918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ontributi economici agli Enti del Terzo Settore - Comune di Cascina">
            <a:extLst>
              <a:ext uri="{FF2B5EF4-FFF2-40B4-BE49-F238E27FC236}">
                <a16:creationId xmlns:a16="http://schemas.microsoft.com/office/drawing/2014/main" id="{5AC8BEAC-E59C-485C-B93D-8339FE0E9205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r="10965"/>
          <a:stretch/>
        </p:blipFill>
        <p:spPr bwMode="auto">
          <a:xfrm>
            <a:off x="3672000" y="3708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Associazione La Fraternità | Verona">
            <a:extLst>
              <a:ext uri="{FF2B5EF4-FFF2-40B4-BE49-F238E27FC236}">
                <a16:creationId xmlns:a16="http://schemas.microsoft.com/office/drawing/2014/main" id="{3FCC306C-5E6A-4C10-BEC2-5EE0878453BB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r="22037"/>
          <a:stretch/>
        </p:blipFill>
        <p:spPr bwMode="auto">
          <a:xfrm>
            <a:off x="583200" y="3708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26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34000" y="475203"/>
            <a:ext cx="8690400" cy="306367"/>
          </a:xfrm>
        </p:spPr>
        <p:txBody>
          <a:bodyPr anchor="t" anchorCtr="0">
            <a:noAutofit/>
          </a:bodyPr>
          <a:lstStyle/>
          <a:p>
            <a:r>
              <a:rPr lang="it-IT" sz="2800" b="0" spc="-1" dirty="0">
                <a:latin typeface="+mn-lt"/>
              </a:rPr>
              <a:t>La riforma del </a:t>
            </a:r>
            <a:r>
              <a:rPr lang="it-IT" sz="2800" spc="-1" dirty="0">
                <a:latin typeface="+mn-lt"/>
              </a:rPr>
              <a:t>Terzo Settore</a:t>
            </a:r>
            <a:endParaRPr lang="it-IT" sz="2000" spc="-1" dirty="0">
              <a:latin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B4107A-B0E7-4F82-BD70-FC5F35F0D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6" y="6498000"/>
            <a:ext cx="1108567" cy="16200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6234CB-C33E-4B21-BFBA-0F9FDBA8DD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70E5CA-BD8A-43D7-92E6-9559DF340BBC}"/>
              </a:ext>
            </a:extLst>
          </p:cNvPr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11" name="Segnaposto contenuto 6">
            <a:extLst>
              <a:ext uri="{FF2B5EF4-FFF2-40B4-BE49-F238E27FC236}">
                <a16:creationId xmlns:a16="http://schemas.microsoft.com/office/drawing/2014/main" id="{97B6F0C5-1F11-4D44-8EA0-8CC236A0A626}"/>
              </a:ext>
            </a:extLst>
          </p:cNvPr>
          <p:cNvSpPr txBox="1">
            <a:spLocks noGrp="1"/>
          </p:cNvSpPr>
          <p:nvPr>
            <p:ph sz="quarter" idx="15"/>
          </p:nvPr>
        </p:nvSpPr>
        <p:spPr>
          <a:xfrm>
            <a:off x="234000" y="1339202"/>
            <a:ext cx="846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sz="1800" b="1" dirty="0">
                <a:solidFill>
                  <a:srgbClr val="00A197"/>
                </a:solidFill>
              </a:rPr>
              <a:t>La riforma del Terzo Settore </a:t>
            </a:r>
            <a:r>
              <a:rPr lang="it-IT" sz="1800" dirty="0"/>
              <a:t>(Decreto Legislativo 3 luglio 2017, n. 117) riordina tutta la materia introducendo il soggetto Ente del Terzo Settore</a:t>
            </a:r>
            <a:endParaRPr lang="it-IT" sz="1800" dirty="0">
              <a:cs typeface="Calibri" panose="020F0502020204030204" pitchFamily="34" charset="0"/>
            </a:endParaRPr>
          </a:p>
        </p:txBody>
      </p:sp>
      <p:pic>
        <p:nvPicPr>
          <p:cNvPr id="16" name="Picture 4" descr="Riforma del Terzo Settore: obblighi, vantaggi e principali novità - Studio  Silvestri">
            <a:extLst>
              <a:ext uri="{FF2B5EF4-FFF2-40B4-BE49-F238E27FC236}">
                <a16:creationId xmlns:a16="http://schemas.microsoft.com/office/drawing/2014/main" id="{51074B44-2003-4DAF-890D-8F113D69515D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/>
          <a:stretch/>
        </p:blipFill>
        <p:spPr bwMode="auto">
          <a:xfrm>
            <a:off x="3423373" y="3592004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F4E8B41-6226-4889-80ED-A3C128D283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92" flipH="1" flipV="1">
            <a:off x="5228429" y="4589879"/>
            <a:ext cx="726754" cy="32695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66096CE-E975-41E9-AFCC-38B7D741BE9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3138" flipH="1" flipV="1">
            <a:off x="2558779" y="4116258"/>
            <a:ext cx="726754" cy="32695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B2A193D-F00A-40E3-98F5-053641E18D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194" flipH="1">
            <a:off x="4715997" y="3369088"/>
            <a:ext cx="726754" cy="38497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DD20016-8B7B-4B8D-9E25-99B978073B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8728" flipH="1" flipV="1">
            <a:off x="2678134" y="4965993"/>
            <a:ext cx="726754" cy="32695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9E917D-7E23-40E6-9879-C55808D483F4}"/>
              </a:ext>
            </a:extLst>
          </p:cNvPr>
          <p:cNvSpPr txBox="1"/>
          <p:nvPr/>
        </p:nvSpPr>
        <p:spPr>
          <a:xfrm>
            <a:off x="614145" y="2995191"/>
            <a:ext cx="242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A197"/>
                </a:solidFill>
              </a:rPr>
              <a:t>Caratteristiche degli ETS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4371F93-9845-4580-BCF4-E8ED5E9CE340}"/>
              </a:ext>
            </a:extLst>
          </p:cNvPr>
          <p:cNvSpPr/>
          <p:nvPr/>
        </p:nvSpPr>
        <p:spPr>
          <a:xfrm>
            <a:off x="441673" y="3015133"/>
            <a:ext cx="2256614" cy="822349"/>
          </a:xfrm>
          <a:prstGeom prst="roundRect">
            <a:avLst/>
          </a:prstGeom>
          <a:noFill/>
          <a:ln>
            <a:solidFill>
              <a:srgbClr val="00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CE0646-913F-45CE-B235-FABA1F51A004}"/>
              </a:ext>
            </a:extLst>
          </p:cNvPr>
          <p:cNvSpPr txBox="1"/>
          <p:nvPr/>
        </p:nvSpPr>
        <p:spPr>
          <a:xfrm>
            <a:off x="4058142" y="2466721"/>
            <a:ext cx="2505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A197"/>
                </a:solidFill>
              </a:rPr>
              <a:t>Categorie di ETS</a:t>
            </a:r>
          </a:p>
          <a:p>
            <a:endParaRPr lang="it-IT" dirty="0">
              <a:solidFill>
                <a:srgbClr val="00A197"/>
              </a:solidFill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F5BD9326-2D15-4587-B416-701D6784D7F8}"/>
              </a:ext>
            </a:extLst>
          </p:cNvPr>
          <p:cNvSpPr/>
          <p:nvPr/>
        </p:nvSpPr>
        <p:spPr>
          <a:xfrm>
            <a:off x="4043702" y="2308498"/>
            <a:ext cx="2256614" cy="822349"/>
          </a:xfrm>
          <a:prstGeom prst="roundRect">
            <a:avLst/>
          </a:prstGeom>
          <a:noFill/>
          <a:ln>
            <a:solidFill>
              <a:srgbClr val="00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6552363-6BDE-4661-9458-C20DFDF04BE8}"/>
              </a:ext>
            </a:extLst>
          </p:cNvPr>
          <p:cNvSpPr txBox="1"/>
          <p:nvPr/>
        </p:nvSpPr>
        <p:spPr>
          <a:xfrm>
            <a:off x="6468270" y="4935278"/>
            <a:ext cx="31101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A197"/>
                </a:solidFill>
              </a:rPr>
              <a:t>Formalità</a:t>
            </a:r>
            <a:endParaRPr lang="it-IT" sz="2400" dirty="0">
              <a:solidFill>
                <a:srgbClr val="00A197"/>
              </a:solidFill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50D104BC-6C91-45AC-ADE1-25C21774F791}"/>
              </a:ext>
            </a:extLst>
          </p:cNvPr>
          <p:cNvSpPr/>
          <p:nvPr/>
        </p:nvSpPr>
        <p:spPr>
          <a:xfrm>
            <a:off x="6001999" y="4741213"/>
            <a:ext cx="2256614" cy="822349"/>
          </a:xfrm>
          <a:prstGeom prst="roundRect">
            <a:avLst/>
          </a:prstGeom>
          <a:noFill/>
          <a:ln>
            <a:solidFill>
              <a:srgbClr val="00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F184042-FFE2-4A64-8264-CC03D3D523A8}"/>
              </a:ext>
            </a:extLst>
          </p:cNvPr>
          <p:cNvSpPr txBox="1"/>
          <p:nvPr/>
        </p:nvSpPr>
        <p:spPr>
          <a:xfrm>
            <a:off x="766341" y="5142547"/>
            <a:ext cx="198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A197"/>
                </a:solidFill>
              </a:rPr>
              <a:t>Attività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58BF720B-7467-42F5-BAAD-EB8AEE97D9B7}"/>
              </a:ext>
            </a:extLst>
          </p:cNvPr>
          <p:cNvSpPr/>
          <p:nvPr/>
        </p:nvSpPr>
        <p:spPr>
          <a:xfrm>
            <a:off x="208594" y="4951976"/>
            <a:ext cx="2256614" cy="822349"/>
          </a:xfrm>
          <a:prstGeom prst="roundRect">
            <a:avLst/>
          </a:prstGeom>
          <a:noFill/>
          <a:ln>
            <a:solidFill>
              <a:srgbClr val="00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728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34000" y="475203"/>
            <a:ext cx="8690400" cy="306367"/>
          </a:xfrm>
        </p:spPr>
        <p:txBody>
          <a:bodyPr anchor="t" anchorCtr="0">
            <a:noAutofit/>
          </a:bodyPr>
          <a:lstStyle/>
          <a:p>
            <a:r>
              <a:rPr lang="it-IT" sz="2800" b="0" spc="-1" dirty="0">
                <a:latin typeface="+mn-lt"/>
              </a:rPr>
              <a:t>La riforma del </a:t>
            </a:r>
            <a:r>
              <a:rPr lang="it-IT" sz="2800" spc="-1" dirty="0">
                <a:latin typeface="+mn-lt"/>
              </a:rPr>
              <a:t>Terzo Settore</a:t>
            </a:r>
            <a:endParaRPr lang="it-IT" sz="2000" spc="-1" dirty="0">
              <a:latin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B4107A-B0E7-4F82-BD70-FC5F35F0D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6" y="6498000"/>
            <a:ext cx="1108567" cy="16200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6234CB-C33E-4B21-BFBA-0F9FDBA8DD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70E5CA-BD8A-43D7-92E6-9559DF340BBC}"/>
              </a:ext>
            </a:extLst>
          </p:cNvPr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11" name="Segnaposto contenuto 6">
            <a:extLst>
              <a:ext uri="{FF2B5EF4-FFF2-40B4-BE49-F238E27FC236}">
                <a16:creationId xmlns:a16="http://schemas.microsoft.com/office/drawing/2014/main" id="{97B6F0C5-1F11-4D44-8EA0-8CC236A0A626}"/>
              </a:ext>
            </a:extLst>
          </p:cNvPr>
          <p:cNvSpPr txBox="1">
            <a:spLocks noGrp="1"/>
          </p:cNvSpPr>
          <p:nvPr>
            <p:ph sz="quarter" idx="15"/>
          </p:nvPr>
        </p:nvSpPr>
        <p:spPr>
          <a:xfrm>
            <a:off x="234000" y="1339202"/>
            <a:ext cx="846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sz="1800" b="1" dirty="0">
                <a:solidFill>
                  <a:srgbClr val="00A197"/>
                </a:solidFill>
              </a:rPr>
              <a:t>La riforma del Terzo Settore </a:t>
            </a:r>
            <a:r>
              <a:rPr lang="it-IT" sz="1800" dirty="0"/>
              <a:t>(Decreto Legislativo 3 luglio 2017, n. 117) riordina tutta la materia introducendo il soggetto Ente del Terzo Settore</a:t>
            </a:r>
            <a:endParaRPr lang="it-IT" sz="1800" dirty="0">
              <a:cs typeface="Calibri" panose="020F0502020204030204" pitchFamily="34" charset="0"/>
            </a:endParaRPr>
          </a:p>
        </p:txBody>
      </p:sp>
      <p:pic>
        <p:nvPicPr>
          <p:cNvPr id="16" name="Picture 4" descr="Riforma del Terzo Settore: obblighi, vantaggi e principali novità - Studio  Silvestri">
            <a:extLst>
              <a:ext uri="{FF2B5EF4-FFF2-40B4-BE49-F238E27FC236}">
                <a16:creationId xmlns:a16="http://schemas.microsoft.com/office/drawing/2014/main" id="{51074B44-2003-4DAF-890D-8F113D69515D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/>
          <a:stretch/>
        </p:blipFill>
        <p:spPr bwMode="auto">
          <a:xfrm>
            <a:off x="3423373" y="3592004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F4E8B41-6226-4889-80ED-A3C128D283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92" flipH="1" flipV="1">
            <a:off x="5228429" y="4589879"/>
            <a:ext cx="726754" cy="32695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66096CE-E975-41E9-AFCC-38B7D741BE9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3138" flipH="1" flipV="1">
            <a:off x="2558779" y="4116258"/>
            <a:ext cx="726754" cy="32695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B2A193D-F00A-40E3-98F5-053641E18D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194" flipH="1">
            <a:off x="4715997" y="3369088"/>
            <a:ext cx="726754" cy="38497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DD20016-8B7B-4B8D-9E25-99B978073B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8728" flipH="1" flipV="1">
            <a:off x="2678134" y="4965993"/>
            <a:ext cx="726754" cy="32695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CE0646-913F-45CE-B235-FABA1F51A004}"/>
              </a:ext>
            </a:extLst>
          </p:cNvPr>
          <p:cNvSpPr txBox="1"/>
          <p:nvPr/>
        </p:nvSpPr>
        <p:spPr>
          <a:xfrm>
            <a:off x="4058142" y="2466721"/>
            <a:ext cx="2505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>
                    <a:lumMod val="85000"/>
                  </a:schemeClr>
                </a:solidFill>
              </a:rPr>
              <a:t>Categorie di ETS</a:t>
            </a:r>
          </a:p>
          <a:p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F5BD9326-2D15-4587-B416-701D6784D7F8}"/>
              </a:ext>
            </a:extLst>
          </p:cNvPr>
          <p:cNvSpPr/>
          <p:nvPr/>
        </p:nvSpPr>
        <p:spPr>
          <a:xfrm>
            <a:off x="4043702" y="2308498"/>
            <a:ext cx="2256614" cy="82234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6552363-6BDE-4661-9458-C20DFDF04BE8}"/>
              </a:ext>
            </a:extLst>
          </p:cNvPr>
          <p:cNvSpPr txBox="1"/>
          <p:nvPr/>
        </p:nvSpPr>
        <p:spPr>
          <a:xfrm>
            <a:off x="6468270" y="4935278"/>
            <a:ext cx="31101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>
                    <a:lumMod val="85000"/>
                  </a:schemeClr>
                </a:solidFill>
              </a:rPr>
              <a:t>Formalità</a:t>
            </a:r>
            <a:endParaRPr lang="it-IT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50D104BC-6C91-45AC-ADE1-25C21774F791}"/>
              </a:ext>
            </a:extLst>
          </p:cNvPr>
          <p:cNvSpPr/>
          <p:nvPr/>
        </p:nvSpPr>
        <p:spPr>
          <a:xfrm>
            <a:off x="6001999" y="4741213"/>
            <a:ext cx="2256614" cy="82234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55BE56E7-A7C0-455F-9325-9E88BB25AB7F}"/>
              </a:ext>
            </a:extLst>
          </p:cNvPr>
          <p:cNvSpPr/>
          <p:nvPr/>
        </p:nvSpPr>
        <p:spPr>
          <a:xfrm>
            <a:off x="208594" y="2166425"/>
            <a:ext cx="2425441" cy="3896750"/>
          </a:xfrm>
          <a:prstGeom prst="roundRect">
            <a:avLst/>
          </a:prstGeom>
          <a:noFill/>
          <a:ln>
            <a:solidFill>
              <a:srgbClr val="00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165D5FB7-9930-4A81-80F9-405043A6A4DE}"/>
              </a:ext>
            </a:extLst>
          </p:cNvPr>
          <p:cNvSpPr txBox="1"/>
          <p:nvPr/>
        </p:nvSpPr>
        <p:spPr>
          <a:xfrm>
            <a:off x="223060" y="2305856"/>
            <a:ext cx="242544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A197"/>
                </a:solidFill>
              </a:rPr>
              <a:t>Caratteristiche degli 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Fondazioni</a:t>
            </a:r>
            <a:r>
              <a:rPr lang="it-IT" sz="2000" dirty="0"/>
              <a:t>, </a:t>
            </a:r>
            <a:r>
              <a:rPr lang="it-IT" sz="2000" b="1" dirty="0">
                <a:solidFill>
                  <a:srgbClr val="00A197"/>
                </a:solidFill>
              </a:rPr>
              <a:t>Associazioni</a:t>
            </a:r>
            <a:r>
              <a:rPr lang="it-IT" sz="2000" dirty="0"/>
              <a:t>, </a:t>
            </a:r>
            <a:r>
              <a:rPr lang="it-IT" sz="2000" b="1" dirty="0">
                <a:solidFill>
                  <a:srgbClr val="00A197"/>
                </a:solidFill>
              </a:rPr>
              <a:t>altri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Soggetti</a:t>
            </a:r>
            <a:r>
              <a:rPr lang="it-IT" sz="2000" dirty="0"/>
              <a:t> di carattere privato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No</a:t>
            </a:r>
            <a:r>
              <a:rPr lang="it-IT" sz="2000" dirty="0"/>
              <a:t> fine di </a:t>
            </a:r>
            <a:r>
              <a:rPr lang="it-IT" sz="2000" b="1" dirty="0">
                <a:solidFill>
                  <a:srgbClr val="00A197"/>
                </a:solidFill>
              </a:rPr>
              <a:t>lucro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Iscrizione al </a:t>
            </a:r>
            <a:r>
              <a:rPr lang="it-IT" sz="2000" b="1" dirty="0">
                <a:solidFill>
                  <a:srgbClr val="00A197"/>
                </a:solidFill>
              </a:rPr>
              <a:t>RUNTS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Finalità </a:t>
            </a:r>
            <a:r>
              <a:rPr lang="it-IT" sz="2000" dirty="0"/>
              <a:t>definite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Attività</a:t>
            </a:r>
            <a:r>
              <a:rPr lang="it-IT" sz="2000" dirty="0"/>
              <a:t> previste</a:t>
            </a:r>
            <a:endParaRPr lang="it-IT" sz="2000" b="1" dirty="0">
              <a:solidFill>
                <a:srgbClr val="00A1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1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34000" y="475203"/>
            <a:ext cx="8690400" cy="306367"/>
          </a:xfrm>
        </p:spPr>
        <p:txBody>
          <a:bodyPr anchor="t" anchorCtr="0">
            <a:noAutofit/>
          </a:bodyPr>
          <a:lstStyle/>
          <a:p>
            <a:r>
              <a:rPr lang="it-IT" sz="2800" b="0" spc="-1" dirty="0">
                <a:latin typeface="+mn-lt"/>
              </a:rPr>
              <a:t>La riforma del </a:t>
            </a:r>
            <a:r>
              <a:rPr lang="it-IT" sz="2800" spc="-1" dirty="0">
                <a:latin typeface="+mn-lt"/>
              </a:rPr>
              <a:t>Terzo Settore</a:t>
            </a:r>
            <a:endParaRPr lang="it-IT" sz="2000" spc="-1" dirty="0">
              <a:latin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B4107A-B0E7-4F82-BD70-FC5F35F0D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6" y="6498000"/>
            <a:ext cx="1108567" cy="16200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6234CB-C33E-4B21-BFBA-0F9FDBA8DD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70E5CA-BD8A-43D7-92E6-9559DF340BBC}"/>
              </a:ext>
            </a:extLst>
          </p:cNvPr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1" name="Segnaposto contenuto 6">
            <a:extLst>
              <a:ext uri="{FF2B5EF4-FFF2-40B4-BE49-F238E27FC236}">
                <a16:creationId xmlns:a16="http://schemas.microsoft.com/office/drawing/2014/main" id="{97B6F0C5-1F11-4D44-8EA0-8CC236A0A626}"/>
              </a:ext>
            </a:extLst>
          </p:cNvPr>
          <p:cNvSpPr txBox="1">
            <a:spLocks noGrp="1"/>
          </p:cNvSpPr>
          <p:nvPr>
            <p:ph sz="quarter" idx="15"/>
          </p:nvPr>
        </p:nvSpPr>
        <p:spPr>
          <a:xfrm>
            <a:off x="234000" y="1339202"/>
            <a:ext cx="846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sz="1800" b="1" dirty="0">
                <a:solidFill>
                  <a:srgbClr val="00A197"/>
                </a:solidFill>
              </a:rPr>
              <a:t>La riforma del Terzo Settore </a:t>
            </a:r>
            <a:r>
              <a:rPr lang="it-IT" sz="1800" dirty="0"/>
              <a:t>(Decreto Legislativo 3 luglio 2017, n. 117) riordina tutta la materia introducendo il soggetto Ente del Terzo Settore</a:t>
            </a:r>
            <a:endParaRPr lang="it-IT" sz="1800" dirty="0">
              <a:cs typeface="Calibri" panose="020F0502020204030204" pitchFamily="34" charset="0"/>
            </a:endParaRPr>
          </a:p>
        </p:txBody>
      </p:sp>
      <p:pic>
        <p:nvPicPr>
          <p:cNvPr id="16" name="Picture 4" descr="Riforma del Terzo Settore: obblighi, vantaggi e principali novità - Studio  Silvestri">
            <a:extLst>
              <a:ext uri="{FF2B5EF4-FFF2-40B4-BE49-F238E27FC236}">
                <a16:creationId xmlns:a16="http://schemas.microsoft.com/office/drawing/2014/main" id="{51074B44-2003-4DAF-890D-8F113D69515D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/>
          <a:stretch/>
        </p:blipFill>
        <p:spPr bwMode="auto">
          <a:xfrm>
            <a:off x="3423373" y="3592004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66096CE-E975-41E9-AFCC-38B7D741BE9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3138" flipH="1" flipV="1">
            <a:off x="2558779" y="4116258"/>
            <a:ext cx="726754" cy="32695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B2A193D-F00A-40E3-98F5-053641E18D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194" flipH="1">
            <a:off x="4715997" y="3369088"/>
            <a:ext cx="726754" cy="38497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DD20016-8B7B-4B8D-9E25-99B978073B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8728" flipH="1" flipV="1">
            <a:off x="2678134" y="4965993"/>
            <a:ext cx="726754" cy="32695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9E917D-7E23-40E6-9879-C55808D483F4}"/>
              </a:ext>
            </a:extLst>
          </p:cNvPr>
          <p:cNvSpPr txBox="1"/>
          <p:nvPr/>
        </p:nvSpPr>
        <p:spPr>
          <a:xfrm>
            <a:off x="614145" y="2995191"/>
            <a:ext cx="242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>
                    <a:lumMod val="85000"/>
                  </a:schemeClr>
                </a:solidFill>
              </a:rPr>
              <a:t>Caratteristiche degli ETS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4371F93-9845-4580-BCF4-E8ED5E9CE340}"/>
              </a:ext>
            </a:extLst>
          </p:cNvPr>
          <p:cNvSpPr/>
          <p:nvPr/>
        </p:nvSpPr>
        <p:spPr>
          <a:xfrm>
            <a:off x="441673" y="3015133"/>
            <a:ext cx="2256614" cy="82234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F184042-FFE2-4A64-8264-CC03D3D523A8}"/>
              </a:ext>
            </a:extLst>
          </p:cNvPr>
          <p:cNvSpPr txBox="1"/>
          <p:nvPr/>
        </p:nvSpPr>
        <p:spPr>
          <a:xfrm>
            <a:off x="766341" y="5142547"/>
            <a:ext cx="198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>
                    <a:lumMod val="85000"/>
                  </a:schemeClr>
                </a:solidFill>
              </a:rPr>
              <a:t>Attività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58BF720B-7467-42F5-BAAD-EB8AEE97D9B7}"/>
              </a:ext>
            </a:extLst>
          </p:cNvPr>
          <p:cNvSpPr/>
          <p:nvPr/>
        </p:nvSpPr>
        <p:spPr>
          <a:xfrm>
            <a:off x="208594" y="4951976"/>
            <a:ext cx="2256614" cy="82234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4D1A593B-F1F6-49E7-B33D-5DEC66E2A91C}"/>
              </a:ext>
            </a:extLst>
          </p:cNvPr>
          <p:cNvSpPr/>
          <p:nvPr/>
        </p:nvSpPr>
        <p:spPr>
          <a:xfrm>
            <a:off x="5368495" y="1846102"/>
            <a:ext cx="2425441" cy="4104532"/>
          </a:xfrm>
          <a:prstGeom prst="roundRect">
            <a:avLst/>
          </a:prstGeom>
          <a:noFill/>
          <a:ln>
            <a:solidFill>
              <a:srgbClr val="00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E4C9237-FFF9-47DB-9E13-D63F45E1FDDF}"/>
              </a:ext>
            </a:extLst>
          </p:cNvPr>
          <p:cNvSpPr txBox="1"/>
          <p:nvPr/>
        </p:nvSpPr>
        <p:spPr>
          <a:xfrm>
            <a:off x="5382961" y="1985533"/>
            <a:ext cx="242544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A197"/>
                </a:solidFill>
              </a:rPr>
              <a:t>Categorie di ETS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ODV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APS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Enti filantropici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Imprese sociali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Reti associative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Società di mutuo soccorso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Associazioni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Fondazioni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Enti di carattere privato</a:t>
            </a:r>
          </a:p>
        </p:txBody>
      </p:sp>
    </p:spTree>
    <p:extLst>
      <p:ext uri="{BB962C8B-B14F-4D97-AF65-F5344CB8AC3E}">
        <p14:creationId xmlns:p14="http://schemas.microsoft.com/office/powerpoint/2010/main" val="2768118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F520655-E527-4E6F-8DC6-BF23559EF270}"/>
              </a:ext>
            </a:extLst>
          </p:cNvPr>
          <p:cNvSpPr txBox="1"/>
          <p:nvPr/>
        </p:nvSpPr>
        <p:spPr>
          <a:xfrm>
            <a:off x="4058142" y="2466721"/>
            <a:ext cx="2505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>
                    <a:lumMod val="85000"/>
                  </a:schemeClr>
                </a:solidFill>
              </a:rPr>
              <a:t>Categorie di ETS</a:t>
            </a:r>
          </a:p>
          <a:p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F2E72FB5-D79C-4B0D-B45F-DB928F7986AC}"/>
              </a:ext>
            </a:extLst>
          </p:cNvPr>
          <p:cNvSpPr/>
          <p:nvPr/>
        </p:nvSpPr>
        <p:spPr>
          <a:xfrm>
            <a:off x="4043702" y="2308498"/>
            <a:ext cx="2256614" cy="82234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34000" y="475203"/>
            <a:ext cx="8690400" cy="306367"/>
          </a:xfrm>
        </p:spPr>
        <p:txBody>
          <a:bodyPr anchor="t" anchorCtr="0">
            <a:noAutofit/>
          </a:bodyPr>
          <a:lstStyle/>
          <a:p>
            <a:r>
              <a:rPr lang="it-IT" sz="2800" b="0" spc="-1" dirty="0">
                <a:latin typeface="+mn-lt"/>
              </a:rPr>
              <a:t>La riforma del </a:t>
            </a:r>
            <a:r>
              <a:rPr lang="it-IT" sz="2800" spc="-1" dirty="0">
                <a:latin typeface="+mn-lt"/>
              </a:rPr>
              <a:t>Terzo Settore</a:t>
            </a:r>
            <a:endParaRPr lang="it-IT" sz="2000" spc="-1" dirty="0">
              <a:latin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B4107A-B0E7-4F82-BD70-FC5F35F0D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6" y="6498000"/>
            <a:ext cx="1108567" cy="16200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6234CB-C33E-4B21-BFBA-0F9FDBA8DD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70E5CA-BD8A-43D7-92E6-9559DF340BBC}"/>
              </a:ext>
            </a:extLst>
          </p:cNvPr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1" name="Segnaposto contenuto 6">
            <a:extLst>
              <a:ext uri="{FF2B5EF4-FFF2-40B4-BE49-F238E27FC236}">
                <a16:creationId xmlns:a16="http://schemas.microsoft.com/office/drawing/2014/main" id="{97B6F0C5-1F11-4D44-8EA0-8CC236A0A626}"/>
              </a:ext>
            </a:extLst>
          </p:cNvPr>
          <p:cNvSpPr txBox="1">
            <a:spLocks noGrp="1"/>
          </p:cNvSpPr>
          <p:nvPr>
            <p:ph sz="quarter" idx="15"/>
          </p:nvPr>
        </p:nvSpPr>
        <p:spPr>
          <a:xfrm>
            <a:off x="234000" y="1339202"/>
            <a:ext cx="846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sz="1800" b="1" dirty="0">
                <a:solidFill>
                  <a:srgbClr val="00A197"/>
                </a:solidFill>
              </a:rPr>
              <a:t>La riforma del Terzo Settore </a:t>
            </a:r>
            <a:r>
              <a:rPr lang="it-IT" sz="1800" dirty="0"/>
              <a:t>(Decreto Legislativo 3 luglio 2017, n. 117) riordina tutta la materia introducendo il soggetto Ente del Terzo Settore</a:t>
            </a:r>
            <a:endParaRPr lang="it-IT" sz="1800" dirty="0">
              <a:cs typeface="Calibri" panose="020F0502020204030204" pitchFamily="34" charset="0"/>
            </a:endParaRPr>
          </a:p>
        </p:txBody>
      </p:sp>
      <p:pic>
        <p:nvPicPr>
          <p:cNvPr id="16" name="Picture 4" descr="Riforma del Terzo Settore: obblighi, vantaggi e principali novità - Studio  Silvestri">
            <a:extLst>
              <a:ext uri="{FF2B5EF4-FFF2-40B4-BE49-F238E27FC236}">
                <a16:creationId xmlns:a16="http://schemas.microsoft.com/office/drawing/2014/main" id="{51074B44-2003-4DAF-890D-8F113D69515D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/>
          <a:stretch/>
        </p:blipFill>
        <p:spPr bwMode="auto">
          <a:xfrm>
            <a:off x="3423373" y="3592004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66096CE-E975-41E9-AFCC-38B7D741BE9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3138" flipH="1" flipV="1">
            <a:off x="2558779" y="4116258"/>
            <a:ext cx="726754" cy="32695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B2A193D-F00A-40E3-98F5-053641E18D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194" flipH="1">
            <a:off x="4715997" y="3369088"/>
            <a:ext cx="726754" cy="38497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DD20016-8B7B-4B8D-9E25-99B978073B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8728" flipH="1" flipV="1">
            <a:off x="2678134" y="4965993"/>
            <a:ext cx="726754" cy="32695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9E917D-7E23-40E6-9879-C55808D483F4}"/>
              </a:ext>
            </a:extLst>
          </p:cNvPr>
          <p:cNvSpPr txBox="1"/>
          <p:nvPr/>
        </p:nvSpPr>
        <p:spPr>
          <a:xfrm>
            <a:off x="614145" y="2995191"/>
            <a:ext cx="242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>
                    <a:lumMod val="85000"/>
                  </a:schemeClr>
                </a:solidFill>
              </a:rPr>
              <a:t>Caratteristiche degli ETS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4371F93-9845-4580-BCF4-E8ED5E9CE340}"/>
              </a:ext>
            </a:extLst>
          </p:cNvPr>
          <p:cNvSpPr/>
          <p:nvPr/>
        </p:nvSpPr>
        <p:spPr>
          <a:xfrm>
            <a:off x="441673" y="3015133"/>
            <a:ext cx="2256614" cy="82234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F184042-FFE2-4A64-8264-CC03D3D523A8}"/>
              </a:ext>
            </a:extLst>
          </p:cNvPr>
          <p:cNvSpPr txBox="1"/>
          <p:nvPr/>
        </p:nvSpPr>
        <p:spPr>
          <a:xfrm>
            <a:off x="766341" y="5142547"/>
            <a:ext cx="1988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>
                    <a:lumMod val="85000"/>
                  </a:schemeClr>
                </a:solidFill>
              </a:rPr>
              <a:t>Attività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58BF720B-7467-42F5-BAAD-EB8AEE97D9B7}"/>
              </a:ext>
            </a:extLst>
          </p:cNvPr>
          <p:cNvSpPr/>
          <p:nvPr/>
        </p:nvSpPr>
        <p:spPr>
          <a:xfrm>
            <a:off x="208594" y="4951976"/>
            <a:ext cx="2256614" cy="82234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4D1A593B-F1F6-49E7-B33D-5DEC66E2A91C}"/>
              </a:ext>
            </a:extLst>
          </p:cNvPr>
          <p:cNvSpPr/>
          <p:nvPr/>
        </p:nvSpPr>
        <p:spPr>
          <a:xfrm>
            <a:off x="5903070" y="1846102"/>
            <a:ext cx="3032336" cy="4104532"/>
          </a:xfrm>
          <a:prstGeom prst="roundRect">
            <a:avLst/>
          </a:prstGeom>
          <a:solidFill>
            <a:schemeClr val="bg1"/>
          </a:solidFill>
          <a:ln>
            <a:solidFill>
              <a:srgbClr val="00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E4C9237-FFF9-47DB-9E13-D63F45E1FDDF}"/>
              </a:ext>
            </a:extLst>
          </p:cNvPr>
          <p:cNvSpPr txBox="1"/>
          <p:nvPr/>
        </p:nvSpPr>
        <p:spPr>
          <a:xfrm>
            <a:off x="6160131" y="1880847"/>
            <a:ext cx="28946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A197"/>
                </a:solidFill>
              </a:rPr>
              <a:t>Formalità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Statuto</a:t>
            </a:r>
            <a:r>
              <a:rPr lang="it-IT" sz="2000" dirty="0"/>
              <a:t> e </a:t>
            </a:r>
            <a:r>
              <a:rPr lang="it-IT" sz="2000" b="1" dirty="0">
                <a:solidFill>
                  <a:srgbClr val="00A197"/>
                </a:solidFill>
              </a:rPr>
              <a:t>Regolamenti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/>
              <a:t>Personalità </a:t>
            </a:r>
            <a:r>
              <a:rPr lang="it-IT" sz="2000" b="1" dirty="0">
                <a:solidFill>
                  <a:srgbClr val="00A197"/>
                </a:solidFill>
              </a:rPr>
              <a:t>giuridica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Regole</a:t>
            </a:r>
            <a:r>
              <a:rPr lang="it-IT" sz="2000" dirty="0"/>
              <a:t> di </a:t>
            </a:r>
            <a:r>
              <a:rPr lang="it-IT" sz="2000" b="1" dirty="0">
                <a:solidFill>
                  <a:srgbClr val="00A197"/>
                </a:solidFill>
              </a:rPr>
              <a:t>ammissione</a:t>
            </a:r>
            <a:r>
              <a:rPr lang="it-IT" sz="2000" dirty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 err="1">
                <a:solidFill>
                  <a:srgbClr val="00A197"/>
                </a:solidFill>
              </a:rPr>
              <a:t>Governance</a:t>
            </a:r>
            <a:endParaRPr lang="it-IT" sz="2000" b="1" dirty="0">
              <a:solidFill>
                <a:srgbClr val="00A197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Libri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sociali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Bilancio</a:t>
            </a:r>
            <a:r>
              <a:rPr lang="it-IT" sz="2000" dirty="0"/>
              <a:t> di </a:t>
            </a:r>
            <a:r>
              <a:rPr lang="it-IT" sz="2000" b="1" dirty="0">
                <a:solidFill>
                  <a:srgbClr val="00A197"/>
                </a:solidFill>
              </a:rPr>
              <a:t>esercizio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Bilancio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Sociale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Assicurazione</a:t>
            </a:r>
            <a:r>
              <a:rPr lang="it-IT" sz="2000" dirty="0"/>
              <a:t> per i volontari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No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retribuzione</a:t>
            </a:r>
            <a:endParaRPr lang="it-IT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Nuovo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regime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fiscale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CSV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79BC037-4128-4D19-B26C-396167009B0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92" flipH="1" flipV="1">
            <a:off x="5228429" y="4589879"/>
            <a:ext cx="726754" cy="32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23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34000" y="475203"/>
            <a:ext cx="8690400" cy="306367"/>
          </a:xfrm>
        </p:spPr>
        <p:txBody>
          <a:bodyPr anchor="t" anchorCtr="0">
            <a:noAutofit/>
          </a:bodyPr>
          <a:lstStyle/>
          <a:p>
            <a:r>
              <a:rPr lang="it-IT" sz="2800" b="0" spc="-1" dirty="0">
                <a:latin typeface="+mn-lt"/>
              </a:rPr>
              <a:t>La riforma del </a:t>
            </a:r>
            <a:r>
              <a:rPr lang="it-IT" sz="2800" spc="-1" dirty="0">
                <a:latin typeface="+mn-lt"/>
              </a:rPr>
              <a:t>Terzo Settore</a:t>
            </a:r>
            <a:endParaRPr lang="it-IT" sz="2000" spc="-1" dirty="0">
              <a:latin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B4107A-B0E7-4F82-BD70-FC5F35F0D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6" y="6498000"/>
            <a:ext cx="1108567" cy="16200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6234CB-C33E-4B21-BFBA-0F9FDBA8DD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70E5CA-BD8A-43D7-92E6-9559DF340BBC}"/>
              </a:ext>
            </a:extLst>
          </p:cNvPr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11" name="Segnaposto contenuto 6">
            <a:extLst>
              <a:ext uri="{FF2B5EF4-FFF2-40B4-BE49-F238E27FC236}">
                <a16:creationId xmlns:a16="http://schemas.microsoft.com/office/drawing/2014/main" id="{97B6F0C5-1F11-4D44-8EA0-8CC236A0A626}"/>
              </a:ext>
            </a:extLst>
          </p:cNvPr>
          <p:cNvSpPr txBox="1">
            <a:spLocks noGrp="1"/>
          </p:cNvSpPr>
          <p:nvPr>
            <p:ph sz="quarter" idx="15"/>
          </p:nvPr>
        </p:nvSpPr>
        <p:spPr>
          <a:xfrm>
            <a:off x="234000" y="1339202"/>
            <a:ext cx="846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sz="1800" b="1" dirty="0">
                <a:solidFill>
                  <a:srgbClr val="00A197"/>
                </a:solidFill>
              </a:rPr>
              <a:t>La riforma del Terzo Settore </a:t>
            </a:r>
            <a:r>
              <a:rPr lang="it-IT" sz="1800" dirty="0"/>
              <a:t>(Decreto Legislativo 3 luglio 2017, n. 117) riordina tutta la materia introducendo il soggetto Ente del Terzo Settore</a:t>
            </a:r>
            <a:endParaRPr lang="it-IT" sz="1800" dirty="0">
              <a:cs typeface="Calibri" panose="020F0502020204030204" pitchFamily="34" charset="0"/>
            </a:endParaRPr>
          </a:p>
        </p:txBody>
      </p:sp>
      <p:pic>
        <p:nvPicPr>
          <p:cNvPr id="16" name="Picture 4" descr="Riforma del Terzo Settore: obblighi, vantaggi e principali novità - Studio  Silvestri">
            <a:extLst>
              <a:ext uri="{FF2B5EF4-FFF2-40B4-BE49-F238E27FC236}">
                <a16:creationId xmlns:a16="http://schemas.microsoft.com/office/drawing/2014/main" id="{51074B44-2003-4DAF-890D-8F113D69515D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/>
          <a:stretch/>
        </p:blipFill>
        <p:spPr bwMode="auto">
          <a:xfrm>
            <a:off x="3423373" y="3592004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4F4E8B41-6226-4889-80ED-A3C128D283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92" flipH="1" flipV="1">
            <a:off x="5228429" y="4589879"/>
            <a:ext cx="726754" cy="32695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66096CE-E975-41E9-AFCC-38B7D741BE9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3138" flipH="1" flipV="1">
            <a:off x="2558779" y="4116258"/>
            <a:ext cx="726754" cy="32695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B2A193D-F00A-40E3-98F5-053641E18D1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0194" flipH="1">
            <a:off x="4715997" y="3369088"/>
            <a:ext cx="726754" cy="384973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EDD20016-8B7B-4B8D-9E25-99B978073B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88728" flipH="1" flipV="1">
            <a:off x="2678134" y="4965993"/>
            <a:ext cx="726754" cy="326958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9E917D-7E23-40E6-9879-C55808D483F4}"/>
              </a:ext>
            </a:extLst>
          </p:cNvPr>
          <p:cNvSpPr txBox="1"/>
          <p:nvPr/>
        </p:nvSpPr>
        <p:spPr>
          <a:xfrm>
            <a:off x="614145" y="2995191"/>
            <a:ext cx="2427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>
                    <a:lumMod val="85000"/>
                  </a:schemeClr>
                </a:solidFill>
              </a:rPr>
              <a:t>Caratteristiche degli ETS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B4371F93-9845-4580-BCF4-E8ED5E9CE340}"/>
              </a:ext>
            </a:extLst>
          </p:cNvPr>
          <p:cNvSpPr/>
          <p:nvPr/>
        </p:nvSpPr>
        <p:spPr>
          <a:xfrm>
            <a:off x="441673" y="3015133"/>
            <a:ext cx="2256614" cy="82234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CE0646-913F-45CE-B235-FABA1F51A004}"/>
              </a:ext>
            </a:extLst>
          </p:cNvPr>
          <p:cNvSpPr txBox="1"/>
          <p:nvPr/>
        </p:nvSpPr>
        <p:spPr>
          <a:xfrm>
            <a:off x="4058142" y="2466721"/>
            <a:ext cx="2505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>
                    <a:lumMod val="85000"/>
                  </a:schemeClr>
                </a:solidFill>
              </a:rPr>
              <a:t>Categorie di ETS</a:t>
            </a:r>
          </a:p>
          <a:p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F5BD9326-2D15-4587-B416-701D6784D7F8}"/>
              </a:ext>
            </a:extLst>
          </p:cNvPr>
          <p:cNvSpPr/>
          <p:nvPr/>
        </p:nvSpPr>
        <p:spPr>
          <a:xfrm>
            <a:off x="4043702" y="2308498"/>
            <a:ext cx="2256614" cy="82234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6552363-6BDE-4661-9458-C20DFDF04BE8}"/>
              </a:ext>
            </a:extLst>
          </p:cNvPr>
          <p:cNvSpPr txBox="1"/>
          <p:nvPr/>
        </p:nvSpPr>
        <p:spPr>
          <a:xfrm>
            <a:off x="6468270" y="4935278"/>
            <a:ext cx="31101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>
                    <a:lumMod val="85000"/>
                  </a:schemeClr>
                </a:solidFill>
              </a:rPr>
              <a:t>Formalità</a:t>
            </a:r>
            <a:endParaRPr lang="it-IT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50D104BC-6C91-45AC-ADE1-25C21774F791}"/>
              </a:ext>
            </a:extLst>
          </p:cNvPr>
          <p:cNvSpPr/>
          <p:nvPr/>
        </p:nvSpPr>
        <p:spPr>
          <a:xfrm>
            <a:off x="6001999" y="4741213"/>
            <a:ext cx="2256614" cy="82234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id="{743321CC-BB37-410D-A758-AF3E3247845D}"/>
              </a:ext>
            </a:extLst>
          </p:cNvPr>
          <p:cNvSpPr/>
          <p:nvPr/>
        </p:nvSpPr>
        <p:spPr>
          <a:xfrm>
            <a:off x="84036" y="1950787"/>
            <a:ext cx="2576092" cy="4140523"/>
          </a:xfrm>
          <a:prstGeom prst="roundRect">
            <a:avLst/>
          </a:prstGeom>
          <a:noFill/>
          <a:ln>
            <a:solidFill>
              <a:srgbClr val="00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2AC326A-7D34-4575-AFD9-7BB9E5957556}"/>
              </a:ext>
            </a:extLst>
          </p:cNvPr>
          <p:cNvSpPr txBox="1"/>
          <p:nvPr/>
        </p:nvSpPr>
        <p:spPr>
          <a:xfrm>
            <a:off x="253145" y="2098077"/>
            <a:ext cx="2288339" cy="3847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A197"/>
                </a:solidFill>
              </a:rPr>
              <a:t>Attività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Servizi Sociali,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Istruzione,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Salvaguardia dell’ambiente,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Salvaguardia del patrimonio culturale,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Beneficenza,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Cultura della legalità,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1025468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 </a:t>
            </a:r>
            <a:endParaRPr lang="it-IT" dirty="0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C4B6EF42-DB55-480A-8C1E-E3A6A02932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2210508" y="1361820"/>
            <a:ext cx="1462708" cy="658055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1FAD0D42-4FC3-4A38-9429-119EF5B63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0736" flipH="1" flipV="1">
            <a:off x="8097981" y="3176489"/>
            <a:ext cx="1508703" cy="505022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69ABBA-4807-4090-925A-B405577F157E}"/>
              </a:ext>
            </a:extLst>
          </p:cNvPr>
          <p:cNvSpPr txBox="1"/>
          <p:nvPr/>
        </p:nvSpPr>
        <p:spPr>
          <a:xfrm>
            <a:off x="145186" y="2836800"/>
            <a:ext cx="241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volontariato: una panoramica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5A13177-7B0E-47EA-933C-9D73EE792ADA}"/>
              </a:ext>
            </a:extLst>
          </p:cNvPr>
          <p:cNvSpPr txBox="1"/>
          <p:nvPr/>
        </p:nvSpPr>
        <p:spPr>
          <a:xfrm>
            <a:off x="6758579" y="2836800"/>
            <a:ext cx="195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numeri del Terzo Settore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B302FF6-614B-4EDA-A8EF-F5BC77B5EEE7}"/>
              </a:ext>
            </a:extLst>
          </p:cNvPr>
          <p:cNvSpPr txBox="1"/>
          <p:nvPr/>
        </p:nvSpPr>
        <p:spPr>
          <a:xfrm>
            <a:off x="3452902" y="5364000"/>
            <a:ext cx="22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cittadini per il Terzo Settore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6E0F26-9E4B-4C71-95F1-A5B7B5C45D33}"/>
              </a:ext>
            </a:extLst>
          </p:cNvPr>
          <p:cNvSpPr txBox="1"/>
          <p:nvPr/>
        </p:nvSpPr>
        <p:spPr>
          <a:xfrm>
            <a:off x="3450026" y="2836800"/>
            <a:ext cx="215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riforma del Terzo Settore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E860A601-F064-4D56-A915-85A21EE543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5436000" y="1282498"/>
            <a:ext cx="1462708" cy="65805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484D632-22D8-4CB7-A50A-CBDB2F810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0" y="6498000"/>
            <a:ext cx="1108567" cy="162000"/>
          </a:xfrm>
          <a:prstGeom prst="rect">
            <a:avLst/>
          </a:prstGeom>
        </p:spPr>
      </p:pic>
      <p:sp>
        <p:nvSpPr>
          <p:cNvPr id="31" name="Titolo 2">
            <a:extLst>
              <a:ext uri="{FF2B5EF4-FFF2-40B4-BE49-F238E27FC236}">
                <a16:creationId xmlns:a16="http://schemas.microsoft.com/office/drawing/2014/main" id="{160EE8DB-FF27-4CA4-89CE-8C403AC0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5200"/>
            <a:ext cx="8186420" cy="504000"/>
          </a:xfrm>
        </p:spPr>
        <p:txBody>
          <a:bodyPr>
            <a:normAutofit/>
          </a:bodyPr>
          <a:lstStyle/>
          <a:p>
            <a:r>
              <a:rPr lang="it-IT" sz="2800" spc="-1" dirty="0">
                <a:latin typeface="+mn-lt"/>
              </a:rPr>
              <a:t>Il nostro percorso di apprendimento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7F92CD6-D070-4513-BE66-104F2F4952C0}"/>
              </a:ext>
            </a:extLst>
          </p:cNvPr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8349A4F-816E-4AB0-B08C-4B07D91A46F8}"/>
              </a:ext>
            </a:extLst>
          </p:cNvPr>
          <p:cNvSpPr txBox="1"/>
          <p:nvPr/>
        </p:nvSpPr>
        <p:spPr>
          <a:xfrm>
            <a:off x="6614138" y="5372186"/>
            <a:ext cx="22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valore economico del Terzo Settore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19B7F30-4366-432A-A43F-6C888F5F8A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88646" y="4327996"/>
            <a:ext cx="1462708" cy="65805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138D1B7-4ADA-4BB1-AA01-64DCBD09DC7F}"/>
              </a:ext>
            </a:extLst>
          </p:cNvPr>
          <p:cNvSpPr txBox="1"/>
          <p:nvPr/>
        </p:nvSpPr>
        <p:spPr>
          <a:xfrm>
            <a:off x="362413" y="5400590"/>
            <a:ext cx="223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testimonianza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EABE3C6-2A5F-46C1-9185-05AA4D0D4F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81600" y="4322918"/>
            <a:ext cx="1462708" cy="658055"/>
          </a:xfrm>
          <a:prstGeom prst="rect">
            <a:avLst/>
          </a:prstGeom>
        </p:spPr>
      </p:pic>
      <p:pic>
        <p:nvPicPr>
          <p:cNvPr id="27" name="Picture 2" descr="Il volontariato come amore politico per i diritti umani – Focsiv">
            <a:extLst>
              <a:ext uri="{FF2B5EF4-FFF2-40B4-BE49-F238E27FC236}">
                <a16:creationId xmlns:a16="http://schemas.microsoft.com/office/drawing/2014/main" id="{CAA3E99E-5A26-4774-BD42-401EE8AC315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080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iforma del Terzo Settore: obblighi, vantaggi e principali novità - Studio  Silvestri">
            <a:extLst>
              <a:ext uri="{FF2B5EF4-FFF2-40B4-BE49-F238E27FC236}">
                <a16:creationId xmlns:a16="http://schemas.microsoft.com/office/drawing/2014/main" id="{061A2CCE-74EB-4665-B53A-74E0F33CE12D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/>
          <a:stretch/>
        </p:blipFill>
        <p:spPr bwMode="auto">
          <a:xfrm>
            <a:off x="3672000" y="1080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 numeri dell'asilo | Ministero dell'Interno">
            <a:extLst>
              <a:ext uri="{FF2B5EF4-FFF2-40B4-BE49-F238E27FC236}">
                <a16:creationId xmlns:a16="http://schemas.microsoft.com/office/drawing/2014/main" id="{38DDAEDC-6B3B-40B5-A29F-61B3AFF1D14A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13699"/>
          <a:stretch/>
        </p:blipFill>
        <p:spPr bwMode="auto">
          <a:xfrm>
            <a:off x="6912000" y="1152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enaro - Wikipedia">
            <a:extLst>
              <a:ext uri="{FF2B5EF4-FFF2-40B4-BE49-F238E27FC236}">
                <a16:creationId xmlns:a16="http://schemas.microsoft.com/office/drawing/2014/main" id="{C38E1EA7-819C-4B9B-8A57-CBCC98FAC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t="2466" r="12339" b="-2466"/>
          <a:stretch/>
        </p:blipFill>
        <p:spPr bwMode="auto">
          <a:xfrm>
            <a:off x="6912000" y="3708000"/>
            <a:ext cx="1648918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ontributi economici agli Enti del Terzo Settore - Comune di Cascina">
            <a:extLst>
              <a:ext uri="{FF2B5EF4-FFF2-40B4-BE49-F238E27FC236}">
                <a16:creationId xmlns:a16="http://schemas.microsoft.com/office/drawing/2014/main" id="{5AC8BEAC-E59C-485C-B93D-8339FE0E9205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r="10965"/>
          <a:stretch/>
        </p:blipFill>
        <p:spPr bwMode="auto">
          <a:xfrm>
            <a:off x="3672000" y="3708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Associazione La Fraternità | Verona">
            <a:extLst>
              <a:ext uri="{FF2B5EF4-FFF2-40B4-BE49-F238E27FC236}">
                <a16:creationId xmlns:a16="http://schemas.microsoft.com/office/drawing/2014/main" id="{3FCC306C-5E6A-4C10-BEC2-5EE0878453BB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r="22037"/>
          <a:stretch/>
        </p:blipFill>
        <p:spPr bwMode="auto">
          <a:xfrm>
            <a:off x="583200" y="3708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15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/>
          <p:nvPr/>
        </p:nvSpPr>
        <p:spPr>
          <a:xfrm>
            <a:off x="234000" y="475200"/>
            <a:ext cx="8690400" cy="505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0" dirty="0">
                <a:solidFill>
                  <a:schemeClr val="tx1"/>
                </a:solidFill>
                <a:latin typeface="+mn-lt"/>
                <a:cs typeface="+mj-cs"/>
              </a:rPr>
              <a:t>I numeri del Terzo Settore*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2" y="6498000"/>
            <a:ext cx="1108567" cy="162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1A3BBA-0013-4CEE-8E60-787553A2C9C3}"/>
              </a:ext>
            </a:extLst>
          </p:cNvPr>
          <p:cNvSpPr txBox="1"/>
          <p:nvPr/>
        </p:nvSpPr>
        <p:spPr>
          <a:xfrm>
            <a:off x="540000" y="6264000"/>
            <a:ext cx="2466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* Registro Statistico ISTAT, 2020</a:t>
            </a:r>
          </a:p>
        </p:txBody>
      </p:sp>
      <p:pic>
        <p:nvPicPr>
          <p:cNvPr id="2050" name="Picture 2" descr="A 50 anni dalla nascita: le nuove sfide per le regioni | BENECOMUNE">
            <a:extLst>
              <a:ext uri="{FF2B5EF4-FFF2-40B4-BE49-F238E27FC236}">
                <a16:creationId xmlns:a16="http://schemas.microsoft.com/office/drawing/2014/main" id="{31597010-7B8C-4CF7-B14D-15ECB0C2B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14" y="3397358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44EEE8-3BD4-46F9-9CA6-72F2F684006A}"/>
              </a:ext>
            </a:extLst>
          </p:cNvPr>
          <p:cNvSpPr txBox="1"/>
          <p:nvPr/>
        </p:nvSpPr>
        <p:spPr>
          <a:xfrm>
            <a:off x="234000" y="1339200"/>
            <a:ext cx="41397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A197"/>
                </a:solidFill>
              </a:rPr>
              <a:t>363.499 </a:t>
            </a:r>
            <a:r>
              <a:rPr lang="en-US" sz="2000" dirty="0" err="1"/>
              <a:t>Istituzioni</a:t>
            </a:r>
            <a:r>
              <a:rPr lang="en-US" sz="2000" dirty="0"/>
              <a:t> Non Profit </a:t>
            </a:r>
            <a:r>
              <a:rPr lang="en-US" sz="2000" dirty="0" err="1"/>
              <a:t>attive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A197"/>
                </a:solidFill>
              </a:rPr>
              <a:t>4,6 </a:t>
            </a:r>
            <a:r>
              <a:rPr lang="en-US" sz="2000" b="1" dirty="0" err="1">
                <a:solidFill>
                  <a:srgbClr val="00A197"/>
                </a:solidFill>
              </a:rPr>
              <a:t>milioni</a:t>
            </a:r>
            <a:r>
              <a:rPr lang="en-US" sz="2000" b="1" dirty="0">
                <a:solidFill>
                  <a:srgbClr val="00A197"/>
                </a:solidFill>
              </a:rPr>
              <a:t> </a:t>
            </a:r>
            <a:r>
              <a:rPr lang="en-US" sz="2000" dirty="0"/>
              <a:t>di </a:t>
            </a:r>
            <a:r>
              <a:rPr lang="en-US" sz="2000" dirty="0" err="1"/>
              <a:t>volontari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A197"/>
                </a:solidFill>
              </a:rPr>
              <a:t>870.183</a:t>
            </a:r>
            <a:r>
              <a:rPr lang="it-IT" altLang="en-US" sz="2000" dirty="0"/>
              <a:t> </a:t>
            </a:r>
            <a:r>
              <a:rPr lang="en-US" sz="2000" dirty="0" err="1"/>
              <a:t>Dipendenti</a:t>
            </a:r>
            <a:r>
              <a:rPr lang="en-US" sz="2000" dirty="0"/>
              <a:t>.</a:t>
            </a:r>
          </a:p>
          <a:p>
            <a:endParaRPr lang="it-IT" sz="20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EB7EAA-0A25-43ED-9B03-8D4C5A104891}"/>
              </a:ext>
            </a:extLst>
          </p:cNvPr>
          <p:cNvSpPr txBox="1"/>
          <p:nvPr/>
        </p:nvSpPr>
        <p:spPr>
          <a:xfrm>
            <a:off x="1851353" y="3350657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A197"/>
                </a:solidFill>
              </a:rPr>
              <a:t>50,2%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C99506C-A1A1-40A3-81B5-ED49E0AE29DB}"/>
              </a:ext>
            </a:extLst>
          </p:cNvPr>
          <p:cNvSpPr txBox="1"/>
          <p:nvPr/>
        </p:nvSpPr>
        <p:spPr>
          <a:xfrm>
            <a:off x="69678" y="2695902"/>
            <a:ext cx="3857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A197"/>
                </a:solidFill>
              </a:rPr>
              <a:t>Distribuzione Istituzioni Non Profit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891C9A5-5BED-4505-A409-12D8F670CBEF}"/>
              </a:ext>
            </a:extLst>
          </p:cNvPr>
          <p:cNvSpPr txBox="1"/>
          <p:nvPr/>
        </p:nvSpPr>
        <p:spPr>
          <a:xfrm>
            <a:off x="782814" y="4296006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A197"/>
                </a:solidFill>
              </a:rPr>
              <a:t>22,2%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1270B34-60C0-418E-9C35-3F1BC803D057}"/>
              </a:ext>
            </a:extLst>
          </p:cNvPr>
          <p:cNvSpPr txBox="1"/>
          <p:nvPr/>
        </p:nvSpPr>
        <p:spPr>
          <a:xfrm>
            <a:off x="2609894" y="5075232"/>
            <a:ext cx="82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A197"/>
                </a:solidFill>
              </a:rPr>
              <a:t>27,6%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ABA38BD-98F4-4B0F-A998-45C4BEDE2ACC}"/>
              </a:ext>
            </a:extLst>
          </p:cNvPr>
          <p:cNvSpPr txBox="1"/>
          <p:nvPr/>
        </p:nvSpPr>
        <p:spPr>
          <a:xfrm>
            <a:off x="4591094" y="1488609"/>
            <a:ext cx="41397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sz="2000" b="1" dirty="0">
                <a:solidFill>
                  <a:srgbClr val="00A197"/>
                </a:solidFill>
              </a:rPr>
              <a:t>73%</a:t>
            </a:r>
            <a:r>
              <a:rPr lang="it-IT" alt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Istituzioni</a:t>
            </a:r>
            <a:r>
              <a:rPr lang="en-US" dirty="0"/>
              <a:t> Non Profit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occupa</a:t>
            </a:r>
            <a:r>
              <a:rPr lang="en-US" dirty="0"/>
              <a:t> di: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A197"/>
                </a:solidFill>
              </a:rPr>
              <a:t>Sport,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A197"/>
                </a:solidFill>
              </a:rPr>
              <a:t>Attività</a:t>
            </a:r>
            <a:r>
              <a:rPr lang="it-IT" alt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culturali</a:t>
            </a:r>
            <a:r>
              <a:rPr lang="en-US" b="1" dirty="0">
                <a:solidFill>
                  <a:srgbClr val="00A197"/>
                </a:solidFill>
              </a:rPr>
              <a:t> e </a:t>
            </a:r>
            <a:r>
              <a:rPr lang="en-US" b="1" dirty="0" err="1">
                <a:solidFill>
                  <a:srgbClr val="00A197"/>
                </a:solidFill>
              </a:rPr>
              <a:t>artistiche</a:t>
            </a:r>
            <a:r>
              <a:rPr lang="en-US" b="1" dirty="0">
                <a:solidFill>
                  <a:srgbClr val="00A197"/>
                </a:solidFill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A197"/>
                </a:solidFill>
              </a:rPr>
              <a:t>Attività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ricreative</a:t>
            </a:r>
            <a:r>
              <a:rPr lang="en-US" b="1" dirty="0">
                <a:solidFill>
                  <a:srgbClr val="00A197"/>
                </a:solidFill>
              </a:rPr>
              <a:t> e di</a:t>
            </a:r>
            <a:r>
              <a:rPr lang="it-IT" alt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socializzazione</a:t>
            </a:r>
            <a:endParaRPr lang="en-US" b="1" dirty="0">
              <a:solidFill>
                <a:srgbClr val="00A1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A197"/>
                </a:solidFill>
              </a:rPr>
              <a:t>Assistenza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sociale</a:t>
            </a:r>
            <a:r>
              <a:rPr lang="en-US" b="1" dirty="0">
                <a:solidFill>
                  <a:srgbClr val="00A197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A197"/>
                </a:solidFill>
              </a:rPr>
              <a:t>Protezione</a:t>
            </a:r>
            <a:r>
              <a:rPr lang="it-IT" alt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civile</a:t>
            </a:r>
            <a:r>
              <a:rPr lang="en-US" sz="1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dirty="0"/>
              <a:t>l’</a:t>
            </a:r>
            <a:r>
              <a:rPr lang="en-US" sz="2000" b="1" dirty="0">
                <a:solidFill>
                  <a:srgbClr val="00A197"/>
                </a:solidFill>
              </a:rPr>
              <a:t>86,7% </a:t>
            </a:r>
            <a:r>
              <a:rPr lang="en-US" dirty="0"/>
              <a:t>del </a:t>
            </a:r>
            <a:r>
              <a:rPr lang="en-US" dirty="0" err="1"/>
              <a:t>totale</a:t>
            </a:r>
            <a:r>
              <a:rPr lang="en-US" dirty="0"/>
              <a:t> del </a:t>
            </a:r>
            <a:r>
              <a:rPr lang="en-US" dirty="0" err="1"/>
              <a:t>personale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Istituzioni</a:t>
            </a:r>
            <a:r>
              <a:rPr lang="en-US" dirty="0"/>
              <a:t> Non Profit è </a:t>
            </a:r>
            <a:r>
              <a:rPr lang="en-US" dirty="0" err="1"/>
              <a:t>impiegato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settori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A197"/>
                </a:solidFill>
              </a:rPr>
              <a:t>Assistenza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sociale</a:t>
            </a:r>
            <a:r>
              <a:rPr lang="en-US" b="1" dirty="0">
                <a:solidFill>
                  <a:srgbClr val="00A197"/>
                </a:solidFill>
              </a:rPr>
              <a:t> e </a:t>
            </a:r>
            <a:r>
              <a:rPr lang="en-US" b="1" dirty="0" err="1">
                <a:solidFill>
                  <a:srgbClr val="00A197"/>
                </a:solidFill>
              </a:rPr>
              <a:t>protezione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civile</a:t>
            </a:r>
            <a:endParaRPr lang="en-US" b="1" dirty="0">
              <a:solidFill>
                <a:srgbClr val="00A1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A197"/>
                </a:solidFill>
              </a:rPr>
              <a:t>Istruzione</a:t>
            </a:r>
            <a:r>
              <a:rPr lang="en-US" b="1" dirty="0">
                <a:solidFill>
                  <a:srgbClr val="00A197"/>
                </a:solidFill>
              </a:rPr>
              <a:t> e </a:t>
            </a:r>
            <a:r>
              <a:rPr lang="en-US" b="1" dirty="0" err="1">
                <a:solidFill>
                  <a:srgbClr val="00A197"/>
                </a:solidFill>
              </a:rPr>
              <a:t>ricerca</a:t>
            </a:r>
            <a:endParaRPr lang="en-US" b="1" dirty="0">
              <a:solidFill>
                <a:srgbClr val="00A1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A197"/>
                </a:solidFill>
              </a:rPr>
              <a:t>Sanità</a:t>
            </a:r>
            <a:endParaRPr lang="en-US" b="1" dirty="0">
              <a:solidFill>
                <a:srgbClr val="00A197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A197"/>
                </a:solidFill>
              </a:rPr>
              <a:t>Sviluppo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economico</a:t>
            </a:r>
            <a:r>
              <a:rPr lang="en-US" b="1" dirty="0">
                <a:solidFill>
                  <a:srgbClr val="00A197"/>
                </a:solidFill>
              </a:rPr>
              <a:t> e </a:t>
            </a:r>
            <a:r>
              <a:rPr lang="en-US" b="1" dirty="0" err="1">
                <a:solidFill>
                  <a:srgbClr val="00A197"/>
                </a:solidFill>
              </a:rPr>
              <a:t>coesione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sociale</a:t>
            </a:r>
            <a:endParaRPr lang="en-US" b="1" dirty="0">
              <a:solidFill>
                <a:srgbClr val="00A197"/>
              </a:solidFill>
            </a:endParaRPr>
          </a:p>
          <a:p>
            <a:endParaRPr lang="it-IT" dirty="0"/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07A7278-7A42-48BE-9EB7-2D44863A2C2E}"/>
              </a:ext>
            </a:extLst>
          </p:cNvPr>
          <p:cNvSpPr/>
          <p:nvPr/>
        </p:nvSpPr>
        <p:spPr>
          <a:xfrm>
            <a:off x="4505904" y="1339200"/>
            <a:ext cx="4224978" cy="4524315"/>
          </a:xfrm>
          <a:prstGeom prst="roundRect">
            <a:avLst>
              <a:gd name="adj" fmla="val 3396"/>
            </a:avLst>
          </a:prstGeom>
          <a:noFill/>
          <a:ln>
            <a:solidFill>
              <a:srgbClr val="00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34000" y="475203"/>
            <a:ext cx="8690400" cy="306367"/>
          </a:xfrm>
        </p:spPr>
        <p:txBody>
          <a:bodyPr anchor="t" anchorCtr="0">
            <a:noAutofit/>
          </a:bodyPr>
          <a:lstStyle/>
          <a:p>
            <a:r>
              <a:rPr lang="it-IT" sz="2800" b="0" spc="-1" dirty="0">
                <a:latin typeface="+mn-lt"/>
              </a:rPr>
              <a:t>Chi è </a:t>
            </a:r>
            <a:r>
              <a:rPr lang="it-IT" sz="2800" b="0" spc="-1" dirty="0" err="1">
                <a:latin typeface="+mn-lt"/>
              </a:rPr>
              <a:t>UniGens</a:t>
            </a:r>
            <a:endParaRPr lang="it-IT" sz="2800" b="0" spc="-1" dirty="0">
              <a:latin typeface="+mn-lt"/>
            </a:endParaRPr>
          </a:p>
        </p:txBody>
      </p:sp>
      <p:sp>
        <p:nvSpPr>
          <p:cNvPr id="7" name="Segnaposto contenuto 6"/>
          <p:cNvSpPr txBox="1">
            <a:spLocks noGrp="1"/>
          </p:cNvSpPr>
          <p:nvPr>
            <p:ph sz="quarter" idx="15"/>
          </p:nvPr>
        </p:nvSpPr>
        <p:spPr>
          <a:xfrm>
            <a:off x="234000" y="1339203"/>
            <a:ext cx="8460000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È un’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Organizzazione di Volontariato (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www.unigens.it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che:</a:t>
            </a:r>
          </a:p>
          <a:p>
            <a:pPr marL="361925" indent="-361925" algn="just">
              <a:spcBef>
                <a:spcPts val="600"/>
              </a:spcBef>
              <a:buClr>
                <a:srgbClr val="00A197"/>
              </a:buClr>
              <a:buFont typeface="Wingdings" panose="05000000000000000000" pitchFamily="2" charset="2"/>
              <a:buChar char="ü"/>
            </a:pP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persegue esclusivamente finalità di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solidarietà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sociale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endParaRPr lang="it-IT" sz="1800" b="1" dirty="0">
              <a:solidFill>
                <a:srgbClr val="00A1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25" indent="-361925" algn="just">
              <a:spcBef>
                <a:spcPts val="600"/>
              </a:spcBef>
              <a:buClr>
                <a:srgbClr val="00A197"/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Ad oggi conta su circa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r>
              <a:rPr lang="it-IT" sz="18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volontari</a:t>
            </a:r>
            <a:r>
              <a:rPr lang="it-IT" sz="18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attivi, tutti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ex-bancari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che hanno deciso di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donare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competenze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acquisite durante l’attività lavorativa</a:t>
            </a:r>
          </a:p>
          <a:p>
            <a:pPr marL="361925" indent="-361925" algn="just">
              <a:spcBef>
                <a:spcPts val="600"/>
              </a:spcBef>
              <a:buClr>
                <a:srgbClr val="00A197"/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Ha una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sede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Milano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it-IT" sz="1800" b="1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sedi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secondarie</a:t>
            </a:r>
            <a:r>
              <a:rPr lang="it-IT" sz="1800" dirty="0">
                <a:solidFill>
                  <a:srgbClr val="009DB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(Milano, Torino, Verona, Bologna, Roma, Napoli, Palermo) </a:t>
            </a:r>
          </a:p>
          <a:p>
            <a:pPr marL="361925" indent="-361925" algn="just">
              <a:spcBef>
                <a:spcPts val="600"/>
              </a:spcBef>
              <a:buClr>
                <a:srgbClr val="00A197"/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Il nostro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ambito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di intervento è l’educazione finanziaria con: </a:t>
            </a:r>
          </a:p>
          <a:p>
            <a:pPr marL="895283" lvl="1" indent="-533360" algn="just">
              <a:spcBef>
                <a:spcPts val="600"/>
              </a:spcBef>
              <a:buClr>
                <a:srgbClr val="00A197"/>
              </a:buClr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docenza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(studenti PCTO, studenti ITS, Università della Terza età, immigrati, detenuti a fine pena, ecc.) in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presenza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o da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remoto</a:t>
            </a:r>
            <a:endParaRPr lang="it-IT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5283" lvl="1" indent="-533360" algn="just">
              <a:spcBef>
                <a:spcPts val="600"/>
              </a:spcBef>
              <a:buClr>
                <a:srgbClr val="00A197"/>
              </a:buClr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supporto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individuale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piccoli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imprenditori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(attività propedeutiche, avvio attività, sviluppo del business)</a:t>
            </a:r>
            <a:endParaRPr lang="it-IT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B4107A-B0E7-4F82-BD70-FC5F35F0D1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6" y="6498000"/>
            <a:ext cx="1108567" cy="162000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6234CB-C33E-4B21-BFBA-0F9FDBA8DD9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470E5CA-BD8A-43D7-92E6-9559DF340BBC}"/>
              </a:ext>
            </a:extLst>
          </p:cNvPr>
          <p:cNvSpPr txBox="1"/>
          <p:nvPr/>
        </p:nvSpPr>
        <p:spPr>
          <a:xfrm>
            <a:off x="270000" y="63180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55583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0" y="6498000"/>
            <a:ext cx="1108567" cy="162000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34000" y="3649292"/>
            <a:ext cx="8479694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en-US" altLang="en-US" dirty="0" err="1"/>
              <a:t>Anche</a:t>
            </a:r>
            <a:r>
              <a:rPr lang="en-US" altLang="en-US" dirty="0"/>
              <a:t> le </a:t>
            </a:r>
            <a:r>
              <a:rPr lang="en-US" altLang="en-US" b="1" dirty="0" err="1">
                <a:solidFill>
                  <a:srgbClr val="00A197"/>
                </a:solidFill>
              </a:rPr>
              <a:t>trasformazioni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00A197"/>
                </a:solidFill>
              </a:rPr>
              <a:t>socio-</a:t>
            </a:r>
            <a:r>
              <a:rPr lang="en-US" altLang="en-US" b="1" dirty="0" err="1">
                <a:solidFill>
                  <a:srgbClr val="00A197"/>
                </a:solidFill>
              </a:rPr>
              <a:t>economiche</a:t>
            </a:r>
            <a:r>
              <a:rPr lang="en-US" altLang="en-US" dirty="0"/>
              <a:t> </a:t>
            </a:r>
            <a:r>
              <a:rPr lang="en-US" altLang="en-US" dirty="0" err="1"/>
              <a:t>degli</a:t>
            </a:r>
            <a:r>
              <a:rPr lang="en-US" altLang="en-US" dirty="0"/>
              <a:t> </a:t>
            </a:r>
            <a:r>
              <a:rPr lang="en-US" altLang="en-US" dirty="0" err="1"/>
              <a:t>ultimi</a:t>
            </a:r>
            <a:r>
              <a:rPr lang="en-US" altLang="en-US" dirty="0"/>
              <a:t> </a:t>
            </a:r>
            <a:r>
              <a:rPr lang="en-US" altLang="en-US" dirty="0" err="1"/>
              <a:t>anni</a:t>
            </a:r>
            <a:r>
              <a:rPr lang="en-US" altLang="en-US" dirty="0"/>
              <a:t> (</a:t>
            </a:r>
            <a:r>
              <a:rPr lang="en-US" dirty="0" err="1"/>
              <a:t>disoccupazione</a:t>
            </a:r>
            <a:r>
              <a:rPr lang="en-US" dirty="0"/>
              <a:t>, </a:t>
            </a:r>
            <a:r>
              <a:rPr lang="en-US" dirty="0" err="1"/>
              <a:t>precarietà</a:t>
            </a:r>
            <a:r>
              <a:rPr lang="en-US" dirty="0"/>
              <a:t>, difficile </a:t>
            </a:r>
            <a:r>
              <a:rPr lang="en-US" dirty="0" err="1"/>
              <a:t>conciliazione</a:t>
            </a:r>
            <a:r>
              <a:rPr lang="en-US" dirty="0"/>
              <a:t> vita-</a:t>
            </a:r>
            <a:r>
              <a:rPr lang="en-US" dirty="0" err="1"/>
              <a:t>lavoro</a:t>
            </a:r>
            <a:r>
              <a:rPr lang="en-US" dirty="0"/>
              <a:t> e </a:t>
            </a:r>
            <a:r>
              <a:rPr lang="en-US" dirty="0" err="1"/>
              <a:t>meno</a:t>
            </a:r>
            <a:r>
              <a:rPr lang="en-US" dirty="0"/>
              <a:t> tempo</a:t>
            </a:r>
            <a:r>
              <a:rPr lang="it-IT" altLang="en-US" dirty="0"/>
              <a:t> </a:t>
            </a:r>
            <a:r>
              <a:rPr lang="en-US" dirty="0"/>
              <a:t>libero a </a:t>
            </a:r>
            <a:r>
              <a:rPr lang="en-US" dirty="0" err="1"/>
              <a:t>disposizione</a:t>
            </a:r>
            <a:r>
              <a:rPr lang="en-US" dirty="0"/>
              <a:t>)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tutte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condizioni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ostacolano</a:t>
            </a:r>
            <a:r>
              <a:rPr lang="en-US" dirty="0"/>
              <a:t> un</a:t>
            </a:r>
            <a:r>
              <a:rPr lang="it-IT" altLang="en-US" dirty="0"/>
              <a:t> </a:t>
            </a:r>
            <a:r>
              <a:rPr lang="en-US" dirty="0" err="1"/>
              <a:t>saldo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impegno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individuale</a:t>
            </a:r>
            <a:r>
              <a:rPr lang="en-US" dirty="0"/>
              <a:t> a </a:t>
            </a:r>
            <a:r>
              <a:rPr lang="en-US" b="1" dirty="0" err="1">
                <a:solidFill>
                  <a:srgbClr val="00A197"/>
                </a:solidFill>
              </a:rPr>
              <a:t>favore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comunità</a:t>
            </a:r>
            <a:r>
              <a:rPr lang="en-US" altLang="en-US" dirty="0"/>
              <a:t> </a:t>
            </a:r>
            <a:endParaRPr lang="it-IT" altLang="en-US" dirty="0"/>
          </a:p>
          <a:p>
            <a:pPr marL="285750" indent="-285750"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en-US" dirty="0"/>
              <a:t>Ma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fenomeno</a:t>
            </a:r>
            <a:r>
              <a:rPr lang="en-US" dirty="0"/>
              <a:t> del </a:t>
            </a:r>
            <a:r>
              <a:rPr lang="en-US" dirty="0" err="1"/>
              <a:t>calo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volontari</a:t>
            </a:r>
            <a:r>
              <a:rPr lang="en-US" dirty="0"/>
              <a:t> è </a:t>
            </a:r>
            <a:r>
              <a:rPr lang="en-US" dirty="0" err="1"/>
              <a:t>iniziato</a:t>
            </a:r>
            <a:r>
              <a:rPr lang="en-US" dirty="0"/>
              <a:t> ben prima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pandemia</a:t>
            </a:r>
            <a:r>
              <a:rPr lang="it-IT" altLang="en-US" dirty="0"/>
              <a:t> </a:t>
            </a:r>
            <a:r>
              <a:rPr lang="en-US" dirty="0"/>
              <a:t>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analizzato</a:t>
            </a:r>
            <a:r>
              <a:rPr lang="en-US" dirty="0"/>
              <a:t> </a:t>
            </a:r>
            <a:r>
              <a:rPr lang="en-US" dirty="0" err="1"/>
              <a:t>legandolo</a:t>
            </a:r>
            <a:r>
              <a:rPr lang="en-US" dirty="0"/>
              <a:t> a </a:t>
            </a:r>
            <a:r>
              <a:rPr lang="en-US" dirty="0" err="1"/>
              <a:t>quello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partecipazione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b="1" dirty="0">
                <a:solidFill>
                  <a:srgbClr val="00A197"/>
                </a:solidFill>
              </a:rPr>
              <a:t>vita</a:t>
            </a:r>
            <a:r>
              <a:rPr lang="it-IT" alt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democratica</a:t>
            </a:r>
            <a:r>
              <a:rPr lang="en-US" dirty="0"/>
              <a:t> del </a:t>
            </a:r>
            <a:r>
              <a:rPr lang="en-US" b="1" dirty="0" err="1">
                <a:solidFill>
                  <a:srgbClr val="00A197"/>
                </a:solidFill>
              </a:rPr>
              <a:t>Paese</a:t>
            </a:r>
            <a:r>
              <a:rPr lang="en-US" dirty="0"/>
              <a:t>: per </a:t>
            </a:r>
            <a:r>
              <a:rPr lang="en-US" dirty="0" err="1"/>
              <a:t>questo</a:t>
            </a:r>
            <a:r>
              <a:rPr lang="en-US" dirty="0"/>
              <a:t> è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grave di come </a:t>
            </a:r>
            <a:r>
              <a:rPr lang="en-US" dirty="0" err="1"/>
              <a:t>oggi</a:t>
            </a:r>
            <a:r>
              <a:rPr lang="en-US" dirty="0"/>
              <a:t> </a:t>
            </a:r>
            <a:r>
              <a:rPr lang="en-US" dirty="0" err="1"/>
              <a:t>alcuni</a:t>
            </a:r>
            <a:r>
              <a:rPr lang="it-IT" altLang="en-US" dirty="0"/>
              <a:t> </a:t>
            </a:r>
            <a:r>
              <a:rPr lang="en-US" dirty="0"/>
              <a:t>lo </a:t>
            </a:r>
            <a:r>
              <a:rPr lang="en-US" dirty="0" err="1"/>
              <a:t>interpretano</a:t>
            </a:r>
            <a:r>
              <a:rPr lang="en-US" dirty="0"/>
              <a:t>.</a:t>
            </a:r>
            <a:r>
              <a:rPr lang="it-IT" altLang="en-US" dirty="0"/>
              <a:t> </a:t>
            </a:r>
          </a:p>
          <a:p>
            <a:endParaRPr lang="it-IT" altLang="en-US" dirty="0"/>
          </a:p>
          <a:p>
            <a:endParaRPr lang="it-IT" altLang="en-US" dirty="0"/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4F602542-64F7-4EF3-9A47-CA8767A9996F}"/>
              </a:ext>
            </a:extLst>
          </p:cNvPr>
          <p:cNvSpPr txBox="1"/>
          <p:nvPr/>
        </p:nvSpPr>
        <p:spPr>
          <a:xfrm>
            <a:off x="234000" y="475200"/>
            <a:ext cx="8690400" cy="505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0" dirty="0">
                <a:solidFill>
                  <a:schemeClr val="tx1"/>
                </a:solidFill>
                <a:latin typeface="+mn-lt"/>
                <a:cs typeface="+mj-cs"/>
              </a:rPr>
              <a:t>I numeri del Terzo Settore</a:t>
            </a:r>
            <a:r>
              <a:rPr lang="it-IT" sz="2800" b="0" baseline="30000" dirty="0">
                <a:solidFill>
                  <a:schemeClr val="tx1"/>
                </a:solidFill>
                <a:latin typeface="+mn-lt"/>
                <a:cs typeface="+mj-cs"/>
              </a:rPr>
              <a:t>*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44E99B4-40D2-4C58-9D1A-AFB7000D63BB}"/>
              </a:ext>
            </a:extLst>
          </p:cNvPr>
          <p:cNvSpPr txBox="1"/>
          <p:nvPr/>
        </p:nvSpPr>
        <p:spPr>
          <a:xfrm>
            <a:off x="540000" y="6264000"/>
            <a:ext cx="2666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en-US" sz="1400" dirty="0"/>
              <a:t>* Fonte: Avvenire, 10 giugno 2023</a:t>
            </a:r>
            <a:endParaRPr lang="it-IT" sz="1400" dirty="0"/>
          </a:p>
        </p:txBody>
      </p:sp>
      <p:pic>
        <p:nvPicPr>
          <p:cNvPr id="3074" name="Picture 2" descr="L'inflazione continua a scendere: 0,9% - Moneta &amp; Mercati - quoted business">
            <a:extLst>
              <a:ext uri="{FF2B5EF4-FFF2-40B4-BE49-F238E27FC236}">
                <a16:creationId xmlns:a16="http://schemas.microsoft.com/office/drawing/2014/main" id="{BA09C585-31D1-4E13-AC8A-23BF0A570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24" y="1625847"/>
            <a:ext cx="1987091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8E6254C8-04F0-4273-85FE-09214DBAEADA}"/>
              </a:ext>
            </a:extLst>
          </p:cNvPr>
          <p:cNvSpPr txBox="1"/>
          <p:nvPr/>
        </p:nvSpPr>
        <p:spPr>
          <a:xfrm>
            <a:off x="273320" y="1466351"/>
            <a:ext cx="6061304" cy="210826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altLang="en-US" dirty="0"/>
              <a:t>Negli ultimi anni </a:t>
            </a:r>
            <a:r>
              <a:rPr lang="en-US" b="1" dirty="0" err="1">
                <a:solidFill>
                  <a:srgbClr val="00A197"/>
                </a:solidFill>
              </a:rPr>
              <a:t>i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volontari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diminuiscono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dirty="0" err="1"/>
              <a:t>notevolmente</a:t>
            </a:r>
            <a:r>
              <a:rPr lang="en-US" dirty="0"/>
              <a:t> e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b="1" dirty="0">
                <a:solidFill>
                  <a:srgbClr val="00A197"/>
                </a:solidFill>
              </a:rPr>
              <a:t>2021 </a:t>
            </a:r>
            <a:r>
              <a:rPr lang="en-US" dirty="0" err="1"/>
              <a:t>sono</a:t>
            </a:r>
            <a:r>
              <a:rPr lang="en-US" b="1" dirty="0">
                <a:solidFill>
                  <a:srgbClr val="00A197"/>
                </a:solidFill>
              </a:rPr>
              <a:t> 900.000</a:t>
            </a:r>
            <a:r>
              <a:rPr lang="it-IT" altLang="en-US" b="1" dirty="0">
                <a:solidFill>
                  <a:srgbClr val="00A197"/>
                </a:solidFill>
              </a:rPr>
              <a:t> </a:t>
            </a:r>
            <a:r>
              <a:rPr lang="en-US" b="1" dirty="0">
                <a:solidFill>
                  <a:srgbClr val="00A197"/>
                </a:solidFill>
              </a:rPr>
              <a:t>in </a:t>
            </a:r>
            <a:r>
              <a:rPr lang="en-US" b="1" dirty="0" err="1">
                <a:solidFill>
                  <a:srgbClr val="00A197"/>
                </a:solidFill>
              </a:rPr>
              <a:t>meno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dirty="0"/>
              <a:t>rispetto</a:t>
            </a:r>
            <a:r>
              <a:rPr lang="en-US" b="1" dirty="0">
                <a:solidFill>
                  <a:srgbClr val="00A197"/>
                </a:solidFill>
              </a:rPr>
              <a:t> ai 5,5 </a:t>
            </a:r>
            <a:r>
              <a:rPr lang="en-US" b="1" dirty="0" err="1">
                <a:solidFill>
                  <a:srgbClr val="00A197"/>
                </a:solidFill>
              </a:rPr>
              <a:t>milioni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dirty="0" err="1"/>
              <a:t>registrati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dirty="0" err="1"/>
              <a:t>nel</a:t>
            </a:r>
            <a:r>
              <a:rPr lang="en-US" b="1" dirty="0">
                <a:solidFill>
                  <a:srgbClr val="00A197"/>
                </a:solidFill>
              </a:rPr>
              <a:t> 2015</a:t>
            </a:r>
          </a:p>
          <a:p>
            <a:pPr marL="285750" indent="-285750">
              <a:spcAft>
                <a:spcPts val="600"/>
              </a:spcAft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L’emergenza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Covid</a:t>
            </a:r>
            <a:r>
              <a:rPr lang="en-US" dirty="0"/>
              <a:t>,</a:t>
            </a:r>
            <a:r>
              <a:rPr lang="it-IT" altLang="en-US" dirty="0"/>
              <a:t> </a:t>
            </a:r>
            <a:r>
              <a:rPr lang="en-US" dirty="0" err="1"/>
              <a:t>imponendo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l’isolamento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fisico</a:t>
            </a:r>
            <a:r>
              <a:rPr lang="en-US" dirty="0"/>
              <a:t> e </a:t>
            </a:r>
            <a:r>
              <a:rPr lang="en-US" dirty="0" err="1"/>
              <a:t>riversandosi</a:t>
            </a:r>
            <a:r>
              <a:rPr lang="en-US" dirty="0"/>
              <a:t> </a:t>
            </a:r>
            <a:r>
              <a:rPr lang="en-US" dirty="0" err="1"/>
              <a:t>negativamente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sulla</a:t>
            </a:r>
            <a:r>
              <a:rPr lang="it-IT" altLang="en-US" dirty="0"/>
              <a:t> </a:t>
            </a:r>
            <a:r>
              <a:rPr lang="en-US" dirty="0" err="1"/>
              <a:t>psiche</a:t>
            </a:r>
            <a:r>
              <a:rPr lang="en-US" dirty="0"/>
              <a:t> e la </a:t>
            </a:r>
            <a:r>
              <a:rPr lang="en-US" b="1" dirty="0" err="1">
                <a:solidFill>
                  <a:srgbClr val="00A197"/>
                </a:solidFill>
              </a:rPr>
              <a:t>propensione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socialità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persone</a:t>
            </a:r>
            <a:r>
              <a:rPr lang="en-US" dirty="0"/>
              <a:t>, ha </a:t>
            </a:r>
            <a:r>
              <a:rPr lang="en-US" dirty="0" err="1"/>
              <a:t>avuto</a:t>
            </a:r>
            <a:r>
              <a:rPr lang="en-US" dirty="0"/>
              <a:t> un</a:t>
            </a:r>
            <a:r>
              <a:rPr lang="it-IT" alt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enorme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impatto</a:t>
            </a:r>
            <a:r>
              <a:rPr lang="en-US" dirty="0"/>
              <a:t> </a:t>
            </a:r>
            <a:r>
              <a:rPr lang="en-US" dirty="0" err="1"/>
              <a:t>sul</a:t>
            </a:r>
            <a:r>
              <a:rPr lang="en-US" dirty="0"/>
              <a:t> </a:t>
            </a:r>
            <a:r>
              <a:rPr lang="en-US" dirty="0" err="1"/>
              <a:t>fenomeno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2" y="6498000"/>
            <a:ext cx="1108567" cy="1620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34000" y="1305560"/>
            <a:ext cx="60883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altLang="en-US" sz="2000" b="1" dirty="0">
                <a:solidFill>
                  <a:srgbClr val="00A197"/>
                </a:solidFill>
              </a:rPr>
              <a:t>Le donne nel Terzo Settore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quasi</a:t>
            </a:r>
            <a:r>
              <a:rPr lang="en-US" b="1" dirty="0">
                <a:solidFill>
                  <a:srgbClr val="00A197"/>
                </a:solidFill>
              </a:rPr>
              <a:t> 2 </a:t>
            </a:r>
            <a:r>
              <a:rPr lang="en-US" b="1" dirty="0" err="1">
                <a:solidFill>
                  <a:srgbClr val="00A197"/>
                </a:solidFill>
              </a:rPr>
              <a:t>milioni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dirty="0"/>
              <a:t>di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dirty="0" err="1"/>
              <a:t>volontarie</a:t>
            </a:r>
            <a:r>
              <a:rPr lang="en-US" b="1" dirty="0">
                <a:solidFill>
                  <a:srgbClr val="00A197"/>
                </a:solidFill>
              </a:rPr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quasi</a:t>
            </a:r>
            <a:r>
              <a:rPr lang="en-US" b="1" dirty="0">
                <a:solidFill>
                  <a:srgbClr val="00A197"/>
                </a:solidFill>
              </a:rPr>
              <a:t> 700.000 </a:t>
            </a:r>
            <a:r>
              <a:rPr lang="en-US" dirty="0" err="1"/>
              <a:t>lavoratrici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su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dirty="0"/>
              <a:t>850.000)</a:t>
            </a:r>
          </a:p>
        </p:txBody>
      </p:sp>
      <p:pic>
        <p:nvPicPr>
          <p:cNvPr id="101" name="Picture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234000" y="2804681"/>
            <a:ext cx="2181860" cy="2783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5"/>
          <p:cNvSpPr txBox="1"/>
          <p:nvPr/>
        </p:nvSpPr>
        <p:spPr>
          <a:xfrm>
            <a:off x="2583796" y="2710621"/>
            <a:ext cx="592819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altLang="en-US" dirty="0"/>
              <a:t>“ (Per le </a:t>
            </a:r>
            <a:r>
              <a:rPr lang="it-IT" altLang="en-US" b="1" dirty="0">
                <a:solidFill>
                  <a:srgbClr val="00A197"/>
                </a:solidFill>
              </a:rPr>
              <a:t>donne</a:t>
            </a:r>
            <a:r>
              <a:rPr lang="it-IT" altLang="en-US" dirty="0"/>
              <a:t>) i</a:t>
            </a:r>
            <a:r>
              <a:rPr lang="en-US" dirty="0"/>
              <a:t>l </a:t>
            </a:r>
            <a:r>
              <a:rPr lang="en-US" b="1" dirty="0" err="1">
                <a:solidFill>
                  <a:srgbClr val="00A197"/>
                </a:solidFill>
              </a:rPr>
              <a:t>Terzo</a:t>
            </a:r>
            <a:r>
              <a:rPr lang="en-US" dirty="0"/>
              <a:t> </a:t>
            </a:r>
            <a:r>
              <a:rPr lang="it-IT" altLang="en-US" dirty="0"/>
              <a:t>Se</a:t>
            </a:r>
            <a:r>
              <a:rPr lang="en-US" b="1" dirty="0" err="1">
                <a:solidFill>
                  <a:srgbClr val="00A197"/>
                </a:solidFill>
              </a:rPr>
              <a:t>ttore</a:t>
            </a:r>
            <a:r>
              <a:rPr lang="en-US" dirty="0"/>
              <a:t> è un </a:t>
            </a:r>
            <a:r>
              <a:rPr lang="en-US" dirty="0" err="1"/>
              <a:t>mondo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quale – </a:t>
            </a:r>
            <a:r>
              <a:rPr lang="en-US" dirty="0" err="1"/>
              <a:t>complici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ambiti</a:t>
            </a:r>
            <a:r>
              <a:rPr lang="en-US" dirty="0"/>
              <a:t> di </a:t>
            </a:r>
            <a:r>
              <a:rPr lang="en-US" dirty="0" err="1"/>
              <a:t>intervento</a:t>
            </a:r>
            <a:r>
              <a:rPr lang="en-US" dirty="0"/>
              <a:t>, ma </a:t>
            </a:r>
            <a:r>
              <a:rPr lang="en-US" dirty="0" err="1"/>
              <a:t>anche</a:t>
            </a:r>
            <a:r>
              <a:rPr lang="en-US" dirty="0"/>
              <a:t> un </a:t>
            </a:r>
            <a:r>
              <a:rPr lang="en-US" dirty="0" err="1"/>
              <a:t>tipo</a:t>
            </a:r>
            <a:r>
              <a:rPr lang="en-US" dirty="0"/>
              <a:t> di </a:t>
            </a:r>
            <a:r>
              <a:rPr lang="en-US" dirty="0" err="1"/>
              <a:t>contesto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permette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di </a:t>
            </a:r>
            <a:r>
              <a:rPr lang="en-US" dirty="0" err="1"/>
              <a:t>impegno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concilianti</a:t>
            </a:r>
            <a:r>
              <a:rPr lang="en-US" dirty="0"/>
              <a:t> rispetto ai </a:t>
            </a:r>
            <a:r>
              <a:rPr lang="en-US" dirty="0" err="1"/>
              <a:t>ritmi</a:t>
            </a:r>
            <a:r>
              <a:rPr lang="en-US" dirty="0"/>
              <a:t> del </a:t>
            </a:r>
            <a:r>
              <a:rPr lang="en-US" dirty="0" err="1"/>
              <a:t>lavoro</a:t>
            </a:r>
            <a:r>
              <a:rPr lang="en-US" dirty="0"/>
              <a:t> –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dati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fortemente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positivi</a:t>
            </a:r>
            <a:r>
              <a:rPr lang="it-IT" altLang="en-US" dirty="0"/>
              <a:t>”</a:t>
            </a:r>
            <a:r>
              <a:rPr lang="en-US" dirty="0"/>
              <a:t>.</a:t>
            </a:r>
            <a:r>
              <a:rPr lang="it-IT" altLang="en-US" dirty="0"/>
              <a:t> </a:t>
            </a:r>
          </a:p>
          <a:p>
            <a:pPr>
              <a:spcAft>
                <a:spcPts val="600"/>
              </a:spcAft>
            </a:pPr>
            <a:r>
              <a:rPr lang="it-IT" altLang="en-US" dirty="0"/>
              <a:t>“</a:t>
            </a:r>
            <a:r>
              <a:rPr lang="en-US" dirty="0"/>
              <a:t>Al </a:t>
            </a:r>
            <a:r>
              <a:rPr lang="en-US" dirty="0" err="1"/>
              <a:t>contrario</a:t>
            </a:r>
            <a:r>
              <a:rPr lang="en-US" dirty="0"/>
              <a:t> </a:t>
            </a:r>
            <a:r>
              <a:rPr lang="en-US" dirty="0" err="1"/>
              <a:t>però</a:t>
            </a:r>
            <a:r>
              <a:rPr lang="en-US" dirty="0"/>
              <a:t>, se </a:t>
            </a:r>
            <a:r>
              <a:rPr lang="en-US" dirty="0" err="1"/>
              <a:t>andiamo</a:t>
            </a:r>
            <a:r>
              <a:rPr lang="en-US" dirty="0"/>
              <a:t> a </a:t>
            </a:r>
            <a:r>
              <a:rPr lang="en-US" dirty="0" err="1"/>
              <a:t>vedere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ruoli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apicali</a:t>
            </a:r>
            <a:r>
              <a:rPr lang="en-US" dirty="0"/>
              <a:t>, le </a:t>
            </a:r>
            <a:r>
              <a:rPr lang="en-US" dirty="0" err="1"/>
              <a:t>cose</a:t>
            </a:r>
            <a:r>
              <a:rPr lang="en-US" dirty="0"/>
              <a:t> </a:t>
            </a:r>
            <a:r>
              <a:rPr lang="en-US" dirty="0" err="1"/>
              <a:t>cambiano</a:t>
            </a:r>
            <a:r>
              <a:rPr lang="en-US" dirty="0"/>
              <a:t>. Ci </a:t>
            </a:r>
            <a:r>
              <a:rPr lang="en-US" dirty="0" err="1"/>
              <a:t>troviamo</a:t>
            </a:r>
            <a:r>
              <a:rPr lang="en-US" dirty="0"/>
              <a:t> </a:t>
            </a:r>
            <a:r>
              <a:rPr lang="en-US" dirty="0" err="1"/>
              <a:t>davanti</a:t>
            </a:r>
            <a:r>
              <a:rPr lang="en-US" dirty="0"/>
              <a:t> a una </a:t>
            </a:r>
            <a:r>
              <a:rPr lang="en-US" b="1" dirty="0" err="1">
                <a:solidFill>
                  <a:srgbClr val="00A197"/>
                </a:solidFill>
              </a:rPr>
              <a:t>maggiore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presenza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maschile</a:t>
            </a:r>
            <a:r>
              <a:rPr lang="en-US" dirty="0"/>
              <a:t> a </a:t>
            </a:r>
            <a:r>
              <a:rPr lang="en-US" dirty="0" err="1"/>
              <a:t>scapito</a:t>
            </a:r>
            <a:r>
              <a:rPr lang="en-US" dirty="0"/>
              <a:t> di </a:t>
            </a:r>
            <a:r>
              <a:rPr lang="en-US" dirty="0" err="1"/>
              <a:t>quella</a:t>
            </a:r>
            <a:r>
              <a:rPr lang="en-US" dirty="0"/>
              <a:t> </a:t>
            </a:r>
            <a:r>
              <a:rPr lang="en-US" dirty="0" err="1"/>
              <a:t>femminile</a:t>
            </a:r>
            <a:r>
              <a:rPr lang="en-US" dirty="0"/>
              <a:t>. </a:t>
            </a:r>
            <a:r>
              <a:rPr lang="en-US" dirty="0" err="1"/>
              <a:t>Unica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eccezione</a:t>
            </a:r>
            <a:r>
              <a:rPr lang="en-US" dirty="0"/>
              <a:t> è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mondo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cooperazione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internazionale</a:t>
            </a:r>
            <a:r>
              <a:rPr lang="en-US" dirty="0"/>
              <a:t> dove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b="1" dirty="0">
                <a:solidFill>
                  <a:srgbClr val="00A197"/>
                </a:solidFill>
              </a:rPr>
              <a:t>30,9%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b="1" dirty="0" err="1">
                <a:solidFill>
                  <a:srgbClr val="00A197"/>
                </a:solidFill>
              </a:rPr>
              <a:t>incarichi</a:t>
            </a:r>
            <a:r>
              <a:rPr lang="en-US" dirty="0"/>
              <a:t> di </a:t>
            </a:r>
            <a:r>
              <a:rPr lang="en-US" b="1" dirty="0" err="1">
                <a:solidFill>
                  <a:srgbClr val="00A197"/>
                </a:solidFill>
              </a:rPr>
              <a:t>dirigenza</a:t>
            </a:r>
            <a:r>
              <a:rPr lang="en-US" dirty="0"/>
              <a:t> e </a:t>
            </a:r>
            <a:r>
              <a:rPr lang="en-US" b="1" dirty="0" err="1">
                <a:solidFill>
                  <a:srgbClr val="00A197"/>
                </a:solidFill>
              </a:rPr>
              <a:t>presidenza</a:t>
            </a:r>
            <a:r>
              <a:rPr lang="en-US" dirty="0"/>
              <a:t>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ricoperto</a:t>
            </a:r>
            <a:r>
              <a:rPr lang="en-US" dirty="0"/>
              <a:t> da </a:t>
            </a:r>
            <a:r>
              <a:rPr lang="en-US" b="1" dirty="0" err="1">
                <a:solidFill>
                  <a:srgbClr val="00A197"/>
                </a:solidFill>
              </a:rPr>
              <a:t>donne</a:t>
            </a:r>
            <a:r>
              <a:rPr lang="en-US" dirty="0"/>
              <a:t> (</a:t>
            </a:r>
            <a:r>
              <a:rPr lang="en-US" dirty="0" err="1"/>
              <a:t>dati</a:t>
            </a:r>
            <a:r>
              <a:rPr lang="en-US" dirty="0"/>
              <a:t> Open </a:t>
            </a:r>
            <a:r>
              <a:rPr lang="en-US" dirty="0" err="1"/>
              <a:t>Cooperazione</a:t>
            </a:r>
            <a:r>
              <a:rPr lang="en-US" dirty="0"/>
              <a:t>)</a:t>
            </a:r>
            <a:r>
              <a:rPr lang="it-IT" altLang="en-US" dirty="0"/>
              <a:t>”</a:t>
            </a:r>
            <a:r>
              <a:rPr lang="en-US" dirty="0"/>
              <a:t>.</a:t>
            </a:r>
          </a:p>
          <a:p>
            <a:pPr>
              <a:spcAft>
                <a:spcPts val="600"/>
              </a:spcAft>
            </a:pPr>
            <a:r>
              <a:rPr lang="it-IT" altLang="en-US" i="1" dirty="0"/>
              <a:t>Claudia Fiaschi, Forum del Terzo Settore</a:t>
            </a:r>
          </a:p>
        </p:txBody>
      </p:sp>
      <p:sp>
        <p:nvSpPr>
          <p:cNvPr id="10" name="Titolo 3">
            <a:extLst>
              <a:ext uri="{FF2B5EF4-FFF2-40B4-BE49-F238E27FC236}">
                <a16:creationId xmlns:a16="http://schemas.microsoft.com/office/drawing/2014/main" id="{9656A97B-DD3D-46A0-8CE0-615250000C1C}"/>
              </a:ext>
            </a:extLst>
          </p:cNvPr>
          <p:cNvSpPr txBox="1"/>
          <p:nvPr/>
        </p:nvSpPr>
        <p:spPr>
          <a:xfrm>
            <a:off x="234000" y="475200"/>
            <a:ext cx="8690400" cy="505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0" dirty="0">
                <a:solidFill>
                  <a:schemeClr val="tx1"/>
                </a:solidFill>
                <a:latin typeface="+mn-lt"/>
                <a:cs typeface="+mj-cs"/>
              </a:rPr>
              <a:t>I numeri del Terzo Settore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 </a:t>
            </a:r>
            <a:endParaRPr lang="it-IT" dirty="0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C4B6EF42-DB55-480A-8C1E-E3A6A02932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2210508" y="1361820"/>
            <a:ext cx="1462708" cy="658055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1FAD0D42-4FC3-4A38-9429-119EF5B63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0736" flipH="1" flipV="1">
            <a:off x="8097981" y="3176489"/>
            <a:ext cx="1508703" cy="505022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69ABBA-4807-4090-925A-B405577F157E}"/>
              </a:ext>
            </a:extLst>
          </p:cNvPr>
          <p:cNvSpPr txBox="1"/>
          <p:nvPr/>
        </p:nvSpPr>
        <p:spPr>
          <a:xfrm>
            <a:off x="145186" y="2836800"/>
            <a:ext cx="241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volontariato: una panoramica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5A13177-7B0E-47EA-933C-9D73EE792ADA}"/>
              </a:ext>
            </a:extLst>
          </p:cNvPr>
          <p:cNvSpPr txBox="1"/>
          <p:nvPr/>
        </p:nvSpPr>
        <p:spPr>
          <a:xfrm>
            <a:off x="6758579" y="2836800"/>
            <a:ext cx="195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numeri del Terzo Settore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B302FF6-614B-4EDA-A8EF-F5BC77B5EEE7}"/>
              </a:ext>
            </a:extLst>
          </p:cNvPr>
          <p:cNvSpPr txBox="1"/>
          <p:nvPr/>
        </p:nvSpPr>
        <p:spPr>
          <a:xfrm>
            <a:off x="3452902" y="5364000"/>
            <a:ext cx="22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cittadini per il Terzo Settore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6E0F26-9E4B-4C71-95F1-A5B7B5C45D33}"/>
              </a:ext>
            </a:extLst>
          </p:cNvPr>
          <p:cNvSpPr txBox="1"/>
          <p:nvPr/>
        </p:nvSpPr>
        <p:spPr>
          <a:xfrm>
            <a:off x="3450026" y="2836800"/>
            <a:ext cx="215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riforma del Terzo Settore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E860A601-F064-4D56-A915-85A21EE543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5436000" y="1282498"/>
            <a:ext cx="1462708" cy="65805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484D632-22D8-4CB7-A50A-CBDB2F810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0" y="6498000"/>
            <a:ext cx="1108567" cy="162000"/>
          </a:xfrm>
          <a:prstGeom prst="rect">
            <a:avLst/>
          </a:prstGeom>
        </p:spPr>
      </p:pic>
      <p:sp>
        <p:nvSpPr>
          <p:cNvPr id="31" name="Titolo 2">
            <a:extLst>
              <a:ext uri="{FF2B5EF4-FFF2-40B4-BE49-F238E27FC236}">
                <a16:creationId xmlns:a16="http://schemas.microsoft.com/office/drawing/2014/main" id="{160EE8DB-FF27-4CA4-89CE-8C403AC0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5200"/>
            <a:ext cx="8186420" cy="504000"/>
          </a:xfrm>
        </p:spPr>
        <p:txBody>
          <a:bodyPr>
            <a:normAutofit/>
          </a:bodyPr>
          <a:lstStyle/>
          <a:p>
            <a:r>
              <a:rPr lang="it-IT" sz="2800" spc="-1" dirty="0">
                <a:latin typeface="+mn-lt"/>
              </a:rPr>
              <a:t>Il nostro percorso di apprendimento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7F92CD6-D070-4513-BE66-104F2F4952C0}"/>
              </a:ext>
            </a:extLst>
          </p:cNvPr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8349A4F-816E-4AB0-B08C-4B07D91A46F8}"/>
              </a:ext>
            </a:extLst>
          </p:cNvPr>
          <p:cNvSpPr txBox="1"/>
          <p:nvPr/>
        </p:nvSpPr>
        <p:spPr>
          <a:xfrm>
            <a:off x="6614138" y="5372186"/>
            <a:ext cx="22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valore economico del Terzo Settore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19B7F30-4366-432A-A43F-6C888F5F8A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88646" y="4327996"/>
            <a:ext cx="1462708" cy="65805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138D1B7-4ADA-4BB1-AA01-64DCBD09DC7F}"/>
              </a:ext>
            </a:extLst>
          </p:cNvPr>
          <p:cNvSpPr txBox="1"/>
          <p:nvPr/>
        </p:nvSpPr>
        <p:spPr>
          <a:xfrm>
            <a:off x="362413" y="5400590"/>
            <a:ext cx="223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testimonianza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EABE3C6-2A5F-46C1-9185-05AA4D0D4F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81600" y="4322918"/>
            <a:ext cx="1462708" cy="658055"/>
          </a:xfrm>
          <a:prstGeom prst="rect">
            <a:avLst/>
          </a:prstGeom>
        </p:spPr>
      </p:pic>
      <p:pic>
        <p:nvPicPr>
          <p:cNvPr id="27" name="Picture 2" descr="Il volontariato come amore politico per i diritti umani – Focsiv">
            <a:extLst>
              <a:ext uri="{FF2B5EF4-FFF2-40B4-BE49-F238E27FC236}">
                <a16:creationId xmlns:a16="http://schemas.microsoft.com/office/drawing/2014/main" id="{CAA3E99E-5A26-4774-BD42-401EE8AC315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080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iforma del Terzo Settore: obblighi, vantaggi e principali novità - Studio  Silvestri">
            <a:extLst>
              <a:ext uri="{FF2B5EF4-FFF2-40B4-BE49-F238E27FC236}">
                <a16:creationId xmlns:a16="http://schemas.microsoft.com/office/drawing/2014/main" id="{061A2CCE-74EB-4665-B53A-74E0F33CE12D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/>
          <a:stretch/>
        </p:blipFill>
        <p:spPr bwMode="auto">
          <a:xfrm>
            <a:off x="3672000" y="1080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 numeri dell'asilo | Ministero dell'Interno">
            <a:extLst>
              <a:ext uri="{FF2B5EF4-FFF2-40B4-BE49-F238E27FC236}">
                <a16:creationId xmlns:a16="http://schemas.microsoft.com/office/drawing/2014/main" id="{38DDAEDC-6B3B-40B5-A29F-61B3AFF1D14A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13699"/>
          <a:stretch/>
        </p:blipFill>
        <p:spPr bwMode="auto">
          <a:xfrm>
            <a:off x="6912000" y="1152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enaro - Wikipedia">
            <a:extLst>
              <a:ext uri="{FF2B5EF4-FFF2-40B4-BE49-F238E27FC236}">
                <a16:creationId xmlns:a16="http://schemas.microsoft.com/office/drawing/2014/main" id="{C38E1EA7-819C-4B9B-8A57-CBCC98FAC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t="2466" r="12339" b="-2466"/>
          <a:stretch/>
        </p:blipFill>
        <p:spPr bwMode="auto">
          <a:xfrm>
            <a:off x="6912000" y="3708000"/>
            <a:ext cx="1648918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ontributi economici agli Enti del Terzo Settore - Comune di Cascina">
            <a:extLst>
              <a:ext uri="{FF2B5EF4-FFF2-40B4-BE49-F238E27FC236}">
                <a16:creationId xmlns:a16="http://schemas.microsoft.com/office/drawing/2014/main" id="{5AC8BEAC-E59C-485C-B93D-8339FE0E9205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r="10965"/>
          <a:stretch/>
        </p:blipFill>
        <p:spPr bwMode="auto">
          <a:xfrm>
            <a:off x="3672000" y="3708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Associazione La Fraternità | Verona">
            <a:extLst>
              <a:ext uri="{FF2B5EF4-FFF2-40B4-BE49-F238E27FC236}">
                <a16:creationId xmlns:a16="http://schemas.microsoft.com/office/drawing/2014/main" id="{3FCC306C-5E6A-4C10-BEC2-5EE0878453BB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r="22037"/>
          <a:stretch/>
        </p:blipFill>
        <p:spPr bwMode="auto">
          <a:xfrm>
            <a:off x="583200" y="3708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482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/>
          <p:nvPr/>
        </p:nvSpPr>
        <p:spPr>
          <a:xfrm>
            <a:off x="234000" y="475200"/>
            <a:ext cx="8690400" cy="505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it-IT" sz="2800" b="0" spc="-1" dirty="0">
                <a:latin typeface="+mn-lt"/>
                <a:cs typeface="+mj-cs"/>
              </a:rPr>
              <a:t>Il valore economico del Terzo Settore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2" y="6498000"/>
            <a:ext cx="1108567" cy="162000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684CC178-D013-4E48-8195-2FA939857650}"/>
              </a:ext>
            </a:extLst>
          </p:cNvPr>
          <p:cNvSpPr/>
          <p:nvPr/>
        </p:nvSpPr>
        <p:spPr>
          <a:xfrm>
            <a:off x="234000" y="1339200"/>
            <a:ext cx="8535246" cy="939305"/>
          </a:xfrm>
          <a:prstGeom prst="roundRect">
            <a:avLst/>
          </a:prstGeom>
          <a:solidFill>
            <a:srgbClr val="00A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/>
              <a:t>La </a:t>
            </a:r>
            <a:r>
              <a:rPr lang="it-IT" sz="2000" b="1" dirty="0"/>
              <a:t>valutazione</a:t>
            </a:r>
            <a:r>
              <a:rPr lang="it-IT" sz="2000" dirty="0"/>
              <a:t> </a:t>
            </a:r>
            <a:r>
              <a:rPr lang="it-IT" sz="2000" b="1" dirty="0"/>
              <a:t>economica</a:t>
            </a:r>
            <a:r>
              <a:rPr lang="it-IT" sz="2000" dirty="0"/>
              <a:t> di una attività può essere fatta considerando </a:t>
            </a:r>
            <a:r>
              <a:rPr lang="it-IT" sz="2000" b="1" dirty="0"/>
              <a:t>diversi</a:t>
            </a:r>
            <a:r>
              <a:rPr lang="it-IT" sz="2000" dirty="0"/>
              <a:t> </a:t>
            </a:r>
            <a:r>
              <a:rPr lang="it-IT" sz="2000" b="1" dirty="0"/>
              <a:t>fattori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5E15956D-5E34-4275-89AD-14AB068BEB0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33999" y="2411889"/>
            <a:ext cx="8535245" cy="2089768"/>
          </a:xfrm>
        </p:spPr>
        <p:txBody>
          <a:bodyPr>
            <a:noAutofit/>
          </a:bodyPr>
          <a:lstStyle/>
          <a:p>
            <a:pPr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altLang="en-US" sz="2000" b="1" i="1" dirty="0">
                <a:solidFill>
                  <a:srgbClr val="00A197"/>
                </a:solidFill>
              </a:rPr>
              <a:t>Prezzo di mercato</a:t>
            </a:r>
            <a:r>
              <a:rPr lang="it-IT" altLang="en-US" sz="2000" dirty="0"/>
              <a:t>: i </a:t>
            </a:r>
            <a:r>
              <a:rPr lang="en-US" sz="2000" dirty="0" err="1"/>
              <a:t>beni</a:t>
            </a:r>
            <a:r>
              <a:rPr lang="en-US" sz="2000" dirty="0"/>
              <a:t> e </a:t>
            </a:r>
            <a:r>
              <a:rPr lang="en-US" sz="2000" dirty="0" err="1"/>
              <a:t>servizi</a:t>
            </a:r>
            <a:r>
              <a:rPr lang="en-US" sz="2000" dirty="0"/>
              <a:t> </a:t>
            </a:r>
            <a:r>
              <a:rPr lang="it-IT" altLang="en-US" sz="2000" dirty="0"/>
              <a:t>erogati da un’</a:t>
            </a:r>
            <a:r>
              <a:rPr lang="en-US" sz="2000" dirty="0" err="1"/>
              <a:t>organizzazione</a:t>
            </a:r>
            <a:r>
              <a:rPr lang="en-US" sz="2000" dirty="0"/>
              <a:t> </a:t>
            </a:r>
            <a:r>
              <a:rPr lang="en-US" sz="2000" dirty="0" err="1"/>
              <a:t>vengono</a:t>
            </a:r>
            <a:r>
              <a:rPr lang="en-US" sz="2000" dirty="0"/>
              <a:t> </a:t>
            </a:r>
            <a:r>
              <a:rPr lang="en-US" sz="2000" dirty="0" err="1"/>
              <a:t>offerti</a:t>
            </a:r>
            <a:r>
              <a:rPr lang="en-US" sz="2000" dirty="0"/>
              <a:t> ai </a:t>
            </a:r>
            <a:r>
              <a:rPr lang="en-US" sz="2000" dirty="0" err="1"/>
              <a:t>potenziali</a:t>
            </a:r>
            <a:r>
              <a:rPr lang="en-US" sz="2000" dirty="0"/>
              <a:t> </a:t>
            </a:r>
            <a:r>
              <a:rPr lang="en-US" sz="2000" dirty="0" err="1"/>
              <a:t>acquirenti</a:t>
            </a:r>
            <a:r>
              <a:rPr lang="en-US" sz="2000" dirty="0"/>
              <a:t> ad un </a:t>
            </a:r>
            <a:r>
              <a:rPr lang="en-US" sz="2000" dirty="0" err="1"/>
              <a:t>prezzo</a:t>
            </a:r>
            <a:r>
              <a:rPr lang="en-US" sz="2000" dirty="0"/>
              <a:t> determinate</a:t>
            </a:r>
          </a:p>
          <a:p>
            <a:pPr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altLang="en-US" sz="2000" b="1" i="1" dirty="0">
                <a:solidFill>
                  <a:srgbClr val="00A197"/>
                </a:solidFill>
              </a:rPr>
              <a:t>Costo/Opportunità</a:t>
            </a:r>
            <a:r>
              <a:rPr lang="it-IT" altLang="en-US" sz="2000" dirty="0"/>
              <a:t>: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guadagno</a:t>
            </a:r>
            <a:r>
              <a:rPr lang="en-US" sz="2000" dirty="0"/>
              <a:t> a cui </a:t>
            </a:r>
            <a:r>
              <a:rPr lang="en-US" sz="2000" dirty="0" err="1"/>
              <a:t>rinuncia</a:t>
            </a:r>
            <a:r>
              <a:rPr lang="en-US" sz="2000" dirty="0"/>
              <a:t>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volontario</a:t>
            </a:r>
            <a:r>
              <a:rPr lang="en-US" sz="2000" dirty="0"/>
              <a:t> e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dirty="0" err="1"/>
              <a:t>avrebbe</a:t>
            </a:r>
            <a:r>
              <a:rPr lang="en-US" sz="2000" dirty="0"/>
              <a:t> </a:t>
            </a:r>
            <a:r>
              <a:rPr lang="en-US" sz="2000" dirty="0" err="1"/>
              <a:t>facendo</a:t>
            </a:r>
            <a:r>
              <a:rPr lang="en-US" sz="2000" dirty="0"/>
              <a:t> la </a:t>
            </a:r>
            <a:r>
              <a:rPr lang="en-US" sz="2000" dirty="0" err="1"/>
              <a:t>stessa</a:t>
            </a:r>
            <a:r>
              <a:rPr lang="en-US" sz="2000" dirty="0"/>
              <a:t> </a:t>
            </a:r>
            <a:r>
              <a:rPr lang="en-US" sz="2000" dirty="0" err="1"/>
              <a:t>attività</a:t>
            </a:r>
            <a:r>
              <a:rPr lang="en-US" sz="2000" dirty="0"/>
              <a:t> </a:t>
            </a:r>
            <a:r>
              <a:rPr lang="en-US" sz="2000" dirty="0" err="1"/>
              <a:t>sul</a:t>
            </a:r>
            <a:r>
              <a:rPr lang="en-US" sz="2000" dirty="0"/>
              <a:t> </a:t>
            </a:r>
            <a:r>
              <a:rPr lang="en-US" sz="2000" dirty="0" err="1"/>
              <a:t>mercato</a:t>
            </a:r>
            <a:r>
              <a:rPr lang="en-US" sz="2000" dirty="0"/>
              <a:t>.</a:t>
            </a:r>
          </a:p>
          <a:p>
            <a:pPr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rgbClr val="00A197"/>
                </a:solidFill>
              </a:rPr>
              <a:t>Valore </a:t>
            </a:r>
            <a:r>
              <a:rPr lang="en-US" sz="2000" b="1" i="1" dirty="0" err="1">
                <a:solidFill>
                  <a:srgbClr val="00A197"/>
                </a:solidFill>
              </a:rPr>
              <a:t>monetario</a:t>
            </a:r>
            <a:r>
              <a:rPr lang="en-US" sz="2000" b="1" i="1" dirty="0">
                <a:solidFill>
                  <a:srgbClr val="00A197"/>
                </a:solidFill>
              </a:rPr>
              <a:t> </a:t>
            </a:r>
            <a:r>
              <a:rPr lang="en-US" sz="2000" b="1" i="1" dirty="0" err="1">
                <a:solidFill>
                  <a:srgbClr val="00A197"/>
                </a:solidFill>
              </a:rPr>
              <a:t>degli</a:t>
            </a:r>
            <a:r>
              <a:rPr lang="en-US" sz="2000" b="1" i="1" dirty="0">
                <a:solidFill>
                  <a:srgbClr val="00A197"/>
                </a:solidFill>
              </a:rPr>
              <a:t> </a:t>
            </a:r>
            <a:r>
              <a:rPr lang="it-IT" altLang="en-US" sz="2000" b="1" i="1" dirty="0">
                <a:solidFill>
                  <a:srgbClr val="00A197"/>
                </a:solidFill>
              </a:rPr>
              <a:t>interventi: </a:t>
            </a:r>
            <a:r>
              <a:rPr lang="en-US" sz="2000" dirty="0"/>
              <a:t>la </a:t>
            </a:r>
            <a:r>
              <a:rPr lang="en-US" sz="2000" dirty="0" err="1"/>
              <a:t>disponibilità</a:t>
            </a:r>
            <a:r>
              <a:rPr lang="en-US" sz="2000" dirty="0"/>
              <a:t> a </a:t>
            </a:r>
            <a:r>
              <a:rPr lang="en-US" sz="2000" dirty="0" err="1"/>
              <a:t>pagare</a:t>
            </a:r>
            <a:r>
              <a:rPr lang="en-US" sz="2000" dirty="0"/>
              <a:t> per un </a:t>
            </a:r>
            <a:r>
              <a:rPr lang="en-US" sz="2000" dirty="0" err="1"/>
              <a:t>servizio</a:t>
            </a:r>
            <a:r>
              <a:rPr lang="en-US" sz="2000" dirty="0"/>
              <a:t>, a </a:t>
            </a:r>
            <a:r>
              <a:rPr lang="en-US" sz="2000" dirty="0" err="1"/>
              <a:t>livello</a:t>
            </a:r>
            <a:r>
              <a:rPr lang="en-US" sz="2000" dirty="0"/>
              <a:t> </a:t>
            </a:r>
            <a:r>
              <a:rPr lang="en-US" sz="2000" dirty="0" err="1"/>
              <a:t>collettivo</a:t>
            </a:r>
            <a:r>
              <a:rPr lang="en-US" sz="2000" dirty="0"/>
              <a:t> la </a:t>
            </a:r>
            <a:r>
              <a:rPr lang="en-US" sz="2000" dirty="0" err="1"/>
              <a:t>spesa</a:t>
            </a:r>
            <a:r>
              <a:rPr lang="en-US" sz="2000" dirty="0"/>
              <a:t> </a:t>
            </a:r>
            <a:r>
              <a:rPr lang="en-US" sz="2000" dirty="0" err="1"/>
              <a:t>pubblica</a:t>
            </a:r>
            <a:r>
              <a:rPr lang="en-US" sz="2000" dirty="0"/>
              <a:t> </a:t>
            </a:r>
            <a:r>
              <a:rPr lang="en-US" sz="2000" dirty="0" err="1"/>
              <a:t>compensativa</a:t>
            </a:r>
            <a:r>
              <a:rPr lang="en-US" sz="2000" dirty="0"/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F4CC696-5F10-4381-89E3-4F2D66B0E70D}"/>
              </a:ext>
            </a:extLst>
          </p:cNvPr>
          <p:cNvSpPr txBox="1"/>
          <p:nvPr/>
        </p:nvSpPr>
        <p:spPr>
          <a:xfrm>
            <a:off x="488148" y="4595311"/>
            <a:ext cx="7980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A197"/>
              </a:buClr>
            </a:pPr>
            <a:r>
              <a:rPr lang="en-US" sz="2000" dirty="0"/>
              <a:t>Il </a:t>
            </a:r>
            <a:r>
              <a:rPr lang="en-US" sz="2000" b="1" dirty="0" err="1">
                <a:solidFill>
                  <a:srgbClr val="00A197"/>
                </a:solidFill>
              </a:rPr>
              <a:t>volontariato</a:t>
            </a:r>
            <a:r>
              <a:rPr lang="en-US" sz="2000" dirty="0"/>
              <a:t> </a:t>
            </a:r>
            <a:r>
              <a:rPr lang="en-US" sz="2000" dirty="0" err="1"/>
              <a:t>però</a:t>
            </a:r>
            <a:r>
              <a:rPr lang="en-US" sz="2000" dirty="0"/>
              <a:t> ha un </a:t>
            </a:r>
            <a:r>
              <a:rPr lang="en-US" sz="2000" b="1" dirty="0" err="1">
                <a:solidFill>
                  <a:srgbClr val="00A197"/>
                </a:solidFill>
              </a:rPr>
              <a:t>valore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è </a:t>
            </a:r>
            <a:r>
              <a:rPr lang="en-US" sz="2000" dirty="0" err="1"/>
              <a:t>calcolabile</a:t>
            </a:r>
            <a:r>
              <a:rPr lang="en-US" sz="2000" dirty="0"/>
              <a:t> </a:t>
            </a:r>
            <a:r>
              <a:rPr lang="it-IT" altLang="en-US" sz="2000" dirty="0"/>
              <a:t>secondo </a:t>
            </a:r>
            <a:r>
              <a:rPr lang="en-US" sz="2000" dirty="0" err="1"/>
              <a:t>il</a:t>
            </a:r>
            <a:r>
              <a:rPr lang="en-US" sz="2000" dirty="0"/>
              <a:t> </a:t>
            </a:r>
            <a:r>
              <a:rPr lang="en-US" sz="2000" dirty="0" err="1"/>
              <a:t>concetto</a:t>
            </a:r>
            <a:r>
              <a:rPr lang="en-US" sz="2000" dirty="0"/>
              <a:t> di </a:t>
            </a:r>
            <a:r>
              <a:rPr lang="en-US" sz="2000" b="1" dirty="0" err="1">
                <a:solidFill>
                  <a:srgbClr val="00A197"/>
                </a:solidFill>
              </a:rPr>
              <a:t>capitale</a:t>
            </a:r>
            <a:r>
              <a:rPr lang="en-US" sz="2000" b="1" dirty="0">
                <a:solidFill>
                  <a:srgbClr val="00A197"/>
                </a:solidFill>
              </a:rPr>
              <a:t> </a:t>
            </a:r>
            <a:r>
              <a:rPr lang="en-US" sz="2000" b="1" dirty="0" err="1">
                <a:solidFill>
                  <a:srgbClr val="00A197"/>
                </a:solidFill>
              </a:rPr>
              <a:t>umano</a:t>
            </a:r>
            <a:r>
              <a:rPr lang="en-US" sz="2000" b="1" dirty="0">
                <a:solidFill>
                  <a:srgbClr val="00A197"/>
                </a:solidFill>
              </a:rPr>
              <a:t>: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A197"/>
                </a:solidFill>
              </a:rPr>
              <a:t>guadagno</a:t>
            </a:r>
            <a:r>
              <a:rPr lang="en-US" sz="2000" dirty="0"/>
              <a:t> non solo per </a:t>
            </a:r>
            <a:r>
              <a:rPr lang="en-US" sz="2000" b="1" dirty="0">
                <a:solidFill>
                  <a:srgbClr val="00A197"/>
                </a:solidFill>
              </a:rPr>
              <a:t>chi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A197"/>
                </a:solidFill>
              </a:rPr>
              <a:t>gode</a:t>
            </a:r>
            <a:r>
              <a:rPr lang="en-US" sz="2000" dirty="0"/>
              <a:t> del </a:t>
            </a:r>
            <a:r>
              <a:rPr lang="en-US" sz="2000" b="1" dirty="0" err="1">
                <a:solidFill>
                  <a:srgbClr val="00A197"/>
                </a:solidFill>
              </a:rPr>
              <a:t>servizio</a:t>
            </a:r>
            <a:r>
              <a:rPr lang="en-US" sz="2000" dirty="0"/>
              <a:t>, ma per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A197"/>
                </a:solidFill>
              </a:rPr>
              <a:t>volontari</a:t>
            </a:r>
            <a:r>
              <a:rPr lang="en-US" sz="2000" dirty="0"/>
              <a:t> </a:t>
            </a:r>
            <a:r>
              <a:rPr lang="en-US" sz="2000" dirty="0" err="1"/>
              <a:t>stessi</a:t>
            </a:r>
            <a:r>
              <a:rPr lang="en-US" sz="2000" dirty="0"/>
              <a:t> </a:t>
            </a:r>
            <a:r>
              <a:rPr lang="en-US" sz="2000" dirty="0" err="1"/>
              <a:t>che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A197"/>
                </a:solidFill>
              </a:rPr>
              <a:t>accumulano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A197"/>
                </a:solidFill>
              </a:rPr>
              <a:t>esperienze</a:t>
            </a:r>
            <a:r>
              <a:rPr lang="en-US" sz="2000" dirty="0"/>
              <a:t>, </a:t>
            </a:r>
            <a:r>
              <a:rPr lang="en-US" sz="2000" b="1" dirty="0" err="1">
                <a:solidFill>
                  <a:srgbClr val="00A197"/>
                </a:solidFill>
              </a:rPr>
              <a:t>allargano</a:t>
            </a:r>
            <a:r>
              <a:rPr lang="en-US" sz="2000" dirty="0"/>
              <a:t> la propria </a:t>
            </a:r>
            <a:r>
              <a:rPr lang="en-US" sz="2000" b="1" dirty="0">
                <a:solidFill>
                  <a:srgbClr val="00A197"/>
                </a:solidFill>
              </a:rPr>
              <a:t>rete</a:t>
            </a:r>
            <a:r>
              <a:rPr lang="en-US" sz="2000" dirty="0"/>
              <a:t> di </a:t>
            </a:r>
            <a:r>
              <a:rPr lang="en-US" sz="2000" b="1" dirty="0" err="1">
                <a:solidFill>
                  <a:srgbClr val="00A197"/>
                </a:solidFill>
              </a:rPr>
              <a:t>contatti</a:t>
            </a:r>
            <a:r>
              <a:rPr lang="en-US" sz="2000" b="1" dirty="0">
                <a:solidFill>
                  <a:srgbClr val="00A197"/>
                </a:solidFill>
              </a:rPr>
              <a:t> </a:t>
            </a:r>
            <a:r>
              <a:rPr lang="en-US" sz="2000" dirty="0"/>
              <a:t>e in </a:t>
            </a:r>
            <a:r>
              <a:rPr lang="en-US" sz="2000" dirty="0" err="1"/>
              <a:t>generale</a:t>
            </a:r>
            <a:r>
              <a:rPr lang="en-US" sz="2000" dirty="0"/>
              <a:t> </a:t>
            </a:r>
            <a:r>
              <a:rPr lang="en-US" sz="2000" dirty="0" err="1"/>
              <a:t>risultano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A197"/>
                </a:solidFill>
              </a:rPr>
              <a:t>più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A197"/>
                </a:solidFill>
              </a:rPr>
              <a:t>soddisfatti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propria </a:t>
            </a:r>
            <a:r>
              <a:rPr lang="en-US" sz="2000" b="1" dirty="0">
                <a:solidFill>
                  <a:srgbClr val="00A197"/>
                </a:solidFill>
              </a:rPr>
              <a:t>vita</a:t>
            </a:r>
            <a:r>
              <a:rPr lang="en-US" sz="2000" dirty="0"/>
              <a:t>. </a:t>
            </a:r>
            <a:endParaRPr lang="it-IT" sz="2000" dirty="0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5D61EF84-AEC3-499D-A0AC-23B6310984A8}"/>
              </a:ext>
            </a:extLst>
          </p:cNvPr>
          <p:cNvSpPr/>
          <p:nvPr/>
        </p:nvSpPr>
        <p:spPr>
          <a:xfrm>
            <a:off x="226800" y="4537292"/>
            <a:ext cx="8542444" cy="1524118"/>
          </a:xfrm>
          <a:prstGeom prst="roundRect">
            <a:avLst/>
          </a:prstGeom>
          <a:noFill/>
          <a:ln w="28575">
            <a:solidFill>
              <a:srgbClr val="00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C6438BE-1E5F-4316-A1A6-B69451B380DB}"/>
              </a:ext>
            </a:extLst>
          </p:cNvPr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468032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 </a:t>
            </a:r>
            <a:endParaRPr lang="it-IT" dirty="0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0" y="6498000"/>
            <a:ext cx="1108567" cy="162000"/>
          </a:xfrm>
          <a:prstGeom prst="rect">
            <a:avLst/>
          </a:prstGeom>
        </p:spPr>
      </p:pic>
      <p:sp>
        <p:nvSpPr>
          <p:cNvPr id="23" name="CasellaDiTesto 22"/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8D6672E0-483B-4852-AEF3-F2D11BB91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5200"/>
            <a:ext cx="8186420" cy="504000"/>
          </a:xfrm>
        </p:spPr>
        <p:txBody>
          <a:bodyPr>
            <a:normAutofit/>
          </a:bodyPr>
          <a:lstStyle/>
          <a:p>
            <a:r>
              <a:rPr lang="it-IT" sz="2800" spc="-1" dirty="0">
                <a:latin typeface="+mn-lt"/>
              </a:rPr>
              <a:t>Il valore economico del Terzo Settore in Italia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42605BA-6FAE-4CCA-9DF8-688F67A46659}"/>
              </a:ext>
            </a:extLst>
          </p:cNvPr>
          <p:cNvSpPr txBox="1"/>
          <p:nvPr/>
        </p:nvSpPr>
        <p:spPr>
          <a:xfrm>
            <a:off x="234000" y="1339200"/>
            <a:ext cx="66732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Una rete di </a:t>
            </a:r>
            <a:r>
              <a:rPr lang="en-US" sz="2000" b="1" dirty="0">
                <a:solidFill>
                  <a:srgbClr val="00A197"/>
                </a:solidFill>
              </a:rPr>
              <a:t>363.499</a:t>
            </a:r>
            <a:r>
              <a:rPr lang="en-US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aziende</a:t>
            </a:r>
            <a:r>
              <a:rPr lang="it-IT" sz="2000" dirty="0"/>
              <a:t> in Italia che occupa </a:t>
            </a:r>
            <a:r>
              <a:rPr lang="it-IT" sz="2000" b="1" dirty="0">
                <a:solidFill>
                  <a:srgbClr val="00A197"/>
                </a:solidFill>
              </a:rPr>
              <a:t>870.132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Dipendenti</a:t>
            </a:r>
            <a:r>
              <a:rPr lang="it-IT" sz="2000" dirty="0"/>
              <a:t> e </a:t>
            </a:r>
            <a:r>
              <a:rPr lang="it-IT" sz="2000" b="1" dirty="0">
                <a:solidFill>
                  <a:srgbClr val="00A197"/>
                </a:solidFill>
              </a:rPr>
              <a:t>4,6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milioni</a:t>
            </a:r>
            <a:r>
              <a:rPr lang="it-IT" sz="2000" dirty="0"/>
              <a:t> di prestatori d’opera </a:t>
            </a:r>
            <a:r>
              <a:rPr lang="it-IT" sz="2000" b="1" dirty="0">
                <a:solidFill>
                  <a:srgbClr val="00A197"/>
                </a:solidFill>
              </a:rPr>
              <a:t>volontari</a:t>
            </a:r>
            <a:r>
              <a:rPr lang="it-IT" sz="2000" dirty="0"/>
              <a:t>, con </a:t>
            </a:r>
            <a:r>
              <a:rPr lang="en-US" sz="2000" b="1" dirty="0" err="1">
                <a:solidFill>
                  <a:srgbClr val="00A197"/>
                </a:solidFill>
              </a:rPr>
              <a:t>valore</a:t>
            </a:r>
            <a:r>
              <a:rPr lang="en-US" sz="2000" dirty="0"/>
              <a:t> </a:t>
            </a:r>
            <a:r>
              <a:rPr lang="en-US" sz="2000" dirty="0" err="1"/>
              <a:t>della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A197"/>
                </a:solidFill>
              </a:rPr>
              <a:t>produzione</a:t>
            </a:r>
            <a:r>
              <a:rPr lang="en-US" sz="2000" dirty="0"/>
              <a:t> </a:t>
            </a:r>
            <a:r>
              <a:rPr lang="en-US" sz="2000" dirty="0" err="1"/>
              <a:t>nel</a:t>
            </a:r>
            <a:r>
              <a:rPr lang="en-US" sz="2000" dirty="0"/>
              <a:t> 2022 di </a:t>
            </a:r>
            <a:r>
              <a:rPr lang="en-US" sz="2000" b="1" dirty="0">
                <a:solidFill>
                  <a:srgbClr val="00A197"/>
                </a:solidFill>
              </a:rPr>
              <a:t>84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A197"/>
                </a:solidFill>
              </a:rPr>
              <a:t>miliardi</a:t>
            </a:r>
            <a:r>
              <a:rPr lang="en-US" sz="2000" dirty="0"/>
              <a:t> (</a:t>
            </a:r>
            <a:r>
              <a:rPr lang="en-US" sz="2000" dirty="0" err="1"/>
              <a:t>pari</a:t>
            </a:r>
            <a:r>
              <a:rPr lang="en-US" sz="2000" dirty="0"/>
              <a:t> al </a:t>
            </a:r>
            <a:r>
              <a:rPr lang="en-US" sz="2000" b="1" dirty="0">
                <a:solidFill>
                  <a:srgbClr val="00A197"/>
                </a:solidFill>
              </a:rPr>
              <a:t>5%</a:t>
            </a:r>
            <a:r>
              <a:rPr lang="en-US" sz="2000" dirty="0"/>
              <a:t> del </a:t>
            </a:r>
            <a:r>
              <a:rPr lang="en-US" sz="2000" b="1" dirty="0">
                <a:solidFill>
                  <a:srgbClr val="00A197"/>
                </a:solidFill>
              </a:rPr>
              <a:t>PIL</a:t>
            </a:r>
            <a:r>
              <a:rPr lang="en-US" sz="2000" dirty="0"/>
              <a:t> </a:t>
            </a:r>
            <a:r>
              <a:rPr lang="en-US" sz="2000" dirty="0" err="1"/>
              <a:t>nazionale</a:t>
            </a:r>
            <a:r>
              <a:rPr lang="en-US" sz="2000" dirty="0"/>
              <a:t>) e quasi </a:t>
            </a:r>
            <a:r>
              <a:rPr lang="en-US" sz="2000" b="1" dirty="0">
                <a:solidFill>
                  <a:srgbClr val="00A197"/>
                </a:solidFill>
              </a:rPr>
              <a:t>100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A197"/>
                </a:solidFill>
              </a:rPr>
              <a:t>miliardi</a:t>
            </a:r>
            <a:r>
              <a:rPr lang="en-US" sz="2000" dirty="0"/>
              <a:t> di euro come </a:t>
            </a:r>
            <a:r>
              <a:rPr lang="en-US" sz="2000" b="1" dirty="0" err="1">
                <a:solidFill>
                  <a:srgbClr val="00A197"/>
                </a:solidFill>
              </a:rPr>
              <a:t>impatto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A197"/>
                </a:solidFill>
              </a:rPr>
              <a:t>reale</a:t>
            </a:r>
            <a:r>
              <a:rPr lang="en-US" sz="2000" dirty="0"/>
              <a:t> </a:t>
            </a:r>
            <a:r>
              <a:rPr lang="it-IT" sz="2000" dirty="0"/>
              <a:t>è evidentemente un </a:t>
            </a:r>
            <a:r>
              <a:rPr lang="it-IT" sz="2000" b="1" dirty="0">
                <a:solidFill>
                  <a:srgbClr val="00A197"/>
                </a:solidFill>
              </a:rPr>
              <a:t>soggetto</a:t>
            </a:r>
            <a:r>
              <a:rPr lang="it-IT" sz="2000" dirty="0"/>
              <a:t> molto </a:t>
            </a:r>
            <a:r>
              <a:rPr lang="it-IT" sz="2000" b="1" dirty="0">
                <a:solidFill>
                  <a:srgbClr val="00A197"/>
                </a:solidFill>
              </a:rPr>
              <a:t>rilevante</a:t>
            </a:r>
            <a:r>
              <a:rPr lang="it-IT" sz="2000" dirty="0"/>
              <a:t> dal punto di </a:t>
            </a:r>
            <a:r>
              <a:rPr lang="it-IT" sz="2000" b="1" dirty="0">
                <a:solidFill>
                  <a:srgbClr val="00A197"/>
                </a:solidFill>
              </a:rPr>
              <a:t>vista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economico</a:t>
            </a:r>
            <a:r>
              <a:rPr lang="it-IT" sz="2000" dirty="0"/>
              <a:t>.</a:t>
            </a:r>
          </a:p>
        </p:txBody>
      </p:sp>
      <p:pic>
        <p:nvPicPr>
          <p:cNvPr id="13" name="Picture 8" descr="Denaro - Wikipedia">
            <a:extLst>
              <a:ext uri="{FF2B5EF4-FFF2-40B4-BE49-F238E27FC236}">
                <a16:creationId xmlns:a16="http://schemas.microsoft.com/office/drawing/2014/main" id="{8BB04594-F691-46D4-A68A-1491559EC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t="2466" r="12339" b="-2466"/>
          <a:stretch/>
        </p:blipFill>
        <p:spPr bwMode="auto">
          <a:xfrm>
            <a:off x="7094885" y="1339200"/>
            <a:ext cx="1648918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A390701-1A7A-4E48-98A3-1F4381A73733}"/>
              </a:ext>
            </a:extLst>
          </p:cNvPr>
          <p:cNvSpPr txBox="1"/>
          <p:nvPr/>
        </p:nvSpPr>
        <p:spPr>
          <a:xfrm>
            <a:off x="234000" y="3356754"/>
            <a:ext cx="8509803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Al </a:t>
            </a:r>
            <a:r>
              <a:rPr lang="en-US" sz="2000" dirty="0" err="1"/>
              <a:t>concetto</a:t>
            </a:r>
            <a:r>
              <a:rPr lang="en-US" sz="2000" dirty="0"/>
              <a:t> di </a:t>
            </a:r>
            <a:r>
              <a:rPr lang="en-US" sz="2000" b="1" dirty="0">
                <a:solidFill>
                  <a:srgbClr val="00A197"/>
                </a:solidFill>
              </a:rPr>
              <a:t>PIL</a:t>
            </a:r>
            <a:r>
              <a:rPr lang="en-US" sz="2000" dirty="0"/>
              <a:t> (</a:t>
            </a:r>
            <a:r>
              <a:rPr lang="it-IT" sz="2000" dirty="0"/>
              <a:t>indicatore della performance delle economie mercantili) si sta affiancando il concetto di </a:t>
            </a:r>
            <a:r>
              <a:rPr lang="it-IT" sz="2000" b="1" dirty="0">
                <a:solidFill>
                  <a:srgbClr val="00A197"/>
                </a:solidFill>
              </a:rPr>
              <a:t>BIL</a:t>
            </a:r>
            <a:r>
              <a:rPr lang="it-IT" sz="2000" dirty="0"/>
              <a:t> (Benessere Interno Lordo) che vuole misurare la </a:t>
            </a:r>
            <a:r>
              <a:rPr lang="it-IT" sz="2000" b="1" dirty="0">
                <a:solidFill>
                  <a:srgbClr val="00A197"/>
                </a:solidFill>
              </a:rPr>
              <a:t>qualità</a:t>
            </a:r>
            <a:r>
              <a:rPr lang="it-IT" sz="2000" dirty="0"/>
              <a:t> della </a:t>
            </a:r>
            <a:r>
              <a:rPr lang="it-IT" sz="2000" b="1" dirty="0">
                <a:solidFill>
                  <a:srgbClr val="00A197"/>
                </a:solidFill>
              </a:rPr>
              <a:t>vita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dell’uomo</a:t>
            </a:r>
            <a:r>
              <a:rPr lang="it-IT" sz="2000" dirty="0"/>
              <a:t> e della </a:t>
            </a:r>
            <a:r>
              <a:rPr lang="it-IT" sz="2000" b="1" dirty="0">
                <a:solidFill>
                  <a:srgbClr val="00A197"/>
                </a:solidFill>
              </a:rPr>
              <a:t>comunità</a:t>
            </a:r>
            <a:r>
              <a:rPr lang="it-IT" sz="2000" dirty="0"/>
              <a:t> in cui vive.</a:t>
            </a:r>
          </a:p>
          <a:p>
            <a:pPr marL="285750" indent="-285750" algn="just">
              <a:spcBef>
                <a:spcPts val="600"/>
              </a:spcBef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Il </a:t>
            </a:r>
            <a:r>
              <a:rPr lang="it-IT" sz="2000" b="1" dirty="0">
                <a:solidFill>
                  <a:srgbClr val="00A197"/>
                </a:solidFill>
              </a:rPr>
              <a:t>Terzo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Settore</a:t>
            </a:r>
            <a:r>
              <a:rPr lang="it-IT" sz="2000" dirty="0"/>
              <a:t>, oltre ad avere una forte </a:t>
            </a:r>
            <a:r>
              <a:rPr lang="it-IT" sz="2000" b="1" dirty="0">
                <a:solidFill>
                  <a:srgbClr val="00A197"/>
                </a:solidFill>
              </a:rPr>
              <a:t>incidenza</a:t>
            </a:r>
            <a:r>
              <a:rPr lang="it-IT" sz="2000" dirty="0"/>
              <a:t> sul </a:t>
            </a:r>
            <a:r>
              <a:rPr lang="it-IT" sz="2000" b="1" dirty="0">
                <a:solidFill>
                  <a:srgbClr val="00A197"/>
                </a:solidFill>
              </a:rPr>
              <a:t>PIL</a:t>
            </a:r>
            <a:r>
              <a:rPr lang="it-IT" sz="2000" dirty="0"/>
              <a:t> di un Paese, ha anche un forte </a:t>
            </a:r>
            <a:r>
              <a:rPr lang="it-IT" sz="2000" b="1" dirty="0">
                <a:solidFill>
                  <a:srgbClr val="00A197"/>
                </a:solidFill>
              </a:rPr>
              <a:t>impatto</a:t>
            </a:r>
            <a:r>
              <a:rPr lang="it-IT" sz="2000" dirty="0"/>
              <a:t> sul </a:t>
            </a:r>
            <a:r>
              <a:rPr lang="it-IT" sz="2000" b="1" dirty="0">
                <a:solidFill>
                  <a:srgbClr val="00A197"/>
                </a:solidFill>
              </a:rPr>
              <a:t>BIL</a:t>
            </a:r>
          </a:p>
          <a:p>
            <a:pPr marL="285750" indent="-285750" algn="just">
              <a:spcBef>
                <a:spcPts val="600"/>
              </a:spcBef>
              <a:buClr>
                <a:srgbClr val="00A197"/>
              </a:buClr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00A197"/>
              </a:solidFill>
            </a:endParaRPr>
          </a:p>
          <a:p>
            <a:pPr marL="285750" indent="-285750" algn="just">
              <a:spcBef>
                <a:spcPts val="600"/>
              </a:spcBef>
              <a:buClr>
                <a:srgbClr val="00A197"/>
              </a:buClr>
              <a:buFont typeface="Arial" panose="020B0604020202020204" pitchFamily="34" charset="0"/>
              <a:buChar char="•"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191136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 </a:t>
            </a:r>
            <a:endParaRPr lang="it-IT" dirty="0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C4B6EF42-DB55-480A-8C1E-E3A6A02932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2210508" y="1361820"/>
            <a:ext cx="1462708" cy="658055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1FAD0D42-4FC3-4A38-9429-119EF5B63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0736" flipH="1" flipV="1">
            <a:off x="8097981" y="3176489"/>
            <a:ext cx="1508703" cy="505022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69ABBA-4807-4090-925A-B405577F157E}"/>
              </a:ext>
            </a:extLst>
          </p:cNvPr>
          <p:cNvSpPr txBox="1"/>
          <p:nvPr/>
        </p:nvSpPr>
        <p:spPr>
          <a:xfrm>
            <a:off x="145186" y="2836800"/>
            <a:ext cx="241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volontariato: una panoramica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5A13177-7B0E-47EA-933C-9D73EE792ADA}"/>
              </a:ext>
            </a:extLst>
          </p:cNvPr>
          <p:cNvSpPr txBox="1"/>
          <p:nvPr/>
        </p:nvSpPr>
        <p:spPr>
          <a:xfrm>
            <a:off x="6758579" y="2836800"/>
            <a:ext cx="195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numeri del Terzo Settore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B302FF6-614B-4EDA-A8EF-F5BC77B5EEE7}"/>
              </a:ext>
            </a:extLst>
          </p:cNvPr>
          <p:cNvSpPr txBox="1"/>
          <p:nvPr/>
        </p:nvSpPr>
        <p:spPr>
          <a:xfrm>
            <a:off x="3452902" y="5364000"/>
            <a:ext cx="22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cittadini per il Terzo Settore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6E0F26-9E4B-4C71-95F1-A5B7B5C45D33}"/>
              </a:ext>
            </a:extLst>
          </p:cNvPr>
          <p:cNvSpPr txBox="1"/>
          <p:nvPr/>
        </p:nvSpPr>
        <p:spPr>
          <a:xfrm>
            <a:off x="3450026" y="2836800"/>
            <a:ext cx="215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riforma del Terzo Settore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E860A601-F064-4D56-A915-85A21EE543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5436000" y="1282498"/>
            <a:ext cx="1462708" cy="65805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484D632-22D8-4CB7-A50A-CBDB2F810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0" y="6498000"/>
            <a:ext cx="1108567" cy="162000"/>
          </a:xfrm>
          <a:prstGeom prst="rect">
            <a:avLst/>
          </a:prstGeom>
        </p:spPr>
      </p:pic>
      <p:sp>
        <p:nvSpPr>
          <p:cNvPr id="31" name="Titolo 2">
            <a:extLst>
              <a:ext uri="{FF2B5EF4-FFF2-40B4-BE49-F238E27FC236}">
                <a16:creationId xmlns:a16="http://schemas.microsoft.com/office/drawing/2014/main" id="{160EE8DB-FF27-4CA4-89CE-8C403AC0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5200"/>
            <a:ext cx="8186420" cy="504000"/>
          </a:xfrm>
        </p:spPr>
        <p:txBody>
          <a:bodyPr>
            <a:normAutofit/>
          </a:bodyPr>
          <a:lstStyle/>
          <a:p>
            <a:r>
              <a:rPr lang="it-IT" sz="2800" spc="-1" dirty="0">
                <a:latin typeface="+mn-lt"/>
              </a:rPr>
              <a:t>Il nostro percorso di apprendimento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7F92CD6-D070-4513-BE66-104F2F4952C0}"/>
              </a:ext>
            </a:extLst>
          </p:cNvPr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8349A4F-816E-4AB0-B08C-4B07D91A46F8}"/>
              </a:ext>
            </a:extLst>
          </p:cNvPr>
          <p:cNvSpPr txBox="1"/>
          <p:nvPr/>
        </p:nvSpPr>
        <p:spPr>
          <a:xfrm>
            <a:off x="6614138" y="5372186"/>
            <a:ext cx="22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valore economico del Terzo Settore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19B7F30-4366-432A-A43F-6C888F5F8A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88646" y="4327996"/>
            <a:ext cx="1462708" cy="65805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138D1B7-4ADA-4BB1-AA01-64DCBD09DC7F}"/>
              </a:ext>
            </a:extLst>
          </p:cNvPr>
          <p:cNvSpPr txBox="1"/>
          <p:nvPr/>
        </p:nvSpPr>
        <p:spPr>
          <a:xfrm>
            <a:off x="362413" y="5400590"/>
            <a:ext cx="223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testimonianza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EABE3C6-2A5F-46C1-9185-05AA4D0D4F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81600" y="4322918"/>
            <a:ext cx="1462708" cy="658055"/>
          </a:xfrm>
          <a:prstGeom prst="rect">
            <a:avLst/>
          </a:prstGeom>
        </p:spPr>
      </p:pic>
      <p:pic>
        <p:nvPicPr>
          <p:cNvPr id="27" name="Picture 2" descr="Il volontariato come amore politico per i diritti umani – Focsiv">
            <a:extLst>
              <a:ext uri="{FF2B5EF4-FFF2-40B4-BE49-F238E27FC236}">
                <a16:creationId xmlns:a16="http://schemas.microsoft.com/office/drawing/2014/main" id="{CAA3E99E-5A26-4774-BD42-401EE8AC315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080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iforma del Terzo Settore: obblighi, vantaggi e principali novità - Studio  Silvestri">
            <a:extLst>
              <a:ext uri="{FF2B5EF4-FFF2-40B4-BE49-F238E27FC236}">
                <a16:creationId xmlns:a16="http://schemas.microsoft.com/office/drawing/2014/main" id="{061A2CCE-74EB-4665-B53A-74E0F33CE12D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/>
          <a:stretch/>
        </p:blipFill>
        <p:spPr bwMode="auto">
          <a:xfrm>
            <a:off x="3672000" y="1080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 numeri dell'asilo | Ministero dell'Interno">
            <a:extLst>
              <a:ext uri="{FF2B5EF4-FFF2-40B4-BE49-F238E27FC236}">
                <a16:creationId xmlns:a16="http://schemas.microsoft.com/office/drawing/2014/main" id="{38DDAEDC-6B3B-40B5-A29F-61B3AFF1D14A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13699"/>
          <a:stretch/>
        </p:blipFill>
        <p:spPr bwMode="auto">
          <a:xfrm>
            <a:off x="6912000" y="1152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enaro - Wikipedia">
            <a:extLst>
              <a:ext uri="{FF2B5EF4-FFF2-40B4-BE49-F238E27FC236}">
                <a16:creationId xmlns:a16="http://schemas.microsoft.com/office/drawing/2014/main" id="{C38E1EA7-819C-4B9B-8A57-CBCC98FAC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t="2466" r="12339" b="-2466"/>
          <a:stretch/>
        </p:blipFill>
        <p:spPr bwMode="auto">
          <a:xfrm>
            <a:off x="6912000" y="3708000"/>
            <a:ext cx="1648918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ontributi economici agli Enti del Terzo Settore - Comune di Cascina">
            <a:extLst>
              <a:ext uri="{FF2B5EF4-FFF2-40B4-BE49-F238E27FC236}">
                <a16:creationId xmlns:a16="http://schemas.microsoft.com/office/drawing/2014/main" id="{5AC8BEAC-E59C-485C-B93D-8339FE0E9205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r="10965"/>
          <a:stretch/>
        </p:blipFill>
        <p:spPr bwMode="auto">
          <a:xfrm>
            <a:off x="3672000" y="3708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Associazione La Fraternità | Verona">
            <a:extLst>
              <a:ext uri="{FF2B5EF4-FFF2-40B4-BE49-F238E27FC236}">
                <a16:creationId xmlns:a16="http://schemas.microsoft.com/office/drawing/2014/main" id="{3FCC306C-5E6A-4C10-BEC2-5EE0878453BB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r="22037"/>
          <a:stretch/>
        </p:blipFill>
        <p:spPr bwMode="auto">
          <a:xfrm>
            <a:off x="583200" y="3708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02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/>
          <p:nvPr/>
        </p:nvSpPr>
        <p:spPr>
          <a:xfrm>
            <a:off x="234000" y="475200"/>
            <a:ext cx="8690400" cy="505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it-IT" sz="2800" b="0" spc="-1" dirty="0">
                <a:latin typeface="+mn-lt"/>
                <a:cs typeface="+mj-cs"/>
              </a:rPr>
              <a:t>I cittadini per il Terzo Settore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2" y="6498000"/>
            <a:ext cx="1108567" cy="162000"/>
          </a:xfrm>
          <a:prstGeom prst="rect">
            <a:avLst/>
          </a:prstGeom>
        </p:spPr>
      </p:pic>
      <p:sp>
        <p:nvSpPr>
          <p:cNvPr id="6" name="Rettangolo con angoli arrotondati 5"/>
          <p:cNvSpPr/>
          <p:nvPr/>
        </p:nvSpPr>
        <p:spPr>
          <a:xfrm>
            <a:off x="234315" y="1339200"/>
            <a:ext cx="8639810" cy="1195070"/>
          </a:xfrm>
          <a:prstGeom prst="roundRect">
            <a:avLst/>
          </a:prstGeom>
          <a:solidFill>
            <a:srgbClr val="00A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dirty="0">
                <a:solidFill>
                  <a:schemeClr val="bg1"/>
                </a:solidFill>
              </a:rPr>
              <a:t>Il </a:t>
            </a:r>
            <a:r>
              <a:rPr lang="it-IT" sz="2000" b="1" dirty="0">
                <a:solidFill>
                  <a:schemeClr val="bg1"/>
                </a:solidFill>
              </a:rPr>
              <a:t>Terzo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b="1" dirty="0">
                <a:solidFill>
                  <a:schemeClr val="bg1"/>
                </a:solidFill>
              </a:rPr>
              <a:t>Settore</a:t>
            </a:r>
            <a:r>
              <a:rPr lang="it-IT" sz="2000" dirty="0">
                <a:solidFill>
                  <a:schemeClr val="bg1"/>
                </a:solidFill>
              </a:rPr>
              <a:t> è vitale per l’Italia e </a:t>
            </a:r>
            <a:r>
              <a:rPr lang="it-IT" sz="2000" b="1" dirty="0">
                <a:solidFill>
                  <a:schemeClr val="bg1"/>
                </a:solidFill>
              </a:rPr>
              <a:t>sopperisce</a:t>
            </a:r>
            <a:r>
              <a:rPr lang="it-IT" sz="2000" dirty="0">
                <a:solidFill>
                  <a:schemeClr val="bg1"/>
                </a:solidFill>
              </a:rPr>
              <a:t> in molti ambiti a </a:t>
            </a:r>
            <a:r>
              <a:rPr lang="it-IT" sz="2000" b="1" dirty="0">
                <a:solidFill>
                  <a:schemeClr val="bg1"/>
                </a:solidFill>
              </a:rPr>
              <a:t>carenze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b="1" dirty="0">
                <a:solidFill>
                  <a:schemeClr val="bg1"/>
                </a:solidFill>
              </a:rPr>
              <a:t>pubbliche</a:t>
            </a:r>
            <a:r>
              <a:rPr lang="it-IT" sz="2000" dirty="0">
                <a:solidFill>
                  <a:schemeClr val="bg1"/>
                </a:solidFill>
              </a:rPr>
              <a:t> o statali ma ha sempre </a:t>
            </a:r>
            <a:r>
              <a:rPr lang="it-IT" sz="2000" b="1" dirty="0">
                <a:solidFill>
                  <a:schemeClr val="bg1"/>
                </a:solidFill>
              </a:rPr>
              <a:t>meno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b="1" dirty="0">
                <a:solidFill>
                  <a:schemeClr val="bg1"/>
                </a:solidFill>
              </a:rPr>
              <a:t>risorse</a:t>
            </a:r>
            <a:r>
              <a:rPr lang="it-IT" sz="2000" dirty="0">
                <a:solidFill>
                  <a:schemeClr val="bg1"/>
                </a:solidFill>
              </a:rPr>
              <a:t> a disposizione e dunque ha bisogno di </a:t>
            </a:r>
            <a:r>
              <a:rPr lang="it-IT" sz="2000" b="1" dirty="0">
                <a:solidFill>
                  <a:schemeClr val="bg1"/>
                </a:solidFill>
              </a:rPr>
              <a:t>sostegno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b="1" dirty="0">
                <a:solidFill>
                  <a:schemeClr val="bg1"/>
                </a:solidFill>
              </a:rPr>
              <a:t>finanziario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419871" y="3776162"/>
            <a:ext cx="597854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200"/>
              </a:spcBef>
              <a:buClr>
                <a:srgbClr val="00A197"/>
              </a:buClr>
            </a:pPr>
            <a:r>
              <a:rPr lang="it-IT" sz="2000" dirty="0"/>
              <a:t>Il </a:t>
            </a:r>
            <a:r>
              <a:rPr lang="it-IT" sz="2000" b="1" dirty="0">
                <a:solidFill>
                  <a:srgbClr val="00A197"/>
                </a:solidFill>
              </a:rPr>
              <a:t>5x1.000</a:t>
            </a:r>
          </a:p>
          <a:p>
            <a:pPr>
              <a:spcBef>
                <a:spcPts val="4200"/>
              </a:spcBef>
              <a:buClr>
                <a:srgbClr val="00A197"/>
              </a:buClr>
            </a:pPr>
            <a:r>
              <a:rPr lang="it-IT" sz="2000" dirty="0"/>
              <a:t>Le </a:t>
            </a:r>
            <a:r>
              <a:rPr lang="it-IT" sz="2000" b="1" dirty="0">
                <a:solidFill>
                  <a:srgbClr val="00A197"/>
                </a:solidFill>
              </a:rPr>
              <a:t>donazioni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filantropiche</a:t>
            </a:r>
            <a:r>
              <a:rPr lang="it-IT" sz="2000" dirty="0"/>
              <a:t> (deducibili/detraibili) </a:t>
            </a:r>
          </a:p>
          <a:p>
            <a:pPr>
              <a:spcBef>
                <a:spcPts val="4200"/>
              </a:spcBef>
              <a:buClr>
                <a:srgbClr val="00A197"/>
              </a:buClr>
            </a:pPr>
            <a:r>
              <a:rPr lang="it-IT" sz="2000" dirty="0"/>
              <a:t>Il </a:t>
            </a:r>
            <a:r>
              <a:rPr lang="it-IT" sz="2000" b="1" dirty="0">
                <a:solidFill>
                  <a:srgbClr val="00A197"/>
                </a:solidFill>
              </a:rPr>
              <a:t>testamento</a:t>
            </a:r>
            <a:r>
              <a:rPr lang="it-IT" sz="2000" dirty="0"/>
              <a:t> (lasciti, legati, eccetera)</a:t>
            </a:r>
          </a:p>
        </p:txBody>
      </p:sp>
      <p:pic>
        <p:nvPicPr>
          <p:cNvPr id="1026" name="Picture 2" descr="Destina il 5x1000 a FADOI - FADOI">
            <a:extLst>
              <a:ext uri="{FF2B5EF4-FFF2-40B4-BE49-F238E27FC236}">
                <a16:creationId xmlns:a16="http://schemas.microsoft.com/office/drawing/2014/main" id="{59EA26C0-B799-4199-B9FD-E0A47CC04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00" y="3542659"/>
            <a:ext cx="1669879" cy="78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nazioni">
            <a:extLst>
              <a:ext uri="{FF2B5EF4-FFF2-40B4-BE49-F238E27FC236}">
                <a16:creationId xmlns:a16="http://schemas.microsoft.com/office/drawing/2014/main" id="{E3B6E930-BFEE-425F-AB4D-C00842720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62" y="4362274"/>
            <a:ext cx="1088590" cy="81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 testamento: ecco qual'è la forma più semplice - Onoranze Funebri Troisi">
            <a:extLst>
              <a:ext uri="{FF2B5EF4-FFF2-40B4-BE49-F238E27FC236}">
                <a16:creationId xmlns:a16="http://schemas.microsoft.com/office/drawing/2014/main" id="{12CCA60A-527D-48E4-ABD2-C72C3A781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26" y="5248961"/>
            <a:ext cx="1209353" cy="6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0CFBE7F-95D7-4990-A418-2024B56FC0BB}"/>
              </a:ext>
            </a:extLst>
          </p:cNvPr>
          <p:cNvSpPr txBox="1"/>
          <p:nvPr/>
        </p:nvSpPr>
        <p:spPr>
          <a:xfrm>
            <a:off x="386400" y="2787620"/>
            <a:ext cx="5978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0A197"/>
              </a:buClr>
            </a:pPr>
            <a:r>
              <a:rPr lang="it-IT" sz="2000" dirty="0"/>
              <a:t>Il </a:t>
            </a:r>
            <a:r>
              <a:rPr lang="it-IT" sz="2000" b="1" dirty="0">
                <a:solidFill>
                  <a:srgbClr val="00A197"/>
                </a:solidFill>
              </a:rPr>
              <a:t>cittadino</a:t>
            </a:r>
            <a:r>
              <a:rPr lang="it-IT" sz="2000" dirty="0"/>
              <a:t> che volesse “</a:t>
            </a:r>
            <a:r>
              <a:rPr lang="it-IT" sz="2000" b="1" dirty="0">
                <a:solidFill>
                  <a:srgbClr val="00A197"/>
                </a:solidFill>
              </a:rPr>
              <a:t>aiutare</a:t>
            </a:r>
            <a:r>
              <a:rPr lang="it-IT" sz="2000" dirty="0"/>
              <a:t>“ il Terzo Settore </a:t>
            </a:r>
            <a:r>
              <a:rPr lang="it-IT" sz="2000" b="1" dirty="0">
                <a:solidFill>
                  <a:srgbClr val="00A197"/>
                </a:solidFill>
              </a:rPr>
              <a:t>economicamente</a:t>
            </a:r>
            <a:r>
              <a:rPr lang="it-IT" sz="2000" dirty="0"/>
              <a:t>, ha degli </a:t>
            </a:r>
            <a:r>
              <a:rPr lang="it-IT" sz="2000" b="1" dirty="0">
                <a:solidFill>
                  <a:srgbClr val="00A197"/>
                </a:solidFill>
              </a:rPr>
              <a:t>strumenti</a:t>
            </a:r>
            <a:r>
              <a:rPr lang="it-IT" sz="2000" dirty="0"/>
              <a:t> a disposizione: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 </a:t>
            </a:r>
            <a:endParaRPr lang="it-IT" dirty="0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C4B6EF42-DB55-480A-8C1E-E3A6A02932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2210508" y="1361820"/>
            <a:ext cx="1462708" cy="658055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1FAD0D42-4FC3-4A38-9429-119EF5B63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0736" flipH="1" flipV="1">
            <a:off x="8097981" y="3176489"/>
            <a:ext cx="1508703" cy="505022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69ABBA-4807-4090-925A-B405577F157E}"/>
              </a:ext>
            </a:extLst>
          </p:cNvPr>
          <p:cNvSpPr txBox="1"/>
          <p:nvPr/>
        </p:nvSpPr>
        <p:spPr>
          <a:xfrm>
            <a:off x="145186" y="2836800"/>
            <a:ext cx="241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volontariato: una panoramica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5A13177-7B0E-47EA-933C-9D73EE792ADA}"/>
              </a:ext>
            </a:extLst>
          </p:cNvPr>
          <p:cNvSpPr txBox="1"/>
          <p:nvPr/>
        </p:nvSpPr>
        <p:spPr>
          <a:xfrm>
            <a:off x="6758579" y="2836800"/>
            <a:ext cx="195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numeri del Terzo Settore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B302FF6-614B-4EDA-A8EF-F5BC77B5EEE7}"/>
              </a:ext>
            </a:extLst>
          </p:cNvPr>
          <p:cNvSpPr txBox="1"/>
          <p:nvPr/>
        </p:nvSpPr>
        <p:spPr>
          <a:xfrm>
            <a:off x="3452902" y="5364000"/>
            <a:ext cx="22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cittadini per il Terzo Settore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6E0F26-9E4B-4C71-95F1-A5B7B5C45D33}"/>
              </a:ext>
            </a:extLst>
          </p:cNvPr>
          <p:cNvSpPr txBox="1"/>
          <p:nvPr/>
        </p:nvSpPr>
        <p:spPr>
          <a:xfrm>
            <a:off x="3450026" y="2836800"/>
            <a:ext cx="215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riforma del Terzo Settore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E860A601-F064-4D56-A915-85A21EE543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5436000" y="1282498"/>
            <a:ext cx="1462708" cy="65805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484D632-22D8-4CB7-A50A-CBDB2F810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0" y="6498000"/>
            <a:ext cx="1108567" cy="162000"/>
          </a:xfrm>
          <a:prstGeom prst="rect">
            <a:avLst/>
          </a:prstGeom>
        </p:spPr>
      </p:pic>
      <p:sp>
        <p:nvSpPr>
          <p:cNvPr id="31" name="Titolo 2">
            <a:extLst>
              <a:ext uri="{FF2B5EF4-FFF2-40B4-BE49-F238E27FC236}">
                <a16:creationId xmlns:a16="http://schemas.microsoft.com/office/drawing/2014/main" id="{160EE8DB-FF27-4CA4-89CE-8C403AC0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5200"/>
            <a:ext cx="8186420" cy="504000"/>
          </a:xfrm>
        </p:spPr>
        <p:txBody>
          <a:bodyPr>
            <a:normAutofit/>
          </a:bodyPr>
          <a:lstStyle/>
          <a:p>
            <a:r>
              <a:rPr lang="it-IT" sz="2800" spc="-1" dirty="0">
                <a:latin typeface="+mn-lt"/>
              </a:rPr>
              <a:t>Il nostro percorso di apprendimento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7F92CD6-D070-4513-BE66-104F2F4952C0}"/>
              </a:ext>
            </a:extLst>
          </p:cNvPr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8349A4F-816E-4AB0-B08C-4B07D91A46F8}"/>
              </a:ext>
            </a:extLst>
          </p:cNvPr>
          <p:cNvSpPr txBox="1"/>
          <p:nvPr/>
        </p:nvSpPr>
        <p:spPr>
          <a:xfrm>
            <a:off x="6614138" y="5372186"/>
            <a:ext cx="22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valore economico del Terzo Settore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19B7F30-4366-432A-A43F-6C888F5F8A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88646" y="4327996"/>
            <a:ext cx="1462708" cy="65805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138D1B7-4ADA-4BB1-AA01-64DCBD09DC7F}"/>
              </a:ext>
            </a:extLst>
          </p:cNvPr>
          <p:cNvSpPr txBox="1"/>
          <p:nvPr/>
        </p:nvSpPr>
        <p:spPr>
          <a:xfrm>
            <a:off x="362413" y="5400590"/>
            <a:ext cx="223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testimonianza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EABE3C6-2A5F-46C1-9185-05AA4D0D4F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81600" y="4322918"/>
            <a:ext cx="1462708" cy="658055"/>
          </a:xfrm>
          <a:prstGeom prst="rect">
            <a:avLst/>
          </a:prstGeom>
        </p:spPr>
      </p:pic>
      <p:pic>
        <p:nvPicPr>
          <p:cNvPr id="27" name="Picture 2" descr="Il volontariato come amore politico per i diritti umani – Focsiv">
            <a:extLst>
              <a:ext uri="{FF2B5EF4-FFF2-40B4-BE49-F238E27FC236}">
                <a16:creationId xmlns:a16="http://schemas.microsoft.com/office/drawing/2014/main" id="{CAA3E99E-5A26-4774-BD42-401EE8AC315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080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iforma del Terzo Settore: obblighi, vantaggi e principali novità - Studio  Silvestri">
            <a:extLst>
              <a:ext uri="{FF2B5EF4-FFF2-40B4-BE49-F238E27FC236}">
                <a16:creationId xmlns:a16="http://schemas.microsoft.com/office/drawing/2014/main" id="{061A2CCE-74EB-4665-B53A-74E0F33CE12D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/>
          <a:stretch/>
        </p:blipFill>
        <p:spPr bwMode="auto">
          <a:xfrm>
            <a:off x="3672000" y="1080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 numeri dell'asilo | Ministero dell'Interno">
            <a:extLst>
              <a:ext uri="{FF2B5EF4-FFF2-40B4-BE49-F238E27FC236}">
                <a16:creationId xmlns:a16="http://schemas.microsoft.com/office/drawing/2014/main" id="{38DDAEDC-6B3B-40B5-A29F-61B3AFF1D14A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13699"/>
          <a:stretch/>
        </p:blipFill>
        <p:spPr bwMode="auto">
          <a:xfrm>
            <a:off x="6912000" y="1152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enaro - Wikipedia">
            <a:extLst>
              <a:ext uri="{FF2B5EF4-FFF2-40B4-BE49-F238E27FC236}">
                <a16:creationId xmlns:a16="http://schemas.microsoft.com/office/drawing/2014/main" id="{C38E1EA7-819C-4B9B-8A57-CBCC98FAC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t="2466" r="12339" b="-2466"/>
          <a:stretch/>
        </p:blipFill>
        <p:spPr bwMode="auto">
          <a:xfrm>
            <a:off x="6912000" y="3708000"/>
            <a:ext cx="1648918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ontributi economici agli Enti del Terzo Settore - Comune di Cascina">
            <a:extLst>
              <a:ext uri="{FF2B5EF4-FFF2-40B4-BE49-F238E27FC236}">
                <a16:creationId xmlns:a16="http://schemas.microsoft.com/office/drawing/2014/main" id="{5AC8BEAC-E59C-485C-B93D-8339FE0E9205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r="10965"/>
          <a:stretch/>
        </p:blipFill>
        <p:spPr bwMode="auto">
          <a:xfrm>
            <a:off x="3672000" y="3708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Associazione La Fraternità | Verona">
            <a:extLst>
              <a:ext uri="{FF2B5EF4-FFF2-40B4-BE49-F238E27FC236}">
                <a16:creationId xmlns:a16="http://schemas.microsoft.com/office/drawing/2014/main" id="{3FCC306C-5E6A-4C10-BEC2-5EE0878453BB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r="22037"/>
          <a:stretch/>
        </p:blipFill>
        <p:spPr bwMode="auto">
          <a:xfrm>
            <a:off x="583200" y="3708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127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80776FE-9FCA-4B44-9ACB-01B50F94DD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03"/>
          <a:stretch/>
        </p:blipFill>
        <p:spPr>
          <a:xfrm>
            <a:off x="0" y="0"/>
            <a:ext cx="9144000" cy="4284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2118" y="1685272"/>
            <a:ext cx="5599764" cy="456728"/>
          </a:xfrm>
        </p:spPr>
        <p:txBody>
          <a:bodyPr/>
          <a:lstStyle/>
          <a:p>
            <a:r>
              <a:rPr lang="en-GB" sz="4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Grazie</a:t>
            </a:r>
            <a:r>
              <a:rPr lang="en-GB" sz="4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en-GB" sz="4400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l’attenzione</a:t>
            </a:r>
            <a:r>
              <a:rPr lang="en-GB" sz="4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4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5B136DA-1214-4D0C-9AA2-485AC91CF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6120000"/>
            <a:ext cx="246348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18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/>
          <p:nvPr/>
        </p:nvSpPr>
        <p:spPr>
          <a:xfrm>
            <a:off x="234000" y="475200"/>
            <a:ext cx="8690400" cy="505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it-IT" sz="2800" b="0" spc="-1" dirty="0">
                <a:latin typeface="+mn-lt"/>
                <a:cs typeface="+mj-cs"/>
              </a:rPr>
              <a:t>L’economia del Terzo Settore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0000" y="6318002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2" y="6498000"/>
            <a:ext cx="1108567" cy="162000"/>
          </a:xfrm>
          <a:prstGeom prst="rect">
            <a:avLst/>
          </a:prstGeom>
        </p:spPr>
      </p:pic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8B7471D-5952-46DC-81A1-DB141BEF804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83485" y="3145072"/>
            <a:ext cx="8683200" cy="1514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6000" dirty="0"/>
              <a:t>Back up</a:t>
            </a:r>
          </a:p>
        </p:txBody>
      </p:sp>
    </p:spTree>
    <p:extLst>
      <p:ext uri="{BB962C8B-B14F-4D97-AF65-F5344CB8AC3E}">
        <p14:creationId xmlns:p14="http://schemas.microsoft.com/office/powerpoint/2010/main" val="37728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34000" y="475203"/>
            <a:ext cx="8690400" cy="306367"/>
          </a:xfrm>
        </p:spPr>
        <p:txBody>
          <a:bodyPr anchor="t" anchorCtr="0">
            <a:noAutofit/>
          </a:bodyPr>
          <a:lstStyle/>
          <a:p>
            <a:r>
              <a:rPr lang="it-IT" sz="2800" b="0" spc="-1" dirty="0">
                <a:latin typeface="+mn-lt"/>
              </a:rPr>
              <a:t>Chi è </a:t>
            </a:r>
            <a:r>
              <a:rPr lang="it-IT" sz="2800" b="0" spc="-1" dirty="0" err="1">
                <a:latin typeface="+mn-lt"/>
              </a:rPr>
              <a:t>UniGens</a:t>
            </a:r>
            <a:endParaRPr lang="it-IT" sz="2800" b="0" spc="-1" dirty="0">
              <a:latin typeface="+mn-lt"/>
            </a:endParaRPr>
          </a:p>
        </p:txBody>
      </p:sp>
      <p:sp>
        <p:nvSpPr>
          <p:cNvPr id="7" name="Segnaposto contenuto 6"/>
          <p:cNvSpPr txBox="1">
            <a:spLocks noGrp="1"/>
          </p:cNvSpPr>
          <p:nvPr>
            <p:ph sz="quarter" idx="15"/>
          </p:nvPr>
        </p:nvSpPr>
        <p:spPr>
          <a:xfrm>
            <a:off x="234000" y="1339202"/>
            <a:ext cx="84600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sz="1800" b="1" dirty="0" err="1">
                <a:solidFill>
                  <a:srgbClr val="00A197"/>
                </a:solidFill>
              </a:rPr>
              <a:t>UniGens</a:t>
            </a:r>
            <a:r>
              <a:rPr lang="it-IT" sz="1800" dirty="0">
                <a:cs typeface="Calibri" panose="020F0502020204030204" pitchFamily="34" charset="0"/>
              </a:rPr>
              <a:t> si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distingue</a:t>
            </a:r>
            <a:r>
              <a:rPr lang="it-IT" sz="1800" dirty="0">
                <a:cs typeface="Calibri" panose="020F0502020204030204" pitchFamily="34" charset="0"/>
              </a:rPr>
              <a:t> tra le agenzie che forniscono educazione finanziaria, oltre che per la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competenza</a:t>
            </a:r>
            <a:r>
              <a:rPr lang="it-IT" sz="1800" dirty="0"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acquisita</a:t>
            </a:r>
            <a:r>
              <a:rPr lang="it-IT" sz="1800" dirty="0">
                <a:cs typeface="Calibri" panose="020F0502020204030204" pitchFamily="34" charset="0"/>
              </a:rPr>
              <a:t> nell’ambito lavorativo bancario e tenuta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aggiornata</a:t>
            </a:r>
            <a:r>
              <a:rPr lang="it-IT" sz="1800" dirty="0">
                <a:cs typeface="Calibri" panose="020F0502020204030204" pitchFamily="34" charset="0"/>
              </a:rPr>
              <a:t> nel tempo, per: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B4107A-B0E7-4F82-BD70-FC5F35F0D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6" y="6498000"/>
            <a:ext cx="1108567" cy="162000"/>
          </a:xfrm>
          <a:prstGeom prst="rect">
            <a:avLst/>
          </a:prstGeom>
        </p:spPr>
      </p:pic>
      <p:sp>
        <p:nvSpPr>
          <p:cNvPr id="9" name="Segnaposto contenuto 6">
            <a:extLst>
              <a:ext uri="{FF2B5EF4-FFF2-40B4-BE49-F238E27FC236}">
                <a16:creationId xmlns:a16="http://schemas.microsoft.com/office/drawing/2014/main" id="{02375344-194A-4B09-AFF7-F229F98FD99C}"/>
              </a:ext>
            </a:extLst>
          </p:cNvPr>
          <p:cNvSpPr txBox="1">
            <a:spLocks/>
          </p:cNvSpPr>
          <p:nvPr/>
        </p:nvSpPr>
        <p:spPr>
          <a:xfrm>
            <a:off x="234000" y="2302533"/>
            <a:ext cx="6166800" cy="32162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176197" marR="0" indent="-176197" algn="l" defTabSz="4571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6999" marR="0" indent="-169846" algn="l" defTabSz="4571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9393" marR="0" indent="-165084" algn="l" defTabSz="4571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2261" marR="0" indent="-150800" algn="l" defTabSz="4571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066" marR="0" indent="-144448" algn="l" defTabSz="4571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1061C"/>
              </a:buClr>
              <a:buSzTx/>
              <a:buFont typeface="Arial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1" indent="-228584" algn="l" defTabSz="91433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4" algn="l" defTabSz="91433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11" indent="-539711" algn="just">
              <a:spcBef>
                <a:spcPts val="600"/>
              </a:spcBef>
              <a:buClr>
                <a:srgbClr val="00A197"/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cs typeface="Calibri" panose="020F0502020204030204" pitchFamily="34" charset="0"/>
              </a:rPr>
              <a:t>La capacità di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presentare</a:t>
            </a:r>
            <a:r>
              <a:rPr lang="it-IT" sz="1800" dirty="0">
                <a:cs typeface="Calibri" panose="020F0502020204030204" pitchFamily="34" charset="0"/>
              </a:rPr>
              <a:t> e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condividere</a:t>
            </a:r>
            <a:r>
              <a:rPr lang="it-IT" sz="1800" dirty="0">
                <a:cs typeface="Calibri" panose="020F0502020204030204" pitchFamily="34" charset="0"/>
              </a:rPr>
              <a:t> un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patrimonio</a:t>
            </a:r>
            <a:r>
              <a:rPr lang="it-IT" sz="1800" dirty="0">
                <a:cs typeface="Calibri" panose="020F0502020204030204" pitchFamily="34" charset="0"/>
              </a:rPr>
              <a:t> di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competenze</a:t>
            </a:r>
            <a:r>
              <a:rPr lang="it-IT" sz="1800" dirty="0">
                <a:cs typeface="Calibri" panose="020F0502020204030204" pitchFamily="34" charset="0"/>
              </a:rPr>
              <a:t> sempre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contestualizzate</a:t>
            </a:r>
            <a:r>
              <a:rPr lang="it-IT" sz="1800" dirty="0">
                <a:cs typeface="Calibri" panose="020F0502020204030204" pitchFamily="34" charset="0"/>
              </a:rPr>
              <a:t> anche con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esempi</a:t>
            </a:r>
            <a:r>
              <a:rPr lang="it-IT" sz="1800" dirty="0"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concreti</a:t>
            </a:r>
            <a:r>
              <a:rPr lang="it-IT" sz="1800" dirty="0">
                <a:cs typeface="Calibri" panose="020F0502020204030204" pitchFamily="34" charset="0"/>
              </a:rPr>
              <a:t> frutto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dell’esperienza</a:t>
            </a:r>
            <a:r>
              <a:rPr lang="it-IT" sz="1800" dirty="0"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professionale</a:t>
            </a:r>
            <a:r>
              <a:rPr lang="it-IT" sz="1800" dirty="0">
                <a:cs typeface="Calibri" panose="020F0502020204030204" pitchFamily="34" charset="0"/>
              </a:rPr>
              <a:t> e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personale</a:t>
            </a:r>
            <a:r>
              <a:rPr lang="it-IT" sz="1800" dirty="0">
                <a:cs typeface="Calibri" panose="020F0502020204030204" pitchFamily="34" charset="0"/>
              </a:rPr>
              <a:t> maturata</a:t>
            </a:r>
          </a:p>
          <a:p>
            <a:pPr marL="539711" indent="-539711" algn="just">
              <a:spcBef>
                <a:spcPts val="600"/>
              </a:spcBef>
              <a:buClr>
                <a:srgbClr val="00A197"/>
              </a:buClr>
              <a:buFont typeface="Wingdings" panose="05000000000000000000" pitchFamily="2" charset="2"/>
              <a:buChar char="ü"/>
            </a:pPr>
            <a:r>
              <a:rPr lang="it-IT" sz="1800" dirty="0">
                <a:cs typeface="Calibri" panose="020F0502020204030204" pitchFamily="34" charset="0"/>
              </a:rPr>
              <a:t>Il dare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continuità</a:t>
            </a:r>
            <a:r>
              <a:rPr lang="it-IT" sz="1800" dirty="0"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all’esperienza</a:t>
            </a:r>
            <a:r>
              <a:rPr lang="it-IT" sz="1800" dirty="0"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formativa</a:t>
            </a:r>
            <a:r>
              <a:rPr lang="it-IT" sz="1800" dirty="0">
                <a:cs typeface="Calibri" panose="020F0502020204030204" pitchFamily="34" charset="0"/>
              </a:rPr>
              <a:t> con attività di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accompagnamento</a:t>
            </a:r>
            <a:r>
              <a:rPr lang="it-IT" sz="1800" dirty="0">
                <a:cs typeface="Calibri" panose="020F0502020204030204" pitchFamily="34" charset="0"/>
              </a:rPr>
              <a:t> che aiutano il beneficiario della formazione a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mettere</a:t>
            </a:r>
            <a:r>
              <a:rPr lang="it-IT" sz="1800" dirty="0">
                <a:cs typeface="Calibri" panose="020F0502020204030204" pitchFamily="34" charset="0"/>
              </a:rPr>
              <a:t> in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pratica</a:t>
            </a:r>
            <a:r>
              <a:rPr lang="it-IT" sz="1800" dirty="0">
                <a:cs typeface="Calibri" panose="020F0502020204030204" pitchFamily="34" charset="0"/>
              </a:rPr>
              <a:t> quanto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appreso</a:t>
            </a:r>
            <a:r>
              <a:rPr lang="it-IT" sz="1800" dirty="0">
                <a:cs typeface="Calibri" panose="020F0502020204030204" pitchFamily="34" charset="0"/>
              </a:rPr>
              <a:t> 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800" dirty="0">
                <a:cs typeface="Calibri" panose="020F0502020204030204" pitchFamily="34" charset="0"/>
              </a:rPr>
              <a:t>in aula</a:t>
            </a:r>
            <a:r>
              <a:rPr lang="it-IT" sz="18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1800" dirty="0">
                <a:cs typeface="Calibri" panose="020F0502020204030204" pitchFamily="34" charset="0"/>
              </a:rPr>
              <a:t>. Questo si concretizza ad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esempio</a:t>
            </a:r>
            <a:r>
              <a:rPr lang="it-IT" sz="1800" dirty="0">
                <a:cs typeface="Calibri" panose="020F0502020204030204" pitchFamily="34" charset="0"/>
              </a:rPr>
              <a:t> con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l’accompagnamento</a:t>
            </a:r>
            <a:r>
              <a:rPr lang="it-IT" sz="1800" dirty="0">
                <a:cs typeface="Calibri" panose="020F0502020204030204" pitchFamily="34" charset="0"/>
              </a:rPr>
              <a:t> del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neo</a:t>
            </a:r>
            <a:r>
              <a:rPr lang="it-IT" sz="1800" dirty="0"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imprenditore</a:t>
            </a:r>
            <a:r>
              <a:rPr lang="it-IT" sz="1800" dirty="0">
                <a:cs typeface="Calibri" panose="020F0502020204030204" pitchFamily="34" charset="0"/>
              </a:rPr>
              <a:t> che ha ricevuto un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finanziamento</a:t>
            </a:r>
            <a:r>
              <a:rPr lang="it-IT" sz="1800" dirty="0">
                <a:cs typeface="Calibri" panose="020F0502020204030204" pitchFamily="34" charset="0"/>
              </a:rPr>
              <a:t> di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microcredito</a:t>
            </a:r>
            <a:r>
              <a:rPr lang="it-IT" sz="1800" dirty="0">
                <a:cs typeface="Calibri" panose="020F0502020204030204" pitchFamily="34" charset="0"/>
              </a:rPr>
              <a:t> e che viene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aiutato</a:t>
            </a:r>
            <a:r>
              <a:rPr lang="it-IT" sz="1800" dirty="0">
                <a:cs typeface="Calibri" panose="020F0502020204030204" pitchFamily="34" charset="0"/>
              </a:rPr>
              <a:t> nella fase di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avvio</a:t>
            </a:r>
            <a:r>
              <a:rPr lang="it-IT" sz="1800" dirty="0"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rgbClr val="00A197"/>
                </a:solidFill>
                <a:cs typeface="Calibri" panose="020F0502020204030204" pitchFamily="34" charset="0"/>
              </a:rPr>
              <a:t>dell’impresa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D03E0C0-E47A-491D-8A28-0848B159A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579" y="2399659"/>
            <a:ext cx="1753814" cy="102934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1F6DF29-B1D3-4255-9111-2054C2248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579" y="3733675"/>
            <a:ext cx="1753814" cy="1483746"/>
          </a:xfrm>
          <a:prstGeom prst="rect">
            <a:avLst/>
          </a:prstGeom>
        </p:spPr>
      </p:pic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99D88ED3-DEAB-4E72-8EF0-4EE1661A020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C853C4D-1A89-4682-AE37-0269B8A85745}"/>
              </a:ext>
            </a:extLst>
          </p:cNvPr>
          <p:cNvSpPr txBox="1"/>
          <p:nvPr/>
        </p:nvSpPr>
        <p:spPr>
          <a:xfrm>
            <a:off x="270000" y="63180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859456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/>
          <p:nvPr/>
        </p:nvSpPr>
        <p:spPr>
          <a:xfrm>
            <a:off x="234000" y="475200"/>
            <a:ext cx="8690400" cy="505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it-IT" sz="2800" b="0" spc="-1" dirty="0">
                <a:latin typeface="+mn-lt"/>
                <a:cs typeface="+mj-cs"/>
              </a:rPr>
              <a:t>La Valutazione d’Impatto Sociale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0000" y="6318002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2" y="6498000"/>
            <a:ext cx="1108567" cy="162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69875" y="1126490"/>
            <a:ext cx="8682990" cy="4937760"/>
          </a:xfrm>
        </p:spPr>
        <p:txBody>
          <a:bodyPr>
            <a:noAutofit/>
          </a:bodyPr>
          <a:lstStyle/>
          <a:p>
            <a:r>
              <a:rPr sz="1800"/>
              <a:t>La valutazione di impatto sociale è quell’attività che permette di misurare e dare valore al cambiamento generato dalle attività di un ente di Terzo settore, sia in termini economici che sociali.</a:t>
            </a:r>
          </a:p>
          <a:p>
            <a:r>
              <a:rPr lang="it-IT" sz="1800"/>
              <a:t>E’ un</a:t>
            </a:r>
            <a:r>
              <a:rPr sz="1800"/>
              <a:t>a valutazione qualitativa e quantitativa, sul breve, medio e lungo periodo, degli effetti delle attività svolte sulla comunità di riferimento rispetto all’obiettivo individuato. Tale attività è volta a far emergere e far conoscere:</a:t>
            </a:r>
          </a:p>
          <a:p>
            <a:pPr lvl="1"/>
            <a:r>
              <a:rPr sz="1600" b="1"/>
              <a:t>il valore aggiunto sociale generato;</a:t>
            </a:r>
          </a:p>
          <a:p>
            <a:pPr lvl="1"/>
            <a:r>
              <a:rPr sz="1600" b="1"/>
              <a:t>i cambiamenti sociali prodotti grazie alle attività;</a:t>
            </a:r>
          </a:p>
          <a:p>
            <a:pPr lvl="1"/>
            <a:r>
              <a:rPr sz="1600" b="1"/>
              <a:t>la sostenibilità dell’azione sociale.</a:t>
            </a:r>
            <a:endParaRPr sz="1455"/>
          </a:p>
          <a:p>
            <a:r>
              <a:rPr sz="1800"/>
              <a:t>I destinatari del sistema di valutazione di impatto sociale sono:</a:t>
            </a:r>
          </a:p>
          <a:p>
            <a:pPr lvl="1"/>
            <a:r>
              <a:rPr sz="1600" b="1"/>
              <a:t>i finanziatori e i donatori presenti o futuri;</a:t>
            </a:r>
          </a:p>
          <a:p>
            <a:pPr lvl="1"/>
            <a:r>
              <a:rPr sz="1600" b="1"/>
              <a:t>i beneficiari ultimi di un intervento;</a:t>
            </a:r>
          </a:p>
          <a:p>
            <a:pPr lvl="1"/>
            <a:r>
              <a:rPr sz="1600" b="1"/>
              <a:t>le ulteriori categorie di stakeholder dell’attività (es. comunità locale, …);</a:t>
            </a:r>
          </a:p>
          <a:p>
            <a:pPr lvl="1"/>
            <a:r>
              <a:rPr sz="1600" b="1"/>
              <a:t>i lavoratori, collaboratori, soci e volontari dell’organizzazione;</a:t>
            </a:r>
          </a:p>
          <a:p>
            <a:pPr lvl="1"/>
            <a:r>
              <a:rPr sz="1600" b="1"/>
              <a:t>i cittadini;</a:t>
            </a:r>
          </a:p>
          <a:p>
            <a:pPr lvl="1"/>
            <a:r>
              <a:rPr sz="1600" b="1"/>
              <a:t>i soggetti pubblici.</a:t>
            </a:r>
          </a:p>
        </p:txBody>
      </p:sp>
    </p:spTree>
    <p:extLst>
      <p:ext uri="{BB962C8B-B14F-4D97-AF65-F5344CB8AC3E}">
        <p14:creationId xmlns:p14="http://schemas.microsoft.com/office/powerpoint/2010/main" val="134774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70000" y="63180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2" y="6498000"/>
            <a:ext cx="1108567" cy="162000"/>
          </a:xfrm>
          <a:prstGeom prst="rect">
            <a:avLst/>
          </a:prstGeom>
        </p:spPr>
      </p:pic>
      <p:sp>
        <p:nvSpPr>
          <p:cNvPr id="37" name="Titolo 3"/>
          <p:cNvSpPr txBox="1"/>
          <p:nvPr/>
        </p:nvSpPr>
        <p:spPr>
          <a:xfrm>
            <a:off x="234000" y="475200"/>
            <a:ext cx="8690400" cy="505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0" dirty="0">
                <a:latin typeface="+mn-lt"/>
                <a:cs typeface="+mj-cs"/>
              </a:rPr>
              <a:t>I volontari delle Istituzioni Non Profit </a:t>
            </a:r>
            <a:r>
              <a:rPr lang="it-IT" sz="4000" b="0" dirty="0">
                <a:latin typeface="+mn-lt"/>
                <a:cs typeface="+mj-cs"/>
              </a:rPr>
              <a:t>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0300" y="2781935"/>
            <a:ext cx="6743700" cy="333375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56210" y="1068705"/>
            <a:ext cx="865695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Il 72,1% </a:t>
            </a:r>
            <a:r>
              <a:rPr lang="en-US" dirty="0" err="1"/>
              <a:t>delle</a:t>
            </a:r>
            <a:r>
              <a:rPr lang="en-US" dirty="0"/>
              <a:t> INP </a:t>
            </a:r>
            <a:r>
              <a:rPr lang="en-US" dirty="0" err="1"/>
              <a:t>attive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it-IT" altLang="en-US" dirty="0"/>
              <a:t> </a:t>
            </a:r>
            <a:r>
              <a:rPr lang="en-US" dirty="0"/>
              <a:t>2021 </a:t>
            </a:r>
            <a:r>
              <a:rPr lang="en-US" dirty="0" err="1"/>
              <a:t>si</a:t>
            </a:r>
            <a:r>
              <a:rPr lang="en-US" dirty="0"/>
              <a:t> è </a:t>
            </a:r>
            <a:r>
              <a:rPr lang="en-US" dirty="0" err="1"/>
              <a:t>avvalsa</a:t>
            </a:r>
            <a:r>
              <a:rPr lang="en-US" dirty="0"/>
              <a:t> </a:t>
            </a:r>
            <a:r>
              <a:rPr lang="en-US" dirty="0" err="1"/>
              <a:t>dell’attività</a:t>
            </a:r>
            <a:r>
              <a:rPr lang="it-IT" altLang="en-US" dirty="0"/>
              <a:t> </a:t>
            </a:r>
            <a:r>
              <a:rPr lang="en-US" dirty="0" err="1"/>
              <a:t>gratuita</a:t>
            </a:r>
            <a:r>
              <a:rPr lang="en-US" dirty="0"/>
              <a:t> di </a:t>
            </a:r>
            <a:r>
              <a:rPr lang="en-US" b="1" dirty="0">
                <a:solidFill>
                  <a:srgbClr val="00A197"/>
                </a:solidFill>
              </a:rPr>
              <a:t>4,661 </a:t>
            </a:r>
            <a:r>
              <a:rPr lang="en-US" b="1" dirty="0" err="1">
                <a:solidFill>
                  <a:srgbClr val="00A197"/>
                </a:solidFill>
              </a:rPr>
              <a:t>milioni</a:t>
            </a:r>
            <a:r>
              <a:rPr lang="en-US" b="1" dirty="0">
                <a:solidFill>
                  <a:srgbClr val="00A197"/>
                </a:solidFill>
              </a:rPr>
              <a:t> di</a:t>
            </a:r>
          </a:p>
          <a:p>
            <a:r>
              <a:rPr lang="en-US" b="1" dirty="0" err="1">
                <a:solidFill>
                  <a:srgbClr val="00A197"/>
                </a:solidFill>
              </a:rPr>
              <a:t>volontari</a:t>
            </a:r>
            <a:r>
              <a:rPr lang="it-IT" altLang="en-US" b="1" dirty="0">
                <a:solidFill>
                  <a:srgbClr val="00A197"/>
                </a:solidFill>
              </a:rPr>
              <a:t>, i</a:t>
            </a:r>
            <a:r>
              <a:rPr lang="en-US" b="1" dirty="0">
                <a:solidFill>
                  <a:srgbClr val="00A197"/>
                </a:solidFill>
              </a:rPr>
              <a:t>n </a:t>
            </a:r>
            <a:r>
              <a:rPr lang="en-US" b="1" dirty="0" err="1">
                <a:solidFill>
                  <a:srgbClr val="00A197"/>
                </a:solidFill>
              </a:rPr>
              <a:t>calo</a:t>
            </a:r>
            <a:r>
              <a:rPr lang="en-US" b="1" dirty="0">
                <a:solidFill>
                  <a:srgbClr val="00A197"/>
                </a:solidFill>
              </a:rPr>
              <a:t> (-15,7%</a:t>
            </a:r>
            <a:r>
              <a:rPr lang="it-IT" altLang="en-US" b="1" dirty="0">
                <a:solidFill>
                  <a:srgbClr val="00A197"/>
                </a:solidFill>
              </a:rPr>
              <a:t> cioè 900.000 in meno</a:t>
            </a:r>
            <a:r>
              <a:rPr lang="en-US" b="1" dirty="0">
                <a:solidFill>
                  <a:srgbClr val="00A197"/>
                </a:solidFill>
              </a:rPr>
              <a:t>) rispetto </a:t>
            </a:r>
            <a:r>
              <a:rPr lang="en-US" b="1" dirty="0" err="1">
                <a:solidFill>
                  <a:srgbClr val="00A197"/>
                </a:solidFill>
              </a:rPr>
              <a:t>all’ultimo</a:t>
            </a:r>
            <a:r>
              <a:rPr lang="it-IT" alt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dato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disponibile</a:t>
            </a:r>
            <a:r>
              <a:rPr lang="en-US" b="1" dirty="0">
                <a:solidFill>
                  <a:srgbClr val="00A197"/>
                </a:solidFill>
              </a:rPr>
              <a:t> (2015)</a:t>
            </a:r>
            <a:r>
              <a:rPr lang="it-IT" altLang="en-US" b="1" dirty="0">
                <a:solidFill>
                  <a:srgbClr val="00A197"/>
                </a:solidFill>
              </a:rPr>
              <a:t>.</a:t>
            </a:r>
            <a:endParaRPr lang="en-US" b="1" dirty="0">
              <a:solidFill>
                <a:srgbClr val="00A197"/>
              </a:solidFill>
            </a:endParaRPr>
          </a:p>
          <a:p>
            <a:endParaRPr lang="en-US" dirty="0"/>
          </a:p>
          <a:p>
            <a:r>
              <a:rPr lang="en-US" dirty="0" err="1"/>
              <a:t>All’interno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diversi</a:t>
            </a:r>
            <a:r>
              <a:rPr lang="en-US" dirty="0"/>
              <a:t> </a:t>
            </a:r>
            <a:r>
              <a:rPr lang="en-US" dirty="0" err="1"/>
              <a:t>settori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osservano</a:t>
            </a:r>
            <a:r>
              <a:rPr lang="en-US" dirty="0"/>
              <a:t> </a:t>
            </a:r>
            <a:r>
              <a:rPr lang="en-US" dirty="0" err="1"/>
              <a:t>aree</a:t>
            </a:r>
            <a:r>
              <a:rPr lang="en-US" dirty="0"/>
              <a:t> di </a:t>
            </a:r>
            <a:r>
              <a:rPr lang="en-US" dirty="0" err="1"/>
              <a:t>intervento</a:t>
            </a:r>
            <a:r>
              <a:rPr lang="en-US" dirty="0"/>
              <a:t> </a:t>
            </a:r>
            <a:r>
              <a:rPr lang="en-US" dirty="0" err="1"/>
              <a:t>specifiche</a:t>
            </a:r>
            <a:r>
              <a:rPr lang="en-US" dirty="0"/>
              <a:t>, come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settore</a:t>
            </a:r>
            <a:r>
              <a:rPr lang="en-US" dirty="0"/>
              <a:t> </a:t>
            </a:r>
            <a:r>
              <a:rPr lang="en-US" dirty="0" err="1"/>
              <a:t>dell’Ambiente</a:t>
            </a:r>
            <a:r>
              <a:rPr lang="it-IT" altLang="en-US" dirty="0"/>
              <a:t> </a:t>
            </a:r>
            <a:r>
              <a:rPr lang="en-US" dirty="0"/>
              <a:t>(86%),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</a:t>
            </a:r>
            <a:r>
              <a:rPr lang="en-US" dirty="0" err="1"/>
              <a:t>ricreative</a:t>
            </a:r>
            <a:r>
              <a:rPr lang="en-US" dirty="0"/>
              <a:t> e di </a:t>
            </a:r>
            <a:r>
              <a:rPr lang="en-US" dirty="0" err="1"/>
              <a:t>socializzazione</a:t>
            </a:r>
            <a:r>
              <a:rPr lang="en-US" dirty="0"/>
              <a:t> (85,6%),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Filantropia</a:t>
            </a:r>
            <a:r>
              <a:rPr lang="en-US" dirty="0"/>
              <a:t> e </a:t>
            </a:r>
            <a:r>
              <a:rPr lang="en-US" dirty="0" err="1"/>
              <a:t>promozione</a:t>
            </a:r>
            <a:r>
              <a:rPr lang="en-US" dirty="0"/>
              <a:t> del</a:t>
            </a:r>
            <a:r>
              <a:rPr lang="it-IT" altLang="en-US" dirty="0"/>
              <a:t> </a:t>
            </a:r>
            <a:r>
              <a:rPr lang="en-US" dirty="0" err="1"/>
              <a:t>volontariato</a:t>
            </a:r>
            <a:r>
              <a:rPr lang="en-US" dirty="0"/>
              <a:t> (84,6%),</a:t>
            </a:r>
            <a:r>
              <a:rPr lang="it-IT" alt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Cooperazione</a:t>
            </a:r>
            <a:r>
              <a:rPr lang="en-US" dirty="0"/>
              <a:t> e</a:t>
            </a:r>
            <a:r>
              <a:rPr lang="it-IT" altLang="en-US" dirty="0"/>
              <a:t> </a:t>
            </a:r>
            <a:r>
              <a:rPr lang="en-US" dirty="0" err="1"/>
              <a:t>solidarietà</a:t>
            </a:r>
            <a:r>
              <a:rPr lang="en-US" dirty="0"/>
              <a:t> </a:t>
            </a:r>
            <a:r>
              <a:rPr lang="en-US" dirty="0" err="1"/>
              <a:t>internazionale</a:t>
            </a:r>
            <a:r>
              <a:rPr lang="it-IT" altLang="en-US" dirty="0"/>
              <a:t> </a:t>
            </a:r>
            <a:r>
              <a:rPr lang="en-US" dirty="0"/>
              <a:t>(83,1%) e </a:t>
            </a:r>
          </a:p>
          <a:p>
            <a:r>
              <a:rPr lang="en-US" dirty="0" err="1"/>
              <a:t>dell’Assistenza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</a:p>
          <a:p>
            <a:r>
              <a:rPr lang="en-US" dirty="0"/>
              <a:t>e</a:t>
            </a:r>
            <a:r>
              <a:rPr lang="it-IT" altLang="en-US" dirty="0"/>
              <a:t> </a:t>
            </a:r>
            <a:r>
              <a:rPr lang="en-US" dirty="0" err="1"/>
              <a:t>protezione</a:t>
            </a:r>
            <a:r>
              <a:rPr lang="en-US" dirty="0"/>
              <a:t> </a:t>
            </a:r>
            <a:r>
              <a:rPr lang="en-US" dirty="0" err="1"/>
              <a:t>civile</a:t>
            </a:r>
            <a:r>
              <a:rPr lang="en-US" dirty="0"/>
              <a:t> </a:t>
            </a:r>
          </a:p>
          <a:p>
            <a:r>
              <a:rPr lang="en-US" dirty="0"/>
              <a:t>(78,3%).</a:t>
            </a:r>
          </a:p>
          <a:p>
            <a:endParaRPr lang="en-US" dirty="0"/>
          </a:p>
          <a:p>
            <a:r>
              <a:rPr lang="en-US" dirty="0" err="1"/>
              <a:t>Presenza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</a:p>
          <a:p>
            <a:r>
              <a:rPr lang="en-US" dirty="0" err="1"/>
              <a:t>consistente</a:t>
            </a:r>
            <a:r>
              <a:rPr lang="en-US" dirty="0"/>
              <a:t> </a:t>
            </a:r>
            <a:r>
              <a:rPr lang="en-US" dirty="0" err="1"/>
              <a:t>nelle</a:t>
            </a:r>
            <a:endParaRPr lang="en-US" dirty="0"/>
          </a:p>
          <a:p>
            <a:r>
              <a:rPr lang="en-US" dirty="0" err="1"/>
              <a:t>aree</a:t>
            </a:r>
            <a:r>
              <a:rPr lang="en-US" dirty="0"/>
              <a:t> del Nord Italia </a:t>
            </a:r>
          </a:p>
          <a:p>
            <a:r>
              <a:rPr lang="en-US" dirty="0"/>
              <a:t>(56,4%),</a:t>
            </a:r>
            <a:r>
              <a:rPr lang="it-IT" altLang="en-US" dirty="0"/>
              <a:t> </a:t>
            </a:r>
            <a:r>
              <a:rPr lang="en-US" dirty="0"/>
              <a:t>rispetto al </a:t>
            </a:r>
          </a:p>
          <a:p>
            <a:r>
              <a:rPr lang="en-US" dirty="0"/>
              <a:t>Centro (22,5%), al</a:t>
            </a:r>
            <a:r>
              <a:rPr lang="it-IT" altLang="en-US" dirty="0"/>
              <a:t> </a:t>
            </a:r>
            <a:r>
              <a:rPr lang="en-US" dirty="0"/>
              <a:t>Sud </a:t>
            </a:r>
          </a:p>
          <a:p>
            <a:r>
              <a:rPr lang="en-US" dirty="0"/>
              <a:t>(14,2%) e </a:t>
            </a:r>
            <a:r>
              <a:rPr lang="en-US" dirty="0" err="1"/>
              <a:t>Isole</a:t>
            </a:r>
            <a:r>
              <a:rPr lang="en-US" dirty="0"/>
              <a:t> (7,0%)</a:t>
            </a:r>
          </a:p>
        </p:txBody>
      </p:sp>
    </p:spTree>
    <p:extLst>
      <p:ext uri="{BB962C8B-B14F-4D97-AF65-F5344CB8AC3E}">
        <p14:creationId xmlns:p14="http://schemas.microsoft.com/office/powerpoint/2010/main" val="1426589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2" y="6498000"/>
            <a:ext cx="1108567" cy="1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" y="1472565"/>
            <a:ext cx="4591050" cy="407670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5400040" y="1607820"/>
            <a:ext cx="352996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Una istituzione </a:t>
            </a:r>
            <a:r>
              <a:rPr lang="it-IT" altLang="en-US"/>
              <a:t>N</a:t>
            </a:r>
            <a:r>
              <a:rPr lang="en-US"/>
              <a:t>on </a:t>
            </a:r>
            <a:r>
              <a:rPr lang="it-IT" altLang="en-US"/>
              <a:t>P</a:t>
            </a:r>
            <a:r>
              <a:rPr lang="en-US"/>
              <a:t>rofit su 7 è orientata a</a:t>
            </a:r>
            <a:r>
              <a:rPr lang="it-IT" altLang="en-US"/>
              <a:t> </a:t>
            </a:r>
            <a:r>
              <a:rPr lang="en-US"/>
              <a:t>destinatari con disagio.</a:t>
            </a:r>
          </a:p>
          <a:p>
            <a:endParaRPr lang="en-US"/>
          </a:p>
          <a:p>
            <a:r>
              <a:rPr lang="en-US"/>
              <a:t>L’86,5% delle INP attive nel 2021 è impegnata in</a:t>
            </a:r>
            <a:r>
              <a:rPr lang="it-IT" altLang="en-US"/>
              <a:t> </a:t>
            </a:r>
            <a:r>
              <a:rPr lang="en-US"/>
              <a:t>attività rivolte alla collettività in generale, ossia</a:t>
            </a:r>
          </a:p>
          <a:p>
            <a:r>
              <a:rPr lang="en-US"/>
              <a:t>l’attività è diretta ad un vasto pubblico e non a singoli</a:t>
            </a:r>
          </a:p>
          <a:p>
            <a:r>
              <a:rPr lang="en-US"/>
              <a:t>individui</a:t>
            </a:r>
            <a:r>
              <a:rPr lang="it-IT" altLang="en-US"/>
              <a:t>.</a:t>
            </a:r>
          </a:p>
          <a:p>
            <a:endParaRPr lang="en-US"/>
          </a:p>
          <a:p>
            <a:r>
              <a:rPr lang="en-US"/>
              <a:t>il 13,5% orienta la propria attività ed eroga servizi a</a:t>
            </a:r>
            <a:r>
              <a:rPr lang="it-IT" altLang="en-US"/>
              <a:t> </a:t>
            </a:r>
            <a:r>
              <a:rPr lang="en-US"/>
              <a:t>categorie di persone con specifici disagi</a:t>
            </a:r>
          </a:p>
        </p:txBody>
      </p:sp>
      <p:sp>
        <p:nvSpPr>
          <p:cNvPr id="15" name="Titolo 3"/>
          <p:cNvSpPr txBox="1"/>
          <p:nvPr/>
        </p:nvSpPr>
        <p:spPr>
          <a:xfrm>
            <a:off x="233365" y="340580"/>
            <a:ext cx="8690400" cy="505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0" dirty="0">
                <a:latin typeface="+mn-lt"/>
                <a:cs typeface="+mj-cs"/>
              </a:rPr>
              <a:t>INP per orientamento al disagio o alla collettività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/>
          <p:nvPr/>
        </p:nvSpPr>
        <p:spPr>
          <a:xfrm>
            <a:off x="234000" y="475200"/>
            <a:ext cx="8690400" cy="505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it-IT" sz="2800" b="0" spc="-1" dirty="0">
                <a:latin typeface="+mn-lt"/>
                <a:cs typeface="+mj-cs"/>
              </a:rPr>
              <a:t>Il valore economico del Terzo Settore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0000" y="6318002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2" y="6498000"/>
            <a:ext cx="1108567" cy="162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69875" y="1031240"/>
            <a:ext cx="8682990" cy="4937760"/>
          </a:xfrm>
        </p:spPr>
        <p:txBody>
          <a:bodyPr>
            <a:noAutofit/>
          </a:bodyPr>
          <a:lstStyle/>
          <a:p>
            <a:r>
              <a:rPr lang="it-IT" altLang="en-US" sz="1800" b="1" dirty="0">
                <a:solidFill>
                  <a:srgbClr val="00A197"/>
                </a:solidFill>
              </a:rPr>
              <a:t>I </a:t>
            </a:r>
            <a:r>
              <a:rPr lang="en-US" sz="1800" b="1" dirty="0" err="1">
                <a:solidFill>
                  <a:srgbClr val="00A197"/>
                </a:solidFill>
              </a:rPr>
              <a:t>beni</a:t>
            </a:r>
            <a:r>
              <a:rPr lang="en-US" sz="1800" b="1" dirty="0">
                <a:solidFill>
                  <a:srgbClr val="00A197"/>
                </a:solidFill>
              </a:rPr>
              <a:t> e </a:t>
            </a:r>
            <a:r>
              <a:rPr lang="en-US" sz="1800" b="1" dirty="0" err="1">
                <a:solidFill>
                  <a:srgbClr val="00A197"/>
                </a:solidFill>
              </a:rPr>
              <a:t>servizi</a:t>
            </a:r>
            <a:r>
              <a:rPr lang="en-US" sz="1800" b="1" dirty="0">
                <a:solidFill>
                  <a:srgbClr val="00A197"/>
                </a:solidFill>
              </a:rPr>
              <a:t> </a:t>
            </a:r>
            <a:r>
              <a:rPr lang="it-IT" altLang="en-US" sz="1800" b="1" dirty="0">
                <a:solidFill>
                  <a:srgbClr val="00A197"/>
                </a:solidFill>
              </a:rPr>
              <a:t>erogati da un’</a:t>
            </a:r>
            <a:r>
              <a:rPr lang="en-US" sz="1800" b="1" dirty="0" err="1">
                <a:solidFill>
                  <a:srgbClr val="00A197"/>
                </a:solidFill>
              </a:rPr>
              <a:t>organizzazione</a:t>
            </a:r>
            <a:r>
              <a:rPr lang="en-US" sz="1800" b="1" dirty="0">
                <a:solidFill>
                  <a:srgbClr val="00A197"/>
                </a:solidFill>
              </a:rPr>
              <a:t> </a:t>
            </a:r>
            <a:r>
              <a:rPr lang="it-IT" altLang="en-US" sz="1800" b="1" dirty="0">
                <a:solidFill>
                  <a:srgbClr val="00A197"/>
                </a:solidFill>
              </a:rPr>
              <a:t>hanno un prezzo di mercato</a:t>
            </a:r>
            <a:r>
              <a:rPr lang="it-IT" altLang="en-US" sz="1800" b="1" dirty="0"/>
              <a:t>,</a:t>
            </a:r>
            <a:r>
              <a:rPr lang="it-IT" altLang="en-US" sz="1800" dirty="0"/>
              <a:t> che è il valore che viene assegnato a quel bene o servizio</a:t>
            </a:r>
            <a:r>
              <a:rPr lang="en-US" sz="1800" dirty="0"/>
              <a:t>. </a:t>
            </a:r>
            <a:r>
              <a:rPr lang="it-IT" altLang="en-US" sz="1800" dirty="0"/>
              <a:t>Ci sono però anche beni e servizi non quantificabili secondo questo criterio.</a:t>
            </a:r>
            <a:endParaRPr lang="en-US" sz="1800" dirty="0"/>
          </a:p>
          <a:p>
            <a:r>
              <a:rPr lang="en-US" sz="1800" dirty="0"/>
              <a:t>Si </a:t>
            </a:r>
            <a:r>
              <a:rPr lang="en-US" sz="1800" dirty="0" err="1"/>
              <a:t>può</a:t>
            </a:r>
            <a:r>
              <a:rPr lang="en-US" sz="1800" dirty="0"/>
              <a:t> fare una </a:t>
            </a:r>
            <a:r>
              <a:rPr lang="en-US" sz="1800" b="1" dirty="0" err="1">
                <a:solidFill>
                  <a:srgbClr val="00A197"/>
                </a:solidFill>
              </a:rPr>
              <a:t>valutazione</a:t>
            </a:r>
            <a:r>
              <a:rPr lang="en-US" sz="1800" b="1" dirty="0">
                <a:solidFill>
                  <a:srgbClr val="00A197"/>
                </a:solidFill>
              </a:rPr>
              <a:t> “</a:t>
            </a:r>
            <a:r>
              <a:rPr lang="en-US" sz="1800" b="1" dirty="0" err="1">
                <a:solidFill>
                  <a:srgbClr val="00A197"/>
                </a:solidFill>
              </a:rPr>
              <a:t>costo</a:t>
            </a:r>
            <a:r>
              <a:rPr lang="en-US" sz="1800" b="1" dirty="0">
                <a:solidFill>
                  <a:srgbClr val="00A197"/>
                </a:solidFill>
              </a:rPr>
              <a:t>/</a:t>
            </a:r>
            <a:r>
              <a:rPr lang="en-US" sz="1800" b="1" dirty="0" err="1">
                <a:solidFill>
                  <a:srgbClr val="00A197"/>
                </a:solidFill>
              </a:rPr>
              <a:t>opportunità</a:t>
            </a:r>
            <a:r>
              <a:rPr lang="en-US" sz="1800" b="1" dirty="0">
                <a:solidFill>
                  <a:srgbClr val="00A197"/>
                </a:solidFill>
              </a:rPr>
              <a:t>”</a:t>
            </a:r>
            <a:r>
              <a:rPr lang="en-US" sz="1800" dirty="0"/>
              <a:t>, </a:t>
            </a:r>
            <a:r>
              <a:rPr lang="en-US" sz="1800" dirty="0" err="1"/>
              <a:t>ovvero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guadagno</a:t>
            </a:r>
            <a:r>
              <a:rPr lang="en-US" sz="1800" dirty="0"/>
              <a:t> a cui </a:t>
            </a:r>
            <a:r>
              <a:rPr lang="en-US" sz="1800" dirty="0" err="1"/>
              <a:t>rinuncia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volontario</a:t>
            </a:r>
            <a:r>
              <a:rPr lang="en-US" sz="1800" dirty="0"/>
              <a:t> e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avrebbe</a:t>
            </a:r>
            <a:r>
              <a:rPr lang="en-US" sz="1800" dirty="0"/>
              <a:t> </a:t>
            </a:r>
            <a:r>
              <a:rPr lang="en-US" sz="1800" dirty="0" err="1"/>
              <a:t>facendo</a:t>
            </a:r>
            <a:r>
              <a:rPr lang="en-US" sz="1800" dirty="0"/>
              <a:t> la </a:t>
            </a:r>
            <a:r>
              <a:rPr lang="en-US" sz="1800" dirty="0" err="1"/>
              <a:t>stessa</a:t>
            </a:r>
            <a:r>
              <a:rPr lang="en-US" sz="1800" dirty="0"/>
              <a:t> </a:t>
            </a:r>
            <a:r>
              <a:rPr lang="en-US" sz="1800" dirty="0" err="1"/>
              <a:t>attività</a:t>
            </a:r>
            <a:r>
              <a:rPr lang="en-US" sz="1800" dirty="0"/>
              <a:t> </a:t>
            </a:r>
            <a:r>
              <a:rPr lang="en-US" sz="1800" dirty="0" err="1"/>
              <a:t>sul</a:t>
            </a:r>
            <a:r>
              <a:rPr lang="en-US" sz="1800" dirty="0"/>
              <a:t> </a:t>
            </a:r>
            <a:r>
              <a:rPr lang="en-US" sz="1800" dirty="0" err="1"/>
              <a:t>mercato</a:t>
            </a:r>
            <a:r>
              <a:rPr lang="en-US" sz="1800" dirty="0"/>
              <a:t>. </a:t>
            </a:r>
            <a:r>
              <a:rPr lang="en-US" sz="1800" dirty="0" err="1"/>
              <a:t>Questo</a:t>
            </a:r>
            <a:r>
              <a:rPr lang="en-US" sz="1800" dirty="0"/>
              <a:t> </a:t>
            </a:r>
            <a:r>
              <a:rPr lang="it-IT" altLang="en-US" sz="1800" dirty="0"/>
              <a:t>però riguarda più il singolo volontario piuttosto che l’organizzazione o l’associazione nel suo insieme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C’è</a:t>
            </a:r>
            <a:r>
              <a:rPr lang="en-US" sz="1800" dirty="0"/>
              <a:t> poi</a:t>
            </a:r>
            <a:r>
              <a:rPr lang="en-US" sz="1800" b="1" dirty="0">
                <a:solidFill>
                  <a:srgbClr val="00A197"/>
                </a:solidFill>
              </a:rPr>
              <a:t> </a:t>
            </a:r>
            <a:r>
              <a:rPr lang="en-US" sz="1800" b="1" dirty="0" err="1">
                <a:solidFill>
                  <a:srgbClr val="00A197"/>
                </a:solidFill>
              </a:rPr>
              <a:t>il</a:t>
            </a:r>
            <a:r>
              <a:rPr lang="en-US" sz="1800" b="1" dirty="0">
                <a:solidFill>
                  <a:srgbClr val="00A197"/>
                </a:solidFill>
              </a:rPr>
              <a:t> </a:t>
            </a:r>
            <a:r>
              <a:rPr lang="en-US" sz="1800" b="1" dirty="0" err="1">
                <a:solidFill>
                  <a:srgbClr val="00A197"/>
                </a:solidFill>
              </a:rPr>
              <a:t>valore</a:t>
            </a:r>
            <a:r>
              <a:rPr lang="en-US" sz="1800" b="1" dirty="0">
                <a:solidFill>
                  <a:srgbClr val="00A197"/>
                </a:solidFill>
              </a:rPr>
              <a:t> </a:t>
            </a:r>
            <a:r>
              <a:rPr lang="en-US" sz="1800" b="1" dirty="0" err="1">
                <a:solidFill>
                  <a:srgbClr val="00A197"/>
                </a:solidFill>
              </a:rPr>
              <a:t>monetario</a:t>
            </a:r>
            <a:r>
              <a:rPr lang="en-US" sz="1800" b="1" dirty="0">
                <a:solidFill>
                  <a:srgbClr val="00A197"/>
                </a:solidFill>
              </a:rPr>
              <a:t> </a:t>
            </a:r>
            <a:r>
              <a:rPr lang="en-US" sz="1800" b="1" dirty="0" err="1">
                <a:solidFill>
                  <a:srgbClr val="00A197"/>
                </a:solidFill>
              </a:rPr>
              <a:t>degli</a:t>
            </a:r>
            <a:r>
              <a:rPr lang="en-US" sz="1800" b="1" dirty="0">
                <a:solidFill>
                  <a:srgbClr val="00A197"/>
                </a:solidFill>
              </a:rPr>
              <a:t> </a:t>
            </a:r>
            <a:r>
              <a:rPr lang="it-IT" altLang="en-US" sz="1800" b="1" dirty="0">
                <a:solidFill>
                  <a:srgbClr val="00A197"/>
                </a:solidFill>
              </a:rPr>
              <a:t>interventi.</a:t>
            </a:r>
            <a:r>
              <a:rPr lang="en-US" sz="1800" dirty="0"/>
              <a:t> A </a:t>
            </a:r>
            <a:r>
              <a:rPr lang="en-US" sz="1800" dirty="0" err="1"/>
              <a:t>livello</a:t>
            </a:r>
            <a:r>
              <a:rPr lang="en-US" sz="1800" dirty="0"/>
              <a:t> </a:t>
            </a:r>
            <a:r>
              <a:rPr lang="en-US" sz="1800" dirty="0" err="1"/>
              <a:t>individuale</a:t>
            </a:r>
            <a:r>
              <a:rPr lang="en-US" sz="1800" dirty="0"/>
              <a:t> è la </a:t>
            </a:r>
            <a:r>
              <a:rPr lang="en-US" sz="1800" u="sng" dirty="0" err="1"/>
              <a:t>disponibilità</a:t>
            </a:r>
            <a:r>
              <a:rPr lang="en-US" sz="1800" u="sng" dirty="0"/>
              <a:t> a </a:t>
            </a:r>
            <a:r>
              <a:rPr lang="en-US" sz="1800" u="sng" dirty="0" err="1"/>
              <a:t>pagare</a:t>
            </a:r>
            <a:r>
              <a:rPr lang="en-US" sz="1800" u="sng" dirty="0"/>
              <a:t> per </a:t>
            </a:r>
            <a:r>
              <a:rPr lang="en-US" sz="1800" u="sng" dirty="0" err="1"/>
              <a:t>quel</a:t>
            </a:r>
            <a:r>
              <a:rPr lang="en-US" sz="1800" u="sng" dirty="0"/>
              <a:t> </a:t>
            </a:r>
            <a:r>
              <a:rPr lang="en-US" sz="1800" u="sng" dirty="0" err="1"/>
              <a:t>servizio</a:t>
            </a:r>
            <a:r>
              <a:rPr lang="en-US" sz="1800" dirty="0"/>
              <a:t>, a </a:t>
            </a:r>
            <a:r>
              <a:rPr lang="en-US" sz="1800" dirty="0" err="1"/>
              <a:t>livello</a:t>
            </a:r>
            <a:r>
              <a:rPr lang="en-US" sz="1800" dirty="0"/>
              <a:t> </a:t>
            </a:r>
            <a:r>
              <a:rPr lang="en-US" sz="1800" dirty="0" err="1"/>
              <a:t>collettivo</a:t>
            </a:r>
            <a:r>
              <a:rPr lang="en-US" sz="1800" dirty="0"/>
              <a:t> </a:t>
            </a:r>
            <a:r>
              <a:rPr lang="en-US" sz="1800" u="sng" dirty="0"/>
              <a:t>la </a:t>
            </a:r>
            <a:r>
              <a:rPr lang="en-US" sz="1800" u="sng" dirty="0" err="1"/>
              <a:t>spesa</a:t>
            </a:r>
            <a:r>
              <a:rPr lang="en-US" sz="1800" u="sng" dirty="0"/>
              <a:t> </a:t>
            </a:r>
            <a:r>
              <a:rPr lang="en-US" sz="1800" u="sng" dirty="0" err="1"/>
              <a:t>pubblica</a:t>
            </a:r>
            <a:r>
              <a:rPr lang="en-US" sz="1800" u="sng" dirty="0"/>
              <a:t> </a:t>
            </a:r>
            <a:r>
              <a:rPr lang="en-US" sz="1800" u="sng" dirty="0" err="1"/>
              <a:t>compensativa</a:t>
            </a:r>
            <a:r>
              <a:rPr lang="en-US" sz="1800" dirty="0"/>
              <a:t>.</a:t>
            </a:r>
          </a:p>
          <a:p>
            <a:r>
              <a:rPr lang="en-US" sz="1800" dirty="0"/>
              <a:t>Si </a:t>
            </a:r>
            <a:r>
              <a:rPr lang="en-US" sz="1800" dirty="0" err="1"/>
              <a:t>possono</a:t>
            </a:r>
            <a:r>
              <a:rPr lang="en-US" sz="1800" dirty="0"/>
              <a:t> </a:t>
            </a:r>
            <a:r>
              <a:rPr lang="en-US" sz="1800" dirty="0" err="1"/>
              <a:t>inoltre</a:t>
            </a:r>
            <a:r>
              <a:rPr lang="en-US" sz="1800" dirty="0"/>
              <a:t> </a:t>
            </a:r>
            <a:r>
              <a:rPr lang="en-US" sz="1800" dirty="0" err="1"/>
              <a:t>valoriz</a:t>
            </a:r>
            <a:r>
              <a:rPr lang="it-IT" altLang="en-US" sz="1800" dirty="0"/>
              <a:t>zar</a:t>
            </a:r>
            <a:r>
              <a:rPr lang="en-US" sz="1800" dirty="0"/>
              <a:t>e le </a:t>
            </a:r>
            <a:r>
              <a:rPr lang="en-US" sz="1800" dirty="0" err="1"/>
              <a:t>risorse</a:t>
            </a:r>
            <a:r>
              <a:rPr lang="en-US" sz="1800" dirty="0"/>
              <a:t> </a:t>
            </a:r>
            <a:r>
              <a:rPr lang="en-US" sz="1800" dirty="0" err="1"/>
              <a:t>impiegate</a:t>
            </a:r>
            <a:r>
              <a:rPr lang="en-US" sz="1800" dirty="0"/>
              <a:t> </a:t>
            </a:r>
            <a:r>
              <a:rPr lang="en-US" sz="1800" dirty="0" err="1"/>
              <a:t>calcolando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A197"/>
                </a:solidFill>
              </a:rPr>
              <a:t>le ore di </a:t>
            </a:r>
            <a:r>
              <a:rPr lang="en-US" sz="1800" b="1" dirty="0" err="1">
                <a:solidFill>
                  <a:srgbClr val="00A197"/>
                </a:solidFill>
              </a:rPr>
              <a:t>lavoro</a:t>
            </a:r>
            <a:r>
              <a:rPr lang="en-US" sz="1800" b="1" dirty="0">
                <a:solidFill>
                  <a:srgbClr val="00A197"/>
                </a:solidFill>
              </a:rPr>
              <a:t> </a:t>
            </a:r>
            <a:r>
              <a:rPr lang="en-US" sz="1800" b="1" dirty="0" err="1">
                <a:solidFill>
                  <a:srgbClr val="00A197"/>
                </a:solidFill>
              </a:rPr>
              <a:t>dei</a:t>
            </a:r>
            <a:r>
              <a:rPr lang="en-US" sz="1800" b="1" dirty="0">
                <a:solidFill>
                  <a:srgbClr val="00A197"/>
                </a:solidFill>
              </a:rPr>
              <a:t> </a:t>
            </a:r>
            <a:r>
              <a:rPr lang="en-US" sz="1800" b="1" dirty="0" err="1">
                <a:solidFill>
                  <a:srgbClr val="00A197"/>
                </a:solidFill>
              </a:rPr>
              <a:t>volontari</a:t>
            </a:r>
            <a:r>
              <a:rPr lang="en-US" sz="1800" dirty="0"/>
              <a:t> e </a:t>
            </a:r>
            <a:r>
              <a:rPr lang="en-US" sz="1800" dirty="0" err="1"/>
              <a:t>compararle</a:t>
            </a:r>
            <a:r>
              <a:rPr lang="en-US" sz="1800" dirty="0"/>
              <a:t> con lo </a:t>
            </a:r>
            <a:r>
              <a:rPr lang="en-US" sz="1800" dirty="0" err="1"/>
              <a:t>stipendio</a:t>
            </a:r>
            <a:r>
              <a:rPr lang="en-US" sz="1800" dirty="0"/>
              <a:t> m</a:t>
            </a:r>
            <a:r>
              <a:rPr lang="it-IT" altLang="en-US" sz="1800" dirty="0" err="1"/>
              <a:t>edi</a:t>
            </a:r>
            <a:r>
              <a:rPr lang="en-US" sz="1800" dirty="0"/>
              <a:t>o di </a:t>
            </a:r>
            <a:r>
              <a:rPr lang="it-IT" altLang="en-US" sz="1800" dirty="0"/>
              <a:t>chi</a:t>
            </a:r>
            <a:r>
              <a:rPr lang="en-US" sz="1800" dirty="0"/>
              <a:t> </a:t>
            </a:r>
            <a:r>
              <a:rPr lang="en-US" sz="1800" dirty="0" err="1"/>
              <a:t>svolge</a:t>
            </a:r>
            <a:r>
              <a:rPr lang="en-US" sz="1800" dirty="0"/>
              <a:t> la </a:t>
            </a:r>
            <a:r>
              <a:rPr lang="en-US" sz="1800" dirty="0" err="1"/>
              <a:t>stessa</a:t>
            </a:r>
            <a:r>
              <a:rPr lang="en-US" sz="1800" dirty="0"/>
              <a:t> </a:t>
            </a:r>
            <a:r>
              <a:rPr lang="en-US" sz="1800" dirty="0" err="1"/>
              <a:t>mansione</a:t>
            </a:r>
            <a:r>
              <a:rPr lang="en-US" sz="1800" dirty="0"/>
              <a:t>.</a:t>
            </a:r>
          </a:p>
          <a:p>
            <a:r>
              <a:rPr lang="en-US" sz="1800" dirty="0"/>
              <a:t>Il </a:t>
            </a:r>
            <a:r>
              <a:rPr lang="en-US" sz="1800" dirty="0" err="1"/>
              <a:t>volontariato</a:t>
            </a:r>
            <a:r>
              <a:rPr lang="en-US" sz="1800" dirty="0"/>
              <a:t> </a:t>
            </a:r>
            <a:r>
              <a:rPr lang="en-US" sz="1800" dirty="0" err="1"/>
              <a:t>però</a:t>
            </a:r>
            <a:r>
              <a:rPr lang="en-US" sz="1800" dirty="0"/>
              <a:t> ha un </a:t>
            </a:r>
            <a:r>
              <a:rPr lang="en-US" sz="1800" dirty="0" err="1"/>
              <a:t>valore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è </a:t>
            </a:r>
            <a:r>
              <a:rPr lang="en-US" sz="1800" dirty="0" err="1"/>
              <a:t>calcolabile</a:t>
            </a:r>
            <a:r>
              <a:rPr lang="en-US" sz="1800" dirty="0"/>
              <a:t> </a:t>
            </a:r>
            <a:r>
              <a:rPr lang="it-IT" altLang="en-US" sz="1800" dirty="0"/>
              <a:t>secondo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concetto</a:t>
            </a:r>
            <a:r>
              <a:rPr lang="en-US" sz="1800" dirty="0"/>
              <a:t> di </a:t>
            </a:r>
            <a:r>
              <a:rPr lang="en-US" sz="1800" b="1" dirty="0" err="1">
                <a:solidFill>
                  <a:srgbClr val="00A197"/>
                </a:solidFill>
              </a:rPr>
              <a:t>capitale</a:t>
            </a:r>
            <a:r>
              <a:rPr lang="en-US" sz="1800" b="1" dirty="0">
                <a:solidFill>
                  <a:srgbClr val="00A197"/>
                </a:solidFill>
              </a:rPr>
              <a:t> </a:t>
            </a:r>
            <a:r>
              <a:rPr lang="en-US" sz="1800" b="1" dirty="0" err="1">
                <a:solidFill>
                  <a:srgbClr val="00A197"/>
                </a:solidFill>
              </a:rPr>
              <a:t>umano</a:t>
            </a:r>
            <a:r>
              <a:rPr lang="en-US" sz="1800" b="1" dirty="0">
                <a:solidFill>
                  <a:srgbClr val="00A197"/>
                </a:solidFill>
              </a:rPr>
              <a:t>:</a:t>
            </a:r>
            <a:r>
              <a:rPr lang="en-US" sz="1800" dirty="0"/>
              <a:t> </a:t>
            </a:r>
            <a:r>
              <a:rPr lang="en-US" sz="1800" dirty="0" err="1"/>
              <a:t>guadagno</a:t>
            </a:r>
            <a:r>
              <a:rPr lang="en-US" sz="1800" dirty="0"/>
              <a:t> non solo per chi </a:t>
            </a:r>
            <a:r>
              <a:rPr lang="en-US" sz="1800" dirty="0" err="1"/>
              <a:t>gode</a:t>
            </a:r>
            <a:r>
              <a:rPr lang="en-US" sz="1800" dirty="0"/>
              <a:t> del </a:t>
            </a:r>
            <a:r>
              <a:rPr lang="en-US" sz="1800" dirty="0" err="1"/>
              <a:t>servizio</a:t>
            </a:r>
            <a:r>
              <a:rPr lang="en-US" sz="1800" dirty="0"/>
              <a:t>, ma per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volontari</a:t>
            </a:r>
            <a:r>
              <a:rPr lang="en-US" sz="1800" dirty="0"/>
              <a:t> </a:t>
            </a:r>
            <a:r>
              <a:rPr lang="en-US" sz="1800" dirty="0" err="1"/>
              <a:t>stessi</a:t>
            </a:r>
            <a:r>
              <a:rPr lang="en-US" sz="1800" dirty="0"/>
              <a:t> </a:t>
            </a:r>
            <a:r>
              <a:rPr lang="en-US" sz="1800" dirty="0" err="1"/>
              <a:t>che</a:t>
            </a:r>
            <a:r>
              <a:rPr lang="en-US" sz="1800" dirty="0"/>
              <a:t> </a:t>
            </a:r>
            <a:r>
              <a:rPr lang="en-US" sz="1800" dirty="0" err="1"/>
              <a:t>accumulano</a:t>
            </a:r>
            <a:r>
              <a:rPr lang="en-US" sz="1800" dirty="0"/>
              <a:t> </a:t>
            </a:r>
            <a:r>
              <a:rPr lang="en-US" sz="1800" dirty="0" err="1"/>
              <a:t>esperienze</a:t>
            </a:r>
            <a:r>
              <a:rPr lang="en-US" sz="1800" dirty="0"/>
              <a:t>, </a:t>
            </a:r>
            <a:r>
              <a:rPr lang="en-US" sz="1800" dirty="0" err="1"/>
              <a:t>allargano</a:t>
            </a:r>
            <a:r>
              <a:rPr lang="en-US" sz="1800" dirty="0"/>
              <a:t> la propria rete di </a:t>
            </a:r>
            <a:r>
              <a:rPr lang="en-US" sz="1800" dirty="0" err="1"/>
              <a:t>contatti</a:t>
            </a:r>
            <a:r>
              <a:rPr lang="en-US" sz="1800" dirty="0"/>
              <a:t>, </a:t>
            </a:r>
            <a:r>
              <a:rPr lang="en-US" sz="1800" dirty="0" err="1"/>
              <a:t>acquisiscono</a:t>
            </a:r>
            <a:r>
              <a:rPr lang="en-US" sz="1800" dirty="0"/>
              <a:t> soft skills e in </a:t>
            </a:r>
            <a:r>
              <a:rPr lang="en-US" sz="1800" dirty="0" err="1"/>
              <a:t>generale</a:t>
            </a:r>
            <a:r>
              <a:rPr lang="en-US" sz="1800" dirty="0"/>
              <a:t> </a:t>
            </a:r>
            <a:r>
              <a:rPr lang="en-US" sz="1800" dirty="0" err="1"/>
              <a:t>risultano</a:t>
            </a:r>
            <a:r>
              <a:rPr lang="en-US" sz="1800" dirty="0"/>
              <a:t> </a:t>
            </a:r>
            <a:r>
              <a:rPr lang="en-US" sz="1800" dirty="0" err="1"/>
              <a:t>più</a:t>
            </a:r>
            <a:r>
              <a:rPr lang="en-US" sz="1800" dirty="0"/>
              <a:t> </a:t>
            </a:r>
            <a:r>
              <a:rPr lang="en-US" sz="1800" dirty="0" err="1"/>
              <a:t>soddisfatti</a:t>
            </a:r>
            <a:r>
              <a:rPr lang="en-US" sz="1800" dirty="0"/>
              <a:t> </a:t>
            </a:r>
            <a:r>
              <a:rPr lang="en-US" sz="1800" dirty="0" err="1"/>
              <a:t>della</a:t>
            </a:r>
            <a:r>
              <a:rPr lang="en-US" sz="1800" dirty="0"/>
              <a:t> propria vita. </a:t>
            </a:r>
          </a:p>
          <a:p>
            <a:r>
              <a:rPr lang="it-IT" altLang="en-US" sz="1800" dirty="0"/>
              <a:t>Ma</a:t>
            </a:r>
            <a:r>
              <a:rPr lang="en-US" sz="1800" dirty="0"/>
              <a:t> è un </a:t>
            </a:r>
            <a:r>
              <a:rPr lang="it-IT" altLang="en-US" sz="1800" dirty="0"/>
              <a:t>guadagno anche per</a:t>
            </a:r>
            <a:r>
              <a:rPr lang="en-US" sz="1800" dirty="0"/>
              <a:t> chi è </a:t>
            </a:r>
            <a:r>
              <a:rPr lang="en-US" sz="1800" dirty="0" err="1"/>
              <a:t>uscito</a:t>
            </a:r>
            <a:r>
              <a:rPr lang="en-US" sz="1800" dirty="0"/>
              <a:t> dal </a:t>
            </a:r>
            <a:r>
              <a:rPr lang="en-US" sz="1800" dirty="0" err="1"/>
              <a:t>mercato</a:t>
            </a:r>
            <a:r>
              <a:rPr lang="en-US" sz="1800" dirty="0"/>
              <a:t> del </a:t>
            </a:r>
            <a:r>
              <a:rPr lang="en-US" sz="1800" dirty="0" err="1"/>
              <a:t>lavoro</a:t>
            </a:r>
            <a:r>
              <a:rPr lang="en-US" sz="1800" dirty="0"/>
              <a:t>, </a:t>
            </a:r>
            <a:r>
              <a:rPr lang="en-US" sz="1800" dirty="0" err="1"/>
              <a:t>poiché</a:t>
            </a:r>
            <a:r>
              <a:rPr lang="en-US" sz="1800" dirty="0"/>
              <a:t> </a:t>
            </a:r>
            <a:r>
              <a:rPr lang="en-US" sz="1800" dirty="0" err="1"/>
              <a:t>diminuisce</a:t>
            </a:r>
            <a:r>
              <a:rPr lang="en-US" sz="1800" dirty="0"/>
              <a:t> </a:t>
            </a:r>
            <a:r>
              <a:rPr lang="en-US" sz="1800" dirty="0" err="1"/>
              <a:t>il</a:t>
            </a:r>
            <a:r>
              <a:rPr lang="en-US" sz="1800" dirty="0"/>
              <a:t> </a:t>
            </a:r>
            <a:r>
              <a:rPr lang="en-US" sz="1800" dirty="0" err="1"/>
              <a:t>rischio</a:t>
            </a:r>
            <a:r>
              <a:rPr lang="en-US" sz="1800" dirty="0"/>
              <a:t> di </a:t>
            </a:r>
            <a:r>
              <a:rPr lang="en-US" sz="1800" dirty="0" err="1"/>
              <a:t>depressione</a:t>
            </a:r>
            <a:r>
              <a:rPr lang="it-IT" altLang="en-US" sz="1800" dirty="0"/>
              <a:t> e permette di sentirsi utili socialmente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24480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 </a:t>
            </a:r>
            <a:endParaRPr lang="it-IT" dirty="0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0" y="6498000"/>
            <a:ext cx="1108567" cy="162000"/>
          </a:xfrm>
          <a:prstGeom prst="rect">
            <a:avLst/>
          </a:prstGeom>
        </p:spPr>
      </p:pic>
      <p:sp>
        <p:nvSpPr>
          <p:cNvPr id="31" name="Titolo 2"/>
          <p:cNvSpPr>
            <a:spLocks noGrp="1"/>
          </p:cNvSpPr>
          <p:nvPr>
            <p:ph type="title"/>
          </p:nvPr>
        </p:nvSpPr>
        <p:spPr>
          <a:xfrm>
            <a:off x="4762185" y="3860385"/>
            <a:ext cx="8186420" cy="504000"/>
          </a:xfrm>
        </p:spPr>
        <p:txBody>
          <a:bodyPr>
            <a:normAutofit/>
          </a:bodyPr>
          <a:lstStyle/>
          <a:p>
            <a:r>
              <a:rPr lang="it-IT" sz="2800" spc="-1" dirty="0">
                <a:latin typeface="+mn-lt"/>
              </a:rPr>
              <a:t>Le categorie di disagio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70000" y="63180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 r="26538"/>
          <a:stretch>
            <a:fillRect/>
          </a:stretch>
        </p:blipFill>
        <p:spPr>
          <a:xfrm>
            <a:off x="120015" y="466725"/>
            <a:ext cx="8895080" cy="5350510"/>
          </a:xfrm>
          <a:prstGeom prst="rect">
            <a:avLst/>
          </a:prstGeom>
        </p:spPr>
      </p:pic>
      <p:pic>
        <p:nvPicPr>
          <p:cNvPr id="102" name="Picture 101"/>
          <p:cNvPicPr/>
          <p:nvPr/>
        </p:nvPicPr>
        <p:blipFill>
          <a:blip/>
          <a:stretch>
            <a:fillRect/>
          </a:stretch>
        </p:blipFill>
        <p:spPr>
          <a:xfrm>
            <a:off x="4381500" y="32385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s 5"/>
          <p:cNvSpPr/>
          <p:nvPr/>
        </p:nvSpPr>
        <p:spPr>
          <a:xfrm>
            <a:off x="7288530" y="1184275"/>
            <a:ext cx="1726565" cy="4542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60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0" y="6498000"/>
            <a:ext cx="1108567" cy="162000"/>
          </a:xfrm>
          <a:prstGeom prst="rect">
            <a:avLst/>
          </a:prstGeom>
        </p:spPr>
      </p:pic>
      <p:sp>
        <p:nvSpPr>
          <p:cNvPr id="31" name="Titolo 2"/>
          <p:cNvSpPr>
            <a:spLocks noGrp="1"/>
          </p:cNvSpPr>
          <p:nvPr>
            <p:ph type="title"/>
          </p:nvPr>
        </p:nvSpPr>
        <p:spPr>
          <a:xfrm>
            <a:off x="234000" y="475200"/>
            <a:ext cx="8186420" cy="504000"/>
          </a:xfrm>
        </p:spPr>
        <p:txBody>
          <a:bodyPr>
            <a:normAutofit/>
          </a:bodyPr>
          <a:lstStyle/>
          <a:p>
            <a:r>
              <a:rPr lang="it-IT" sz="2800" dirty="0">
                <a:latin typeface="+mn-lt"/>
              </a:rPr>
              <a:t>Il 5xMille: una risorsa da sfruttare di più e meglio</a:t>
            </a:r>
            <a:endParaRPr lang="it-IT" sz="2800" baseline="30000" dirty="0">
              <a:latin typeface="+mn-lt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46685" y="1167130"/>
            <a:ext cx="88392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 guardiamo il rapporto tra numero di contribuenti e numero di coloro che scelgono di destinare il 5×</a:t>
            </a:r>
            <a:r>
              <a:rPr lang="it-IT" altLang="en-US"/>
              <a:t>Mille</a:t>
            </a:r>
            <a:r>
              <a:rPr lang="en-US"/>
              <a:t> a sostegno del </a:t>
            </a:r>
            <a:r>
              <a:rPr lang="it-IT" altLang="en-US"/>
              <a:t>T</a:t>
            </a:r>
            <a:r>
              <a:rPr lang="en-US"/>
              <a:t>erzo </a:t>
            </a:r>
            <a:r>
              <a:rPr lang="it-IT" altLang="en-US"/>
              <a:t>S</a:t>
            </a:r>
            <a:r>
              <a:rPr lang="en-US"/>
              <a:t>ettore, osserviamo come solo un 40% circa delle persone lo utilizza come strumento donativo, con un numero ancora elevato di coloro che non prendono in considerazione l’opportunità di sostenere </a:t>
            </a:r>
          </a:p>
          <a:p>
            <a:r>
              <a:rPr lang="en-US"/>
              <a:t>il </a:t>
            </a:r>
            <a:r>
              <a:rPr lang="it-IT" altLang="en-US"/>
              <a:t>T</a:t>
            </a:r>
            <a:r>
              <a:rPr lang="en-US"/>
              <a:t>erzo </a:t>
            </a:r>
            <a:r>
              <a:rPr lang="it-IT" altLang="en-US"/>
              <a:t>S</a:t>
            </a:r>
            <a:r>
              <a:rPr lang="en-US"/>
              <a:t>ettore attraverso la propria firma.</a:t>
            </a:r>
          </a:p>
          <a:p>
            <a:endParaRPr lang="en-US"/>
          </a:p>
          <a:p>
            <a:r>
              <a:rPr lang="en-US"/>
              <a:t>Nel 2022, grazie alle firme espresse, il controvalore erogato al</a:t>
            </a:r>
          </a:p>
          <a:p>
            <a:r>
              <a:rPr lang="it-IT" altLang="en-US"/>
              <a:t>T</a:t>
            </a:r>
            <a:r>
              <a:rPr lang="en-US"/>
              <a:t>erzo </a:t>
            </a:r>
            <a:r>
              <a:rPr lang="it-IT" altLang="en-US"/>
              <a:t>S</a:t>
            </a:r>
            <a:r>
              <a:rPr lang="en-US"/>
              <a:t>ettore è stato di 506,956 milioni di euro, in forte calo </a:t>
            </a:r>
          </a:p>
          <a:p>
            <a:r>
              <a:rPr lang="en-US"/>
              <a:t>rispetto all’anno precedente di € 11.643.246.</a:t>
            </a:r>
          </a:p>
          <a:p>
            <a:endParaRPr lang="en-US"/>
          </a:p>
          <a:p>
            <a:r>
              <a:rPr lang="en-US"/>
              <a:t>Nel 2023, con l’aumento complessivo del numero delle firme, </a:t>
            </a:r>
          </a:p>
          <a:p>
            <a:r>
              <a:rPr lang="en-US"/>
              <a:t>il valore erogabile riferito agli enti ammessi cresce a </a:t>
            </a:r>
          </a:p>
          <a:p>
            <a:r>
              <a:rPr lang="en-US"/>
              <a:t>€ 510.493.632</a:t>
            </a:r>
            <a:r>
              <a:rPr lang="it-IT" altLang="en-US"/>
              <a:t>, ma non arriva a sfruttare i 525.000.000 </a:t>
            </a:r>
          </a:p>
          <a:p>
            <a:r>
              <a:rPr lang="it-IT" altLang="en-US"/>
              <a:t>stanziati a copertura de 5xMille.</a:t>
            </a:r>
          </a:p>
          <a:p>
            <a:endParaRPr lang="it-IT" altLang="en-US"/>
          </a:p>
          <a:p>
            <a:r>
              <a:rPr lang="it-IT" altLang="en-US"/>
              <a:t>Eppure, donare con il 5xMille non costa nulla: solo una firma...</a:t>
            </a:r>
          </a:p>
        </p:txBody>
      </p:sp>
      <p:pic>
        <p:nvPicPr>
          <p:cNvPr id="3" name="Picture 2" descr="promemoria 5x1000 unisolidarietà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175" y="2122170"/>
            <a:ext cx="2790825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05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 txBox="1"/>
          <p:nvPr/>
        </p:nvSpPr>
        <p:spPr>
          <a:xfrm>
            <a:off x="234000" y="475200"/>
            <a:ext cx="8690400" cy="505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it-IT" sz="2800" b="0" spc="-1" dirty="0">
                <a:latin typeface="+mn-lt"/>
                <a:cs typeface="+mj-cs"/>
              </a:rPr>
              <a:t>Più BIL meno PIL?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70000" y="6318002"/>
            <a:ext cx="26035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2" y="6498000"/>
            <a:ext cx="1108567" cy="162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quarter" idx="15"/>
          </p:nvPr>
        </p:nvSpPr>
        <p:spPr>
          <a:xfrm>
            <a:off x="269875" y="1021715"/>
            <a:ext cx="8682990" cy="5043805"/>
          </a:xfrm>
        </p:spPr>
        <p:txBody>
          <a:bodyPr>
            <a:noAutofit/>
          </a:bodyPr>
          <a:lstStyle/>
          <a:p>
            <a:r>
              <a:rPr sz="1800" dirty="0"/>
              <a:t>Il</a:t>
            </a:r>
            <a:r>
              <a:rPr sz="1800" b="1" dirty="0">
                <a:solidFill>
                  <a:srgbClr val="00A197"/>
                </a:solidFill>
              </a:rPr>
              <a:t> P</a:t>
            </a:r>
            <a:r>
              <a:rPr lang="it-IT" sz="1800" b="1" dirty="0" err="1">
                <a:solidFill>
                  <a:srgbClr val="00A197"/>
                </a:solidFill>
              </a:rPr>
              <a:t>rodotto</a:t>
            </a:r>
            <a:r>
              <a:rPr lang="it-IT" sz="1800" b="1" dirty="0">
                <a:solidFill>
                  <a:srgbClr val="00A197"/>
                </a:solidFill>
              </a:rPr>
              <a:t> Interno Lordo</a:t>
            </a:r>
            <a:r>
              <a:rPr sz="1800" dirty="0"/>
              <a:t> è un </a:t>
            </a:r>
            <a:r>
              <a:rPr sz="1800" dirty="0" err="1"/>
              <a:t>indicatore</a:t>
            </a:r>
            <a:r>
              <a:rPr sz="1800" dirty="0"/>
              <a:t> </a:t>
            </a:r>
            <a:r>
              <a:rPr sz="1800" dirty="0" err="1"/>
              <a:t>della</a:t>
            </a:r>
            <a:r>
              <a:rPr sz="1800" dirty="0"/>
              <a:t> </a:t>
            </a:r>
            <a:r>
              <a:rPr sz="1800" u="sng" dirty="0"/>
              <a:t>performance </a:t>
            </a:r>
            <a:r>
              <a:rPr sz="1800" u="sng" dirty="0" err="1"/>
              <a:t>delle</a:t>
            </a:r>
            <a:r>
              <a:rPr sz="1800" u="sng" dirty="0"/>
              <a:t> </a:t>
            </a:r>
            <a:r>
              <a:rPr sz="1800" u="sng" dirty="0" err="1"/>
              <a:t>economie</a:t>
            </a:r>
            <a:r>
              <a:rPr sz="1800" u="sng" dirty="0"/>
              <a:t> </a:t>
            </a:r>
            <a:r>
              <a:rPr sz="1800" u="sng" dirty="0" err="1"/>
              <a:t>mercantili</a:t>
            </a:r>
            <a:r>
              <a:rPr sz="1800" u="sng" dirty="0"/>
              <a:t>,</a:t>
            </a:r>
            <a:r>
              <a:rPr sz="1800" dirty="0"/>
              <a:t> </a:t>
            </a:r>
            <a:r>
              <a:rPr sz="1800" dirty="0" err="1"/>
              <a:t>cioè</a:t>
            </a:r>
            <a:r>
              <a:rPr sz="1800" dirty="0"/>
              <a:t> di come </a:t>
            </a:r>
            <a:r>
              <a:rPr sz="1800" dirty="0" err="1"/>
              <a:t>si</a:t>
            </a:r>
            <a:r>
              <a:rPr sz="1800" dirty="0"/>
              <a:t> </a:t>
            </a:r>
            <a:r>
              <a:rPr sz="1800" dirty="0" err="1"/>
              <a:t>comportano</a:t>
            </a:r>
            <a:r>
              <a:rPr sz="1800" dirty="0"/>
              <a:t> </a:t>
            </a:r>
            <a:r>
              <a:rPr sz="1800" dirty="0" err="1"/>
              <a:t>i</a:t>
            </a:r>
            <a:r>
              <a:rPr sz="1800" dirty="0"/>
              <a:t> </a:t>
            </a:r>
            <a:r>
              <a:rPr sz="1800" dirty="0" err="1"/>
              <a:t>sistemi</a:t>
            </a:r>
            <a:r>
              <a:rPr sz="1800" dirty="0"/>
              <a:t> </a:t>
            </a:r>
            <a:r>
              <a:rPr sz="1800" dirty="0" err="1"/>
              <a:t>economici</a:t>
            </a:r>
            <a:r>
              <a:rPr sz="1800" dirty="0"/>
              <a:t> </a:t>
            </a:r>
            <a:r>
              <a:rPr sz="1800" dirty="0" err="1"/>
              <a:t>basati</a:t>
            </a:r>
            <a:r>
              <a:rPr sz="1800" dirty="0"/>
              <a:t> </a:t>
            </a:r>
            <a:r>
              <a:rPr sz="1800" dirty="0" err="1"/>
              <a:t>sullo</a:t>
            </a:r>
            <a:r>
              <a:rPr sz="1800" dirty="0"/>
              <a:t> </a:t>
            </a:r>
            <a:r>
              <a:rPr sz="1800" dirty="0" err="1"/>
              <a:t>scambio</a:t>
            </a:r>
            <a:r>
              <a:rPr sz="1800" dirty="0"/>
              <a:t> di merci </a:t>
            </a:r>
            <a:r>
              <a:rPr sz="1800" dirty="0" err="1"/>
              <a:t>attraverso</a:t>
            </a:r>
            <a:r>
              <a:rPr sz="1800" dirty="0"/>
              <a:t> </a:t>
            </a:r>
            <a:r>
              <a:rPr sz="1800" dirty="0" err="1"/>
              <a:t>il</a:t>
            </a:r>
            <a:r>
              <a:rPr sz="1800" dirty="0"/>
              <a:t> </a:t>
            </a:r>
            <a:r>
              <a:rPr sz="1800" dirty="0" err="1"/>
              <a:t>denaro</a:t>
            </a:r>
            <a:r>
              <a:rPr sz="1800" dirty="0"/>
              <a:t>. Ma non è </a:t>
            </a:r>
            <a:r>
              <a:rPr sz="1800" dirty="0" err="1"/>
              <a:t>assolutamente</a:t>
            </a:r>
            <a:r>
              <a:rPr sz="1800" dirty="0"/>
              <a:t> </a:t>
            </a:r>
            <a:r>
              <a:rPr sz="1800" dirty="0" err="1"/>
              <a:t>valido</a:t>
            </a:r>
            <a:r>
              <a:rPr sz="1800" dirty="0"/>
              <a:t> come </a:t>
            </a:r>
            <a:r>
              <a:rPr sz="1800" dirty="0" err="1"/>
              <a:t>indicatore</a:t>
            </a:r>
            <a:r>
              <a:rPr sz="1800" dirty="0"/>
              <a:t> del </a:t>
            </a:r>
            <a:r>
              <a:rPr sz="1800" dirty="0" err="1"/>
              <a:t>benessere</a:t>
            </a:r>
            <a:r>
              <a:rPr sz="1800" dirty="0"/>
              <a:t> e </a:t>
            </a:r>
            <a:r>
              <a:rPr sz="1800" dirty="0" err="1"/>
              <a:t>della</a:t>
            </a:r>
            <a:r>
              <a:rPr sz="1800" dirty="0"/>
              <a:t> </a:t>
            </a:r>
            <a:r>
              <a:rPr sz="1800" dirty="0" err="1"/>
              <a:t>prosperità</a:t>
            </a:r>
            <a:r>
              <a:rPr sz="1800" dirty="0"/>
              <a:t>, </a:t>
            </a:r>
            <a:r>
              <a:rPr sz="1800" dirty="0" err="1"/>
              <a:t>almeno</a:t>
            </a:r>
            <a:r>
              <a:rPr sz="1800" dirty="0"/>
              <a:t> per le </a:t>
            </a:r>
            <a:r>
              <a:rPr sz="1800" dirty="0" err="1"/>
              <a:t>società</a:t>
            </a:r>
            <a:r>
              <a:rPr sz="1800" dirty="0"/>
              <a:t> </a:t>
            </a:r>
            <a:r>
              <a:rPr sz="1800" dirty="0" err="1"/>
              <a:t>cosiddette</a:t>
            </a:r>
            <a:r>
              <a:rPr sz="1800" dirty="0"/>
              <a:t> </a:t>
            </a:r>
            <a:r>
              <a:rPr lang="it-IT" sz="1800" dirty="0"/>
              <a:t>“</a:t>
            </a:r>
            <a:r>
              <a:rPr sz="1800" dirty="0" err="1"/>
              <a:t>sviluppate</a:t>
            </a:r>
            <a:r>
              <a:rPr lang="it-IT" sz="1800" dirty="0"/>
              <a:t>”</a:t>
            </a:r>
            <a:r>
              <a:rPr sz="1800" dirty="0"/>
              <a:t>, quelle </a:t>
            </a:r>
            <a:r>
              <a:rPr sz="1800" dirty="0" err="1"/>
              <a:t>cioè</a:t>
            </a:r>
            <a:r>
              <a:rPr sz="1800" dirty="0"/>
              <a:t> </a:t>
            </a:r>
            <a:r>
              <a:rPr sz="1800" dirty="0" err="1"/>
              <a:t>nelle</a:t>
            </a:r>
            <a:r>
              <a:rPr sz="1800" dirty="0"/>
              <a:t> </a:t>
            </a:r>
            <a:r>
              <a:rPr sz="1800" dirty="0" err="1"/>
              <a:t>quali</a:t>
            </a:r>
            <a:r>
              <a:rPr sz="1800" dirty="0"/>
              <a:t> </a:t>
            </a:r>
            <a:r>
              <a:rPr sz="1800" dirty="0" err="1"/>
              <a:t>sono</a:t>
            </a:r>
            <a:r>
              <a:rPr sz="1800" dirty="0"/>
              <a:t> </a:t>
            </a:r>
            <a:r>
              <a:rPr sz="1800" dirty="0" err="1"/>
              <a:t>garantiti</a:t>
            </a:r>
            <a:r>
              <a:rPr sz="1800" dirty="0"/>
              <a:t> a </a:t>
            </a:r>
            <a:r>
              <a:rPr sz="1800" dirty="0" err="1"/>
              <a:t>tutti</a:t>
            </a:r>
            <a:r>
              <a:rPr sz="1800" dirty="0"/>
              <a:t> </a:t>
            </a:r>
            <a:r>
              <a:rPr sz="1800" dirty="0" err="1"/>
              <a:t>i</a:t>
            </a:r>
            <a:r>
              <a:rPr sz="1800" dirty="0"/>
              <a:t> </a:t>
            </a:r>
            <a:r>
              <a:rPr sz="1800" dirty="0" err="1"/>
              <a:t>minimi</a:t>
            </a:r>
            <a:r>
              <a:rPr sz="1800" dirty="0"/>
              <a:t> standard </a:t>
            </a:r>
            <a:r>
              <a:rPr sz="1800" dirty="0" err="1"/>
              <a:t>qualitativi</a:t>
            </a:r>
            <a:r>
              <a:rPr sz="1800" dirty="0"/>
              <a:t> in </a:t>
            </a:r>
            <a:r>
              <a:rPr sz="1800" dirty="0" err="1"/>
              <a:t>materia</a:t>
            </a:r>
            <a:r>
              <a:rPr sz="1800" dirty="0"/>
              <a:t> di </a:t>
            </a:r>
            <a:r>
              <a:rPr sz="1800" dirty="0" err="1"/>
              <a:t>alimentazione</a:t>
            </a:r>
            <a:r>
              <a:rPr sz="1800" dirty="0"/>
              <a:t>, salute, </a:t>
            </a:r>
            <a:r>
              <a:rPr sz="1800" dirty="0" err="1"/>
              <a:t>istruzione</a:t>
            </a:r>
            <a:r>
              <a:rPr sz="1800" dirty="0"/>
              <a:t>, </a:t>
            </a:r>
            <a:r>
              <a:rPr sz="1800" dirty="0" err="1"/>
              <a:t>protezione</a:t>
            </a:r>
            <a:r>
              <a:rPr sz="1800" dirty="0"/>
              <a:t> e </a:t>
            </a:r>
            <a:r>
              <a:rPr sz="1800" dirty="0" err="1"/>
              <a:t>sicurezza</a:t>
            </a:r>
            <a:r>
              <a:rPr sz="1800" dirty="0"/>
              <a:t>.</a:t>
            </a:r>
          </a:p>
          <a:p>
            <a:r>
              <a:rPr sz="1800" dirty="0"/>
              <a:t>Per </a:t>
            </a:r>
            <a:r>
              <a:rPr sz="1800" dirty="0" err="1"/>
              <a:t>questo</a:t>
            </a:r>
            <a:r>
              <a:rPr sz="1800" dirty="0"/>
              <a:t> </a:t>
            </a:r>
            <a:r>
              <a:rPr sz="1800" dirty="0" err="1"/>
              <a:t>motivo</a:t>
            </a:r>
            <a:r>
              <a:rPr sz="1800" dirty="0"/>
              <a:t> è </a:t>
            </a:r>
            <a:r>
              <a:rPr sz="1800" dirty="0" err="1"/>
              <a:t>necessario</a:t>
            </a:r>
            <a:r>
              <a:rPr sz="1800" dirty="0"/>
              <a:t> </a:t>
            </a:r>
            <a:r>
              <a:rPr sz="1800" dirty="0" err="1"/>
              <a:t>affiancare</a:t>
            </a:r>
            <a:r>
              <a:rPr sz="1800" dirty="0"/>
              <a:t>, e non </a:t>
            </a:r>
            <a:r>
              <a:rPr sz="1800" dirty="0" err="1"/>
              <a:t>sostituire</a:t>
            </a:r>
            <a:r>
              <a:rPr sz="1800" dirty="0"/>
              <a:t> al </a:t>
            </a:r>
            <a:r>
              <a:rPr sz="1800" dirty="0" err="1"/>
              <a:t>concetto</a:t>
            </a:r>
            <a:r>
              <a:rPr sz="1800" dirty="0"/>
              <a:t> di PIL</a:t>
            </a:r>
            <a:r>
              <a:rPr lang="it-IT" sz="1800" dirty="0"/>
              <a:t>,</a:t>
            </a:r>
            <a:r>
              <a:rPr sz="1800" dirty="0"/>
              <a:t> </a:t>
            </a:r>
            <a:r>
              <a:rPr sz="1800" dirty="0" err="1"/>
              <a:t>altri</a:t>
            </a:r>
            <a:r>
              <a:rPr sz="1800" dirty="0"/>
              <a:t> </a:t>
            </a:r>
            <a:r>
              <a:rPr sz="1800" dirty="0" err="1"/>
              <a:t>concetti</a:t>
            </a:r>
            <a:r>
              <a:rPr sz="1800" dirty="0"/>
              <a:t>, </a:t>
            </a:r>
            <a:r>
              <a:rPr sz="1800" dirty="0" err="1"/>
              <a:t>metodi</a:t>
            </a:r>
            <a:r>
              <a:rPr sz="1800" dirty="0"/>
              <a:t> di </a:t>
            </a:r>
            <a:r>
              <a:rPr sz="1800" dirty="0" err="1"/>
              <a:t>misurazione</a:t>
            </a:r>
            <a:r>
              <a:rPr sz="1800" dirty="0"/>
              <a:t> e </a:t>
            </a:r>
            <a:r>
              <a:rPr sz="1800" dirty="0" err="1"/>
              <a:t>indicatori</a:t>
            </a:r>
            <a:r>
              <a:rPr sz="1800" dirty="0"/>
              <a:t>. Il </a:t>
            </a:r>
            <a:r>
              <a:rPr sz="1800" b="1" dirty="0" err="1">
                <a:solidFill>
                  <a:srgbClr val="00A197"/>
                </a:solidFill>
              </a:rPr>
              <a:t>Benessere</a:t>
            </a:r>
            <a:r>
              <a:rPr sz="1800" b="1" dirty="0">
                <a:solidFill>
                  <a:srgbClr val="00A197"/>
                </a:solidFill>
              </a:rPr>
              <a:t> </a:t>
            </a:r>
            <a:r>
              <a:rPr sz="1800" b="1" dirty="0" err="1">
                <a:solidFill>
                  <a:srgbClr val="00A197"/>
                </a:solidFill>
              </a:rPr>
              <a:t>Interno</a:t>
            </a:r>
            <a:r>
              <a:rPr sz="1800" b="1" dirty="0">
                <a:solidFill>
                  <a:srgbClr val="00A197"/>
                </a:solidFill>
              </a:rPr>
              <a:t> </a:t>
            </a:r>
            <a:r>
              <a:rPr sz="1800" b="1" dirty="0" err="1">
                <a:solidFill>
                  <a:srgbClr val="00A197"/>
                </a:solidFill>
              </a:rPr>
              <a:t>Lordo</a:t>
            </a:r>
            <a:r>
              <a:rPr sz="1800" dirty="0"/>
              <a:t> è </a:t>
            </a:r>
            <a:r>
              <a:rPr sz="1800" dirty="0" err="1"/>
              <a:t>uno</a:t>
            </a:r>
            <a:r>
              <a:rPr sz="1800" dirty="0"/>
              <a:t> di </a:t>
            </a:r>
            <a:r>
              <a:rPr sz="1800" dirty="0" err="1"/>
              <a:t>questi</a:t>
            </a:r>
            <a:r>
              <a:rPr sz="1800" dirty="0"/>
              <a:t>. Il BIL è, per </a:t>
            </a:r>
            <a:r>
              <a:rPr sz="1800" dirty="0" err="1"/>
              <a:t>il</a:t>
            </a:r>
            <a:r>
              <a:rPr sz="1800" dirty="0"/>
              <a:t> </a:t>
            </a:r>
            <a:r>
              <a:rPr sz="1800" dirty="0" err="1"/>
              <a:t>momento</a:t>
            </a:r>
            <a:r>
              <a:rPr sz="1800" dirty="0"/>
              <a:t>, </a:t>
            </a:r>
            <a:r>
              <a:rPr sz="1800" dirty="0" err="1"/>
              <a:t>solamente</a:t>
            </a:r>
            <a:r>
              <a:rPr sz="1800" dirty="0"/>
              <a:t> una </a:t>
            </a:r>
            <a:r>
              <a:rPr sz="1800" dirty="0" err="1"/>
              <a:t>bozza</a:t>
            </a:r>
            <a:r>
              <a:rPr sz="1800" dirty="0"/>
              <a:t> di </a:t>
            </a:r>
            <a:r>
              <a:rPr sz="1800" dirty="0" err="1"/>
              <a:t>indicatore</a:t>
            </a:r>
            <a:r>
              <a:rPr sz="1800" dirty="0"/>
              <a:t> </a:t>
            </a:r>
            <a:r>
              <a:rPr sz="1800" dirty="0" err="1"/>
              <a:t>che</a:t>
            </a:r>
            <a:r>
              <a:rPr sz="1800" dirty="0"/>
              <a:t> </a:t>
            </a:r>
            <a:r>
              <a:rPr sz="1800" dirty="0" err="1"/>
              <a:t>cerca</a:t>
            </a:r>
            <a:r>
              <a:rPr sz="1800" dirty="0"/>
              <a:t> di </a:t>
            </a:r>
            <a:r>
              <a:rPr sz="1800" dirty="0" err="1"/>
              <a:t>misurare</a:t>
            </a:r>
            <a:r>
              <a:rPr sz="1800" u="sng" dirty="0"/>
              <a:t> la </a:t>
            </a:r>
            <a:r>
              <a:rPr sz="1800" u="sng" dirty="0" err="1"/>
              <a:t>qualità</a:t>
            </a:r>
            <a:r>
              <a:rPr sz="1800" u="sng" dirty="0"/>
              <a:t> </a:t>
            </a:r>
            <a:r>
              <a:rPr sz="1800" u="sng" dirty="0" err="1"/>
              <a:t>della</a:t>
            </a:r>
            <a:r>
              <a:rPr sz="1800" u="sng" dirty="0"/>
              <a:t> vita </a:t>
            </a:r>
            <a:r>
              <a:rPr sz="1800" u="sng" dirty="0" err="1"/>
              <a:t>dell'uomo</a:t>
            </a:r>
            <a:r>
              <a:rPr sz="1800" u="sng" dirty="0"/>
              <a:t> e </a:t>
            </a:r>
            <a:r>
              <a:rPr sz="1800" u="sng" dirty="0" err="1"/>
              <a:t>della</a:t>
            </a:r>
            <a:r>
              <a:rPr sz="1800" u="sng" dirty="0"/>
              <a:t> </a:t>
            </a:r>
            <a:r>
              <a:rPr sz="1800" u="sng" dirty="0" err="1"/>
              <a:t>comunità</a:t>
            </a:r>
            <a:r>
              <a:rPr sz="1800" u="sng" dirty="0"/>
              <a:t> in cui </a:t>
            </a:r>
            <a:r>
              <a:rPr sz="1800" u="sng" dirty="0" err="1"/>
              <a:t>vive</a:t>
            </a:r>
            <a:r>
              <a:rPr sz="1800" dirty="0"/>
              <a:t>. </a:t>
            </a:r>
            <a:r>
              <a:rPr lang="it-IT" sz="1800" dirty="0"/>
              <a:t>Dove</a:t>
            </a:r>
            <a:r>
              <a:rPr sz="1800" dirty="0"/>
              <a:t> </a:t>
            </a:r>
            <a:r>
              <a:rPr sz="1800" dirty="0" err="1"/>
              <a:t>il</a:t>
            </a:r>
            <a:r>
              <a:rPr sz="1800" dirty="0"/>
              <a:t> PIL è basso (</a:t>
            </a:r>
            <a:r>
              <a:rPr sz="1800" dirty="0" err="1"/>
              <a:t>i</a:t>
            </a:r>
            <a:r>
              <a:rPr sz="1800" dirty="0"/>
              <a:t> </a:t>
            </a:r>
            <a:r>
              <a:rPr sz="1800" dirty="0" err="1"/>
              <a:t>cosiddetti</a:t>
            </a:r>
            <a:r>
              <a:rPr sz="1800" dirty="0"/>
              <a:t> </a:t>
            </a:r>
            <a:r>
              <a:rPr sz="1800" dirty="0" err="1"/>
              <a:t>paesi</a:t>
            </a:r>
            <a:r>
              <a:rPr sz="1800" dirty="0"/>
              <a:t> in via di </a:t>
            </a:r>
            <a:r>
              <a:rPr sz="1800" dirty="0" err="1"/>
              <a:t>sviluppo</a:t>
            </a:r>
            <a:r>
              <a:rPr sz="1800" dirty="0"/>
              <a:t> o, in </a:t>
            </a:r>
            <a:r>
              <a:rPr sz="1800" dirty="0" err="1"/>
              <a:t>quelli</a:t>
            </a:r>
            <a:r>
              <a:rPr sz="1800" dirty="0"/>
              <a:t> </a:t>
            </a:r>
            <a:r>
              <a:rPr sz="1800" dirty="0" err="1"/>
              <a:t>sviluppati</a:t>
            </a:r>
            <a:r>
              <a:rPr lang="it-IT" sz="1800" dirty="0"/>
              <a:t>,</a:t>
            </a:r>
            <a:r>
              <a:rPr sz="1800" dirty="0"/>
              <a:t> le </a:t>
            </a:r>
            <a:r>
              <a:rPr sz="1800" dirty="0" err="1"/>
              <a:t>comunità</a:t>
            </a:r>
            <a:r>
              <a:rPr sz="1800" dirty="0"/>
              <a:t> </a:t>
            </a:r>
            <a:r>
              <a:rPr sz="1800" dirty="0" err="1"/>
              <a:t>cosiddette</a:t>
            </a:r>
            <a:r>
              <a:rPr sz="1800" dirty="0"/>
              <a:t> </a:t>
            </a:r>
            <a:r>
              <a:rPr sz="1800" dirty="0" err="1"/>
              <a:t>marginali</a:t>
            </a:r>
            <a:r>
              <a:rPr sz="1800" dirty="0"/>
              <a:t>) </a:t>
            </a:r>
            <a:r>
              <a:rPr sz="1800" dirty="0" err="1"/>
              <a:t>sicuramente</a:t>
            </a:r>
            <a:r>
              <a:rPr sz="1800" dirty="0"/>
              <a:t> un </a:t>
            </a:r>
            <a:r>
              <a:rPr sz="1800" dirty="0" err="1"/>
              <a:t>aumento</a:t>
            </a:r>
            <a:r>
              <a:rPr sz="1800" dirty="0"/>
              <a:t> del PIL </a:t>
            </a:r>
            <a:r>
              <a:rPr sz="1800" dirty="0" err="1"/>
              <a:t>comporta</a:t>
            </a:r>
            <a:r>
              <a:rPr sz="1800" dirty="0"/>
              <a:t> un </a:t>
            </a:r>
            <a:r>
              <a:rPr sz="1800" dirty="0" err="1"/>
              <a:t>aumento</a:t>
            </a:r>
            <a:r>
              <a:rPr sz="1800" dirty="0"/>
              <a:t> del BIL, ma </a:t>
            </a:r>
            <a:r>
              <a:rPr sz="1800" dirty="0" err="1"/>
              <a:t>esistono</a:t>
            </a:r>
            <a:r>
              <a:rPr sz="1800" dirty="0"/>
              <a:t> </a:t>
            </a:r>
            <a:r>
              <a:rPr sz="1800" dirty="0" err="1"/>
              <a:t>anche</a:t>
            </a:r>
            <a:r>
              <a:rPr sz="1800" dirty="0"/>
              <a:t> </a:t>
            </a:r>
            <a:r>
              <a:rPr sz="1800" dirty="0" err="1"/>
              <a:t>fenomeni</a:t>
            </a:r>
            <a:r>
              <a:rPr sz="1800" dirty="0"/>
              <a:t> </a:t>
            </a:r>
            <a:r>
              <a:rPr sz="1800" dirty="0" err="1"/>
              <a:t>che</a:t>
            </a:r>
            <a:r>
              <a:rPr sz="1800" dirty="0"/>
              <a:t> </a:t>
            </a:r>
            <a:r>
              <a:rPr sz="1800" dirty="0" err="1"/>
              <a:t>fanno</a:t>
            </a:r>
            <a:r>
              <a:rPr sz="1800" dirty="0"/>
              <a:t> </a:t>
            </a:r>
            <a:r>
              <a:rPr sz="1800" dirty="0" err="1"/>
              <a:t>aumentare</a:t>
            </a:r>
            <a:r>
              <a:rPr sz="1800" dirty="0"/>
              <a:t> </a:t>
            </a:r>
            <a:r>
              <a:rPr sz="1800" dirty="0" err="1"/>
              <a:t>il</a:t>
            </a:r>
            <a:r>
              <a:rPr sz="1800" dirty="0"/>
              <a:t> BIL senza far </a:t>
            </a:r>
            <a:r>
              <a:rPr sz="1800" dirty="0" err="1"/>
              <a:t>aumentare</a:t>
            </a:r>
            <a:r>
              <a:rPr sz="1800" dirty="0"/>
              <a:t> (o </a:t>
            </a:r>
            <a:r>
              <a:rPr sz="1800" dirty="0" err="1"/>
              <a:t>addirittura</a:t>
            </a:r>
            <a:r>
              <a:rPr sz="1800" dirty="0"/>
              <a:t> </a:t>
            </a:r>
            <a:r>
              <a:rPr lang="it-IT" sz="1800" dirty="0"/>
              <a:t>scendere</a:t>
            </a:r>
            <a:r>
              <a:rPr sz="1800" dirty="0"/>
              <a:t>) </a:t>
            </a:r>
            <a:r>
              <a:rPr lang="it-IT" sz="1800" dirty="0"/>
              <a:t>il </a:t>
            </a:r>
            <a:r>
              <a:rPr sz="1800" dirty="0"/>
              <a:t>PIL. </a:t>
            </a:r>
            <a:r>
              <a:rPr lang="it-IT" sz="1800" dirty="0"/>
              <a:t>Dove il</a:t>
            </a:r>
            <a:r>
              <a:rPr sz="1800" dirty="0"/>
              <a:t> PIL</a:t>
            </a:r>
            <a:r>
              <a:rPr lang="it-IT" sz="1800" dirty="0"/>
              <a:t> è</a:t>
            </a:r>
            <a:r>
              <a:rPr sz="1800" dirty="0"/>
              <a:t> </a:t>
            </a:r>
            <a:r>
              <a:rPr sz="1800" dirty="0" err="1"/>
              <a:t>elevato</a:t>
            </a:r>
            <a:r>
              <a:rPr sz="1800" dirty="0"/>
              <a:t> (</a:t>
            </a:r>
            <a:r>
              <a:rPr sz="1800" dirty="0" err="1"/>
              <a:t>i</a:t>
            </a:r>
            <a:r>
              <a:rPr sz="1800" dirty="0"/>
              <a:t> </a:t>
            </a:r>
            <a:r>
              <a:rPr sz="1800" dirty="0" err="1"/>
              <a:t>cosiddetti</a:t>
            </a:r>
            <a:r>
              <a:rPr sz="1800" dirty="0"/>
              <a:t> </a:t>
            </a:r>
            <a:r>
              <a:rPr sz="1800" dirty="0" err="1"/>
              <a:t>paesi</a:t>
            </a:r>
            <a:r>
              <a:rPr sz="1800" dirty="0"/>
              <a:t> </a:t>
            </a:r>
            <a:r>
              <a:rPr sz="1800" dirty="0" err="1"/>
              <a:t>sviluppati</a:t>
            </a:r>
            <a:r>
              <a:rPr sz="1800" dirty="0"/>
              <a:t> o </a:t>
            </a:r>
            <a:r>
              <a:rPr sz="1800" dirty="0" err="1"/>
              <a:t>comunque</a:t>
            </a:r>
            <a:r>
              <a:rPr sz="1800" dirty="0"/>
              <a:t> le </a:t>
            </a:r>
            <a:r>
              <a:rPr sz="1800" dirty="0" err="1"/>
              <a:t>comunità</a:t>
            </a:r>
            <a:r>
              <a:rPr sz="1800" dirty="0"/>
              <a:t> "</a:t>
            </a:r>
            <a:r>
              <a:rPr sz="1800" dirty="0" err="1"/>
              <a:t>economicamente</a:t>
            </a:r>
            <a:r>
              <a:rPr sz="1800" dirty="0"/>
              <a:t> </a:t>
            </a:r>
            <a:r>
              <a:rPr sz="1800" dirty="0" err="1"/>
              <a:t>ricche</a:t>
            </a:r>
            <a:r>
              <a:rPr sz="1800" dirty="0"/>
              <a:t>") </a:t>
            </a:r>
            <a:r>
              <a:rPr sz="1800" dirty="0" err="1"/>
              <a:t>invece</a:t>
            </a:r>
            <a:r>
              <a:rPr sz="1800" dirty="0"/>
              <a:t> è </a:t>
            </a:r>
            <a:r>
              <a:rPr sz="1800" dirty="0" err="1"/>
              <a:t>dimostrato</a:t>
            </a:r>
            <a:r>
              <a:rPr sz="1800" dirty="0"/>
              <a:t> </a:t>
            </a:r>
            <a:r>
              <a:rPr sz="1800" dirty="0" err="1"/>
              <a:t>che</a:t>
            </a:r>
            <a:r>
              <a:rPr sz="1800" dirty="0"/>
              <a:t> un </a:t>
            </a:r>
            <a:r>
              <a:rPr sz="1800" dirty="0" err="1"/>
              <a:t>eventuale</a:t>
            </a:r>
            <a:r>
              <a:rPr sz="1800" dirty="0"/>
              <a:t> </a:t>
            </a:r>
            <a:r>
              <a:rPr sz="1800" dirty="0" err="1"/>
              <a:t>aumento</a:t>
            </a:r>
            <a:r>
              <a:rPr sz="1800" dirty="0"/>
              <a:t> del PIL non </a:t>
            </a:r>
            <a:r>
              <a:rPr sz="1800" dirty="0" err="1"/>
              <a:t>comporta</a:t>
            </a:r>
            <a:r>
              <a:rPr sz="1800" dirty="0"/>
              <a:t> alcuna </a:t>
            </a:r>
            <a:r>
              <a:rPr sz="1800" dirty="0" err="1"/>
              <a:t>variazione</a:t>
            </a:r>
            <a:r>
              <a:rPr sz="1800" dirty="0"/>
              <a:t> </a:t>
            </a:r>
            <a:r>
              <a:rPr sz="1800" dirty="0" err="1"/>
              <a:t>positiva</a:t>
            </a:r>
            <a:r>
              <a:rPr sz="1800" dirty="0"/>
              <a:t> del BIL e </a:t>
            </a:r>
            <a:r>
              <a:rPr sz="1800" dirty="0" err="1"/>
              <a:t>spesso</a:t>
            </a:r>
            <a:r>
              <a:rPr sz="1800" dirty="0"/>
              <a:t> </a:t>
            </a:r>
            <a:r>
              <a:rPr sz="1800" dirty="0" err="1"/>
              <a:t>comporta</a:t>
            </a:r>
            <a:r>
              <a:rPr sz="1800" dirty="0"/>
              <a:t> una </a:t>
            </a:r>
            <a:r>
              <a:rPr sz="1800" dirty="0" err="1"/>
              <a:t>diminuzione</a:t>
            </a:r>
            <a:r>
              <a:rPr sz="1800" dirty="0"/>
              <a:t> di tale </a:t>
            </a:r>
            <a:r>
              <a:rPr sz="1800" dirty="0" err="1"/>
              <a:t>indicatore</a:t>
            </a:r>
            <a:r>
              <a:rPr sz="1800" dirty="0"/>
              <a:t> (ad </a:t>
            </a:r>
            <a:r>
              <a:rPr sz="1800" dirty="0" err="1"/>
              <a:t>esempio</a:t>
            </a:r>
            <a:r>
              <a:rPr sz="1800" dirty="0"/>
              <a:t>, </a:t>
            </a:r>
            <a:r>
              <a:rPr sz="1800" dirty="0" err="1"/>
              <a:t>si</a:t>
            </a:r>
            <a:r>
              <a:rPr sz="1800" dirty="0"/>
              <a:t> </a:t>
            </a:r>
            <a:r>
              <a:rPr sz="1800" dirty="0" err="1"/>
              <a:t>può</a:t>
            </a:r>
            <a:r>
              <a:rPr sz="1800" dirty="0"/>
              <a:t> </a:t>
            </a:r>
            <a:r>
              <a:rPr sz="1800" dirty="0" err="1"/>
              <a:t>avere</a:t>
            </a:r>
            <a:r>
              <a:rPr sz="1800" dirty="0"/>
              <a:t> un </a:t>
            </a:r>
            <a:r>
              <a:rPr lang="it-IT" sz="1800" dirty="0"/>
              <a:t>PIL </a:t>
            </a:r>
            <a:r>
              <a:rPr sz="1800" dirty="0"/>
              <a:t>alto in una zona ad alto </a:t>
            </a:r>
            <a:r>
              <a:rPr sz="1800" dirty="0" err="1"/>
              <a:t>inquinamento</a:t>
            </a:r>
            <a:r>
              <a:rPr sz="1800" dirty="0"/>
              <a:t>, </a:t>
            </a:r>
            <a:r>
              <a:rPr sz="1800" dirty="0" err="1"/>
              <a:t>fattore</a:t>
            </a:r>
            <a:r>
              <a:rPr sz="1800" dirty="0"/>
              <a:t> </a:t>
            </a:r>
            <a:r>
              <a:rPr sz="1800" dirty="0" err="1"/>
              <a:t>che</a:t>
            </a:r>
            <a:r>
              <a:rPr sz="1800" dirty="0"/>
              <a:t> </a:t>
            </a:r>
            <a:r>
              <a:rPr lang="it-IT" sz="1800" dirty="0"/>
              <a:t>invece </a:t>
            </a:r>
            <a:r>
              <a:rPr sz="1800" dirty="0" err="1"/>
              <a:t>abbassa</a:t>
            </a:r>
            <a:r>
              <a:rPr sz="1800" dirty="0"/>
              <a:t> </a:t>
            </a:r>
            <a:r>
              <a:rPr sz="1800" dirty="0" err="1"/>
              <a:t>il</a:t>
            </a:r>
            <a:r>
              <a:rPr sz="1800" dirty="0"/>
              <a:t> BIL)</a:t>
            </a:r>
            <a:r>
              <a:rPr lang="it-IT" sz="1800" dirty="0"/>
              <a:t>.					</a:t>
            </a:r>
            <a:r>
              <a:rPr lang="it-IT" sz="1400" dirty="0"/>
              <a:t>fonte: Wikipedia</a:t>
            </a:r>
          </a:p>
        </p:txBody>
      </p:sp>
    </p:spTree>
    <p:extLst>
      <p:ext uri="{BB962C8B-B14F-4D97-AF65-F5344CB8AC3E}">
        <p14:creationId xmlns:p14="http://schemas.microsoft.com/office/powerpoint/2010/main" val="4172082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/>
          <p:cNvSpPr>
            <a:spLocks noGrp="1"/>
          </p:cNvSpPr>
          <p:nvPr>
            <p:ph type="title"/>
          </p:nvPr>
        </p:nvSpPr>
        <p:spPr>
          <a:xfrm>
            <a:off x="234000" y="475200"/>
            <a:ext cx="8186420" cy="504000"/>
          </a:xfrm>
        </p:spPr>
        <p:txBody>
          <a:bodyPr>
            <a:normAutofit/>
          </a:bodyPr>
          <a:lstStyle/>
          <a:p>
            <a:r>
              <a:rPr lang="it-IT" sz="2800" spc="-1" dirty="0">
                <a:latin typeface="+mn-lt"/>
              </a:rPr>
              <a:t>Il valore economico del Terzo Settore in Italia</a:t>
            </a:r>
          </a:p>
        </p:txBody>
      </p:sp>
      <p:pic>
        <p:nvPicPr>
          <p:cNvPr id="1026" name="Picture 2" descr="RIFORMA DEL TERZO SETTORE: ANCORA UN ANNO SENZA LA DISCIPLINA FISCALE DEL  CODICE - Studio Benedetti Dottori Commercialisti">
            <a:extLst>
              <a:ext uri="{FF2B5EF4-FFF2-40B4-BE49-F238E27FC236}">
                <a16:creationId xmlns:a16="http://schemas.microsoft.com/office/drawing/2014/main" id="{F0D685E8-9331-4E6E-A247-EBF4F4F9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27" y="1445137"/>
            <a:ext cx="207333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l settore Tessile-Moda italiano nel 2019 (Nota a cura di Confindustria Moda  – Centro Studi per SMI) « Pagine Tessili - Moda, Tessile, Abbigliamento">
            <a:extLst>
              <a:ext uri="{FF2B5EF4-FFF2-40B4-BE49-F238E27FC236}">
                <a16:creationId xmlns:a16="http://schemas.microsoft.com/office/drawing/2014/main" id="{53C34993-14A6-4FB2-B545-5372EDC78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94" y="1445137"/>
            <a:ext cx="200290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949EFB-22B9-459B-9A23-174140791E6A}"/>
              </a:ext>
            </a:extLst>
          </p:cNvPr>
          <p:cNvSpPr txBox="1"/>
          <p:nvPr/>
        </p:nvSpPr>
        <p:spPr>
          <a:xfrm>
            <a:off x="4327210" y="2813538"/>
            <a:ext cx="699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i="1" dirty="0">
                <a:solidFill>
                  <a:srgbClr val="00A197"/>
                </a:solidFill>
              </a:rPr>
              <a:t>vs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4A1925F-0C73-4165-8E82-90702295F5D9}"/>
              </a:ext>
            </a:extLst>
          </p:cNvPr>
          <p:cNvSpPr txBox="1"/>
          <p:nvPr/>
        </p:nvSpPr>
        <p:spPr>
          <a:xfrm>
            <a:off x="540000" y="6264000"/>
            <a:ext cx="3154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*   Fonte: </a:t>
            </a:r>
            <a:r>
              <a:rPr lang="en-US" sz="1400" dirty="0"/>
              <a:t>Fondazione per la </a:t>
            </a:r>
            <a:r>
              <a:rPr lang="en-US" sz="1400" dirty="0" err="1"/>
              <a:t>Sussidiarietà</a:t>
            </a:r>
            <a:endParaRPr lang="en-US" sz="1400" dirty="0"/>
          </a:p>
          <a:p>
            <a:r>
              <a:rPr lang="en-US" sz="1400" dirty="0"/>
              <a:t>** </a:t>
            </a:r>
            <a:r>
              <a:rPr lang="en-US" sz="1400" dirty="0" err="1"/>
              <a:t>Registro</a:t>
            </a:r>
            <a:r>
              <a:rPr lang="en-US" sz="1400" dirty="0"/>
              <a:t> </a:t>
            </a:r>
            <a:r>
              <a:rPr lang="en-US" sz="1400" dirty="0" err="1"/>
              <a:t>statistico</a:t>
            </a:r>
            <a:r>
              <a:rPr lang="en-US" sz="1400" dirty="0"/>
              <a:t> ISTAT, 2020</a:t>
            </a:r>
            <a:r>
              <a:rPr lang="it-IT" sz="1400" dirty="0"/>
              <a:t>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D8C3FCF-5259-4F0A-AD41-544D3DDEA254}"/>
              </a:ext>
            </a:extLst>
          </p:cNvPr>
          <p:cNvSpPr txBox="1"/>
          <p:nvPr/>
        </p:nvSpPr>
        <p:spPr>
          <a:xfrm>
            <a:off x="5879621" y="2768400"/>
            <a:ext cx="2859773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00A197"/>
                </a:solidFill>
              </a:rPr>
              <a:t>Settore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della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b="1" dirty="0" err="1">
                <a:solidFill>
                  <a:srgbClr val="00A197"/>
                </a:solidFill>
              </a:rPr>
              <a:t>moda</a:t>
            </a:r>
            <a:endParaRPr lang="en-US" b="1" dirty="0">
              <a:solidFill>
                <a:srgbClr val="00A197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A197"/>
                </a:solidFill>
              </a:rPr>
              <a:t>96,6 </a:t>
            </a:r>
            <a:r>
              <a:rPr lang="en-US" b="1" dirty="0" err="1">
                <a:solidFill>
                  <a:srgbClr val="00A197"/>
                </a:solidFill>
              </a:rPr>
              <a:t>miliardi</a:t>
            </a:r>
            <a:r>
              <a:rPr lang="en-US" b="1" dirty="0">
                <a:solidFill>
                  <a:srgbClr val="00A197"/>
                </a:solidFill>
              </a:rPr>
              <a:t> di euro: </a:t>
            </a:r>
            <a:r>
              <a:rPr lang="en-US" dirty="0" err="1"/>
              <a:t>ricavi</a:t>
            </a:r>
            <a:r>
              <a:rPr lang="en-US" dirty="0"/>
              <a:t> (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valore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alto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ultimi</a:t>
            </a:r>
            <a:r>
              <a:rPr lang="en-US" dirty="0"/>
              <a:t> 20 </a:t>
            </a:r>
            <a:r>
              <a:rPr lang="en-US" dirty="0" err="1"/>
              <a:t>anni</a:t>
            </a:r>
            <a:r>
              <a:rPr lang="en-US" dirty="0"/>
              <a:t>).</a:t>
            </a:r>
          </a:p>
          <a:p>
            <a:pPr marL="285750" indent="-285750">
              <a:spcBef>
                <a:spcPts val="600"/>
              </a:spcBef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en-US" dirty="0"/>
              <a:t>circa</a:t>
            </a:r>
            <a:r>
              <a:rPr lang="en-US" b="1" dirty="0">
                <a:solidFill>
                  <a:srgbClr val="00A197"/>
                </a:solidFill>
              </a:rPr>
              <a:t> 50.000 </a:t>
            </a:r>
            <a:r>
              <a:rPr lang="en-US" dirty="0" err="1"/>
              <a:t>aziende</a:t>
            </a:r>
            <a:endParaRPr lang="en-US" dirty="0"/>
          </a:p>
          <a:p>
            <a:pPr marL="285750" indent="-285750">
              <a:spcBef>
                <a:spcPts val="600"/>
              </a:spcBef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en-US" dirty="0" err="1"/>
              <a:t>oltre</a:t>
            </a:r>
            <a:r>
              <a:rPr lang="en-US" b="1" dirty="0">
                <a:solidFill>
                  <a:srgbClr val="00A197"/>
                </a:solidFill>
              </a:rPr>
              <a:t> 400.000 </a:t>
            </a:r>
            <a:r>
              <a:rPr lang="en-US" dirty="0" err="1"/>
              <a:t>addetti</a:t>
            </a:r>
            <a:r>
              <a:rPr lang="en-US" b="1" dirty="0">
                <a:solidFill>
                  <a:srgbClr val="00A197"/>
                </a:solidFill>
              </a:rPr>
              <a:t>.</a:t>
            </a:r>
          </a:p>
          <a:p>
            <a:pPr marL="285750" indent="-285750">
              <a:buClr>
                <a:srgbClr val="00A197"/>
              </a:buClr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B41087F7-7292-443D-AEF3-77F82D6941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0" y="6498000"/>
            <a:ext cx="1108567" cy="162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197F63B-46E2-48DE-B2A0-621E136E0DC6}"/>
              </a:ext>
            </a:extLst>
          </p:cNvPr>
          <p:cNvSpPr txBox="1"/>
          <p:nvPr/>
        </p:nvSpPr>
        <p:spPr>
          <a:xfrm>
            <a:off x="270000" y="631800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9951610-615A-46F1-8E47-754119A38254}"/>
              </a:ext>
            </a:extLst>
          </p:cNvPr>
          <p:cNvSpPr txBox="1"/>
          <p:nvPr/>
        </p:nvSpPr>
        <p:spPr>
          <a:xfrm>
            <a:off x="404606" y="2769551"/>
            <a:ext cx="31546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A197"/>
                </a:solidFill>
              </a:rPr>
              <a:t>84 </a:t>
            </a:r>
            <a:r>
              <a:rPr lang="en-US" b="1" dirty="0" err="1">
                <a:solidFill>
                  <a:srgbClr val="00A197"/>
                </a:solidFill>
              </a:rPr>
              <a:t>miliardi</a:t>
            </a:r>
            <a:r>
              <a:rPr lang="en-US" b="1" dirty="0">
                <a:solidFill>
                  <a:srgbClr val="00A197"/>
                </a:solidFill>
              </a:rPr>
              <a:t> di euro (+5% rispetto al 2020): </a:t>
            </a:r>
            <a:r>
              <a:rPr lang="it-IT" dirty="0"/>
              <a:t>valore della produzione nel 2022*</a:t>
            </a:r>
          </a:p>
          <a:p>
            <a:pPr marL="285750" indent="-285750">
              <a:spcBef>
                <a:spcPts val="600"/>
              </a:spcBef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en-US" dirty="0"/>
              <a:t>Quasi</a:t>
            </a:r>
            <a:r>
              <a:rPr lang="en-US" b="1" dirty="0">
                <a:solidFill>
                  <a:srgbClr val="00A197"/>
                </a:solidFill>
              </a:rPr>
              <a:t> 100 </a:t>
            </a:r>
            <a:r>
              <a:rPr lang="en-US" b="1" dirty="0" err="1">
                <a:solidFill>
                  <a:srgbClr val="00A197"/>
                </a:solidFill>
              </a:rPr>
              <a:t>miliardi</a:t>
            </a:r>
            <a:r>
              <a:rPr lang="en-US" b="1" dirty="0">
                <a:solidFill>
                  <a:srgbClr val="00A197"/>
                </a:solidFill>
              </a:rPr>
              <a:t> di euro: </a:t>
            </a:r>
            <a:r>
              <a:rPr lang="en-US" dirty="0" err="1"/>
              <a:t>impatto</a:t>
            </a:r>
            <a:r>
              <a:rPr lang="en-US" dirty="0"/>
              <a:t> </a:t>
            </a:r>
            <a:r>
              <a:rPr lang="en-US" dirty="0" err="1"/>
              <a:t>reale</a:t>
            </a:r>
            <a:endParaRPr lang="en-US" dirty="0"/>
          </a:p>
          <a:p>
            <a:pPr marL="285750" indent="-285750">
              <a:spcBef>
                <a:spcPts val="600"/>
              </a:spcBef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A197"/>
                </a:solidFill>
              </a:rPr>
              <a:t>363.499 </a:t>
            </a:r>
            <a:r>
              <a:rPr lang="en-US" dirty="0" err="1"/>
              <a:t>istituzioni</a:t>
            </a:r>
            <a:r>
              <a:rPr lang="en-US" dirty="0"/>
              <a:t> no profit</a:t>
            </a:r>
          </a:p>
          <a:p>
            <a:pPr marL="285750" indent="-285750">
              <a:spcBef>
                <a:spcPts val="600"/>
              </a:spcBef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en-US" dirty="0"/>
              <a:t>Circa</a:t>
            </a:r>
            <a:r>
              <a:rPr lang="en-US" b="1" dirty="0">
                <a:solidFill>
                  <a:srgbClr val="00A197"/>
                </a:solidFill>
              </a:rPr>
              <a:t> 4,6 </a:t>
            </a:r>
            <a:r>
              <a:rPr lang="en-US" b="1" dirty="0" err="1">
                <a:solidFill>
                  <a:srgbClr val="00A197"/>
                </a:solidFill>
              </a:rPr>
              <a:t>milioni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dirty="0"/>
              <a:t>di</a:t>
            </a:r>
            <a:r>
              <a:rPr lang="en-US" b="1" dirty="0">
                <a:solidFill>
                  <a:srgbClr val="00A197"/>
                </a:solidFill>
              </a:rPr>
              <a:t> </a:t>
            </a:r>
            <a:r>
              <a:rPr lang="en-US" dirty="0" err="1"/>
              <a:t>volontari</a:t>
            </a:r>
            <a:r>
              <a:rPr lang="en-US" dirty="0"/>
              <a:t>**</a:t>
            </a:r>
          </a:p>
          <a:p>
            <a:pPr marL="285750" indent="-285750">
              <a:spcBef>
                <a:spcPts val="600"/>
              </a:spcBef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A197"/>
                </a:solidFill>
              </a:rPr>
              <a:t>870.183</a:t>
            </a:r>
            <a:r>
              <a:rPr lang="en-US" dirty="0"/>
              <a:t> </a:t>
            </a:r>
            <a:r>
              <a:rPr lang="en-US" dirty="0" err="1"/>
              <a:t>dipendenti</a:t>
            </a:r>
            <a:r>
              <a:rPr lang="en-US" dirty="0"/>
              <a:t>**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234000" y="475203"/>
            <a:ext cx="8690400" cy="306367"/>
          </a:xfrm>
        </p:spPr>
        <p:txBody>
          <a:bodyPr anchor="t" anchorCtr="0">
            <a:noAutofit/>
          </a:bodyPr>
          <a:lstStyle/>
          <a:p>
            <a:r>
              <a:rPr lang="it-IT" sz="2800" b="0" spc="-1" dirty="0">
                <a:latin typeface="+mn-lt"/>
              </a:rPr>
              <a:t>Chi è </a:t>
            </a:r>
            <a:r>
              <a:rPr lang="it-IT" sz="2800" b="0" spc="-1" dirty="0" err="1">
                <a:latin typeface="+mn-lt"/>
              </a:rPr>
              <a:t>UniGens</a:t>
            </a:r>
            <a:endParaRPr lang="it-IT" sz="2800" b="0" spc="-1" dirty="0">
              <a:latin typeface="+mn-lt"/>
            </a:endParaRPr>
          </a:p>
        </p:txBody>
      </p:sp>
      <p:sp>
        <p:nvSpPr>
          <p:cNvPr id="7" name="Segnaposto contenuto 6"/>
          <p:cNvSpPr txBox="1">
            <a:spLocks noGrp="1"/>
          </p:cNvSpPr>
          <p:nvPr>
            <p:ph sz="quarter" idx="15"/>
          </p:nvPr>
        </p:nvSpPr>
        <p:spPr>
          <a:xfrm>
            <a:off x="234000" y="1339202"/>
            <a:ext cx="8460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it-IT" sz="1800" dirty="0"/>
              <a:t>I </a:t>
            </a:r>
            <a:r>
              <a:rPr lang="it-IT" sz="1800" b="1" dirty="0">
                <a:solidFill>
                  <a:srgbClr val="00A197"/>
                </a:solidFill>
              </a:rPr>
              <a:t>principali</a:t>
            </a:r>
            <a:r>
              <a:rPr lang="it-IT" sz="1800" dirty="0"/>
              <a:t> </a:t>
            </a:r>
            <a:r>
              <a:rPr lang="it-IT" sz="1800" b="1" dirty="0">
                <a:solidFill>
                  <a:srgbClr val="00A197"/>
                </a:solidFill>
              </a:rPr>
              <a:t>partners</a:t>
            </a:r>
            <a:r>
              <a:rPr lang="it-IT" sz="1800" dirty="0"/>
              <a:t> di </a:t>
            </a:r>
            <a:r>
              <a:rPr lang="it-IT" sz="1800" b="1" dirty="0" err="1">
                <a:solidFill>
                  <a:srgbClr val="00A197"/>
                </a:solidFill>
              </a:rPr>
              <a:t>UniGens</a:t>
            </a:r>
            <a:r>
              <a:rPr lang="it-IT" sz="1800" dirty="0"/>
              <a:t>, beneficiari della nostra attività di </a:t>
            </a:r>
            <a:r>
              <a:rPr lang="it-IT" sz="1800" b="1" dirty="0">
                <a:solidFill>
                  <a:srgbClr val="00A197"/>
                </a:solidFill>
              </a:rPr>
              <a:t>volontariato</a:t>
            </a:r>
            <a:r>
              <a:rPr lang="it-IT" sz="1800" dirty="0"/>
              <a:t> di </a:t>
            </a:r>
            <a:r>
              <a:rPr lang="it-IT" sz="1800" b="1" dirty="0">
                <a:solidFill>
                  <a:srgbClr val="00A197"/>
                </a:solidFill>
              </a:rPr>
              <a:t>competenza</a:t>
            </a:r>
            <a:r>
              <a:rPr lang="it-IT" sz="1800" dirty="0"/>
              <a:t> sono: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FB4107A-B0E7-4F82-BD70-FC5F35F0D1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6" y="6498000"/>
            <a:ext cx="1108567" cy="162000"/>
          </a:xfrm>
          <a:prstGeom prst="rect">
            <a:avLst/>
          </a:prstGeom>
        </p:spPr>
      </p:pic>
      <p:pic>
        <p:nvPicPr>
          <p:cNvPr id="2050" name="Picture 2" descr="https://www.unigens.it/wp-content/uploads/2021/02/Partner_UniCredit.png">
            <a:extLst>
              <a:ext uri="{FF2B5EF4-FFF2-40B4-BE49-F238E27FC236}">
                <a16:creationId xmlns:a16="http://schemas.microsoft.com/office/drawing/2014/main" id="{D11B192D-B60C-473E-A7E4-7D7C89F16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8" t="37551" r="14659" b="41482"/>
          <a:stretch/>
        </p:blipFill>
        <p:spPr bwMode="auto">
          <a:xfrm>
            <a:off x="238432" y="2163652"/>
            <a:ext cx="1904113" cy="39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unigens.it/wp-content/uploads/2021/03/Caritas-Roma_footer.png">
            <a:extLst>
              <a:ext uri="{FF2B5EF4-FFF2-40B4-BE49-F238E27FC236}">
                <a16:creationId xmlns:a16="http://schemas.microsoft.com/office/drawing/2014/main" id="{EC8933AD-9C36-4D37-ADAA-59840B105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8" t="29047" r="15638" b="26911"/>
          <a:stretch/>
        </p:blipFill>
        <p:spPr bwMode="auto">
          <a:xfrm>
            <a:off x="3549793" y="1907795"/>
            <a:ext cx="1885678" cy="83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unigens.it/wp-content/uploads/2021/03/Fondazione_Operti_285x200-1.png">
            <a:extLst>
              <a:ext uri="{FF2B5EF4-FFF2-40B4-BE49-F238E27FC236}">
                <a16:creationId xmlns:a16="http://schemas.microsoft.com/office/drawing/2014/main" id="{CCB662F8-0F5B-4457-86FD-6F354D35A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4" b="24459"/>
          <a:stretch/>
        </p:blipFill>
        <p:spPr bwMode="auto">
          <a:xfrm>
            <a:off x="4285073" y="5240766"/>
            <a:ext cx="1823083" cy="6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unigens.it/wp-content/uploads/2021/03/Nova-School-1.jpg">
            <a:extLst>
              <a:ext uri="{FF2B5EF4-FFF2-40B4-BE49-F238E27FC236}">
                <a16:creationId xmlns:a16="http://schemas.microsoft.com/office/drawing/2014/main" id="{44625C52-7E94-474C-BAC6-83054E8F3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00" y="4880724"/>
            <a:ext cx="1729711" cy="88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unigens.it/wp-content/uploads/2021/03/SS.Mamilano_285x200.png">
            <a:extLst>
              <a:ext uri="{FF2B5EF4-FFF2-40B4-BE49-F238E27FC236}">
                <a16:creationId xmlns:a16="http://schemas.microsoft.com/office/drawing/2014/main" id="{45056066-CE9E-4C42-8769-09DD71883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6" b="34504"/>
          <a:stretch/>
        </p:blipFill>
        <p:spPr bwMode="auto">
          <a:xfrm>
            <a:off x="214158" y="4050790"/>
            <a:ext cx="2714625" cy="6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www.unigens.it/wp-content/uploads/2021/05/LE-ONDE_logo_2018-1.jpg">
            <a:extLst>
              <a:ext uri="{FF2B5EF4-FFF2-40B4-BE49-F238E27FC236}">
                <a16:creationId xmlns:a16="http://schemas.microsoft.com/office/drawing/2014/main" id="{A3F34453-008E-4A74-9D39-BCEBE035E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89" y="4631052"/>
            <a:ext cx="1183720" cy="136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unigens.it/wp-content/uploads/2021/09/ISF-logo.png">
            <a:extLst>
              <a:ext uri="{FF2B5EF4-FFF2-40B4-BE49-F238E27FC236}">
                <a16:creationId xmlns:a16="http://schemas.microsoft.com/office/drawing/2014/main" id="{7A528879-826B-4C82-88BB-175A1E11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64" y="3014222"/>
            <a:ext cx="2165956" cy="63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www.unigens.it/wp-content/uploads/2021/10/Partner_Cottino.png">
            <a:extLst>
              <a:ext uri="{FF2B5EF4-FFF2-40B4-BE49-F238E27FC236}">
                <a16:creationId xmlns:a16="http://schemas.microsoft.com/office/drawing/2014/main" id="{7815AA0D-34DC-4FAD-9ABD-EF1391B8B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3" b="18620"/>
          <a:stretch/>
        </p:blipFill>
        <p:spPr bwMode="auto">
          <a:xfrm>
            <a:off x="4010017" y="3930897"/>
            <a:ext cx="2714625" cy="115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www.unigens.it/wp-content/uploads/2021/10/Partner_Milano_altruista.png">
            <a:extLst>
              <a:ext uri="{FF2B5EF4-FFF2-40B4-BE49-F238E27FC236}">
                <a16:creationId xmlns:a16="http://schemas.microsoft.com/office/drawing/2014/main" id="{8EE3321E-03FE-4553-A988-26DC94E108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6" t="5915" r="23651" b="9531"/>
          <a:stretch/>
        </p:blipFill>
        <p:spPr bwMode="auto">
          <a:xfrm>
            <a:off x="7790245" y="2472722"/>
            <a:ext cx="1163636" cy="122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www.unigens.it/wp-content/uploads/2021/10/Partner_weworld.png">
            <a:extLst>
              <a:ext uri="{FF2B5EF4-FFF2-40B4-BE49-F238E27FC236}">
                <a16:creationId xmlns:a16="http://schemas.microsoft.com/office/drawing/2014/main" id="{9257F717-D470-4BAD-9B38-42D3A76412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2" t="29066" r="20702" b="23654"/>
          <a:stretch/>
        </p:blipFill>
        <p:spPr bwMode="auto">
          <a:xfrm>
            <a:off x="3765809" y="3030210"/>
            <a:ext cx="1601521" cy="90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www.unigens.it/wp-content/uploads/2021/11/Inventare-insieme.png">
            <a:extLst>
              <a:ext uri="{FF2B5EF4-FFF2-40B4-BE49-F238E27FC236}">
                <a16:creationId xmlns:a16="http://schemas.microsoft.com/office/drawing/2014/main" id="{5BF93428-8FC7-4B8C-82B6-829209CA6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21" y="5346729"/>
            <a:ext cx="1823083" cy="5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www.unigens.it/wp-content/uploads/2021/11/Torino-Social-Impact.png">
            <a:extLst>
              <a:ext uri="{FF2B5EF4-FFF2-40B4-BE49-F238E27FC236}">
                <a16:creationId xmlns:a16="http://schemas.microsoft.com/office/drawing/2014/main" id="{5DFBC1FE-2048-415F-844A-4D1E9B5D0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260" y="1938801"/>
            <a:ext cx="1589534" cy="8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Fondazione Francesca Rava: al fianco dei bimbi in difficoltà">
            <a:extLst>
              <a:ext uri="{FF2B5EF4-FFF2-40B4-BE49-F238E27FC236}">
                <a16:creationId xmlns:a16="http://schemas.microsoft.com/office/drawing/2014/main" id="{3E1618CE-79F5-4136-9E32-7089ED50F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93" y="2900849"/>
            <a:ext cx="1348623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ENM Ente Nazionale Microcredito | Unione Artigiani Italiani">
            <a:extLst>
              <a:ext uri="{FF2B5EF4-FFF2-40B4-BE49-F238E27FC236}">
                <a16:creationId xmlns:a16="http://schemas.microsoft.com/office/drawing/2014/main" id="{D5E2EA4A-D5BD-4151-A07A-A99AA62FA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880" y="4374002"/>
            <a:ext cx="2178520" cy="70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Dottrinasociale.it - La Società">
            <a:extLst>
              <a:ext uri="{FF2B5EF4-FFF2-40B4-BE49-F238E27FC236}">
                <a16:creationId xmlns:a16="http://schemas.microsoft.com/office/drawing/2014/main" id="{36CA4A6C-B0A4-4A32-9F0B-A7000E3BA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72" y="2985550"/>
            <a:ext cx="13525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ome Fondazione Alberto Sordi - Fondazione Alberto Sordi">
            <a:extLst>
              <a:ext uri="{FF2B5EF4-FFF2-40B4-BE49-F238E27FC236}">
                <a16:creationId xmlns:a16="http://schemas.microsoft.com/office/drawing/2014/main" id="{CB840BD1-8A49-4DB9-826B-9C2561B31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264" y="1733827"/>
            <a:ext cx="2338755" cy="8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893BB09-73CB-40FB-A4B4-52228B50AC5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905B490-33B0-4563-9498-628E8AA75CDD}"/>
              </a:ext>
            </a:extLst>
          </p:cNvPr>
          <p:cNvSpPr txBox="1"/>
          <p:nvPr/>
        </p:nvSpPr>
        <p:spPr>
          <a:xfrm>
            <a:off x="270000" y="63180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0169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0E56C9-8B6E-4584-A04B-5B82CA931F75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2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ll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 presente modulo formativo (di seguito “Modulo”) ha solo finalità didattiche. Le stime e le valutazioni contenute nel presente Modulo rappresentano l’opinione autonoma e indipendente di </a:t>
            </a: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UniGens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 – Organizzazione di Volontariato (di seguito “</a:t>
            </a: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UniGens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”) e si basano su dati e informazioni tratte da fonti che </a:t>
            </a: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UniGens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 ritiene attendibili (che vengono specificamente citate), ma sulle quali non rilascia alcuna garanzia e non si assume alcuna responsabilità circa la loro completezza, correttezza e veridicità. I contenuti del Modulo sono offerti da </a:t>
            </a: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UniGens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 puramente a scopo didattico/informativo e non devono essere considerati in alcun modo sostitutivi di una eventuale specifica e personale consulenza rilasciata  da Istituti di  Credito direttamente al singolo interessato. Le informazioni e i dati forniti sono da considerarsi aggiornati alla data riportata nel Modulo.</a:t>
            </a:r>
          </a:p>
          <a:p>
            <a:pPr marL="0" indent="0" algn="just">
              <a:spcBef>
                <a:spcPts val="0"/>
              </a:spcBef>
              <a:buNone/>
            </a:pPr>
            <a:b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UniGens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 si riserva il diritto di aggiornare/modificare i dati e le informazioni espresse nel Modulo in qualsiasi momento senza alcun preavviso.</a:t>
            </a:r>
          </a:p>
          <a:p>
            <a:pPr marL="0" indent="0" algn="just">
              <a:spcBef>
                <a:spcPts val="0"/>
              </a:spcBef>
              <a:buNone/>
            </a:pPr>
            <a:b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I contenuti del Modulo - comprensivi di dati, notizie, informazioni, immagini, grafici, disegni, marchi e nomi a dominio - sono di proprietà di </a:t>
            </a: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UniGens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, se non diversamente indicato, coperti da copyright e dalla normativa in materia di proprietà industriale. Non è concessa alcuna licenza né diritto d'uso e pertanto non è consentito riprodurne i contenuti, in tutto o in parte, su alcun supporto, copiarli, pubblicarli e utilizzarli a scopo commerciale senza preventiva autorizzazione scritta di </a:t>
            </a:r>
            <a:r>
              <a:rPr lang="it-IT" sz="7200" i="1" dirty="0" err="1">
                <a:latin typeface="Calibri" panose="020F0502020204030204" pitchFamily="34" charset="0"/>
                <a:cs typeface="Calibri" panose="020F0502020204030204" pitchFamily="34" charset="0"/>
              </a:rPr>
              <a:t>UniGens</a:t>
            </a:r>
            <a:r>
              <a:rPr lang="it-IT" sz="7200" i="1" dirty="0">
                <a:latin typeface="Calibri" panose="020F0502020204030204" pitchFamily="34" charset="0"/>
                <a:cs typeface="Calibri" panose="020F0502020204030204" pitchFamily="34" charset="0"/>
              </a:rPr>
              <a:t>, salva la possibilità di farne copia per uso esclusivamente personale”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8337285-DB30-46F9-9FA6-CA22170C3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5200"/>
            <a:ext cx="8690400" cy="306366"/>
          </a:xfrm>
        </p:spPr>
        <p:txBody>
          <a:bodyPr anchor="t" anchorCtr="0">
            <a:noAutofit/>
          </a:bodyPr>
          <a:lstStyle/>
          <a:p>
            <a:r>
              <a:rPr lang="it-IT" sz="2800" spc="-1" dirty="0">
                <a:latin typeface="+mn-lt"/>
              </a:rPr>
              <a:t>Disclaimer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4AE775D-1D69-4696-9663-4BF5DBABF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2" y="6498000"/>
            <a:ext cx="1108567" cy="162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F0A5F4-C540-4BBB-A916-5B49B5D6AEC4}"/>
              </a:ext>
            </a:extLst>
          </p:cNvPr>
          <p:cNvSpPr txBox="1"/>
          <p:nvPr/>
        </p:nvSpPr>
        <p:spPr>
          <a:xfrm>
            <a:off x="270000" y="63180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5727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EAA910E-3F81-46D3-A05F-51E7E3A76444}"/>
              </a:ext>
            </a:extLst>
          </p:cNvPr>
          <p:cNvSpPr txBox="1">
            <a:spLocks/>
          </p:cNvSpPr>
          <p:nvPr/>
        </p:nvSpPr>
        <p:spPr>
          <a:xfrm>
            <a:off x="234000" y="475200"/>
            <a:ext cx="8690400" cy="5055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lang="en-GB" sz="2200" b="1" kern="1200" noProof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5pPr>
            <a:lvl6pPr marL="342875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6pPr>
            <a:lvl7pPr marL="685749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7pPr>
            <a:lvl8pPr marL="1028624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8pPr>
            <a:lvl9pPr marL="1371498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0" dirty="0">
                <a:latin typeface="+mn-lt"/>
                <a:cs typeface="+mj-cs"/>
              </a:rPr>
              <a:t>Una mappa concettuale dell’Agenda 2030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BBD03B-A5C5-47AA-8481-FEEF519DA1B8}"/>
              </a:ext>
            </a:extLst>
          </p:cNvPr>
          <p:cNvSpPr txBox="1"/>
          <p:nvPr/>
        </p:nvSpPr>
        <p:spPr>
          <a:xfrm>
            <a:off x="270000" y="63180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9127CAD-21FB-440D-A909-8DD3EF5BF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2" y="6498000"/>
            <a:ext cx="1108567" cy="162000"/>
          </a:xfrm>
          <a:prstGeom prst="rect">
            <a:avLst/>
          </a:prstGeom>
        </p:spPr>
      </p:pic>
      <p:pic>
        <p:nvPicPr>
          <p:cNvPr id="1030" name="Picture 6" descr="Target market Vectors &amp; Illustrations for Free Download | Freepik">
            <a:extLst>
              <a:ext uri="{FF2B5EF4-FFF2-40B4-BE49-F238E27FC236}">
                <a16:creationId xmlns:a16="http://schemas.microsoft.com/office/drawing/2014/main" id="{AF9CE9C1-7B8A-42CD-9D96-BCCC595B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824" y="2614935"/>
            <a:ext cx="949300" cy="9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cona del glifo nero dell'istituzione di stato - vettore stock 2255823 |  Crushpixel">
            <a:extLst>
              <a:ext uri="{FF2B5EF4-FFF2-40B4-BE49-F238E27FC236}">
                <a16:creationId xmlns:a16="http://schemas.microsoft.com/office/drawing/2014/main" id="{C5E614B3-37F6-4CB5-A682-846A20C28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67" b="91556" l="20889" r="82667">
                        <a14:foregroundMark x1="57778" y1="38222" x2="57778" y2="38222"/>
                        <a14:foregroundMark x1="54667" y1="24000" x2="54667" y2="24000"/>
                        <a14:foregroundMark x1="54667" y1="24000" x2="54667" y2="24000"/>
                        <a14:foregroundMark x1="51111" y1="23111" x2="51111" y2="23111"/>
                        <a14:foregroundMark x1="54222" y1="45778" x2="54222" y2="45778"/>
                        <a14:foregroundMark x1="64889" y1="45333" x2="64889" y2="45333"/>
                        <a14:foregroundMark x1="35556" y1="45778" x2="35556" y2="45778"/>
                        <a14:foregroundMark x1="28000" y1="52000" x2="28000" y2="52000"/>
                        <a14:foregroundMark x1="30667" y1="59111" x2="30667" y2="59111"/>
                        <a14:foregroundMark x1="20889" y1="57333" x2="20889" y2="57333"/>
                        <a14:foregroundMark x1="25778" y1="60889" x2="25778" y2="60889"/>
                        <a14:foregroundMark x1="25778" y1="69778" x2="25778" y2="69778"/>
                        <a14:foregroundMark x1="73778" y1="60000" x2="73778" y2="60000"/>
                        <a14:foregroundMark x1="74667" y1="70222" x2="74667" y2="70222"/>
                        <a14:foregroundMark x1="77333" y1="51111" x2="77333" y2="51111"/>
                        <a14:foregroundMark x1="48889" y1="63111" x2="48889" y2="63111"/>
                        <a14:foregroundMark x1="57778" y1="62222" x2="57778" y2="62222"/>
                        <a14:foregroundMark x1="60444" y1="61333" x2="60444" y2="61333"/>
                        <a14:foregroundMark x1="65778" y1="61333" x2="65778" y2="61333"/>
                        <a14:foregroundMark x1="42667" y1="57333" x2="42667" y2="57333"/>
                        <a14:foregroundMark x1="38222" y1="57333" x2="38222" y2="57333"/>
                        <a14:foregroundMark x1="34667" y1="57778" x2="34667" y2="57778"/>
                        <a14:foregroundMark x1="47556" y1="72000" x2="47556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18" t="19453" r="8995"/>
          <a:stretch/>
        </p:blipFill>
        <p:spPr bwMode="auto">
          <a:xfrm>
            <a:off x="5148000" y="1031305"/>
            <a:ext cx="1229016" cy="131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mmissione di Diritto Bancario e del Terzo Settore">
            <a:extLst>
              <a:ext uri="{FF2B5EF4-FFF2-40B4-BE49-F238E27FC236}">
                <a16:creationId xmlns:a16="http://schemas.microsoft.com/office/drawing/2014/main" id="{D5FD5121-4A9B-469C-958D-ED747131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549" y="2336011"/>
            <a:ext cx="962810" cy="98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A8D20B3-D1CB-460A-9042-F73414823B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0"/>
          <a:stretch/>
        </p:blipFill>
        <p:spPr>
          <a:xfrm>
            <a:off x="5148000" y="5000558"/>
            <a:ext cx="1612800" cy="962811"/>
          </a:xfrm>
          <a:prstGeom prst="rect">
            <a:avLst/>
          </a:prstGeom>
        </p:spPr>
      </p:pic>
      <p:pic>
        <p:nvPicPr>
          <p:cNvPr id="16" name="Picture 2" descr="ONU AGENDA 2030 - RiavviaItalia 2.1">
            <a:extLst>
              <a:ext uri="{FF2B5EF4-FFF2-40B4-BE49-F238E27FC236}">
                <a16:creationId xmlns:a16="http://schemas.microsoft.com/office/drawing/2014/main" id="{4C6AA824-AD38-47C9-8A6E-A4E05F686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539" y="3758753"/>
            <a:ext cx="1119600" cy="112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genda 2030. L'ASviS: &quot;Approvata la Strategia per lo Sviluppo Sostenibile.  Ora una posizione chiara del Governo al Summit dell'Onu&quot; - AliAutonomie">
            <a:extLst>
              <a:ext uri="{FF2B5EF4-FFF2-40B4-BE49-F238E27FC236}">
                <a16:creationId xmlns:a16="http://schemas.microsoft.com/office/drawing/2014/main" id="{561FA7DA-FC59-4813-9BCA-98AEBA121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08" y="1910819"/>
            <a:ext cx="1270419" cy="12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user Insieme Bologna APS – Ambiente – Agenda 2030 – AuserBologna">
            <a:extLst>
              <a:ext uri="{FF2B5EF4-FFF2-40B4-BE49-F238E27FC236}">
                <a16:creationId xmlns:a16="http://schemas.microsoft.com/office/drawing/2014/main" id="{AE223AF6-B4FF-4418-909F-51D8EFF15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6" t="5015" r="10984" b="73770"/>
          <a:stretch/>
        </p:blipFill>
        <p:spPr bwMode="auto">
          <a:xfrm>
            <a:off x="234000" y="1467791"/>
            <a:ext cx="1229016" cy="6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9474552E-C6BE-4462-B221-59DF6C188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>
            <a:off x="721901" y="2026041"/>
            <a:ext cx="948067" cy="624044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73F1F0D-61B8-44BC-AB72-EF7B1132F82E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>
            <a:off x="2825764" y="2844155"/>
            <a:ext cx="948067" cy="624044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C925A84C-950D-47BF-BE82-5EA46CB92D63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3187" flipH="1" flipV="1">
            <a:off x="4697266" y="2767995"/>
            <a:ext cx="618309" cy="399515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222EF1DA-9EFE-451B-B00F-49E77587E976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6301" flipH="1">
            <a:off x="4329768" y="3682346"/>
            <a:ext cx="948067" cy="62404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A8CC2512-CBDF-4AED-A3FE-6DE6050541B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9539" flipH="1">
            <a:off x="3724021" y="4446029"/>
            <a:ext cx="1695958" cy="624152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C68A2D01-1DFC-492E-9C99-68035429D9D1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7151" flipH="1">
            <a:off x="6890949" y="5339887"/>
            <a:ext cx="550048" cy="624044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19CB8995-A81D-444A-8319-2BAD9CDAA63A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2971" flipH="1" flipV="1">
            <a:off x="3842520" y="1794507"/>
            <a:ext cx="1535974" cy="57242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8CFCEAE-3CD5-4D5D-9AEF-03B3C09B4A3D}"/>
              </a:ext>
            </a:extLst>
          </p:cNvPr>
          <p:cNvSpPr txBox="1"/>
          <p:nvPr/>
        </p:nvSpPr>
        <p:spPr>
          <a:xfrm>
            <a:off x="5389212" y="1918000"/>
            <a:ext cx="61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A197"/>
                </a:solidFill>
              </a:rPr>
              <a:t>Stati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A5AF3D6-4D8D-4D51-95EA-951B685BDB14}"/>
              </a:ext>
            </a:extLst>
          </p:cNvPr>
          <p:cNvSpPr txBox="1"/>
          <p:nvPr/>
        </p:nvSpPr>
        <p:spPr>
          <a:xfrm>
            <a:off x="5432111" y="5824115"/>
            <a:ext cx="99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A197"/>
                </a:solidFill>
              </a:rPr>
              <a:t>Cittadini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5B85C5F-DE8B-4863-B091-64283A6A5CC7}"/>
              </a:ext>
            </a:extLst>
          </p:cNvPr>
          <p:cNvSpPr txBox="1"/>
          <p:nvPr/>
        </p:nvSpPr>
        <p:spPr>
          <a:xfrm>
            <a:off x="3339932" y="3443682"/>
            <a:ext cx="8206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A197"/>
                </a:solidFill>
              </a:rPr>
              <a:t>169</a:t>
            </a:r>
            <a:r>
              <a:rPr lang="it-IT" b="1" dirty="0">
                <a:solidFill>
                  <a:srgbClr val="00A197"/>
                </a:solidFill>
              </a:rPr>
              <a:t> </a:t>
            </a:r>
          </a:p>
          <a:p>
            <a:pPr algn="ctr"/>
            <a:r>
              <a:rPr lang="it-IT" sz="2000" b="1" dirty="0">
                <a:solidFill>
                  <a:srgbClr val="00A197"/>
                </a:solidFill>
              </a:rPr>
              <a:t>target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1BA157A2-7C25-4AE8-9D20-6D0EFB07E52D}"/>
              </a:ext>
            </a:extLst>
          </p:cNvPr>
          <p:cNvSpPr txBox="1"/>
          <p:nvPr/>
        </p:nvSpPr>
        <p:spPr>
          <a:xfrm>
            <a:off x="1769203" y="3341888"/>
            <a:ext cx="10647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A197"/>
                </a:solidFill>
              </a:rPr>
              <a:t>17</a:t>
            </a:r>
            <a:r>
              <a:rPr lang="it-IT" b="1" dirty="0">
                <a:solidFill>
                  <a:srgbClr val="00A197"/>
                </a:solidFill>
              </a:rPr>
              <a:t> </a:t>
            </a:r>
          </a:p>
          <a:p>
            <a:pPr algn="ctr"/>
            <a:r>
              <a:rPr lang="it-IT" sz="2000" b="1" dirty="0">
                <a:solidFill>
                  <a:srgbClr val="00A197"/>
                </a:solidFill>
              </a:rPr>
              <a:t>obiettiv</a:t>
            </a:r>
            <a:r>
              <a:rPr lang="it-IT" b="1" dirty="0">
                <a:solidFill>
                  <a:srgbClr val="00A197"/>
                </a:solidFill>
              </a:rPr>
              <a:t>i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ABF2B05-C9D9-4D9C-9DD5-8A7D5C6F177F}"/>
              </a:ext>
            </a:extLst>
          </p:cNvPr>
          <p:cNvSpPr txBox="1"/>
          <p:nvPr/>
        </p:nvSpPr>
        <p:spPr>
          <a:xfrm>
            <a:off x="7405566" y="4868813"/>
            <a:ext cx="16715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A197"/>
                </a:solidFill>
              </a:rPr>
              <a:t>170</a:t>
            </a:r>
            <a:r>
              <a:rPr lang="it-IT" b="1" dirty="0">
                <a:solidFill>
                  <a:srgbClr val="00A197"/>
                </a:solidFill>
              </a:rPr>
              <a:t> </a:t>
            </a:r>
          </a:p>
          <a:p>
            <a:pPr algn="ctr"/>
            <a:r>
              <a:rPr lang="it-IT" b="1" dirty="0">
                <a:solidFill>
                  <a:srgbClr val="00A197"/>
                </a:solidFill>
              </a:rPr>
              <a:t>comportamenti</a:t>
            </a:r>
          </a:p>
        </p:txBody>
      </p:sp>
      <p:pic>
        <p:nvPicPr>
          <p:cNvPr id="35" name="Picture 12" descr="Pin su simboli">
            <a:extLst>
              <a:ext uri="{FF2B5EF4-FFF2-40B4-BE49-F238E27FC236}">
                <a16:creationId xmlns:a16="http://schemas.microsoft.com/office/drawing/2014/main" id="{33722B1D-C74A-4686-9F89-DE705FB2E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11" y="3599270"/>
            <a:ext cx="949300" cy="8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6898F680-5AE7-4DAA-B4D1-7F466BCBD2EF}"/>
              </a:ext>
            </a:extLst>
          </p:cNvPr>
          <p:cNvSpPr txBox="1"/>
          <p:nvPr/>
        </p:nvSpPr>
        <p:spPr>
          <a:xfrm>
            <a:off x="5259549" y="4448644"/>
            <a:ext cx="957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A197"/>
                </a:solidFill>
              </a:rPr>
              <a:t>Imprese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53BF1FA-5AAA-4743-AD5A-05FF2B35AC6C}"/>
              </a:ext>
            </a:extLst>
          </p:cNvPr>
          <p:cNvSpPr txBox="1"/>
          <p:nvPr/>
        </p:nvSpPr>
        <p:spPr>
          <a:xfrm>
            <a:off x="5170220" y="3212222"/>
            <a:ext cx="134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A197"/>
                </a:solidFill>
              </a:rPr>
              <a:t>Associazioni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B92474C4-E2E7-4580-8ADD-A32C7D77D42B}"/>
              </a:ext>
            </a:extLst>
          </p:cNvPr>
          <p:cNvSpPr/>
          <p:nvPr/>
        </p:nvSpPr>
        <p:spPr>
          <a:xfrm>
            <a:off x="273818" y="2773850"/>
            <a:ext cx="1528057" cy="125374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Incontro del 10 e 17 gennaio</a:t>
            </a:r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6972126B-EE57-440C-BB87-234C97D73EB8}"/>
              </a:ext>
            </a:extLst>
          </p:cNvPr>
          <p:cNvSpPr/>
          <p:nvPr/>
        </p:nvSpPr>
        <p:spPr>
          <a:xfrm>
            <a:off x="3073156" y="4844997"/>
            <a:ext cx="1692335" cy="124122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Incontro del 31 gennaio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D8863400-27BB-46EE-906C-81CC52681F96}"/>
              </a:ext>
            </a:extLst>
          </p:cNvPr>
          <p:cNvSpPr/>
          <p:nvPr/>
        </p:nvSpPr>
        <p:spPr>
          <a:xfrm>
            <a:off x="6144005" y="3875960"/>
            <a:ext cx="1522096" cy="112459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Incontro del 24 gennaio</a:t>
            </a:r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5CDDFC03-0DBB-443C-8F30-81BA2FC83BD6}"/>
              </a:ext>
            </a:extLst>
          </p:cNvPr>
          <p:cNvSpPr/>
          <p:nvPr/>
        </p:nvSpPr>
        <p:spPr>
          <a:xfrm>
            <a:off x="6381621" y="2244010"/>
            <a:ext cx="1522096" cy="11245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Incontro del 7 febbraio</a:t>
            </a:r>
          </a:p>
        </p:txBody>
      </p:sp>
    </p:spTree>
    <p:extLst>
      <p:ext uri="{BB962C8B-B14F-4D97-AF65-F5344CB8AC3E}">
        <p14:creationId xmlns:p14="http://schemas.microsoft.com/office/powerpoint/2010/main" val="383460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 </a:t>
            </a:r>
            <a:endParaRPr lang="it-IT" dirty="0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C4B6EF42-DB55-480A-8C1E-E3A6A02932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2210508" y="1361820"/>
            <a:ext cx="1462708" cy="658055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1FAD0D42-4FC3-4A38-9429-119EF5B63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0736" flipH="1" flipV="1">
            <a:off x="8097981" y="3176489"/>
            <a:ext cx="1508703" cy="505022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69ABBA-4807-4090-925A-B405577F157E}"/>
              </a:ext>
            </a:extLst>
          </p:cNvPr>
          <p:cNvSpPr txBox="1"/>
          <p:nvPr/>
        </p:nvSpPr>
        <p:spPr>
          <a:xfrm>
            <a:off x="145186" y="2836800"/>
            <a:ext cx="241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volontariato: una panoramica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5A13177-7B0E-47EA-933C-9D73EE792ADA}"/>
              </a:ext>
            </a:extLst>
          </p:cNvPr>
          <p:cNvSpPr txBox="1"/>
          <p:nvPr/>
        </p:nvSpPr>
        <p:spPr>
          <a:xfrm>
            <a:off x="6758579" y="2836800"/>
            <a:ext cx="195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numeri del Terzo Settore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B302FF6-614B-4EDA-A8EF-F5BC77B5EEE7}"/>
              </a:ext>
            </a:extLst>
          </p:cNvPr>
          <p:cNvSpPr txBox="1"/>
          <p:nvPr/>
        </p:nvSpPr>
        <p:spPr>
          <a:xfrm>
            <a:off x="3452902" y="5364000"/>
            <a:ext cx="22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cittadini per il Terzo Settore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6E0F26-9E4B-4C71-95F1-A5B7B5C45D33}"/>
              </a:ext>
            </a:extLst>
          </p:cNvPr>
          <p:cNvSpPr txBox="1"/>
          <p:nvPr/>
        </p:nvSpPr>
        <p:spPr>
          <a:xfrm>
            <a:off x="3450026" y="2836800"/>
            <a:ext cx="215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riforma del Terzo Settore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E860A601-F064-4D56-A915-85A21EE543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5436000" y="1282498"/>
            <a:ext cx="1462708" cy="65805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484D632-22D8-4CB7-A50A-CBDB2F810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0" y="6498000"/>
            <a:ext cx="1108567" cy="162000"/>
          </a:xfrm>
          <a:prstGeom prst="rect">
            <a:avLst/>
          </a:prstGeom>
        </p:spPr>
      </p:pic>
      <p:sp>
        <p:nvSpPr>
          <p:cNvPr id="31" name="Titolo 2">
            <a:extLst>
              <a:ext uri="{FF2B5EF4-FFF2-40B4-BE49-F238E27FC236}">
                <a16:creationId xmlns:a16="http://schemas.microsoft.com/office/drawing/2014/main" id="{160EE8DB-FF27-4CA4-89CE-8C403AC0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5200"/>
            <a:ext cx="8186420" cy="504000"/>
          </a:xfrm>
        </p:spPr>
        <p:txBody>
          <a:bodyPr>
            <a:normAutofit/>
          </a:bodyPr>
          <a:lstStyle/>
          <a:p>
            <a:r>
              <a:rPr lang="it-IT" sz="2800" spc="-1" dirty="0">
                <a:latin typeface="+mn-lt"/>
              </a:rPr>
              <a:t>Il nostro percorso di apprendimento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7F92CD6-D070-4513-BE66-104F2F4952C0}"/>
              </a:ext>
            </a:extLst>
          </p:cNvPr>
          <p:cNvSpPr txBox="1"/>
          <p:nvPr/>
        </p:nvSpPr>
        <p:spPr>
          <a:xfrm>
            <a:off x="270000" y="63180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8349A4F-816E-4AB0-B08C-4B07D91A46F8}"/>
              </a:ext>
            </a:extLst>
          </p:cNvPr>
          <p:cNvSpPr txBox="1"/>
          <p:nvPr/>
        </p:nvSpPr>
        <p:spPr>
          <a:xfrm>
            <a:off x="6614138" y="5372186"/>
            <a:ext cx="22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valore economico del Terzo Settore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19B7F30-4366-432A-A43F-6C888F5F8A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88646" y="4327996"/>
            <a:ext cx="1462708" cy="65805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138D1B7-4ADA-4BB1-AA01-64DCBD09DC7F}"/>
              </a:ext>
            </a:extLst>
          </p:cNvPr>
          <p:cNvSpPr txBox="1"/>
          <p:nvPr/>
        </p:nvSpPr>
        <p:spPr>
          <a:xfrm>
            <a:off x="362413" y="5400590"/>
            <a:ext cx="223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testimonianza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EABE3C6-2A5F-46C1-9185-05AA4D0D4F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81600" y="4322918"/>
            <a:ext cx="1462708" cy="658055"/>
          </a:xfrm>
          <a:prstGeom prst="rect">
            <a:avLst/>
          </a:prstGeom>
        </p:spPr>
      </p:pic>
      <p:pic>
        <p:nvPicPr>
          <p:cNvPr id="27" name="Picture 2" descr="Il volontariato come amore politico per i diritti umani – Focsiv">
            <a:extLst>
              <a:ext uri="{FF2B5EF4-FFF2-40B4-BE49-F238E27FC236}">
                <a16:creationId xmlns:a16="http://schemas.microsoft.com/office/drawing/2014/main" id="{CAA3E99E-5A26-4774-BD42-401EE8AC315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080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iforma del Terzo Settore: obblighi, vantaggi e principali novità - Studio  Silvestri">
            <a:extLst>
              <a:ext uri="{FF2B5EF4-FFF2-40B4-BE49-F238E27FC236}">
                <a16:creationId xmlns:a16="http://schemas.microsoft.com/office/drawing/2014/main" id="{061A2CCE-74EB-4665-B53A-74E0F33CE12D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/>
          <a:stretch/>
        </p:blipFill>
        <p:spPr bwMode="auto">
          <a:xfrm>
            <a:off x="3672000" y="1080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 numeri dell'asilo | Ministero dell'Interno">
            <a:extLst>
              <a:ext uri="{FF2B5EF4-FFF2-40B4-BE49-F238E27FC236}">
                <a16:creationId xmlns:a16="http://schemas.microsoft.com/office/drawing/2014/main" id="{38DDAEDC-6B3B-40B5-A29F-61B3AFF1D14A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13699"/>
          <a:stretch/>
        </p:blipFill>
        <p:spPr bwMode="auto">
          <a:xfrm>
            <a:off x="6912000" y="1152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enaro - Wikipedia">
            <a:extLst>
              <a:ext uri="{FF2B5EF4-FFF2-40B4-BE49-F238E27FC236}">
                <a16:creationId xmlns:a16="http://schemas.microsoft.com/office/drawing/2014/main" id="{C38E1EA7-819C-4B9B-8A57-CBCC98FAC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t="2466" r="12339" b="-2466"/>
          <a:stretch/>
        </p:blipFill>
        <p:spPr bwMode="auto">
          <a:xfrm>
            <a:off x="6912000" y="3708000"/>
            <a:ext cx="1648918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ontributi economici agli Enti del Terzo Settore - Comune di Cascina">
            <a:extLst>
              <a:ext uri="{FF2B5EF4-FFF2-40B4-BE49-F238E27FC236}">
                <a16:creationId xmlns:a16="http://schemas.microsoft.com/office/drawing/2014/main" id="{5AC8BEAC-E59C-485C-B93D-8339FE0E9205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r="10965"/>
          <a:stretch/>
        </p:blipFill>
        <p:spPr bwMode="auto">
          <a:xfrm>
            <a:off x="3672000" y="3708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Associazione La Fraternità | Verona">
            <a:extLst>
              <a:ext uri="{FF2B5EF4-FFF2-40B4-BE49-F238E27FC236}">
                <a16:creationId xmlns:a16="http://schemas.microsoft.com/office/drawing/2014/main" id="{3FCC306C-5E6A-4C10-BEC2-5EE0878453BB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r="22037"/>
          <a:stretch/>
        </p:blipFill>
        <p:spPr bwMode="auto">
          <a:xfrm>
            <a:off x="583200" y="3708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3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/>
              <a:t> </a:t>
            </a:r>
            <a:endParaRPr lang="it-IT" dirty="0"/>
          </a:p>
        </p:txBody>
      </p:sp>
      <p:pic>
        <p:nvPicPr>
          <p:cNvPr id="43" name="Immagine 42">
            <a:extLst>
              <a:ext uri="{FF2B5EF4-FFF2-40B4-BE49-F238E27FC236}">
                <a16:creationId xmlns:a16="http://schemas.microsoft.com/office/drawing/2014/main" id="{C4B6EF42-DB55-480A-8C1E-E3A6A02932D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2210508" y="1361820"/>
            <a:ext cx="1462708" cy="658055"/>
          </a:xfrm>
          <a:prstGeom prst="rect">
            <a:avLst/>
          </a:prstGeom>
        </p:spPr>
      </p:pic>
      <p:pic>
        <p:nvPicPr>
          <p:cNvPr id="45" name="Immagine 44">
            <a:extLst>
              <a:ext uri="{FF2B5EF4-FFF2-40B4-BE49-F238E27FC236}">
                <a16:creationId xmlns:a16="http://schemas.microsoft.com/office/drawing/2014/main" id="{1FAD0D42-4FC3-4A38-9429-119EF5B635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0736" flipH="1" flipV="1">
            <a:off x="8097981" y="3176489"/>
            <a:ext cx="1508703" cy="505022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169ABBA-4807-4090-925A-B405577F157E}"/>
              </a:ext>
            </a:extLst>
          </p:cNvPr>
          <p:cNvSpPr txBox="1"/>
          <p:nvPr/>
        </p:nvSpPr>
        <p:spPr>
          <a:xfrm>
            <a:off x="145186" y="2836800"/>
            <a:ext cx="2418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volontariato: una panoramica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5A13177-7B0E-47EA-933C-9D73EE792ADA}"/>
              </a:ext>
            </a:extLst>
          </p:cNvPr>
          <p:cNvSpPr txBox="1"/>
          <p:nvPr/>
        </p:nvSpPr>
        <p:spPr>
          <a:xfrm>
            <a:off x="6758579" y="2836800"/>
            <a:ext cx="195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numeri del Terzo Settore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B302FF6-614B-4EDA-A8EF-F5BC77B5EEE7}"/>
              </a:ext>
            </a:extLst>
          </p:cNvPr>
          <p:cNvSpPr txBox="1"/>
          <p:nvPr/>
        </p:nvSpPr>
        <p:spPr>
          <a:xfrm>
            <a:off x="3452902" y="5364000"/>
            <a:ext cx="22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cittadini per il Terzo Settore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6E0F26-9E4B-4C71-95F1-A5B7B5C45D33}"/>
              </a:ext>
            </a:extLst>
          </p:cNvPr>
          <p:cNvSpPr txBox="1"/>
          <p:nvPr/>
        </p:nvSpPr>
        <p:spPr>
          <a:xfrm>
            <a:off x="3450026" y="2836800"/>
            <a:ext cx="215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riforma del Terzo Settore</a:t>
            </a:r>
          </a:p>
        </p:txBody>
      </p:sp>
      <p:pic>
        <p:nvPicPr>
          <p:cNvPr id="51" name="Immagine 50">
            <a:extLst>
              <a:ext uri="{FF2B5EF4-FFF2-40B4-BE49-F238E27FC236}">
                <a16:creationId xmlns:a16="http://schemas.microsoft.com/office/drawing/2014/main" id="{E860A601-F064-4D56-A915-85A21EE543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864" flipH="1" flipV="1">
            <a:off x="5436000" y="1282498"/>
            <a:ext cx="1462708" cy="658055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484D632-22D8-4CB7-A50A-CBDB2F810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800" y="6498000"/>
            <a:ext cx="1108567" cy="162000"/>
          </a:xfrm>
          <a:prstGeom prst="rect">
            <a:avLst/>
          </a:prstGeom>
        </p:spPr>
      </p:pic>
      <p:sp>
        <p:nvSpPr>
          <p:cNvPr id="31" name="Titolo 2">
            <a:extLst>
              <a:ext uri="{FF2B5EF4-FFF2-40B4-BE49-F238E27FC236}">
                <a16:creationId xmlns:a16="http://schemas.microsoft.com/office/drawing/2014/main" id="{160EE8DB-FF27-4CA4-89CE-8C403AC0A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5200"/>
            <a:ext cx="8186420" cy="504000"/>
          </a:xfrm>
        </p:spPr>
        <p:txBody>
          <a:bodyPr>
            <a:normAutofit/>
          </a:bodyPr>
          <a:lstStyle/>
          <a:p>
            <a:r>
              <a:rPr lang="it-IT" sz="2800" spc="-1" dirty="0">
                <a:latin typeface="+mn-lt"/>
              </a:rPr>
              <a:t>Il nostro percorso di apprendimento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7F92CD6-D070-4513-BE66-104F2F4952C0}"/>
              </a:ext>
            </a:extLst>
          </p:cNvPr>
          <p:cNvSpPr txBox="1"/>
          <p:nvPr/>
        </p:nvSpPr>
        <p:spPr>
          <a:xfrm>
            <a:off x="270000" y="63180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8349A4F-816E-4AB0-B08C-4B07D91A46F8}"/>
              </a:ext>
            </a:extLst>
          </p:cNvPr>
          <p:cNvSpPr txBox="1"/>
          <p:nvPr/>
        </p:nvSpPr>
        <p:spPr>
          <a:xfrm>
            <a:off x="6614138" y="5372186"/>
            <a:ext cx="2238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valore economico del Terzo Settore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D19B7F30-4366-432A-A43F-6C888F5F8A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5388646" y="4327996"/>
            <a:ext cx="1462708" cy="65805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138D1B7-4ADA-4BB1-AA01-64DCBD09DC7F}"/>
              </a:ext>
            </a:extLst>
          </p:cNvPr>
          <p:cNvSpPr txBox="1"/>
          <p:nvPr/>
        </p:nvSpPr>
        <p:spPr>
          <a:xfrm>
            <a:off x="362413" y="5400590"/>
            <a:ext cx="223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Una testimonianza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5EABE3C6-2A5F-46C1-9185-05AA4D0D4F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51" b="89888" l="6714" r="95406">
                        <a14:foregroundMark x1="91166" y1="21910" x2="91166" y2="21910"/>
                        <a14:foregroundMark x1="7067" y1="38202" x2="7067" y2="38202"/>
                        <a14:foregroundMark x1="95406" y1="12360" x2="95406" y2="12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2181600" y="4322918"/>
            <a:ext cx="1462708" cy="658055"/>
          </a:xfrm>
          <a:prstGeom prst="rect">
            <a:avLst/>
          </a:prstGeom>
        </p:spPr>
      </p:pic>
      <p:pic>
        <p:nvPicPr>
          <p:cNvPr id="27" name="Picture 2" descr="Il volontariato come amore politico per i diritti umani – Focsiv">
            <a:extLst>
              <a:ext uri="{FF2B5EF4-FFF2-40B4-BE49-F238E27FC236}">
                <a16:creationId xmlns:a16="http://schemas.microsoft.com/office/drawing/2014/main" id="{CAA3E99E-5A26-4774-BD42-401EE8AC3157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" y="1080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Riforma del Terzo Settore: obblighi, vantaggi e principali novità - Studio  Silvestri">
            <a:extLst>
              <a:ext uri="{FF2B5EF4-FFF2-40B4-BE49-F238E27FC236}">
                <a16:creationId xmlns:a16="http://schemas.microsoft.com/office/drawing/2014/main" id="{061A2CCE-74EB-4665-B53A-74E0F33CE12D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3"/>
          <a:stretch/>
        </p:blipFill>
        <p:spPr bwMode="auto">
          <a:xfrm>
            <a:off x="3672000" y="1080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I numeri dell'asilo | Ministero dell'Interno">
            <a:extLst>
              <a:ext uri="{FF2B5EF4-FFF2-40B4-BE49-F238E27FC236}">
                <a16:creationId xmlns:a16="http://schemas.microsoft.com/office/drawing/2014/main" id="{38DDAEDC-6B3B-40B5-A29F-61B3AFF1D14A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r="13699"/>
          <a:stretch/>
        </p:blipFill>
        <p:spPr bwMode="auto">
          <a:xfrm>
            <a:off x="6912000" y="1152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Denaro - Wikipedia">
            <a:extLst>
              <a:ext uri="{FF2B5EF4-FFF2-40B4-BE49-F238E27FC236}">
                <a16:creationId xmlns:a16="http://schemas.microsoft.com/office/drawing/2014/main" id="{C38E1EA7-819C-4B9B-8A57-CBCC98FAC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8" t="2466" r="12339" b="-2466"/>
          <a:stretch/>
        </p:blipFill>
        <p:spPr bwMode="auto">
          <a:xfrm>
            <a:off x="6912000" y="3708000"/>
            <a:ext cx="1648918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Contributi economici agli Enti del Terzo Settore - Comune di Cascina">
            <a:extLst>
              <a:ext uri="{FF2B5EF4-FFF2-40B4-BE49-F238E27FC236}">
                <a16:creationId xmlns:a16="http://schemas.microsoft.com/office/drawing/2014/main" id="{5AC8BEAC-E59C-485C-B93D-8339FE0E9205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5" r="10965"/>
          <a:stretch/>
        </p:blipFill>
        <p:spPr bwMode="auto">
          <a:xfrm>
            <a:off x="3672000" y="3708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Associazione La Fraternità | Verona">
            <a:extLst>
              <a:ext uri="{FF2B5EF4-FFF2-40B4-BE49-F238E27FC236}">
                <a16:creationId xmlns:a16="http://schemas.microsoft.com/office/drawing/2014/main" id="{3FCC306C-5E6A-4C10-BEC2-5EE0878453BB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r="22037"/>
          <a:stretch/>
        </p:blipFill>
        <p:spPr bwMode="auto">
          <a:xfrm>
            <a:off x="583200" y="3708000"/>
            <a:ext cx="1656000" cy="1656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7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ACFCC8AA-D0F8-415D-96B6-35F72A7096D7}"/>
              </a:ext>
            </a:extLst>
          </p:cNvPr>
          <p:cNvSpPr/>
          <p:nvPr/>
        </p:nvSpPr>
        <p:spPr>
          <a:xfrm>
            <a:off x="407963" y="4305276"/>
            <a:ext cx="8328073" cy="1650178"/>
          </a:xfrm>
          <a:prstGeom prst="roundRect">
            <a:avLst/>
          </a:prstGeom>
          <a:solidFill>
            <a:srgbClr val="00A197"/>
          </a:solidFill>
          <a:ln>
            <a:solidFill>
              <a:srgbClr val="00A1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52F298-E0DF-44C4-8A77-55652BCE8216}"/>
              </a:ext>
            </a:extLst>
          </p:cNvPr>
          <p:cNvSpPr txBox="1"/>
          <p:nvPr/>
        </p:nvSpPr>
        <p:spPr>
          <a:xfrm>
            <a:off x="436100" y="1378633"/>
            <a:ext cx="48392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dirty="0"/>
              <a:t>L'attività di </a:t>
            </a:r>
            <a:r>
              <a:rPr lang="it-IT" sz="2000" b="1" dirty="0">
                <a:solidFill>
                  <a:srgbClr val="00A197"/>
                </a:solidFill>
              </a:rPr>
              <a:t>volontariato</a:t>
            </a:r>
            <a:r>
              <a:rPr lang="it-IT" sz="2000" dirty="0"/>
              <a:t> è: </a:t>
            </a:r>
          </a:p>
          <a:p>
            <a:pPr marL="342900" indent="-342900">
              <a:spcBef>
                <a:spcPts val="600"/>
              </a:spcBef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la </a:t>
            </a:r>
            <a:r>
              <a:rPr lang="it-IT" sz="2000" b="1" dirty="0">
                <a:solidFill>
                  <a:srgbClr val="00A197"/>
                </a:solidFill>
              </a:rPr>
              <a:t>presenza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prestata</a:t>
            </a:r>
            <a:r>
              <a:rPr lang="it-IT" sz="2000" dirty="0"/>
              <a:t> in modo </a:t>
            </a:r>
            <a:r>
              <a:rPr lang="it-IT" sz="2000" b="1" dirty="0">
                <a:solidFill>
                  <a:srgbClr val="00A197"/>
                </a:solidFill>
              </a:rPr>
              <a:t>personale</a:t>
            </a:r>
            <a:r>
              <a:rPr lang="it-IT" sz="2000" dirty="0"/>
              <a:t>, </a:t>
            </a:r>
            <a:r>
              <a:rPr lang="it-IT" sz="2000" b="1" dirty="0">
                <a:solidFill>
                  <a:srgbClr val="00A197"/>
                </a:solidFill>
              </a:rPr>
              <a:t>spontaneo</a:t>
            </a:r>
            <a:r>
              <a:rPr lang="it-IT" sz="2000" dirty="0"/>
              <a:t> e </a:t>
            </a:r>
            <a:r>
              <a:rPr lang="it-IT" sz="2000" b="1" dirty="0">
                <a:solidFill>
                  <a:srgbClr val="00A197"/>
                </a:solidFill>
              </a:rPr>
              <a:t>gratuito</a:t>
            </a:r>
            <a:r>
              <a:rPr lang="it-IT" sz="2000" dirty="0"/>
              <a:t>, </a:t>
            </a:r>
          </a:p>
          <a:p>
            <a:pPr marL="342900" indent="-342900">
              <a:spcBef>
                <a:spcPts val="600"/>
              </a:spcBef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tramite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l'organizzazione</a:t>
            </a:r>
            <a:r>
              <a:rPr lang="it-IT" sz="2000" dirty="0"/>
              <a:t> di cui il volontario fa parte, </a:t>
            </a:r>
          </a:p>
          <a:p>
            <a:pPr marL="342900" indent="-342900">
              <a:spcBef>
                <a:spcPts val="600"/>
              </a:spcBef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A197"/>
                </a:solidFill>
              </a:rPr>
              <a:t>senza</a:t>
            </a:r>
            <a:r>
              <a:rPr lang="it-IT" sz="2000" dirty="0"/>
              <a:t> </a:t>
            </a:r>
            <a:r>
              <a:rPr lang="it-IT" sz="2000" b="1" dirty="0">
                <a:solidFill>
                  <a:srgbClr val="00A197"/>
                </a:solidFill>
              </a:rPr>
              <a:t>fini</a:t>
            </a:r>
            <a:r>
              <a:rPr lang="it-IT" sz="2000" dirty="0"/>
              <a:t> di </a:t>
            </a:r>
            <a:r>
              <a:rPr lang="it-IT" sz="2000" b="1" dirty="0">
                <a:solidFill>
                  <a:srgbClr val="00A197"/>
                </a:solidFill>
              </a:rPr>
              <a:t>lucro</a:t>
            </a:r>
            <a:r>
              <a:rPr lang="it-IT" sz="2000" dirty="0"/>
              <a:t> anche indiretto </a:t>
            </a:r>
          </a:p>
          <a:p>
            <a:pPr marL="342900" indent="-342900">
              <a:spcBef>
                <a:spcPts val="600"/>
              </a:spcBef>
              <a:buClr>
                <a:srgbClr val="00A197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ed esclusivamente per </a:t>
            </a:r>
            <a:r>
              <a:rPr lang="it-IT" sz="2000" b="1" dirty="0">
                <a:solidFill>
                  <a:srgbClr val="00A197"/>
                </a:solidFill>
              </a:rPr>
              <a:t>fini</a:t>
            </a:r>
            <a:r>
              <a:rPr lang="it-IT" sz="2000" dirty="0"/>
              <a:t> di </a:t>
            </a:r>
            <a:r>
              <a:rPr lang="it-IT" sz="2000" b="1" dirty="0">
                <a:solidFill>
                  <a:srgbClr val="00A197"/>
                </a:solidFill>
              </a:rPr>
              <a:t>solidarietà</a:t>
            </a:r>
            <a:r>
              <a:rPr lang="it-IT" sz="2000" dirty="0"/>
              <a:t>.</a:t>
            </a:r>
          </a:p>
        </p:txBody>
      </p:sp>
      <p:sp>
        <p:nvSpPr>
          <p:cNvPr id="5" name="Titolo 2">
            <a:extLst>
              <a:ext uri="{FF2B5EF4-FFF2-40B4-BE49-F238E27FC236}">
                <a16:creationId xmlns:a16="http://schemas.microsoft.com/office/drawing/2014/main" id="{46EB56C6-1C4A-41D4-AE3C-4B9D72E4E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75200"/>
            <a:ext cx="8186420" cy="504000"/>
          </a:xfrm>
        </p:spPr>
        <p:txBody>
          <a:bodyPr>
            <a:normAutofit/>
          </a:bodyPr>
          <a:lstStyle/>
          <a:p>
            <a:r>
              <a:rPr lang="it-IT" sz="2800" spc="-1" dirty="0">
                <a:latin typeface="+mn-lt"/>
              </a:rPr>
              <a:t>Definizione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E23727-CD01-4B14-A7A4-86437AFFED78}"/>
              </a:ext>
            </a:extLst>
          </p:cNvPr>
          <p:cNvSpPr txBox="1"/>
          <p:nvPr/>
        </p:nvSpPr>
        <p:spPr>
          <a:xfrm>
            <a:off x="829994" y="4305276"/>
            <a:ext cx="759042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solidFill>
                  <a:schemeClr val="bg1"/>
                </a:solidFill>
              </a:rPr>
              <a:t>Il </a:t>
            </a:r>
            <a:r>
              <a:rPr lang="it-IT" sz="2000" b="1" dirty="0">
                <a:solidFill>
                  <a:schemeClr val="bg1"/>
                </a:solidFill>
              </a:rPr>
              <a:t>volontariato</a:t>
            </a:r>
            <a:r>
              <a:rPr lang="it-IT" sz="2000" dirty="0">
                <a:solidFill>
                  <a:schemeClr val="bg1"/>
                </a:solidFill>
              </a:rPr>
              <a:t> è una </a:t>
            </a:r>
            <a:r>
              <a:rPr lang="it-IT" sz="2000" b="1" dirty="0">
                <a:solidFill>
                  <a:schemeClr val="bg1"/>
                </a:solidFill>
              </a:rPr>
              <a:t>scelta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b="1" dirty="0">
                <a:solidFill>
                  <a:schemeClr val="bg1"/>
                </a:solidFill>
              </a:rPr>
              <a:t>personale</a:t>
            </a:r>
            <a:r>
              <a:rPr lang="it-IT" sz="2000" dirty="0">
                <a:solidFill>
                  <a:schemeClr val="bg1"/>
                </a:solidFill>
              </a:rPr>
              <a:t> che ha le sue </a:t>
            </a:r>
            <a:r>
              <a:rPr lang="it-IT" sz="2000" b="1" dirty="0">
                <a:solidFill>
                  <a:schemeClr val="bg1"/>
                </a:solidFill>
              </a:rPr>
              <a:t>radici</a:t>
            </a:r>
            <a:r>
              <a:rPr lang="it-IT" sz="2000" dirty="0">
                <a:solidFill>
                  <a:schemeClr val="bg1"/>
                </a:solidFill>
              </a:rPr>
              <a:t> nella </a:t>
            </a:r>
            <a:r>
              <a:rPr lang="it-IT" sz="2000" b="1" dirty="0">
                <a:solidFill>
                  <a:schemeClr val="bg1"/>
                </a:solidFill>
              </a:rPr>
              <a:t>morale</a:t>
            </a:r>
            <a:r>
              <a:rPr lang="it-IT" sz="2000" dirty="0">
                <a:solidFill>
                  <a:schemeClr val="bg1"/>
                </a:solidFill>
              </a:rPr>
              <a:t>, nella </a:t>
            </a:r>
            <a:r>
              <a:rPr lang="it-IT" sz="2000" b="1" dirty="0">
                <a:solidFill>
                  <a:schemeClr val="bg1"/>
                </a:solidFill>
              </a:rPr>
              <a:t>visione</a:t>
            </a:r>
            <a:r>
              <a:rPr lang="it-IT" sz="2000" dirty="0">
                <a:solidFill>
                  <a:schemeClr val="bg1"/>
                </a:solidFill>
              </a:rPr>
              <a:t> della </a:t>
            </a:r>
            <a:r>
              <a:rPr lang="it-IT" sz="2000" b="1" dirty="0">
                <a:solidFill>
                  <a:schemeClr val="bg1"/>
                </a:solidFill>
              </a:rPr>
              <a:t>vita</a:t>
            </a:r>
            <a:r>
              <a:rPr lang="it-IT" sz="2000" dirty="0">
                <a:solidFill>
                  <a:schemeClr val="bg1"/>
                </a:solidFill>
              </a:rPr>
              <a:t>, nel desiderio di </a:t>
            </a:r>
            <a:r>
              <a:rPr lang="it-IT" sz="2000" b="1" dirty="0">
                <a:solidFill>
                  <a:schemeClr val="bg1"/>
                </a:solidFill>
              </a:rPr>
              <a:t>arricchire</a:t>
            </a:r>
            <a:r>
              <a:rPr lang="it-IT" sz="2000" dirty="0">
                <a:solidFill>
                  <a:schemeClr val="bg1"/>
                </a:solidFill>
              </a:rPr>
              <a:t> il </a:t>
            </a:r>
            <a:r>
              <a:rPr lang="it-IT" sz="2000" b="1" dirty="0">
                <a:solidFill>
                  <a:schemeClr val="bg1"/>
                </a:solidFill>
              </a:rPr>
              <a:t>mondo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b="1" dirty="0">
                <a:solidFill>
                  <a:schemeClr val="bg1"/>
                </a:solidFill>
              </a:rPr>
              <a:t>relazionale</a:t>
            </a:r>
            <a:r>
              <a:rPr lang="it-IT" sz="2000" dirty="0">
                <a:solidFill>
                  <a:schemeClr val="bg1"/>
                </a:solidFill>
              </a:rPr>
              <a:t> di ogni singola persona. Ma, nell'insieme, queste scelte hanno un </a:t>
            </a:r>
            <a:r>
              <a:rPr lang="it-IT" sz="2000" b="1" dirty="0">
                <a:solidFill>
                  <a:schemeClr val="bg1"/>
                </a:solidFill>
              </a:rPr>
              <a:t>rilevante</a:t>
            </a:r>
            <a:r>
              <a:rPr lang="it-IT" sz="2000" dirty="0">
                <a:solidFill>
                  <a:schemeClr val="bg1"/>
                </a:solidFill>
              </a:rPr>
              <a:t> </a:t>
            </a:r>
            <a:r>
              <a:rPr lang="it-IT" sz="2000" b="1" dirty="0">
                <a:solidFill>
                  <a:schemeClr val="bg1"/>
                </a:solidFill>
              </a:rPr>
              <a:t>impatto</a:t>
            </a:r>
            <a:r>
              <a:rPr lang="it-IT" sz="2000" dirty="0">
                <a:solidFill>
                  <a:schemeClr val="bg1"/>
                </a:solidFill>
              </a:rPr>
              <a:t> sull'organizzazione e sul </a:t>
            </a:r>
            <a:r>
              <a:rPr lang="it-IT" sz="2000" b="1" dirty="0">
                <a:solidFill>
                  <a:schemeClr val="bg1"/>
                </a:solidFill>
              </a:rPr>
              <a:t>funzionamento</a:t>
            </a:r>
            <a:r>
              <a:rPr lang="it-IT" sz="2000" dirty="0">
                <a:solidFill>
                  <a:schemeClr val="bg1"/>
                </a:solidFill>
              </a:rPr>
              <a:t> della </a:t>
            </a:r>
            <a:r>
              <a:rPr lang="it-IT" sz="2000" b="1" dirty="0">
                <a:solidFill>
                  <a:schemeClr val="bg1"/>
                </a:solidFill>
              </a:rPr>
              <a:t>società</a:t>
            </a:r>
            <a:r>
              <a:rPr lang="it-IT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CC42FB4-0294-4516-A6BE-8E9912197A8A}"/>
              </a:ext>
            </a:extLst>
          </p:cNvPr>
          <p:cNvSpPr txBox="1"/>
          <p:nvPr/>
        </p:nvSpPr>
        <p:spPr>
          <a:xfrm>
            <a:off x="270000" y="631800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rgbClr val="00A1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1026" name="Picture 2" descr="File:Ministero del Lavoro e delle Politiche Sociali.svg - Wikipedia">
            <a:extLst>
              <a:ext uri="{FF2B5EF4-FFF2-40B4-BE49-F238E27FC236}">
                <a16:creationId xmlns:a16="http://schemas.microsoft.com/office/drawing/2014/main" id="{A90E78DD-1ED2-45E7-AAD9-D5665DC53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11" y="1339200"/>
            <a:ext cx="3341703" cy="101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465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11075</TotalTime>
  <Words>3404</Words>
  <Application>Microsoft Office PowerPoint</Application>
  <PresentationFormat>Presentazione su schermo (4:3)</PresentationFormat>
  <Paragraphs>404</Paragraphs>
  <Slides>37</Slides>
  <Notes>35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UniCredit</vt:lpstr>
      <vt:lpstr>Wingdings</vt:lpstr>
      <vt:lpstr>Tema di Office</vt:lpstr>
      <vt:lpstr>L’economia del Terzo Settore</vt:lpstr>
      <vt:lpstr>Chi è UniGens</vt:lpstr>
      <vt:lpstr>Chi è UniGens</vt:lpstr>
      <vt:lpstr>Chi è UniGens</vt:lpstr>
      <vt:lpstr>Disclaimer</vt:lpstr>
      <vt:lpstr>Presentazione standard di PowerPoint</vt:lpstr>
      <vt:lpstr>Il nostro percorso di apprendimento</vt:lpstr>
      <vt:lpstr>Il nostro percorso di apprendimento</vt:lpstr>
      <vt:lpstr>Definizione</vt:lpstr>
      <vt:lpstr>Le tipologie di volontariato</vt:lpstr>
      <vt:lpstr>Le tipologie di volontariato</vt:lpstr>
      <vt:lpstr>Il nostro percorso di apprendimento</vt:lpstr>
      <vt:lpstr>La riforma del Terzo Settore</vt:lpstr>
      <vt:lpstr>La riforma del Terzo Settore</vt:lpstr>
      <vt:lpstr>La riforma del Terzo Settore</vt:lpstr>
      <vt:lpstr>La riforma del Terzo Settore</vt:lpstr>
      <vt:lpstr>La riforma del Terzo Settore</vt:lpstr>
      <vt:lpstr>Il nostro percorso di apprendimento</vt:lpstr>
      <vt:lpstr>Presentazione standard di PowerPoint</vt:lpstr>
      <vt:lpstr>Presentazione standard di PowerPoint</vt:lpstr>
      <vt:lpstr>Presentazione standard di PowerPoint</vt:lpstr>
      <vt:lpstr>Il nostro percorso di apprendimento</vt:lpstr>
      <vt:lpstr>Presentazione standard di PowerPoint</vt:lpstr>
      <vt:lpstr>Il valore economico del Terzo Settore in Italia</vt:lpstr>
      <vt:lpstr>Il nostro percorso di apprendimento</vt:lpstr>
      <vt:lpstr>Presentazione standard di PowerPoint</vt:lpstr>
      <vt:lpstr>Il nostro percorso di apprendimento</vt:lpstr>
      <vt:lpstr>Grazie per l’attenzione!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categorie di disagio</vt:lpstr>
      <vt:lpstr>Il 5xMille: una risorsa da sfruttare di più e meglio</vt:lpstr>
      <vt:lpstr>Presentazione standard di PowerPoint</vt:lpstr>
      <vt:lpstr>Il valore economico del Terzo Settore in Italia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Franco Bellini</dc:creator>
  <cp:lastModifiedBy>Franco Bellini</cp:lastModifiedBy>
  <cp:revision>388</cp:revision>
  <cp:lastPrinted>2023-11-09T08:43:01Z</cp:lastPrinted>
  <dcterms:created xsi:type="dcterms:W3CDTF">2023-05-19T11:49:34Z</dcterms:created>
  <dcterms:modified xsi:type="dcterms:W3CDTF">2024-02-27T14:16:01Z</dcterms:modified>
</cp:coreProperties>
</file>