
<file path=[Content_Types].xml><?xml version="1.0" encoding="utf-8"?>
<Types xmlns="http://schemas.openxmlformats.org/package/2006/content-types">
  <Default Extension="png" ContentType="image/png"/>
  <Default Extension="jfif" ContentType="image/jpe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2" r:id="rId1"/>
  </p:sldMasterIdLst>
  <p:notesMasterIdLst>
    <p:notesMasterId r:id="rId54"/>
  </p:notesMasterIdLst>
  <p:sldIdLst>
    <p:sldId id="1116" r:id="rId2"/>
    <p:sldId id="1252" r:id="rId3"/>
    <p:sldId id="1239" r:id="rId4"/>
    <p:sldId id="1281" r:id="rId5"/>
    <p:sldId id="1182" r:id="rId6"/>
    <p:sldId id="331" r:id="rId7"/>
    <p:sldId id="1318" r:id="rId8"/>
    <p:sldId id="1331" r:id="rId9"/>
    <p:sldId id="1183" r:id="rId10"/>
    <p:sldId id="1284" r:id="rId11"/>
    <p:sldId id="1328" r:id="rId12"/>
    <p:sldId id="1329" r:id="rId13"/>
    <p:sldId id="1283" r:id="rId14"/>
    <p:sldId id="1316" r:id="rId15"/>
    <p:sldId id="1317" r:id="rId16"/>
    <p:sldId id="1319" r:id="rId17"/>
    <p:sldId id="1285" r:id="rId18"/>
    <p:sldId id="1298" r:id="rId19"/>
    <p:sldId id="1286" r:id="rId20"/>
    <p:sldId id="1303" r:id="rId21"/>
    <p:sldId id="1304" r:id="rId22"/>
    <p:sldId id="1305" r:id="rId23"/>
    <p:sldId id="1287" r:id="rId24"/>
    <p:sldId id="1306" r:id="rId25"/>
    <p:sldId id="1307" r:id="rId26"/>
    <p:sldId id="1335" r:id="rId27"/>
    <p:sldId id="1308" r:id="rId28"/>
    <p:sldId id="1288" r:id="rId29"/>
    <p:sldId id="1309" r:id="rId30"/>
    <p:sldId id="1310" r:id="rId31"/>
    <p:sldId id="1311" r:id="rId32"/>
    <p:sldId id="1289" r:id="rId33"/>
    <p:sldId id="1312" r:id="rId34"/>
    <p:sldId id="1313" r:id="rId35"/>
    <p:sldId id="1291" r:id="rId36"/>
    <p:sldId id="1315" r:id="rId37"/>
    <p:sldId id="1320" r:id="rId38"/>
    <p:sldId id="1292" r:id="rId39"/>
    <p:sldId id="1293" r:id="rId40"/>
    <p:sldId id="1324" r:id="rId41"/>
    <p:sldId id="1321" r:id="rId42"/>
    <p:sldId id="1323" r:id="rId43"/>
    <p:sldId id="1325" r:id="rId44"/>
    <p:sldId id="1326" r:id="rId45"/>
    <p:sldId id="1327" r:id="rId46"/>
    <p:sldId id="1322" r:id="rId47"/>
    <p:sldId id="1336" r:id="rId48"/>
    <p:sldId id="1295" r:id="rId49"/>
    <p:sldId id="1238" r:id="rId50"/>
    <p:sldId id="1334" r:id="rId51"/>
    <p:sldId id="1296" r:id="rId52"/>
    <p:sldId id="1332" r:id="rId53"/>
  </p:sldIdLst>
  <p:sldSz cx="9144000" cy="6858000" type="screen4x3"/>
  <p:notesSz cx="6799263" cy="99298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A1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324" autoAdjust="0"/>
    <p:restoredTop sz="54766" autoAdjust="0"/>
  </p:normalViewPr>
  <p:slideViewPr>
    <p:cSldViewPr snapToGrid="0">
      <p:cViewPr varScale="1">
        <p:scale>
          <a:sx n="35" d="100"/>
          <a:sy n="35" d="100"/>
        </p:scale>
        <p:origin x="2088" y="54"/>
      </p:cViewPr>
      <p:guideLst/>
    </p:cSldViewPr>
  </p:slideViewPr>
  <p:outlineViewPr>
    <p:cViewPr>
      <p:scale>
        <a:sx n="33" d="100"/>
        <a:sy n="33" d="100"/>
      </p:scale>
      <p:origin x="0" y="-4386"/>
    </p:cViewPr>
  </p:outlineViewPr>
  <p:notesTextViewPr>
    <p:cViewPr>
      <p:scale>
        <a:sx n="1" d="1"/>
        <a:sy n="1" d="1"/>
      </p:scale>
      <p:origin x="0" y="0"/>
    </p:cViewPr>
  </p:notesTextViewPr>
  <p:sorterViewPr>
    <p:cViewPr varScale="1">
      <p:scale>
        <a:sx n="100" d="100"/>
        <a:sy n="100" d="100"/>
      </p:scale>
      <p:origin x="0" y="-6702"/>
    </p:cViewPr>
  </p:sorterViewPr>
  <p:notesViewPr>
    <p:cSldViewPr snapToGrid="0">
      <p:cViewPr varScale="1">
        <p:scale>
          <a:sx n="48" d="100"/>
          <a:sy n="48" d="100"/>
        </p:scale>
        <p:origin x="2940" y="3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46347" cy="498215"/>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51342" y="0"/>
            <a:ext cx="2946347" cy="498215"/>
          </a:xfrm>
          <a:prstGeom prst="rect">
            <a:avLst/>
          </a:prstGeom>
        </p:spPr>
        <p:txBody>
          <a:bodyPr vert="horz" lIns="91440" tIns="45720" rIns="91440" bIns="45720" rtlCol="0"/>
          <a:lstStyle>
            <a:lvl1pPr algn="r">
              <a:defRPr sz="1200"/>
            </a:lvl1pPr>
          </a:lstStyle>
          <a:p>
            <a:fld id="{D499EF15-21CF-420D-8B1C-50B4C1983231}" type="datetimeFigureOut">
              <a:rPr lang="it-IT" smtClean="0"/>
              <a:t>27/02/2024</a:t>
            </a:fld>
            <a:endParaRPr lang="it-IT"/>
          </a:p>
        </p:txBody>
      </p:sp>
      <p:sp>
        <p:nvSpPr>
          <p:cNvPr id="4" name="Segnaposto immagine diapositiva 3"/>
          <p:cNvSpPr>
            <a:spLocks noGrp="1" noRot="1" noChangeAspect="1"/>
          </p:cNvSpPr>
          <p:nvPr>
            <p:ph type="sldImg" idx="2"/>
          </p:nvPr>
        </p:nvSpPr>
        <p:spPr>
          <a:xfrm>
            <a:off x="1166813" y="1241425"/>
            <a:ext cx="4465637" cy="3351213"/>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79927" y="4778722"/>
            <a:ext cx="5439410" cy="3909864"/>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9431600"/>
            <a:ext cx="2946347" cy="498214"/>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51342" y="9431600"/>
            <a:ext cx="2946347" cy="498214"/>
          </a:xfrm>
          <a:prstGeom prst="rect">
            <a:avLst/>
          </a:prstGeom>
        </p:spPr>
        <p:txBody>
          <a:bodyPr vert="horz" lIns="91440" tIns="45720" rIns="91440" bIns="45720" rtlCol="0" anchor="b"/>
          <a:lstStyle>
            <a:lvl1pPr algn="r">
              <a:defRPr sz="1200"/>
            </a:lvl1pPr>
          </a:lstStyle>
          <a:p>
            <a:fld id="{84497585-B04F-412A-AC11-34EA2B0E5B19}" type="slidenum">
              <a:rPr lang="it-IT" smtClean="0"/>
              <a:t>‹N›</a:t>
            </a:fld>
            <a:endParaRPr lang="it-IT"/>
          </a:p>
        </p:txBody>
      </p:sp>
    </p:spTree>
    <p:extLst>
      <p:ext uri="{BB962C8B-B14F-4D97-AF65-F5344CB8AC3E}">
        <p14:creationId xmlns:p14="http://schemas.microsoft.com/office/powerpoint/2010/main" val="35058719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84497585-B04F-412A-AC11-34EA2B0E5B19}" type="slidenum">
              <a:rPr lang="it-IT" smtClean="0"/>
              <a:t>1</a:t>
            </a:fld>
            <a:endParaRPr lang="it-IT"/>
          </a:p>
        </p:txBody>
      </p:sp>
    </p:spTree>
    <p:extLst>
      <p:ext uri="{BB962C8B-B14F-4D97-AF65-F5344CB8AC3E}">
        <p14:creationId xmlns:p14="http://schemas.microsoft.com/office/powerpoint/2010/main" val="40587823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a:solidFill>
                  <a:schemeClr val="tx1"/>
                </a:solidFill>
                <a:effectLst/>
                <a:latin typeface="+mn-lt"/>
                <a:ea typeface="+mn-ea"/>
                <a:cs typeface="+mn-cs"/>
              </a:rPr>
              <a:t>L’Agenda 2030 è strutturata in cinque aree di intervento, corrispondenti alle “5P” dello sviluppo sostenibile, ciascuna delle quali contiene Scelte Strategiche e Obiettivi Strategici, correlati agli obiettivi per lo sviluppo sostenibile e richiamano alla profonda interrelazione tra dinamiche economiche, crescita sociale e qualità ambientale, aspetti conosciuti anche come i tre pilastri dello sviluppo sostenibile.</a:t>
            </a: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Persone: contrastare povertà ed esclusione sociale e promuovere salute e benessere per garantire le condizioni per lo sviluppo del capitale umano;</a:t>
            </a: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Pianeta: garantire una gestione sostenibile delle risorse naturali, contrastando la perdita di biodiversità e tutelando i beni ambientali e colturali;</a:t>
            </a: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Prosperità: affermare modelli sostenibili di produzione e consumo, garantendo occupazione e formazione di qualità;</a:t>
            </a: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Pace: promuovere una società non violenta ed inclusiva, senza forme di discriminazione. Contrastare l’illegalità;</a:t>
            </a: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Partnership: intervenire nelle varie aree in maniera integrata.</a:t>
            </a:r>
          </a:p>
          <a:p>
            <a:pPr marL="171450" indent="-171450">
              <a:buFont typeface="Arial" panose="020B0604020202020204" pitchFamily="34" charset="0"/>
              <a:buChar char="•"/>
            </a:pPr>
            <a:endParaRPr lang="it-IT" dirty="0"/>
          </a:p>
        </p:txBody>
      </p:sp>
      <p:sp>
        <p:nvSpPr>
          <p:cNvPr id="4" name="Segnaposto numero diapositiva 3"/>
          <p:cNvSpPr>
            <a:spLocks noGrp="1"/>
          </p:cNvSpPr>
          <p:nvPr>
            <p:ph type="sldNum" sz="quarter" idx="5"/>
          </p:nvPr>
        </p:nvSpPr>
        <p:spPr/>
        <p:txBody>
          <a:bodyPr/>
          <a:lstStyle/>
          <a:p>
            <a:fld id="{D797A595-224D-4515-AFFC-CB34EC8B2197}" type="slidenum">
              <a:rPr lang="it-IT" smtClean="0"/>
              <a:t>10</a:t>
            </a:fld>
            <a:endParaRPr lang="it-IT"/>
          </a:p>
        </p:txBody>
      </p:sp>
    </p:spTree>
    <p:extLst>
      <p:ext uri="{BB962C8B-B14F-4D97-AF65-F5344CB8AC3E}">
        <p14:creationId xmlns:p14="http://schemas.microsoft.com/office/powerpoint/2010/main" val="32703974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indent="0">
              <a:buFont typeface="Arial" panose="020B0604020202020204" pitchFamily="34" charset="0"/>
              <a:buNone/>
            </a:pPr>
            <a:endParaRPr lang="it-IT" dirty="0"/>
          </a:p>
        </p:txBody>
      </p:sp>
      <p:sp>
        <p:nvSpPr>
          <p:cNvPr id="4" name="Segnaposto numero diapositiva 3"/>
          <p:cNvSpPr>
            <a:spLocks noGrp="1"/>
          </p:cNvSpPr>
          <p:nvPr>
            <p:ph type="sldNum" sz="quarter" idx="5"/>
          </p:nvPr>
        </p:nvSpPr>
        <p:spPr/>
        <p:txBody>
          <a:bodyPr/>
          <a:lstStyle/>
          <a:p>
            <a:fld id="{D797A595-224D-4515-AFFC-CB34EC8B2197}" type="slidenum">
              <a:rPr lang="it-IT" smtClean="0"/>
              <a:t>11</a:t>
            </a:fld>
            <a:endParaRPr lang="it-IT"/>
          </a:p>
        </p:txBody>
      </p:sp>
    </p:spTree>
    <p:extLst>
      <p:ext uri="{BB962C8B-B14F-4D97-AF65-F5344CB8AC3E}">
        <p14:creationId xmlns:p14="http://schemas.microsoft.com/office/powerpoint/2010/main" val="24324288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4" name="Segnaposto numero diapositiva 3"/>
          <p:cNvSpPr>
            <a:spLocks noGrp="1"/>
          </p:cNvSpPr>
          <p:nvPr>
            <p:ph type="sldNum" sz="quarter" idx="5"/>
          </p:nvPr>
        </p:nvSpPr>
        <p:spPr/>
        <p:txBody>
          <a:bodyPr/>
          <a:lstStyle/>
          <a:p>
            <a:fld id="{D797A595-224D-4515-AFFC-CB34EC8B2197}" type="slidenum">
              <a:rPr lang="it-IT" smtClean="0"/>
              <a:t>12</a:t>
            </a:fld>
            <a:endParaRPr lang="it-IT"/>
          </a:p>
        </p:txBody>
      </p:sp>
    </p:spTree>
    <p:extLst>
      <p:ext uri="{BB962C8B-B14F-4D97-AF65-F5344CB8AC3E}">
        <p14:creationId xmlns:p14="http://schemas.microsoft.com/office/powerpoint/2010/main" val="32775604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a:solidFill>
                  <a:schemeClr val="tx1"/>
                </a:solidFill>
                <a:effectLst/>
                <a:latin typeface="+mn-lt"/>
                <a:ea typeface="+mn-ea"/>
                <a:cs typeface="+mn-cs"/>
              </a:rPr>
              <a:t>Non guardiamo tutti i passi, ma solo i punti principali</a:t>
            </a:r>
          </a:p>
          <a:p>
            <a:r>
              <a:rPr lang="it-IT" sz="1200" b="1" kern="1200" dirty="0">
                <a:solidFill>
                  <a:schemeClr val="tx1"/>
                </a:solidFill>
                <a:effectLst/>
                <a:latin typeface="+mn-lt"/>
                <a:ea typeface="+mn-ea"/>
                <a:cs typeface="+mn-cs"/>
              </a:rPr>
              <a:t>1972 – Conferenza di Stoccolma</a:t>
            </a:r>
            <a:r>
              <a:rPr lang="it-IT" sz="1200" kern="1200" dirty="0">
                <a:solidFill>
                  <a:schemeClr val="tx1"/>
                </a:solidFill>
                <a:effectLst/>
                <a:latin typeface="+mn-lt"/>
                <a:ea typeface="+mn-ea"/>
                <a:cs typeface="+mn-cs"/>
              </a:rPr>
              <a:t>: la salvaguardia delle risorse delle risorse naturali a beneficio di tutti con la collaborazione internazionale. </a:t>
            </a:r>
          </a:p>
          <a:p>
            <a:r>
              <a:rPr lang="it-IT" sz="1200" kern="1200" dirty="0">
                <a:solidFill>
                  <a:schemeClr val="tx1"/>
                </a:solidFill>
                <a:effectLst/>
                <a:latin typeface="+mn-lt"/>
                <a:ea typeface="+mn-ea"/>
                <a:cs typeface="+mn-cs"/>
              </a:rPr>
              <a:t>31 anni prima della nascita di Greta </a:t>
            </a:r>
            <a:r>
              <a:rPr lang="it-IT" sz="1200" kern="1200" dirty="0" err="1">
                <a:solidFill>
                  <a:schemeClr val="tx1"/>
                </a:solidFill>
                <a:effectLst/>
                <a:latin typeface="+mn-lt"/>
                <a:ea typeface="+mn-ea"/>
                <a:cs typeface="+mn-cs"/>
              </a:rPr>
              <a:t>Thumberg</a:t>
            </a:r>
            <a:endParaRPr lang="it-IT" sz="1200" kern="1200" dirty="0">
              <a:solidFill>
                <a:schemeClr val="tx1"/>
              </a:solidFill>
              <a:effectLst/>
              <a:latin typeface="+mn-lt"/>
              <a:ea typeface="+mn-ea"/>
              <a:cs typeface="+mn-cs"/>
            </a:endParaRPr>
          </a:p>
          <a:p>
            <a:r>
              <a:rPr lang="it-IT" sz="1200" b="1" kern="1200" dirty="0">
                <a:solidFill>
                  <a:schemeClr val="tx1"/>
                </a:solidFill>
                <a:effectLst/>
                <a:latin typeface="+mn-lt"/>
                <a:ea typeface="+mn-ea"/>
                <a:cs typeface="+mn-cs"/>
              </a:rPr>
              <a:t>1972 – Primo incontro del Club di Roma: </a:t>
            </a:r>
            <a:r>
              <a:rPr lang="it-IT" sz="1200" kern="1200" dirty="0">
                <a:solidFill>
                  <a:schemeClr val="tx1"/>
                </a:solidFill>
                <a:effectLst/>
                <a:latin typeface="+mn-lt"/>
                <a:ea typeface="+mn-ea"/>
                <a:cs typeface="+mn-cs"/>
              </a:rPr>
              <a:t>cenacolo di pensatori dediti ad analizzare i cambiamenti della società contemporanea. La crescita economica non può continuare indefinitamente a causa della limitata disponibilità di risorse naturali (decrescita felice, Rampini su previsioni sbagliate)</a:t>
            </a:r>
          </a:p>
          <a:p>
            <a:r>
              <a:rPr lang="it-IT" sz="1200" b="1" kern="1200" dirty="0">
                <a:solidFill>
                  <a:schemeClr val="tx1"/>
                </a:solidFill>
                <a:effectLst/>
                <a:latin typeface="+mn-lt"/>
                <a:ea typeface="+mn-ea"/>
                <a:cs typeface="+mn-cs"/>
              </a:rPr>
              <a:t>1987 – Primo rapporto Commissione </a:t>
            </a:r>
            <a:r>
              <a:rPr lang="it-IT" sz="1200" b="1" kern="1200" dirty="0" err="1">
                <a:solidFill>
                  <a:schemeClr val="tx1"/>
                </a:solidFill>
                <a:effectLst/>
                <a:latin typeface="+mn-lt"/>
                <a:ea typeface="+mn-ea"/>
                <a:cs typeface="+mn-cs"/>
              </a:rPr>
              <a:t>Brundtland</a:t>
            </a:r>
            <a:r>
              <a:rPr lang="it-IT" sz="1200" b="1" kern="1200" dirty="0">
                <a:solidFill>
                  <a:schemeClr val="tx1"/>
                </a:solidFill>
                <a:effectLst/>
                <a:latin typeface="+mn-lt"/>
                <a:ea typeface="+mn-ea"/>
                <a:cs typeface="+mn-cs"/>
              </a:rPr>
              <a:t> </a:t>
            </a:r>
            <a:r>
              <a:rPr lang="it-IT" sz="1200" kern="1200" dirty="0">
                <a:solidFill>
                  <a:schemeClr val="tx1"/>
                </a:solidFill>
                <a:effectLst/>
                <a:latin typeface="+mn-lt"/>
                <a:ea typeface="+mn-ea"/>
                <a:cs typeface="+mn-cs"/>
              </a:rPr>
              <a:t>(istituita nel 1983): i punti critici e i problemi globali dell’ambiente sono dovuti essenzialmente alla grande povertà del sud e ai modelli di produzione e di consumo non sostenibili del nord.</a:t>
            </a:r>
          </a:p>
          <a:p>
            <a:r>
              <a:rPr lang="it-IT" sz="1200" kern="1200" dirty="0">
                <a:solidFill>
                  <a:schemeClr val="tx1"/>
                </a:solidFill>
                <a:effectLst/>
                <a:latin typeface="+mn-lt"/>
                <a:ea typeface="+mn-ea"/>
                <a:cs typeface="+mn-cs"/>
              </a:rPr>
              <a:t>Introduce la definizione «sviluppo sostenibile”</a:t>
            </a:r>
          </a:p>
          <a:p>
            <a:r>
              <a:rPr lang="it-IT" sz="1200" b="1" kern="1200" dirty="0">
                <a:solidFill>
                  <a:schemeClr val="tx1"/>
                </a:solidFill>
                <a:effectLst/>
                <a:latin typeface="+mn-lt"/>
                <a:ea typeface="+mn-ea"/>
                <a:cs typeface="+mn-cs"/>
              </a:rPr>
              <a:t>1988 – Creazione gruppo intergovernativo sul cambiamento climatico</a:t>
            </a:r>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L’IPCC (Gruppo intergovernativo di esperti sul cambiamento climatico) è il principale organismo internazionale per la valutazione dei cambiamenti climatici che fornisce ai governi di tutto il mondo una chiara visione scientifica dello stato attuale delle conoscenze sul cambiamento climatico e sui suoi potenziali impatti ambientali e socio-economici.</a:t>
            </a:r>
          </a:p>
          <a:p>
            <a:r>
              <a:rPr lang="it-IT" sz="1200" kern="1200" dirty="0">
                <a:solidFill>
                  <a:schemeClr val="tx1"/>
                </a:solidFill>
                <a:effectLst/>
                <a:latin typeface="+mn-lt"/>
                <a:ea typeface="+mn-ea"/>
                <a:cs typeface="+mn-cs"/>
              </a:rPr>
              <a:t>Fornisce anche possibili strategie di risposta e degli elementi da inserire in una possibile futura convenzione internazionale sul clima.</a:t>
            </a:r>
          </a:p>
          <a:p>
            <a:r>
              <a:rPr lang="it-IT" sz="1200" b="1" kern="1200" dirty="0">
                <a:solidFill>
                  <a:schemeClr val="tx1"/>
                </a:solidFill>
                <a:effectLst/>
                <a:latin typeface="+mn-lt"/>
                <a:ea typeface="+mn-ea"/>
                <a:cs typeface="+mn-cs"/>
              </a:rPr>
              <a:t>1992 – Conferenza ONU su ambiente e sviluppo di Rio</a:t>
            </a:r>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3 accordi NON vincolanti</a:t>
            </a: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L'Agenda 21 è un programma d’azione globale in tutti i settori dello sviluppo sostenibile.</a:t>
            </a: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La Dichiarazione di Rio su ambiente e sviluppo definisce in 27 principi diritti e obblighi delle nazioni</a:t>
            </a: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La Dichiarazione dei principi per la gestione sostenibile delle foreste sancisce i principi per la gestione, la conservazione e l'utilizzazione sostenibile delle foreste.</a:t>
            </a:r>
          </a:p>
          <a:p>
            <a:r>
              <a:rPr lang="it-IT" sz="1200" kern="1200" dirty="0">
                <a:solidFill>
                  <a:schemeClr val="tx1"/>
                </a:solidFill>
                <a:effectLst/>
                <a:latin typeface="+mn-lt"/>
                <a:ea typeface="+mn-ea"/>
                <a:cs typeface="+mn-cs"/>
              </a:rPr>
              <a:t>2 Convenzioni VINCOLANTI:</a:t>
            </a: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La Convenzione quadro delle Nazioni Unite sui cambiamenti climatici ha l'obiettivo di stabilizzare le emissioni di gas a effetto serra ad un livello che non metta in pericolo il clima mondiale. Solo con il Protocollo di Kyoto però sono state fissate in modo giuridicamente vincolante le riduzioni delle emissioni dei sei gas ad effetto serra più importanti. </a:t>
            </a: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La Convenzione sulla biodiversità ha l'obiettivo che quest'ultima non venga a lungo termine messa in pericolo ulteriormente. </a:t>
            </a:r>
          </a:p>
          <a:p>
            <a:r>
              <a:rPr lang="it-IT" sz="1200" b="1" kern="1200" dirty="0">
                <a:solidFill>
                  <a:schemeClr val="tx1"/>
                </a:solidFill>
                <a:effectLst/>
                <a:latin typeface="+mn-lt"/>
                <a:ea typeface="+mn-ea"/>
                <a:cs typeface="+mn-cs"/>
              </a:rPr>
              <a:t>1997 – Firma del protocollo di Kyoto</a:t>
            </a:r>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É il primo accordo internazionale che contiene gli impegni dei paesi industrializzati a ridurre le emissioni di alcuni gas ad effetto serra, responsabili del riscaldamento del pianeta. </a:t>
            </a:r>
          </a:p>
          <a:p>
            <a:r>
              <a:rPr lang="it-IT" sz="1200" b="1" kern="1200" dirty="0">
                <a:solidFill>
                  <a:schemeClr val="tx1"/>
                </a:solidFill>
                <a:effectLst/>
                <a:latin typeface="+mn-lt"/>
                <a:ea typeface="+mn-ea"/>
                <a:cs typeface="+mn-cs"/>
              </a:rPr>
              <a:t>2000 – Obiettivi di sviluppo del millennio </a:t>
            </a:r>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Gli obiettivi di sviluppo del millennio (OSM) (Millennium Development </a:t>
            </a:r>
            <a:r>
              <a:rPr lang="it-IT" sz="1200" kern="1200" dirty="0" err="1">
                <a:solidFill>
                  <a:schemeClr val="tx1"/>
                </a:solidFill>
                <a:effectLst/>
                <a:latin typeface="+mn-lt"/>
                <a:ea typeface="+mn-ea"/>
                <a:cs typeface="+mn-cs"/>
              </a:rPr>
              <a:t>Goals</a:t>
            </a:r>
            <a:r>
              <a:rPr lang="it-IT" sz="1200" kern="1200" dirty="0">
                <a:solidFill>
                  <a:schemeClr val="tx1"/>
                </a:solidFill>
                <a:effectLst/>
                <a:latin typeface="+mn-lt"/>
                <a:ea typeface="+mn-ea"/>
                <a:cs typeface="+mn-cs"/>
              </a:rPr>
              <a:t> o MDG, o più semplicemente "Obiettivi del Millennio") delle Nazioni Unite sono otto obiettivi che tutti i 193 stati membri dell'ONU si sono impegnati a raggiungere per l'anno 2015. </a:t>
            </a: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sradicare la povertà estrema e la fame nel mondo (SDG 1 e 2)</a:t>
            </a: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rendere universale l'istruzione primaria (SDG 4)</a:t>
            </a: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promuovere la parità dei sessi e l'autonomia delle donne (SDG 5)</a:t>
            </a: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ridurre la mortalità infantile (SDG 3)</a:t>
            </a: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migliorare la salute materna (SDG 3)</a:t>
            </a: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combattere l'HIV/AIDS, la malaria e altre malattie (SDG 3)</a:t>
            </a: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garantire la sostenibilità ambientale (SDG 13)</a:t>
            </a: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sviluppare un partenariato mondiale per lo sviluppo (SDG 17)</a:t>
            </a:r>
          </a:p>
          <a:p>
            <a:r>
              <a:rPr lang="it-IT" sz="1200" kern="1200" dirty="0">
                <a:solidFill>
                  <a:schemeClr val="tx1"/>
                </a:solidFill>
                <a:effectLst/>
                <a:latin typeface="+mn-lt"/>
                <a:ea typeface="+mn-ea"/>
                <a:cs typeface="+mn-cs"/>
              </a:rPr>
              <a:t>Mancano obiettivi quali: acqua ed energia pulita, riduzione delle diseguaglianze, pace e giustizia</a:t>
            </a:r>
          </a:p>
          <a:p>
            <a:r>
              <a:rPr lang="it-IT" sz="1200" b="1" kern="1200" dirty="0">
                <a:solidFill>
                  <a:schemeClr val="tx1"/>
                </a:solidFill>
                <a:effectLst/>
                <a:latin typeface="+mn-lt"/>
                <a:ea typeface="+mn-ea"/>
                <a:cs typeface="+mn-cs"/>
              </a:rPr>
              <a:t>2009 - COP 15 – Accordo di </a:t>
            </a:r>
            <a:r>
              <a:rPr lang="it-IT" sz="1200" b="1" kern="1200" dirty="0" err="1">
                <a:solidFill>
                  <a:schemeClr val="tx1"/>
                </a:solidFill>
                <a:effectLst/>
                <a:latin typeface="+mn-lt"/>
                <a:ea typeface="+mn-ea"/>
                <a:cs typeface="+mn-cs"/>
              </a:rPr>
              <a:t>Copenhagen</a:t>
            </a:r>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L’unica decisione di interventi sul clima che è stata raggiunta a </a:t>
            </a:r>
            <a:r>
              <a:rPr lang="it-IT" sz="1200" kern="1200" dirty="0" err="1">
                <a:solidFill>
                  <a:schemeClr val="tx1"/>
                </a:solidFill>
                <a:effectLst/>
                <a:latin typeface="+mn-lt"/>
                <a:ea typeface="+mn-ea"/>
                <a:cs typeface="+mn-cs"/>
              </a:rPr>
              <a:t>Copenhagen</a:t>
            </a:r>
            <a:r>
              <a:rPr lang="it-IT" sz="1200" kern="1200" dirty="0">
                <a:solidFill>
                  <a:schemeClr val="tx1"/>
                </a:solidFill>
                <a:effectLst/>
                <a:latin typeface="+mn-lt"/>
                <a:ea typeface="+mn-ea"/>
                <a:cs typeface="+mn-cs"/>
              </a:rPr>
              <a:t> è di rimandare il compito al 2015. </a:t>
            </a:r>
            <a:br>
              <a:rPr lang="it-IT" sz="1200" kern="1200" dirty="0">
                <a:solidFill>
                  <a:schemeClr val="tx1"/>
                </a:solidFill>
                <a:effectLst/>
                <a:latin typeface="+mn-lt"/>
                <a:ea typeface="+mn-ea"/>
                <a:cs typeface="+mn-cs"/>
              </a:rPr>
            </a:br>
            <a:r>
              <a:rPr lang="it-IT" sz="1200" b="1" kern="1200" dirty="0">
                <a:solidFill>
                  <a:schemeClr val="tx1"/>
                </a:solidFill>
                <a:effectLst/>
                <a:latin typeface="+mn-lt"/>
                <a:ea typeface="+mn-ea"/>
                <a:cs typeface="+mn-cs"/>
              </a:rPr>
              <a:t>2011 – COP 17 a Durban</a:t>
            </a:r>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Nella notte di Sabato, un giorno oltre il termine di chiusura della Conferenza di Durban (COP 17), è stato raggiunto un accordo tra le Parti convenute in Sudafrica che forse trova più scontenti che soddisfatti, anche perché il quadro generale dell'accordo non sembra oggettivamente essere né troppo ambizioso né comunque sufficiente per evitare serie conseguenze climatiche a livello globale: i delegati delle 194 nazioni presenti sono tornati a casa senza alcuna promessa concreta ed immediata per la riduzione delle emissioni antropogeniche di gas serra, la causa del riscaldamento climatico in atto.</a:t>
            </a:r>
          </a:p>
          <a:p>
            <a:r>
              <a:rPr lang="it-IT" sz="1200" b="1" kern="1200" dirty="0">
                <a:solidFill>
                  <a:schemeClr val="tx1"/>
                </a:solidFill>
                <a:effectLst/>
                <a:latin typeface="+mn-lt"/>
                <a:ea typeface="+mn-ea"/>
                <a:cs typeface="+mn-cs"/>
              </a:rPr>
              <a:t>2012 - Conferenza di Rio</a:t>
            </a:r>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il tema dell'economia verde è stato per la prima volta inserito nella principale agenda politica. Nel documento finale si riconosce esplicitamente che l'economia verde può contribuire allo sviluppo sostenibile e alla lotta contro la povertà</a:t>
            </a:r>
          </a:p>
          <a:p>
            <a:r>
              <a:rPr lang="it-IT" sz="1200" b="1" kern="1200" dirty="0">
                <a:solidFill>
                  <a:schemeClr val="tx1"/>
                </a:solidFill>
                <a:effectLst/>
                <a:latin typeface="+mn-lt"/>
                <a:ea typeface="+mn-ea"/>
                <a:cs typeface="+mn-cs"/>
              </a:rPr>
              <a:t>2015 - COP 21 – Accordi di Parigi per la riduzione delle e missioni di gas serra</a:t>
            </a:r>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Fanno parte dell’accordo 183 Paesi</a:t>
            </a:r>
          </a:p>
          <a:p>
            <a:r>
              <a:rPr lang="it-IT" sz="1200" kern="1200" dirty="0">
                <a:solidFill>
                  <a:schemeClr val="tx1"/>
                </a:solidFill>
                <a:effectLst/>
                <a:latin typeface="+mn-lt"/>
                <a:ea typeface="+mn-ea"/>
                <a:cs typeface="+mn-cs"/>
              </a:rPr>
              <a:t>Gli Stati Uniti d'America si sono ritirati dall'accordo nel 2020, ma vi sono tornati nel 2021.</a:t>
            </a:r>
          </a:p>
          <a:p>
            <a:r>
              <a:rPr lang="it-IT" sz="1200" b="1" kern="1200" dirty="0">
                <a:solidFill>
                  <a:schemeClr val="tx1"/>
                </a:solidFill>
                <a:effectLst/>
                <a:latin typeface="+mn-lt"/>
                <a:ea typeface="+mn-ea"/>
                <a:cs typeface="+mn-cs"/>
              </a:rPr>
              <a:t>2015 – Approvazione Agenda 2030 </a:t>
            </a:r>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A New York presso la sede delle Nazioni Unite il 25 settembre 2015 viene sottoscritta da 193 Paesi l’Agenda 2030</a:t>
            </a:r>
          </a:p>
          <a:p>
            <a:pPr marL="171450" indent="-171450">
              <a:buFont typeface="Arial" panose="020B0604020202020204" pitchFamily="34" charset="0"/>
              <a:buChar char="•"/>
            </a:pPr>
            <a:endParaRPr lang="it-IT" dirty="0"/>
          </a:p>
        </p:txBody>
      </p:sp>
      <p:sp>
        <p:nvSpPr>
          <p:cNvPr id="4" name="Segnaposto numero diapositiva 3"/>
          <p:cNvSpPr>
            <a:spLocks noGrp="1"/>
          </p:cNvSpPr>
          <p:nvPr>
            <p:ph type="sldNum" sz="quarter" idx="5"/>
          </p:nvPr>
        </p:nvSpPr>
        <p:spPr/>
        <p:txBody>
          <a:bodyPr/>
          <a:lstStyle/>
          <a:p>
            <a:fld id="{D797A595-224D-4515-AFFC-CB34EC8B2197}" type="slidenum">
              <a:rPr lang="it-IT" smtClean="0"/>
              <a:t>13</a:t>
            </a:fld>
            <a:endParaRPr lang="it-IT"/>
          </a:p>
        </p:txBody>
      </p:sp>
    </p:spTree>
    <p:extLst>
      <p:ext uri="{BB962C8B-B14F-4D97-AF65-F5344CB8AC3E}">
        <p14:creationId xmlns:p14="http://schemas.microsoft.com/office/powerpoint/2010/main" val="41916918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a:solidFill>
                  <a:schemeClr val="tx1"/>
                </a:solidFill>
                <a:effectLst/>
                <a:latin typeface="+mn-lt"/>
                <a:ea typeface="+mn-ea"/>
                <a:cs typeface="+mn-cs"/>
              </a:rPr>
              <a:t>Indagine "Gli italiani e lo sviluppo sostenibile" condotta da Green media lab e </a:t>
            </a:r>
            <a:r>
              <a:rPr lang="it-IT" sz="1200" kern="1200" dirty="0" err="1">
                <a:solidFill>
                  <a:schemeClr val="tx1"/>
                </a:solidFill>
                <a:effectLst/>
                <a:latin typeface="+mn-lt"/>
                <a:ea typeface="+mn-ea"/>
                <a:cs typeface="+mn-cs"/>
              </a:rPr>
              <a:t>Norstat</a:t>
            </a:r>
            <a:r>
              <a:rPr lang="it-IT" sz="1200" kern="1200" dirty="0">
                <a:solidFill>
                  <a:schemeClr val="tx1"/>
                </a:solidFill>
                <a:effectLst/>
                <a:latin typeface="+mn-lt"/>
                <a:ea typeface="+mn-ea"/>
                <a:cs typeface="+mn-cs"/>
              </a:rPr>
              <a:t>,</a:t>
            </a:r>
          </a:p>
          <a:p>
            <a:r>
              <a:rPr lang="it-IT" sz="1200" kern="1200" dirty="0">
                <a:solidFill>
                  <a:schemeClr val="tx1"/>
                </a:solidFill>
                <a:effectLst/>
                <a:latin typeface="+mn-lt"/>
                <a:ea typeface="+mn-ea"/>
                <a:cs typeface="+mn-cs"/>
              </a:rPr>
              <a:t>Durante l’indagine gran parte degli intervistati (80,4%) ha affermato di aver chiaro il concetto di sostenibilità. Una quota ancora maggiore della popolazione (89,2%) si dichiara invece sensibile al riguardo e ritiene che le tematiche che maggiormente debbano contribuire ad uno sviluppo sostenibile siano: tematiche ambientali (95,0%), sociali (93,2%) ed economiche (89,4%).</a:t>
            </a:r>
          </a:p>
          <a:p>
            <a:r>
              <a:rPr lang="it-IT" sz="1200" kern="1200" dirty="0">
                <a:solidFill>
                  <a:schemeClr val="tx1"/>
                </a:solidFill>
                <a:effectLst/>
                <a:latin typeface="+mn-lt"/>
                <a:ea typeface="+mn-ea"/>
                <a:cs typeface="+mn-cs"/>
              </a:rPr>
              <a:t>Le tematiche ambientali sono anche quelle rispetto alle quali gli italiani esprimono il grado più elevato di sensibilità personale (45,7% rispetto al 13,1% per le tematiche sociali e il 12,3% per le tematiche economiche). I livelli più elevati di sensibilità verso le tematiche ambientali si registrano nelle fasce giovani e adulte della popolazione, meno discriminanti altre variabili; appaiono più sensibili alle tematiche sociali i target femminili e quelli con i maggiori livelli d’istruzione, mentre risultano più sensibili alle tematiche economiche i target maschili e le fasce della popolazione più vulnerabili sul mercato del lavoro, sia in termini d’età (i giovani fino ai 35 anni e la fascia 56-65) che in termini d’istruzione, con livelli di scolarità medio-bassi.</a:t>
            </a:r>
          </a:p>
          <a:p>
            <a:r>
              <a:rPr lang="it-IT" sz="1200" kern="1200" dirty="0">
                <a:solidFill>
                  <a:schemeClr val="tx1"/>
                </a:solidFill>
                <a:effectLst/>
                <a:latin typeface="+mn-lt"/>
                <a:ea typeface="+mn-ea"/>
                <a:cs typeface="+mn-cs"/>
              </a:rPr>
              <a:t>Un terzo della popolazione (31,9%) dichiara una conoscenza nominale dell’Agenda 2030; di questi quasi il 70%, pari al 23% sul totale campione ne dimostra una effettiva conoscenza e all’incirca la metà, pari al 16,6% sul totale campione, ne indica correttamente le Nazioni Unite quale ente promotore. Sia per l’Agenda 2030 che per i suoi obiettivi, </a:t>
            </a:r>
            <a:r>
              <a:rPr lang="it-IT" sz="1200" kern="1200" dirty="0" err="1">
                <a:solidFill>
                  <a:schemeClr val="tx1"/>
                </a:solidFill>
                <a:effectLst/>
                <a:latin typeface="+mn-lt"/>
                <a:ea typeface="+mn-ea"/>
                <a:cs typeface="+mn-cs"/>
              </a:rPr>
              <a:t>SDGs</a:t>
            </a:r>
            <a:r>
              <a:rPr lang="it-IT" sz="1200" kern="1200" dirty="0">
                <a:solidFill>
                  <a:schemeClr val="tx1"/>
                </a:solidFill>
                <a:effectLst/>
                <a:latin typeface="+mn-lt"/>
                <a:ea typeface="+mn-ea"/>
                <a:cs typeface="+mn-cs"/>
              </a:rPr>
              <a:t>, i livelli più elevati di conoscenza nominale si rilevano nella generazione Z e nei segmenti più istruiti della popolazione.</a:t>
            </a:r>
          </a:p>
          <a:p>
            <a:r>
              <a:rPr lang="it-IT" sz="1200" kern="1200" dirty="0">
                <a:solidFill>
                  <a:schemeClr val="tx1"/>
                </a:solidFill>
                <a:effectLst/>
                <a:latin typeface="+mn-lt"/>
                <a:ea typeface="+mn-ea"/>
                <a:cs typeface="+mn-cs"/>
              </a:rPr>
              <a:t>In termini di rilevanza dei diversi obiettivi previsti dall’Agenda 2030, il contrasto ai cambiamenti climatici è l’</a:t>
            </a:r>
            <a:r>
              <a:rPr lang="it-IT" sz="1200" kern="1200" dirty="0" err="1">
                <a:solidFill>
                  <a:schemeClr val="tx1"/>
                </a:solidFill>
                <a:effectLst/>
                <a:latin typeface="+mn-lt"/>
                <a:ea typeface="+mn-ea"/>
                <a:cs typeface="+mn-cs"/>
              </a:rPr>
              <a:t>SDGs</a:t>
            </a:r>
            <a:r>
              <a:rPr lang="it-IT" sz="1200" kern="1200" dirty="0">
                <a:solidFill>
                  <a:schemeClr val="tx1"/>
                </a:solidFill>
                <a:effectLst/>
                <a:latin typeface="+mn-lt"/>
                <a:ea typeface="+mn-ea"/>
                <a:cs typeface="+mn-cs"/>
              </a:rPr>
              <a:t> più vicino alla sensibilità degli Italiani (43,6%).</a:t>
            </a:r>
          </a:p>
          <a:p>
            <a:r>
              <a:rPr lang="it-IT" sz="1200" kern="1200" dirty="0">
                <a:solidFill>
                  <a:schemeClr val="tx1"/>
                </a:solidFill>
                <a:effectLst/>
                <a:latin typeface="+mn-lt"/>
                <a:ea typeface="+mn-ea"/>
                <a:cs typeface="+mn-cs"/>
              </a:rPr>
              <a:t>A partire quindi da una sensibilità diffusa e una crescente attenzione del pubblico al tema della sostenibilità, la sfida per gli interlocutori istituzionali, le aziende, le agenzie e i mezzi di comunicazione, è fare sempre più cultura sul tema della sostenibilità e sull’impegnativo piano programmatico, per raggiungere gli obiettivi di sostenibilità, previsto dall’Agenda 2030.</a:t>
            </a:r>
          </a:p>
          <a:p>
            <a:endParaRPr lang="it-IT" dirty="0"/>
          </a:p>
        </p:txBody>
      </p:sp>
      <p:sp>
        <p:nvSpPr>
          <p:cNvPr id="4" name="Segnaposto numero diapositiva 3"/>
          <p:cNvSpPr>
            <a:spLocks noGrp="1"/>
          </p:cNvSpPr>
          <p:nvPr>
            <p:ph type="sldNum" sz="quarter" idx="5"/>
          </p:nvPr>
        </p:nvSpPr>
        <p:spPr/>
        <p:txBody>
          <a:bodyPr/>
          <a:lstStyle/>
          <a:p>
            <a:fld id="{7EF6A672-4FCD-4D73-BD21-E8DEC81395C3}" type="slidenum">
              <a:rPr lang="en-US" smtClean="0"/>
              <a:t>14</a:t>
            </a:fld>
            <a:endParaRPr lang="en-US"/>
          </a:p>
        </p:txBody>
      </p:sp>
    </p:spTree>
    <p:extLst>
      <p:ext uri="{BB962C8B-B14F-4D97-AF65-F5344CB8AC3E}">
        <p14:creationId xmlns:p14="http://schemas.microsoft.com/office/powerpoint/2010/main" val="33700176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a:solidFill>
                  <a:schemeClr val="tx1"/>
                </a:solidFill>
                <a:effectLst/>
                <a:latin typeface="+mn-lt"/>
                <a:ea typeface="+mn-ea"/>
                <a:cs typeface="+mn-cs"/>
              </a:rPr>
              <a:t>Oltre la metà degli italiani (55,2%) dichiara di essere a conoscenza del fatto che ogni obiettivo dell’Agenda 2030, </a:t>
            </a:r>
            <a:r>
              <a:rPr lang="it-IT" sz="1200" kern="1200" dirty="0" err="1">
                <a:solidFill>
                  <a:schemeClr val="tx1"/>
                </a:solidFill>
                <a:effectLst/>
                <a:latin typeface="+mn-lt"/>
                <a:ea typeface="+mn-ea"/>
                <a:cs typeface="+mn-cs"/>
              </a:rPr>
              <a:t>SDGs</a:t>
            </a:r>
            <a:r>
              <a:rPr lang="it-IT" sz="1200" kern="1200" dirty="0">
                <a:solidFill>
                  <a:schemeClr val="tx1"/>
                </a:solidFill>
                <a:effectLst/>
                <a:latin typeface="+mn-lt"/>
                <a:ea typeface="+mn-ea"/>
                <a:cs typeface="+mn-cs"/>
              </a:rPr>
              <a:t>, preveda una serie di azioni concrete per attuarlo. La conoscenza delle diverse azioni prioritarie in ambito ambientale, sociale ed economico appare tuttavia abbastanza superficiale e frammentata.</a:t>
            </a:r>
          </a:p>
          <a:p>
            <a:r>
              <a:rPr lang="it-IT" sz="1200" kern="1200" dirty="0">
                <a:solidFill>
                  <a:schemeClr val="tx1"/>
                </a:solidFill>
                <a:effectLst/>
                <a:latin typeface="+mn-lt"/>
                <a:ea typeface="+mn-ea"/>
                <a:cs typeface="+mn-cs"/>
              </a:rPr>
              <a:t>La ricerca ha quindi indagato il grado di adesione ai valori che più possono contribuire al miglioramento della nostra società in un’ottica di sostenibilità.</a:t>
            </a:r>
          </a:p>
          <a:p>
            <a:r>
              <a:rPr lang="it-IT" sz="1200" kern="1200" dirty="0">
                <a:solidFill>
                  <a:schemeClr val="tx1"/>
                </a:solidFill>
                <a:effectLst/>
                <a:latin typeface="+mn-lt"/>
                <a:ea typeface="+mn-ea"/>
                <a:cs typeface="+mn-cs"/>
              </a:rPr>
              <a:t>In ambito sociale i valori più condivisi sono il rispetto dei diritti e delle libertà individuali, l’onestà e il rispetto della legalità, agli ultimi posti l’altruismo, l’empatia, la generosità e il senso di appartenenza. Tra i valori economici ai primi posti il consumo responsabile, il riuso e la tutela delle condizioni di lavoro e dei diritti dei lavoratori, all’ultimo posto il consumo condiviso.</a:t>
            </a:r>
          </a:p>
          <a:p>
            <a:r>
              <a:rPr lang="it-IT" sz="1200" kern="1200" dirty="0">
                <a:solidFill>
                  <a:schemeClr val="tx1"/>
                </a:solidFill>
                <a:effectLst/>
                <a:latin typeface="+mn-lt"/>
                <a:ea typeface="+mn-ea"/>
                <a:cs typeface="+mn-cs"/>
              </a:rPr>
              <a:t>I valori ambientali vedono al primo posto il rispetto per il pianeta, cui segue il senso di responsabilità individuale e verso le generazioni future. Le problematiche più sentite in ambito ambientale sono i cambiamenti climatici, la povertà e le diseguaglianze in ambito sociale e la disparità nella distribuzione delle ricchezze in ambito economico.</a:t>
            </a:r>
          </a:p>
          <a:p>
            <a:r>
              <a:rPr lang="it-IT" sz="1200" kern="1200" dirty="0">
                <a:solidFill>
                  <a:schemeClr val="tx1"/>
                </a:solidFill>
                <a:effectLst/>
                <a:latin typeface="+mn-lt"/>
                <a:ea typeface="+mn-ea"/>
                <a:cs typeface="+mn-cs"/>
              </a:rPr>
              <a:t>In termini di comportamenti, tre quarti degli italiani dichiarano di aver concretamente modificato comportamenti e abitudini quotidiane e una percentuale equivalente ritiene che i comportamenti individuali abbiano un impatto sulla dimensione collettiva. Nelle abitudini domestiche vi è sicuramente una crescente attenzione a ridurre gli sprechi in più ambiti e a limitare i consumi energetici; sembra diffondersi una maggiore sensibilità anche nei consumi dell’acqua domestica. I comportamenti d’acquisto più sostenibili non sono ancora diffusi probabilmente perché appaiono ancora molto radicati modelli consumistici.</a:t>
            </a:r>
          </a:p>
          <a:p>
            <a:r>
              <a:rPr lang="it-IT" sz="1200" kern="1200" dirty="0">
                <a:solidFill>
                  <a:schemeClr val="tx1"/>
                </a:solidFill>
                <a:effectLst/>
                <a:latin typeface="+mn-lt"/>
                <a:ea typeface="+mn-ea"/>
                <a:cs typeface="+mn-cs"/>
              </a:rPr>
              <a:t>L’indagine propone quindi una sofisticata segmentazione degli italiani rispetto al tema della sostenibilità, ottenuta attraverso tecniche di analisi statistica multivariata, individuando quattro distinti cluster, costruiti sulla base di molteplici indicatori: dagli atteggiamenti ai valori e ai comportamenti. I cluster, sinteticamente descritti di seguito, sono dettagliatamente profilati ed analizzati per cogliere le differenze esistenti nella nostra società</a:t>
            </a:r>
          </a:p>
          <a:p>
            <a:endParaRPr lang="it-IT" sz="1200" kern="1200" dirty="0">
              <a:solidFill>
                <a:schemeClr val="tx1"/>
              </a:solidFill>
              <a:effectLst/>
              <a:latin typeface="+mn-lt"/>
              <a:ea typeface="+mn-ea"/>
              <a:cs typeface="+mn-cs"/>
            </a:endParaRPr>
          </a:p>
        </p:txBody>
      </p:sp>
      <p:sp>
        <p:nvSpPr>
          <p:cNvPr id="4" name="Segnaposto numero diapositiva 3"/>
          <p:cNvSpPr>
            <a:spLocks noGrp="1"/>
          </p:cNvSpPr>
          <p:nvPr>
            <p:ph type="sldNum" sz="quarter" idx="5"/>
          </p:nvPr>
        </p:nvSpPr>
        <p:spPr/>
        <p:txBody>
          <a:bodyPr/>
          <a:lstStyle/>
          <a:p>
            <a:fld id="{7EF6A672-4FCD-4D73-BD21-E8DEC81395C3}" type="slidenum">
              <a:rPr lang="en-US" smtClean="0"/>
              <a:t>15</a:t>
            </a:fld>
            <a:endParaRPr lang="en-US"/>
          </a:p>
        </p:txBody>
      </p:sp>
    </p:spTree>
    <p:extLst>
      <p:ext uri="{BB962C8B-B14F-4D97-AF65-F5344CB8AC3E}">
        <p14:creationId xmlns:p14="http://schemas.microsoft.com/office/powerpoint/2010/main" val="2536210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7EF6A672-4FCD-4D73-BD21-E8DEC81395C3}" type="slidenum">
              <a:rPr lang="en-US" smtClean="0"/>
              <a:t>16</a:t>
            </a:fld>
            <a:endParaRPr lang="en-US"/>
          </a:p>
        </p:txBody>
      </p:sp>
    </p:spTree>
    <p:extLst>
      <p:ext uri="{BB962C8B-B14F-4D97-AF65-F5344CB8AC3E}">
        <p14:creationId xmlns:p14="http://schemas.microsoft.com/office/powerpoint/2010/main" val="41819460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171450" indent="-171450">
              <a:buFont typeface="Arial" panose="020B0604020202020204" pitchFamily="34" charset="0"/>
              <a:buChar char="•"/>
            </a:pPr>
            <a:endParaRPr lang="it-IT" dirty="0"/>
          </a:p>
        </p:txBody>
      </p:sp>
      <p:sp>
        <p:nvSpPr>
          <p:cNvPr id="4" name="Segnaposto numero diapositiva 3"/>
          <p:cNvSpPr>
            <a:spLocks noGrp="1"/>
          </p:cNvSpPr>
          <p:nvPr>
            <p:ph type="sldNum" sz="quarter" idx="5"/>
          </p:nvPr>
        </p:nvSpPr>
        <p:spPr/>
        <p:txBody>
          <a:bodyPr/>
          <a:lstStyle/>
          <a:p>
            <a:fld id="{D797A595-224D-4515-AFFC-CB34EC8B2197}" type="slidenum">
              <a:rPr lang="it-IT" smtClean="0"/>
              <a:t>17</a:t>
            </a:fld>
            <a:endParaRPr lang="it-IT"/>
          </a:p>
        </p:txBody>
      </p:sp>
    </p:spTree>
    <p:extLst>
      <p:ext uri="{BB962C8B-B14F-4D97-AF65-F5344CB8AC3E}">
        <p14:creationId xmlns:p14="http://schemas.microsoft.com/office/powerpoint/2010/main" val="2434096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a:solidFill>
                  <a:schemeClr val="tx1"/>
                </a:solidFill>
                <a:effectLst/>
                <a:latin typeface="+mn-lt"/>
                <a:ea typeface="+mn-ea"/>
                <a:cs typeface="+mn-cs"/>
              </a:rPr>
              <a:t>Garantire un'istruzione di qualità, equa e inclusiva (Goal 4) vuol dire anche offrire pari opportunità a donne e uomini (Goal 5); per assicurare salute e benessere (Goal 3), occorre vivere in un Pianeta sano (Goal 6, 13, 14 e 15); un lavoro dignitoso per tutti (Goal 8) richiede l'eliminazione delle disuguaglianze (Goal 10). Gli </a:t>
            </a:r>
            <a:r>
              <a:rPr lang="it-IT" sz="1200" kern="1200" dirty="0" err="1">
                <a:solidFill>
                  <a:schemeClr val="tx1"/>
                </a:solidFill>
                <a:effectLst/>
                <a:latin typeface="+mn-lt"/>
                <a:ea typeface="+mn-ea"/>
                <a:cs typeface="+mn-cs"/>
              </a:rPr>
              <a:t>SDGs</a:t>
            </a:r>
            <a:r>
              <a:rPr lang="it-IT" sz="1200" kern="1200" dirty="0">
                <a:solidFill>
                  <a:schemeClr val="tx1"/>
                </a:solidFill>
                <a:effectLst/>
                <a:latin typeface="+mn-lt"/>
                <a:ea typeface="+mn-ea"/>
                <a:cs typeface="+mn-cs"/>
              </a:rPr>
              <a:t> sono fortemente interconnessi.</a:t>
            </a:r>
          </a:p>
          <a:p>
            <a:r>
              <a:rPr lang="it-IT" sz="1200" kern="1200" dirty="0">
                <a:solidFill>
                  <a:schemeClr val="tx1"/>
                </a:solidFill>
                <a:effectLst/>
                <a:latin typeface="+mn-lt"/>
                <a:ea typeface="+mn-ea"/>
                <a:cs typeface="+mn-cs"/>
              </a:rPr>
              <a:t>L'Agenda 2030 lancia una sfida della complessità: poiché le tre dimensioni dello sviluppo (economica, ambientale e sociale) sono strettamente correlate tra loro, ciascun Obiettivo non può essere considerato in maniera indipendente ma deve essere perseguito sulla base di un approccio sistemico, che tenga in considerazione le reciproche interrelazioni e non si ripercuota con effetti negativi su altre sfere dello sviluppo. Solo la crescita integrata di tutte e tre le componenti consentirà il raggiungimento dello sviluppo sostenibile.</a:t>
            </a:r>
          </a:p>
          <a:p>
            <a:endParaRPr lang="it-IT" dirty="0"/>
          </a:p>
        </p:txBody>
      </p:sp>
      <p:sp>
        <p:nvSpPr>
          <p:cNvPr id="4" name="Segnaposto numero diapositiva 3"/>
          <p:cNvSpPr>
            <a:spLocks noGrp="1"/>
          </p:cNvSpPr>
          <p:nvPr>
            <p:ph type="sldNum" sz="quarter" idx="5"/>
          </p:nvPr>
        </p:nvSpPr>
        <p:spPr/>
        <p:txBody>
          <a:bodyPr/>
          <a:lstStyle/>
          <a:p>
            <a:fld id="{D797A595-224D-4515-AFFC-CB34EC8B2197}" type="slidenum">
              <a:rPr lang="it-IT" smtClean="0"/>
              <a:t>18</a:t>
            </a:fld>
            <a:endParaRPr lang="it-IT"/>
          </a:p>
        </p:txBody>
      </p:sp>
    </p:spTree>
    <p:extLst>
      <p:ext uri="{BB962C8B-B14F-4D97-AF65-F5344CB8AC3E}">
        <p14:creationId xmlns:p14="http://schemas.microsoft.com/office/powerpoint/2010/main" val="40686184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171450" indent="-171450">
              <a:buFont typeface="Arial" panose="020B0604020202020204" pitchFamily="34" charset="0"/>
              <a:buChar char="•"/>
            </a:pPr>
            <a:endParaRPr lang="it-IT" dirty="0"/>
          </a:p>
        </p:txBody>
      </p:sp>
      <p:sp>
        <p:nvSpPr>
          <p:cNvPr id="4" name="Segnaposto numero diapositiva 3"/>
          <p:cNvSpPr>
            <a:spLocks noGrp="1"/>
          </p:cNvSpPr>
          <p:nvPr>
            <p:ph type="sldNum" sz="quarter" idx="5"/>
          </p:nvPr>
        </p:nvSpPr>
        <p:spPr/>
        <p:txBody>
          <a:bodyPr/>
          <a:lstStyle/>
          <a:p>
            <a:fld id="{D797A595-224D-4515-AFFC-CB34EC8B2197}" type="slidenum">
              <a:rPr lang="it-IT" smtClean="0"/>
              <a:t>19</a:t>
            </a:fld>
            <a:endParaRPr lang="it-IT"/>
          </a:p>
        </p:txBody>
      </p:sp>
    </p:spTree>
    <p:extLst>
      <p:ext uri="{BB962C8B-B14F-4D97-AF65-F5344CB8AC3E}">
        <p14:creationId xmlns:p14="http://schemas.microsoft.com/office/powerpoint/2010/main" val="33639996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66813" y="1241425"/>
            <a:ext cx="4465637" cy="3351213"/>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D797A595-224D-4515-AFFC-CB34EC8B2197}" type="slidenum">
              <a:rPr lang="it-IT" smtClean="0"/>
              <a:t>2</a:t>
            </a:fld>
            <a:endParaRPr lang="it-IT"/>
          </a:p>
        </p:txBody>
      </p:sp>
    </p:spTree>
    <p:extLst>
      <p:ext uri="{BB962C8B-B14F-4D97-AF65-F5344CB8AC3E}">
        <p14:creationId xmlns:p14="http://schemas.microsoft.com/office/powerpoint/2010/main" val="28575194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4" name="Segnaposto numero diapositiva 3"/>
          <p:cNvSpPr>
            <a:spLocks noGrp="1"/>
          </p:cNvSpPr>
          <p:nvPr>
            <p:ph type="sldNum" sz="quarter" idx="5"/>
          </p:nvPr>
        </p:nvSpPr>
        <p:spPr/>
        <p:txBody>
          <a:bodyPr/>
          <a:lstStyle/>
          <a:p>
            <a:fld id="{D797A595-224D-4515-AFFC-CB34EC8B2197}" type="slidenum">
              <a:rPr lang="it-IT" smtClean="0"/>
              <a:t>20</a:t>
            </a:fld>
            <a:endParaRPr lang="it-IT"/>
          </a:p>
        </p:txBody>
      </p:sp>
      <p:sp>
        <p:nvSpPr>
          <p:cNvPr id="6" name="Segnaposto note 5">
            <a:extLst>
              <a:ext uri="{FF2B5EF4-FFF2-40B4-BE49-F238E27FC236}">
                <a16:creationId xmlns:a16="http://schemas.microsoft.com/office/drawing/2014/main" id="{D9BB70D2-82CE-4386-87EF-F89B68AF985A}"/>
              </a:ext>
            </a:extLst>
          </p:cNvPr>
          <p:cNvSpPr>
            <a:spLocks noGrp="1"/>
          </p:cNvSpPr>
          <p:nvPr>
            <p:ph type="body" sz="quarter" idx="3"/>
          </p:nvPr>
        </p:nvSpPr>
        <p:spPr/>
        <p:txBody>
          <a:bodyPr/>
          <a:lstStyle/>
          <a:p>
            <a:endParaRPr lang="it-IT"/>
          </a:p>
        </p:txBody>
      </p:sp>
    </p:spTree>
    <p:extLst>
      <p:ext uri="{BB962C8B-B14F-4D97-AF65-F5344CB8AC3E}">
        <p14:creationId xmlns:p14="http://schemas.microsoft.com/office/powerpoint/2010/main" val="17438724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4" name="Segnaposto numero diapositiva 3"/>
          <p:cNvSpPr>
            <a:spLocks noGrp="1"/>
          </p:cNvSpPr>
          <p:nvPr>
            <p:ph type="sldNum" sz="quarter" idx="5"/>
          </p:nvPr>
        </p:nvSpPr>
        <p:spPr/>
        <p:txBody>
          <a:bodyPr/>
          <a:lstStyle/>
          <a:p>
            <a:fld id="{D797A595-224D-4515-AFFC-CB34EC8B2197}" type="slidenum">
              <a:rPr lang="it-IT" smtClean="0"/>
              <a:t>21</a:t>
            </a:fld>
            <a:endParaRPr lang="it-IT"/>
          </a:p>
        </p:txBody>
      </p:sp>
      <p:sp>
        <p:nvSpPr>
          <p:cNvPr id="6" name="Segnaposto note 5">
            <a:extLst>
              <a:ext uri="{FF2B5EF4-FFF2-40B4-BE49-F238E27FC236}">
                <a16:creationId xmlns:a16="http://schemas.microsoft.com/office/drawing/2014/main" id="{F793072C-E425-47B7-86F6-8BF189FC8494}"/>
              </a:ext>
            </a:extLst>
          </p:cNvPr>
          <p:cNvSpPr>
            <a:spLocks noGrp="1"/>
          </p:cNvSpPr>
          <p:nvPr>
            <p:ph type="body" sz="quarter" idx="3"/>
          </p:nvPr>
        </p:nvSpPr>
        <p:spPr/>
        <p:txBody>
          <a:bodyPr/>
          <a:lstStyle/>
          <a:p>
            <a:endParaRPr lang="it-IT"/>
          </a:p>
        </p:txBody>
      </p:sp>
    </p:spTree>
    <p:extLst>
      <p:ext uri="{BB962C8B-B14F-4D97-AF65-F5344CB8AC3E}">
        <p14:creationId xmlns:p14="http://schemas.microsoft.com/office/powerpoint/2010/main" val="31060021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4" name="Segnaposto numero diapositiva 3"/>
          <p:cNvSpPr>
            <a:spLocks noGrp="1"/>
          </p:cNvSpPr>
          <p:nvPr>
            <p:ph type="sldNum" sz="quarter" idx="5"/>
          </p:nvPr>
        </p:nvSpPr>
        <p:spPr/>
        <p:txBody>
          <a:bodyPr/>
          <a:lstStyle/>
          <a:p>
            <a:fld id="{D797A595-224D-4515-AFFC-CB34EC8B2197}" type="slidenum">
              <a:rPr lang="it-IT" smtClean="0"/>
              <a:t>22</a:t>
            </a:fld>
            <a:endParaRPr lang="it-IT"/>
          </a:p>
        </p:txBody>
      </p:sp>
      <p:sp>
        <p:nvSpPr>
          <p:cNvPr id="6" name="Segnaposto note 5">
            <a:extLst>
              <a:ext uri="{FF2B5EF4-FFF2-40B4-BE49-F238E27FC236}">
                <a16:creationId xmlns:a16="http://schemas.microsoft.com/office/drawing/2014/main" id="{EEC426E5-4FA1-443E-BF2A-D37FA89FD97F}"/>
              </a:ext>
            </a:extLst>
          </p:cNvPr>
          <p:cNvSpPr>
            <a:spLocks noGrp="1"/>
          </p:cNvSpPr>
          <p:nvPr>
            <p:ph type="body" sz="quarter" idx="3"/>
          </p:nvPr>
        </p:nvSpPr>
        <p:spPr/>
        <p:txBody>
          <a:bodyPr/>
          <a:lstStyle/>
          <a:p>
            <a:endParaRPr lang="it-IT"/>
          </a:p>
        </p:txBody>
      </p:sp>
    </p:spTree>
    <p:extLst>
      <p:ext uri="{BB962C8B-B14F-4D97-AF65-F5344CB8AC3E}">
        <p14:creationId xmlns:p14="http://schemas.microsoft.com/office/powerpoint/2010/main" val="17646244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4" name="Segnaposto numero diapositiva 3"/>
          <p:cNvSpPr>
            <a:spLocks noGrp="1"/>
          </p:cNvSpPr>
          <p:nvPr>
            <p:ph type="sldNum" sz="quarter" idx="5"/>
          </p:nvPr>
        </p:nvSpPr>
        <p:spPr/>
        <p:txBody>
          <a:bodyPr/>
          <a:lstStyle/>
          <a:p>
            <a:fld id="{D797A595-224D-4515-AFFC-CB34EC8B2197}" type="slidenum">
              <a:rPr lang="it-IT" smtClean="0"/>
              <a:t>23</a:t>
            </a:fld>
            <a:endParaRPr lang="it-IT"/>
          </a:p>
        </p:txBody>
      </p:sp>
      <p:sp>
        <p:nvSpPr>
          <p:cNvPr id="6" name="Segnaposto note 5">
            <a:extLst>
              <a:ext uri="{FF2B5EF4-FFF2-40B4-BE49-F238E27FC236}">
                <a16:creationId xmlns:a16="http://schemas.microsoft.com/office/drawing/2014/main" id="{3A79D83E-8C5C-40D1-A91A-04274D6117AD}"/>
              </a:ext>
            </a:extLst>
          </p:cNvPr>
          <p:cNvSpPr>
            <a:spLocks noGrp="1"/>
          </p:cNvSpPr>
          <p:nvPr>
            <p:ph type="body" sz="quarter" idx="3"/>
          </p:nvPr>
        </p:nvSpPr>
        <p:spPr/>
        <p:txBody>
          <a:bodyPr/>
          <a:lstStyle/>
          <a:p>
            <a:endParaRPr lang="it-IT"/>
          </a:p>
        </p:txBody>
      </p:sp>
    </p:spTree>
    <p:extLst>
      <p:ext uri="{BB962C8B-B14F-4D97-AF65-F5344CB8AC3E}">
        <p14:creationId xmlns:p14="http://schemas.microsoft.com/office/powerpoint/2010/main" val="17089485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4" name="Segnaposto numero diapositiva 3"/>
          <p:cNvSpPr>
            <a:spLocks noGrp="1"/>
          </p:cNvSpPr>
          <p:nvPr>
            <p:ph type="sldNum" sz="quarter" idx="5"/>
          </p:nvPr>
        </p:nvSpPr>
        <p:spPr/>
        <p:txBody>
          <a:bodyPr/>
          <a:lstStyle/>
          <a:p>
            <a:fld id="{D797A595-224D-4515-AFFC-CB34EC8B2197}" type="slidenum">
              <a:rPr lang="it-IT" smtClean="0"/>
              <a:t>24</a:t>
            </a:fld>
            <a:endParaRPr lang="it-IT"/>
          </a:p>
        </p:txBody>
      </p:sp>
      <p:sp>
        <p:nvSpPr>
          <p:cNvPr id="6" name="Segnaposto note 5">
            <a:extLst>
              <a:ext uri="{FF2B5EF4-FFF2-40B4-BE49-F238E27FC236}">
                <a16:creationId xmlns:a16="http://schemas.microsoft.com/office/drawing/2014/main" id="{6D0080D8-0E24-4E0A-82FE-71B378B0DF27}"/>
              </a:ext>
            </a:extLst>
          </p:cNvPr>
          <p:cNvSpPr>
            <a:spLocks noGrp="1"/>
          </p:cNvSpPr>
          <p:nvPr>
            <p:ph type="body" sz="quarter" idx="3"/>
          </p:nvPr>
        </p:nvSpPr>
        <p:spPr/>
        <p:txBody>
          <a:bodyPr/>
          <a:lstStyle/>
          <a:p>
            <a:endParaRPr lang="it-IT"/>
          </a:p>
        </p:txBody>
      </p:sp>
    </p:spTree>
    <p:extLst>
      <p:ext uri="{BB962C8B-B14F-4D97-AF65-F5344CB8AC3E}">
        <p14:creationId xmlns:p14="http://schemas.microsoft.com/office/powerpoint/2010/main" val="25686038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4" name="Segnaposto numero diapositiva 3"/>
          <p:cNvSpPr>
            <a:spLocks noGrp="1"/>
          </p:cNvSpPr>
          <p:nvPr>
            <p:ph type="sldNum" sz="quarter" idx="5"/>
          </p:nvPr>
        </p:nvSpPr>
        <p:spPr/>
        <p:txBody>
          <a:bodyPr/>
          <a:lstStyle/>
          <a:p>
            <a:fld id="{D797A595-224D-4515-AFFC-CB34EC8B2197}" type="slidenum">
              <a:rPr lang="it-IT" smtClean="0"/>
              <a:t>25</a:t>
            </a:fld>
            <a:endParaRPr lang="it-IT"/>
          </a:p>
        </p:txBody>
      </p:sp>
      <p:sp>
        <p:nvSpPr>
          <p:cNvPr id="6" name="Segnaposto note 5">
            <a:extLst>
              <a:ext uri="{FF2B5EF4-FFF2-40B4-BE49-F238E27FC236}">
                <a16:creationId xmlns:a16="http://schemas.microsoft.com/office/drawing/2014/main" id="{4AFBD2CC-ACB2-43C7-821E-D9A82A85E60B}"/>
              </a:ext>
            </a:extLst>
          </p:cNvPr>
          <p:cNvSpPr>
            <a:spLocks noGrp="1"/>
          </p:cNvSpPr>
          <p:nvPr>
            <p:ph type="body" sz="quarter" idx="3"/>
          </p:nvPr>
        </p:nvSpPr>
        <p:spPr/>
        <p:txBody>
          <a:bodyPr/>
          <a:lstStyle/>
          <a:p>
            <a:endParaRPr lang="it-IT"/>
          </a:p>
        </p:txBody>
      </p:sp>
    </p:spTree>
    <p:extLst>
      <p:ext uri="{BB962C8B-B14F-4D97-AF65-F5344CB8AC3E}">
        <p14:creationId xmlns:p14="http://schemas.microsoft.com/office/powerpoint/2010/main" val="11225523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84497585-B04F-412A-AC11-34EA2B0E5B19}" type="slidenum">
              <a:rPr lang="it-IT" smtClean="0"/>
              <a:t>26</a:t>
            </a:fld>
            <a:endParaRPr lang="it-IT"/>
          </a:p>
        </p:txBody>
      </p:sp>
    </p:spTree>
    <p:extLst>
      <p:ext uri="{BB962C8B-B14F-4D97-AF65-F5344CB8AC3E}">
        <p14:creationId xmlns:p14="http://schemas.microsoft.com/office/powerpoint/2010/main" val="34213105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4" name="Segnaposto numero diapositiva 3"/>
          <p:cNvSpPr>
            <a:spLocks noGrp="1"/>
          </p:cNvSpPr>
          <p:nvPr>
            <p:ph type="sldNum" sz="quarter" idx="5"/>
          </p:nvPr>
        </p:nvSpPr>
        <p:spPr/>
        <p:txBody>
          <a:bodyPr/>
          <a:lstStyle/>
          <a:p>
            <a:fld id="{D797A595-224D-4515-AFFC-CB34EC8B2197}" type="slidenum">
              <a:rPr lang="it-IT" smtClean="0"/>
              <a:t>27</a:t>
            </a:fld>
            <a:endParaRPr lang="it-IT"/>
          </a:p>
        </p:txBody>
      </p:sp>
      <p:sp>
        <p:nvSpPr>
          <p:cNvPr id="6" name="Segnaposto note 5">
            <a:extLst>
              <a:ext uri="{FF2B5EF4-FFF2-40B4-BE49-F238E27FC236}">
                <a16:creationId xmlns:a16="http://schemas.microsoft.com/office/drawing/2014/main" id="{D3203734-639F-4B7C-B974-45FDB6C24C7D}"/>
              </a:ext>
            </a:extLst>
          </p:cNvPr>
          <p:cNvSpPr>
            <a:spLocks noGrp="1"/>
          </p:cNvSpPr>
          <p:nvPr>
            <p:ph type="body" sz="quarter" idx="3"/>
          </p:nvPr>
        </p:nvSpPr>
        <p:spPr/>
        <p:txBody>
          <a:bodyPr/>
          <a:lstStyle/>
          <a:p>
            <a:endParaRPr lang="it-IT"/>
          </a:p>
        </p:txBody>
      </p:sp>
    </p:spTree>
    <p:extLst>
      <p:ext uri="{BB962C8B-B14F-4D97-AF65-F5344CB8AC3E}">
        <p14:creationId xmlns:p14="http://schemas.microsoft.com/office/powerpoint/2010/main" val="7821469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4" name="Segnaposto numero diapositiva 3"/>
          <p:cNvSpPr>
            <a:spLocks noGrp="1"/>
          </p:cNvSpPr>
          <p:nvPr>
            <p:ph type="sldNum" sz="quarter" idx="5"/>
          </p:nvPr>
        </p:nvSpPr>
        <p:spPr/>
        <p:txBody>
          <a:bodyPr/>
          <a:lstStyle/>
          <a:p>
            <a:fld id="{D797A595-224D-4515-AFFC-CB34EC8B2197}" type="slidenum">
              <a:rPr lang="it-IT" smtClean="0"/>
              <a:t>28</a:t>
            </a:fld>
            <a:endParaRPr lang="it-IT"/>
          </a:p>
        </p:txBody>
      </p:sp>
      <p:sp>
        <p:nvSpPr>
          <p:cNvPr id="6" name="Segnaposto note 5">
            <a:extLst>
              <a:ext uri="{FF2B5EF4-FFF2-40B4-BE49-F238E27FC236}">
                <a16:creationId xmlns:a16="http://schemas.microsoft.com/office/drawing/2014/main" id="{ACF76B41-0030-4C07-BCAA-79000154E880}"/>
              </a:ext>
            </a:extLst>
          </p:cNvPr>
          <p:cNvSpPr>
            <a:spLocks noGrp="1"/>
          </p:cNvSpPr>
          <p:nvPr>
            <p:ph type="body" sz="quarter" idx="3"/>
          </p:nvPr>
        </p:nvSpPr>
        <p:spPr/>
        <p:txBody>
          <a:bodyPr/>
          <a:lstStyle/>
          <a:p>
            <a:endParaRPr lang="it-IT"/>
          </a:p>
        </p:txBody>
      </p:sp>
    </p:spTree>
    <p:extLst>
      <p:ext uri="{BB962C8B-B14F-4D97-AF65-F5344CB8AC3E}">
        <p14:creationId xmlns:p14="http://schemas.microsoft.com/office/powerpoint/2010/main" val="30619639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4" name="Segnaposto numero diapositiva 3"/>
          <p:cNvSpPr>
            <a:spLocks noGrp="1"/>
          </p:cNvSpPr>
          <p:nvPr>
            <p:ph type="sldNum" sz="quarter" idx="5"/>
          </p:nvPr>
        </p:nvSpPr>
        <p:spPr/>
        <p:txBody>
          <a:bodyPr/>
          <a:lstStyle/>
          <a:p>
            <a:fld id="{D797A595-224D-4515-AFFC-CB34EC8B2197}" type="slidenum">
              <a:rPr lang="it-IT" smtClean="0"/>
              <a:t>29</a:t>
            </a:fld>
            <a:endParaRPr lang="it-IT"/>
          </a:p>
        </p:txBody>
      </p:sp>
      <p:sp>
        <p:nvSpPr>
          <p:cNvPr id="6" name="Segnaposto note 5">
            <a:extLst>
              <a:ext uri="{FF2B5EF4-FFF2-40B4-BE49-F238E27FC236}">
                <a16:creationId xmlns:a16="http://schemas.microsoft.com/office/drawing/2014/main" id="{B2DCC948-A8E8-4EEF-B8B4-A0EB8FA11FC9}"/>
              </a:ext>
            </a:extLst>
          </p:cNvPr>
          <p:cNvSpPr>
            <a:spLocks noGrp="1"/>
          </p:cNvSpPr>
          <p:nvPr>
            <p:ph type="body" sz="quarter" idx="3"/>
          </p:nvPr>
        </p:nvSpPr>
        <p:spPr/>
        <p:txBody>
          <a:bodyPr/>
          <a:lstStyle/>
          <a:p>
            <a:endParaRPr lang="it-IT"/>
          </a:p>
        </p:txBody>
      </p:sp>
    </p:spTree>
    <p:extLst>
      <p:ext uri="{BB962C8B-B14F-4D97-AF65-F5344CB8AC3E}">
        <p14:creationId xmlns:p14="http://schemas.microsoft.com/office/powerpoint/2010/main" val="34395670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66813" y="1241425"/>
            <a:ext cx="4465637" cy="3351213"/>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D797A595-224D-4515-AFFC-CB34EC8B2197}" type="slidenum">
              <a:rPr lang="it-IT" smtClean="0"/>
              <a:t>3</a:t>
            </a:fld>
            <a:endParaRPr lang="it-IT"/>
          </a:p>
        </p:txBody>
      </p:sp>
    </p:spTree>
    <p:extLst>
      <p:ext uri="{BB962C8B-B14F-4D97-AF65-F5344CB8AC3E}">
        <p14:creationId xmlns:p14="http://schemas.microsoft.com/office/powerpoint/2010/main" val="22977702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4" name="Segnaposto numero diapositiva 3"/>
          <p:cNvSpPr>
            <a:spLocks noGrp="1"/>
          </p:cNvSpPr>
          <p:nvPr>
            <p:ph type="sldNum" sz="quarter" idx="5"/>
          </p:nvPr>
        </p:nvSpPr>
        <p:spPr/>
        <p:txBody>
          <a:bodyPr/>
          <a:lstStyle/>
          <a:p>
            <a:fld id="{D797A595-224D-4515-AFFC-CB34EC8B2197}" type="slidenum">
              <a:rPr lang="it-IT" smtClean="0"/>
              <a:t>30</a:t>
            </a:fld>
            <a:endParaRPr lang="it-IT"/>
          </a:p>
        </p:txBody>
      </p:sp>
      <p:sp>
        <p:nvSpPr>
          <p:cNvPr id="6" name="Segnaposto note 5">
            <a:extLst>
              <a:ext uri="{FF2B5EF4-FFF2-40B4-BE49-F238E27FC236}">
                <a16:creationId xmlns:a16="http://schemas.microsoft.com/office/drawing/2014/main" id="{8BD2A8D6-A085-4B89-87F8-193C3A03711B}"/>
              </a:ext>
            </a:extLst>
          </p:cNvPr>
          <p:cNvSpPr>
            <a:spLocks noGrp="1"/>
          </p:cNvSpPr>
          <p:nvPr>
            <p:ph type="body" sz="quarter" idx="3"/>
          </p:nvPr>
        </p:nvSpPr>
        <p:spPr/>
        <p:txBody>
          <a:bodyPr/>
          <a:lstStyle/>
          <a:p>
            <a:endParaRPr lang="it-IT"/>
          </a:p>
        </p:txBody>
      </p:sp>
    </p:spTree>
    <p:extLst>
      <p:ext uri="{BB962C8B-B14F-4D97-AF65-F5344CB8AC3E}">
        <p14:creationId xmlns:p14="http://schemas.microsoft.com/office/powerpoint/2010/main" val="19630676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4" name="Segnaposto numero diapositiva 3"/>
          <p:cNvSpPr>
            <a:spLocks noGrp="1"/>
          </p:cNvSpPr>
          <p:nvPr>
            <p:ph type="sldNum" sz="quarter" idx="5"/>
          </p:nvPr>
        </p:nvSpPr>
        <p:spPr/>
        <p:txBody>
          <a:bodyPr/>
          <a:lstStyle/>
          <a:p>
            <a:fld id="{D797A595-224D-4515-AFFC-CB34EC8B2197}" type="slidenum">
              <a:rPr lang="it-IT" smtClean="0"/>
              <a:t>31</a:t>
            </a:fld>
            <a:endParaRPr lang="it-IT"/>
          </a:p>
        </p:txBody>
      </p:sp>
      <p:sp>
        <p:nvSpPr>
          <p:cNvPr id="6" name="Segnaposto note 5">
            <a:extLst>
              <a:ext uri="{FF2B5EF4-FFF2-40B4-BE49-F238E27FC236}">
                <a16:creationId xmlns:a16="http://schemas.microsoft.com/office/drawing/2014/main" id="{82FD06C5-5C51-4C4E-8D24-70B768491DD4}"/>
              </a:ext>
            </a:extLst>
          </p:cNvPr>
          <p:cNvSpPr>
            <a:spLocks noGrp="1"/>
          </p:cNvSpPr>
          <p:nvPr>
            <p:ph type="body" sz="quarter" idx="3"/>
          </p:nvPr>
        </p:nvSpPr>
        <p:spPr/>
        <p:txBody>
          <a:bodyPr/>
          <a:lstStyle/>
          <a:p>
            <a:endParaRPr lang="it-IT"/>
          </a:p>
        </p:txBody>
      </p:sp>
    </p:spTree>
    <p:extLst>
      <p:ext uri="{BB962C8B-B14F-4D97-AF65-F5344CB8AC3E}">
        <p14:creationId xmlns:p14="http://schemas.microsoft.com/office/powerpoint/2010/main" val="20976859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4" name="Segnaposto numero diapositiva 3"/>
          <p:cNvSpPr>
            <a:spLocks noGrp="1"/>
          </p:cNvSpPr>
          <p:nvPr>
            <p:ph type="sldNum" sz="quarter" idx="5"/>
          </p:nvPr>
        </p:nvSpPr>
        <p:spPr/>
        <p:txBody>
          <a:bodyPr/>
          <a:lstStyle/>
          <a:p>
            <a:fld id="{D797A595-224D-4515-AFFC-CB34EC8B2197}" type="slidenum">
              <a:rPr lang="it-IT" smtClean="0"/>
              <a:t>32</a:t>
            </a:fld>
            <a:endParaRPr lang="it-IT"/>
          </a:p>
        </p:txBody>
      </p:sp>
      <p:sp>
        <p:nvSpPr>
          <p:cNvPr id="6" name="Segnaposto note 5">
            <a:extLst>
              <a:ext uri="{FF2B5EF4-FFF2-40B4-BE49-F238E27FC236}">
                <a16:creationId xmlns:a16="http://schemas.microsoft.com/office/drawing/2014/main" id="{7F347509-F5C5-4BF7-BE32-3703359093F2}"/>
              </a:ext>
            </a:extLst>
          </p:cNvPr>
          <p:cNvSpPr>
            <a:spLocks noGrp="1"/>
          </p:cNvSpPr>
          <p:nvPr>
            <p:ph type="body" sz="quarter" idx="3"/>
          </p:nvPr>
        </p:nvSpPr>
        <p:spPr/>
        <p:txBody>
          <a:bodyPr/>
          <a:lstStyle/>
          <a:p>
            <a:endParaRPr lang="it-IT"/>
          </a:p>
        </p:txBody>
      </p:sp>
    </p:spTree>
    <p:extLst>
      <p:ext uri="{BB962C8B-B14F-4D97-AF65-F5344CB8AC3E}">
        <p14:creationId xmlns:p14="http://schemas.microsoft.com/office/powerpoint/2010/main" val="16892267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4" name="Segnaposto numero diapositiva 3"/>
          <p:cNvSpPr>
            <a:spLocks noGrp="1"/>
          </p:cNvSpPr>
          <p:nvPr>
            <p:ph type="sldNum" sz="quarter" idx="5"/>
          </p:nvPr>
        </p:nvSpPr>
        <p:spPr/>
        <p:txBody>
          <a:bodyPr/>
          <a:lstStyle/>
          <a:p>
            <a:fld id="{D797A595-224D-4515-AFFC-CB34EC8B2197}" type="slidenum">
              <a:rPr lang="it-IT" smtClean="0"/>
              <a:t>33</a:t>
            </a:fld>
            <a:endParaRPr lang="it-IT"/>
          </a:p>
        </p:txBody>
      </p:sp>
      <p:sp>
        <p:nvSpPr>
          <p:cNvPr id="6" name="Segnaposto note 5">
            <a:extLst>
              <a:ext uri="{FF2B5EF4-FFF2-40B4-BE49-F238E27FC236}">
                <a16:creationId xmlns:a16="http://schemas.microsoft.com/office/drawing/2014/main" id="{42C11DB8-0759-4EE5-A0C9-DABC1C24D785}"/>
              </a:ext>
            </a:extLst>
          </p:cNvPr>
          <p:cNvSpPr>
            <a:spLocks noGrp="1"/>
          </p:cNvSpPr>
          <p:nvPr>
            <p:ph type="body" sz="quarter" idx="3"/>
          </p:nvPr>
        </p:nvSpPr>
        <p:spPr/>
        <p:txBody>
          <a:bodyPr/>
          <a:lstStyle/>
          <a:p>
            <a:endParaRPr lang="it-IT"/>
          </a:p>
        </p:txBody>
      </p:sp>
    </p:spTree>
    <p:extLst>
      <p:ext uri="{BB962C8B-B14F-4D97-AF65-F5344CB8AC3E}">
        <p14:creationId xmlns:p14="http://schemas.microsoft.com/office/powerpoint/2010/main" val="19823765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4" name="Segnaposto numero diapositiva 3"/>
          <p:cNvSpPr>
            <a:spLocks noGrp="1"/>
          </p:cNvSpPr>
          <p:nvPr>
            <p:ph type="sldNum" sz="quarter" idx="5"/>
          </p:nvPr>
        </p:nvSpPr>
        <p:spPr/>
        <p:txBody>
          <a:bodyPr/>
          <a:lstStyle/>
          <a:p>
            <a:fld id="{D797A595-224D-4515-AFFC-CB34EC8B2197}" type="slidenum">
              <a:rPr lang="it-IT" smtClean="0"/>
              <a:t>34</a:t>
            </a:fld>
            <a:endParaRPr lang="it-IT"/>
          </a:p>
        </p:txBody>
      </p:sp>
      <p:sp>
        <p:nvSpPr>
          <p:cNvPr id="6" name="Segnaposto note 5">
            <a:extLst>
              <a:ext uri="{FF2B5EF4-FFF2-40B4-BE49-F238E27FC236}">
                <a16:creationId xmlns:a16="http://schemas.microsoft.com/office/drawing/2014/main" id="{D7A82D27-EC07-4C67-852F-7368665A3DA4}"/>
              </a:ext>
            </a:extLst>
          </p:cNvPr>
          <p:cNvSpPr>
            <a:spLocks noGrp="1"/>
          </p:cNvSpPr>
          <p:nvPr>
            <p:ph type="body" sz="quarter" idx="3"/>
          </p:nvPr>
        </p:nvSpPr>
        <p:spPr/>
        <p:txBody>
          <a:bodyPr/>
          <a:lstStyle/>
          <a:p>
            <a:endParaRPr lang="it-IT"/>
          </a:p>
        </p:txBody>
      </p:sp>
    </p:spTree>
    <p:extLst>
      <p:ext uri="{BB962C8B-B14F-4D97-AF65-F5344CB8AC3E}">
        <p14:creationId xmlns:p14="http://schemas.microsoft.com/office/powerpoint/2010/main" val="35383179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4" name="Segnaposto numero diapositiva 3"/>
          <p:cNvSpPr>
            <a:spLocks noGrp="1"/>
          </p:cNvSpPr>
          <p:nvPr>
            <p:ph type="sldNum" sz="quarter" idx="5"/>
          </p:nvPr>
        </p:nvSpPr>
        <p:spPr/>
        <p:txBody>
          <a:bodyPr/>
          <a:lstStyle/>
          <a:p>
            <a:fld id="{D797A595-224D-4515-AFFC-CB34EC8B2197}" type="slidenum">
              <a:rPr lang="it-IT" smtClean="0"/>
              <a:t>35</a:t>
            </a:fld>
            <a:endParaRPr lang="it-IT"/>
          </a:p>
        </p:txBody>
      </p:sp>
      <p:sp>
        <p:nvSpPr>
          <p:cNvPr id="6" name="Segnaposto note 5">
            <a:extLst>
              <a:ext uri="{FF2B5EF4-FFF2-40B4-BE49-F238E27FC236}">
                <a16:creationId xmlns:a16="http://schemas.microsoft.com/office/drawing/2014/main" id="{3D6E7C51-8D07-4B14-B3FC-E9E9F9D37F76}"/>
              </a:ext>
            </a:extLst>
          </p:cNvPr>
          <p:cNvSpPr>
            <a:spLocks noGrp="1"/>
          </p:cNvSpPr>
          <p:nvPr>
            <p:ph type="body" sz="quarter" idx="3"/>
          </p:nvPr>
        </p:nvSpPr>
        <p:spPr/>
        <p:txBody>
          <a:bodyPr/>
          <a:lstStyle/>
          <a:p>
            <a:endParaRPr lang="it-IT"/>
          </a:p>
        </p:txBody>
      </p:sp>
    </p:spTree>
    <p:extLst>
      <p:ext uri="{BB962C8B-B14F-4D97-AF65-F5344CB8AC3E}">
        <p14:creationId xmlns:p14="http://schemas.microsoft.com/office/powerpoint/2010/main" val="12845845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4" name="Segnaposto numero diapositiva 3"/>
          <p:cNvSpPr>
            <a:spLocks noGrp="1"/>
          </p:cNvSpPr>
          <p:nvPr>
            <p:ph type="sldNum" sz="quarter" idx="5"/>
          </p:nvPr>
        </p:nvSpPr>
        <p:spPr/>
        <p:txBody>
          <a:bodyPr/>
          <a:lstStyle/>
          <a:p>
            <a:fld id="{D797A595-224D-4515-AFFC-CB34EC8B2197}" type="slidenum">
              <a:rPr lang="it-IT" smtClean="0"/>
              <a:t>36</a:t>
            </a:fld>
            <a:endParaRPr lang="it-IT"/>
          </a:p>
        </p:txBody>
      </p:sp>
      <p:sp>
        <p:nvSpPr>
          <p:cNvPr id="6" name="Segnaposto note 5">
            <a:extLst>
              <a:ext uri="{FF2B5EF4-FFF2-40B4-BE49-F238E27FC236}">
                <a16:creationId xmlns:a16="http://schemas.microsoft.com/office/drawing/2014/main" id="{B6784967-BD28-4094-9EA6-AAD0B1DA7588}"/>
              </a:ext>
            </a:extLst>
          </p:cNvPr>
          <p:cNvSpPr>
            <a:spLocks noGrp="1"/>
          </p:cNvSpPr>
          <p:nvPr>
            <p:ph type="body" sz="quarter" idx="3"/>
          </p:nvPr>
        </p:nvSpPr>
        <p:spPr/>
        <p:txBody>
          <a:bodyPr/>
          <a:lstStyle/>
          <a:p>
            <a:endParaRPr lang="it-IT"/>
          </a:p>
        </p:txBody>
      </p:sp>
    </p:spTree>
    <p:extLst>
      <p:ext uri="{BB962C8B-B14F-4D97-AF65-F5344CB8AC3E}">
        <p14:creationId xmlns:p14="http://schemas.microsoft.com/office/powerpoint/2010/main" val="37058837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7EF6A672-4FCD-4D73-BD21-E8DEC81395C3}" type="slidenum">
              <a:rPr lang="en-US" smtClean="0"/>
              <a:t>37</a:t>
            </a:fld>
            <a:endParaRPr lang="en-US"/>
          </a:p>
        </p:txBody>
      </p:sp>
    </p:spTree>
    <p:extLst>
      <p:ext uri="{BB962C8B-B14F-4D97-AF65-F5344CB8AC3E}">
        <p14:creationId xmlns:p14="http://schemas.microsoft.com/office/powerpoint/2010/main" val="16621405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4" name="Segnaposto numero diapositiva 3"/>
          <p:cNvSpPr>
            <a:spLocks noGrp="1"/>
          </p:cNvSpPr>
          <p:nvPr>
            <p:ph type="sldNum" sz="quarter" idx="5"/>
          </p:nvPr>
        </p:nvSpPr>
        <p:spPr/>
        <p:txBody>
          <a:bodyPr/>
          <a:lstStyle/>
          <a:p>
            <a:fld id="{D797A595-224D-4515-AFFC-CB34EC8B2197}" type="slidenum">
              <a:rPr lang="it-IT" smtClean="0"/>
              <a:t>38</a:t>
            </a:fld>
            <a:endParaRPr lang="it-IT"/>
          </a:p>
        </p:txBody>
      </p:sp>
      <p:sp>
        <p:nvSpPr>
          <p:cNvPr id="6" name="Segnaposto note 5">
            <a:extLst>
              <a:ext uri="{FF2B5EF4-FFF2-40B4-BE49-F238E27FC236}">
                <a16:creationId xmlns:a16="http://schemas.microsoft.com/office/drawing/2014/main" id="{B8016FDA-9763-460A-9DF9-ECB53A88C622}"/>
              </a:ext>
            </a:extLst>
          </p:cNvPr>
          <p:cNvSpPr>
            <a:spLocks noGrp="1"/>
          </p:cNvSpPr>
          <p:nvPr>
            <p:ph type="body" sz="quarter" idx="3"/>
          </p:nvPr>
        </p:nvSpPr>
        <p:spPr/>
        <p:txBody>
          <a:bodyPr/>
          <a:lstStyle/>
          <a:p>
            <a:r>
              <a:rPr lang="it-IT" sz="1200" kern="1200" dirty="0">
                <a:solidFill>
                  <a:schemeClr val="tx1"/>
                </a:solidFill>
                <a:effectLst/>
                <a:latin typeface="+mn-lt"/>
                <a:ea typeface="+mn-ea"/>
                <a:cs typeface="+mn-cs"/>
              </a:rPr>
              <a:t>SCONFIGGERE LA POVERTA’</a:t>
            </a:r>
          </a:p>
          <a:p>
            <a:r>
              <a:rPr lang="it-IT" sz="1200" kern="1200" dirty="0">
                <a:solidFill>
                  <a:schemeClr val="tx1"/>
                </a:solidFill>
                <a:effectLst/>
                <a:latin typeface="+mn-lt"/>
                <a:ea typeface="+mn-ea"/>
                <a:cs typeface="+mn-cs"/>
              </a:rPr>
              <a:t>Target 1.1. eliminare la povertà estrema</a:t>
            </a:r>
          </a:p>
          <a:p>
            <a:r>
              <a:rPr lang="it-IT" sz="1200" kern="1200" dirty="0">
                <a:solidFill>
                  <a:schemeClr val="tx1"/>
                </a:solidFill>
                <a:effectLst/>
                <a:latin typeface="+mn-lt"/>
                <a:ea typeface="+mn-ea"/>
                <a:cs typeface="+mn-cs"/>
              </a:rPr>
              <a:t>Obiettivo 2030: Povertà estrema 0%</a:t>
            </a:r>
          </a:p>
          <a:p>
            <a:r>
              <a:rPr lang="it-IT" sz="1200" kern="1200" dirty="0">
                <a:solidFill>
                  <a:schemeClr val="tx1"/>
                </a:solidFill>
                <a:effectLst/>
                <a:latin typeface="+mn-lt"/>
                <a:ea typeface="+mn-ea"/>
                <a:cs typeface="+mn-cs"/>
              </a:rPr>
              <a:t>Previsione 2030: 575 mio (7%)</a:t>
            </a:r>
          </a:p>
          <a:p>
            <a:r>
              <a:rPr lang="it-IT" sz="1200" kern="1200" dirty="0">
                <a:solidFill>
                  <a:schemeClr val="tx1"/>
                </a:solidFill>
                <a:effectLst/>
                <a:latin typeface="+mn-lt"/>
                <a:ea typeface="+mn-ea"/>
                <a:cs typeface="+mn-cs"/>
              </a:rPr>
              <a:t>Andamento:</a:t>
            </a:r>
          </a:p>
          <a:p>
            <a:r>
              <a:rPr lang="it-IT" sz="1200" kern="1200" dirty="0">
                <a:solidFill>
                  <a:schemeClr val="tx1"/>
                </a:solidFill>
                <a:effectLst/>
                <a:latin typeface="+mn-lt"/>
                <a:ea typeface="+mn-ea"/>
                <a:cs typeface="+mn-cs"/>
              </a:rPr>
              <a:t>1990: 38%</a:t>
            </a:r>
          </a:p>
          <a:p>
            <a:r>
              <a:rPr lang="it-IT" sz="1200" kern="1200" dirty="0">
                <a:solidFill>
                  <a:schemeClr val="tx1"/>
                </a:solidFill>
                <a:effectLst/>
                <a:latin typeface="+mn-lt"/>
                <a:ea typeface="+mn-ea"/>
                <a:cs typeface="+mn-cs"/>
              </a:rPr>
              <a:t>2019: 8,4%</a:t>
            </a:r>
          </a:p>
          <a:p>
            <a:r>
              <a:rPr lang="it-IT" sz="1200" kern="1200" dirty="0">
                <a:solidFill>
                  <a:schemeClr val="tx1"/>
                </a:solidFill>
                <a:effectLst/>
                <a:latin typeface="+mn-lt"/>
                <a:ea typeface="+mn-ea"/>
                <a:cs typeface="+mn-cs"/>
              </a:rPr>
              <a:t>2020: 9,3%</a:t>
            </a:r>
          </a:p>
          <a:p>
            <a:r>
              <a:rPr lang="it-IT" sz="1200" kern="1200" dirty="0">
                <a:solidFill>
                  <a:schemeClr val="tx1"/>
                </a:solidFill>
                <a:effectLst/>
                <a:latin typeface="+mn-lt"/>
                <a:ea typeface="+mn-ea"/>
                <a:cs typeface="+mn-cs"/>
              </a:rPr>
              <a:t>2022: 8,75%</a:t>
            </a:r>
          </a:p>
          <a:p>
            <a:r>
              <a:rPr lang="it-IT" sz="1200" kern="1200" dirty="0">
                <a:solidFill>
                  <a:schemeClr val="tx1"/>
                </a:solidFill>
                <a:effectLst/>
                <a:latin typeface="+mn-lt"/>
                <a:ea typeface="+mn-ea"/>
                <a:cs typeface="+mn-cs"/>
              </a:rPr>
              <a:t> </a:t>
            </a:r>
          </a:p>
          <a:p>
            <a:r>
              <a:rPr lang="it-IT" sz="1200" kern="1200" dirty="0">
                <a:solidFill>
                  <a:schemeClr val="tx1"/>
                </a:solidFill>
                <a:effectLst/>
                <a:latin typeface="+mn-lt"/>
                <a:ea typeface="+mn-ea"/>
                <a:cs typeface="+mn-cs"/>
              </a:rPr>
              <a:t>Cina ha contribuito per 2/3</a:t>
            </a:r>
          </a:p>
          <a:p>
            <a:r>
              <a:rPr lang="it-IT" sz="1200" kern="1200" dirty="0">
                <a:solidFill>
                  <a:schemeClr val="tx1"/>
                </a:solidFill>
                <a:effectLst/>
                <a:latin typeface="+mn-lt"/>
                <a:ea typeface="+mn-ea"/>
                <a:cs typeface="+mn-cs"/>
              </a:rPr>
              <a:t>Africa sub sahariana 60/70%</a:t>
            </a:r>
          </a:p>
          <a:p>
            <a:r>
              <a:rPr lang="it-IT" sz="1200" kern="1200" dirty="0">
                <a:solidFill>
                  <a:schemeClr val="tx1"/>
                </a:solidFill>
                <a:effectLst/>
                <a:latin typeface="+mn-lt"/>
                <a:ea typeface="+mn-ea"/>
                <a:cs typeface="+mn-cs"/>
              </a:rPr>
              <a:t> </a:t>
            </a:r>
          </a:p>
          <a:p>
            <a:r>
              <a:rPr lang="it-IT" sz="1200" kern="1200" dirty="0">
                <a:solidFill>
                  <a:schemeClr val="tx1"/>
                </a:solidFill>
                <a:effectLst/>
                <a:latin typeface="+mn-lt"/>
                <a:ea typeface="+mn-ea"/>
                <a:cs typeface="+mn-cs"/>
              </a:rPr>
              <a:t>Target 1.2: Entro il 2030, ridurre almeno della metà la percentuale di uomini, donne e bambini di ogni età che vivono in povertà</a:t>
            </a:r>
          </a:p>
          <a:p>
            <a:r>
              <a:rPr lang="it-IT" sz="1200" kern="1200" dirty="0">
                <a:solidFill>
                  <a:schemeClr val="tx1"/>
                </a:solidFill>
                <a:effectLst/>
                <a:latin typeface="+mn-lt"/>
                <a:ea typeface="+mn-ea"/>
                <a:cs typeface="+mn-cs"/>
              </a:rPr>
              <a:t>Previsione 2030: 33% vs 50% dei Paesi avrà dimezzato. E i 2/3 come saranno messi?</a:t>
            </a:r>
          </a:p>
          <a:p>
            <a:r>
              <a:rPr lang="it-IT" sz="1200" kern="1200" dirty="0">
                <a:solidFill>
                  <a:schemeClr val="tx1"/>
                </a:solidFill>
                <a:effectLst/>
                <a:latin typeface="+mn-lt"/>
                <a:ea typeface="+mn-ea"/>
                <a:cs typeface="+mn-cs"/>
              </a:rPr>
              <a:t> </a:t>
            </a:r>
          </a:p>
          <a:p>
            <a:r>
              <a:rPr lang="it-IT" sz="1200" kern="1200" dirty="0">
                <a:solidFill>
                  <a:schemeClr val="tx1"/>
                </a:solidFill>
                <a:effectLst/>
                <a:latin typeface="+mn-lt"/>
                <a:ea typeface="+mn-ea"/>
                <a:cs typeface="+mn-cs"/>
              </a:rPr>
              <a:t>SCONFIGGERE LA FAME</a:t>
            </a:r>
          </a:p>
          <a:p>
            <a:r>
              <a:rPr lang="it-IT" sz="1200" kern="1200" dirty="0">
                <a:solidFill>
                  <a:schemeClr val="tx1"/>
                </a:solidFill>
                <a:effectLst/>
                <a:latin typeface="+mn-lt"/>
                <a:ea typeface="+mn-ea"/>
                <a:cs typeface="+mn-cs"/>
              </a:rPr>
              <a:t>Target 2.1 Entro il 2030, eliminare la fame</a:t>
            </a:r>
          </a:p>
          <a:p>
            <a:endParaRPr lang="it-IT" dirty="0"/>
          </a:p>
        </p:txBody>
      </p:sp>
    </p:spTree>
    <p:extLst>
      <p:ext uri="{BB962C8B-B14F-4D97-AF65-F5344CB8AC3E}">
        <p14:creationId xmlns:p14="http://schemas.microsoft.com/office/powerpoint/2010/main" val="42169299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4" name="Segnaposto numero diapositiva 3"/>
          <p:cNvSpPr>
            <a:spLocks noGrp="1"/>
          </p:cNvSpPr>
          <p:nvPr>
            <p:ph type="sldNum" sz="quarter" idx="5"/>
          </p:nvPr>
        </p:nvSpPr>
        <p:spPr/>
        <p:txBody>
          <a:bodyPr/>
          <a:lstStyle/>
          <a:p>
            <a:fld id="{D797A595-224D-4515-AFFC-CB34EC8B2197}" type="slidenum">
              <a:rPr lang="it-IT" smtClean="0"/>
              <a:t>39</a:t>
            </a:fld>
            <a:endParaRPr lang="it-IT"/>
          </a:p>
        </p:txBody>
      </p:sp>
      <p:sp>
        <p:nvSpPr>
          <p:cNvPr id="6" name="Segnaposto note 5">
            <a:extLst>
              <a:ext uri="{FF2B5EF4-FFF2-40B4-BE49-F238E27FC236}">
                <a16:creationId xmlns:a16="http://schemas.microsoft.com/office/drawing/2014/main" id="{1FA80EC1-2CBB-4962-8699-0F962FC54547}"/>
              </a:ext>
            </a:extLst>
          </p:cNvPr>
          <p:cNvSpPr>
            <a:spLocks noGrp="1"/>
          </p:cNvSpPr>
          <p:nvPr>
            <p:ph type="body" sz="quarter" idx="3"/>
          </p:nvPr>
        </p:nvSpPr>
        <p:spPr/>
        <p:txBody>
          <a:bodyPr/>
          <a:lstStyle/>
          <a:p>
            <a:r>
              <a:rPr lang="it-IT" sz="1200" kern="1200" dirty="0">
                <a:solidFill>
                  <a:schemeClr val="tx1"/>
                </a:solidFill>
                <a:effectLst/>
                <a:latin typeface="+mn-lt"/>
                <a:ea typeface="+mn-ea"/>
                <a:cs typeface="+mn-cs"/>
              </a:rPr>
              <a:t>COP 28 Indice cambiamento climatico (1,5°)</a:t>
            </a:r>
          </a:p>
          <a:p>
            <a:r>
              <a:rPr lang="it-IT" sz="1200" kern="1200" dirty="0">
                <a:solidFill>
                  <a:schemeClr val="tx1"/>
                </a:solidFill>
                <a:effectLst/>
                <a:latin typeface="+mn-lt"/>
                <a:ea typeface="+mn-ea"/>
                <a:cs typeface="+mn-cs"/>
              </a:rPr>
              <a:t>Il primo Paese è la Danimarca al 4° posto</a:t>
            </a:r>
          </a:p>
          <a:p>
            <a:r>
              <a:rPr lang="it-IT" sz="1200" kern="1200" dirty="0">
                <a:solidFill>
                  <a:schemeClr val="tx1"/>
                </a:solidFill>
                <a:effectLst/>
                <a:latin typeface="+mn-lt"/>
                <a:ea typeface="+mn-ea"/>
                <a:cs typeface="+mn-cs"/>
              </a:rPr>
              <a:t>Italia da 29° a 44° (-15!!!)</a:t>
            </a:r>
          </a:p>
          <a:p>
            <a:endParaRPr lang="it-IT" dirty="0"/>
          </a:p>
        </p:txBody>
      </p:sp>
    </p:spTree>
    <p:extLst>
      <p:ext uri="{BB962C8B-B14F-4D97-AF65-F5344CB8AC3E}">
        <p14:creationId xmlns:p14="http://schemas.microsoft.com/office/powerpoint/2010/main" val="34334642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66813" y="1241425"/>
            <a:ext cx="4465637" cy="3351213"/>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D797A595-224D-4515-AFFC-CB34EC8B2197}" type="slidenum">
              <a:rPr lang="it-IT" smtClean="0"/>
              <a:t>4</a:t>
            </a:fld>
            <a:endParaRPr lang="it-IT"/>
          </a:p>
        </p:txBody>
      </p:sp>
    </p:spTree>
    <p:extLst>
      <p:ext uri="{BB962C8B-B14F-4D97-AF65-F5344CB8AC3E}">
        <p14:creationId xmlns:p14="http://schemas.microsoft.com/office/powerpoint/2010/main" val="36185744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4" name="Segnaposto numero diapositiva 3"/>
          <p:cNvSpPr>
            <a:spLocks noGrp="1"/>
          </p:cNvSpPr>
          <p:nvPr>
            <p:ph type="sldNum" sz="quarter" idx="5"/>
          </p:nvPr>
        </p:nvSpPr>
        <p:spPr/>
        <p:txBody>
          <a:bodyPr/>
          <a:lstStyle/>
          <a:p>
            <a:fld id="{D797A595-224D-4515-AFFC-CB34EC8B2197}" type="slidenum">
              <a:rPr lang="it-IT" smtClean="0"/>
              <a:t>40</a:t>
            </a:fld>
            <a:endParaRPr lang="it-IT"/>
          </a:p>
        </p:txBody>
      </p:sp>
      <p:sp>
        <p:nvSpPr>
          <p:cNvPr id="6" name="Segnaposto note 5">
            <a:extLst>
              <a:ext uri="{FF2B5EF4-FFF2-40B4-BE49-F238E27FC236}">
                <a16:creationId xmlns:a16="http://schemas.microsoft.com/office/drawing/2014/main" id="{B5E001AA-ECBC-4629-94D2-E21BEDD3B6E5}"/>
              </a:ext>
            </a:extLst>
          </p:cNvPr>
          <p:cNvSpPr>
            <a:spLocks noGrp="1"/>
          </p:cNvSpPr>
          <p:nvPr>
            <p:ph type="body" sz="quarter" idx="3"/>
          </p:nvPr>
        </p:nvSpPr>
        <p:spPr/>
        <p:txBody>
          <a:bodyPr/>
          <a:lstStyle/>
          <a:p>
            <a:endParaRPr lang="it-IT"/>
          </a:p>
        </p:txBody>
      </p:sp>
    </p:spTree>
    <p:extLst>
      <p:ext uri="{BB962C8B-B14F-4D97-AF65-F5344CB8AC3E}">
        <p14:creationId xmlns:p14="http://schemas.microsoft.com/office/powerpoint/2010/main" val="4422761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7EF6A672-4FCD-4D73-BD21-E8DEC81395C3}" type="slidenum">
              <a:rPr lang="en-US" smtClean="0"/>
              <a:t>41</a:t>
            </a:fld>
            <a:endParaRPr lang="en-US"/>
          </a:p>
        </p:txBody>
      </p:sp>
    </p:spTree>
    <p:extLst>
      <p:ext uri="{BB962C8B-B14F-4D97-AF65-F5344CB8AC3E}">
        <p14:creationId xmlns:p14="http://schemas.microsoft.com/office/powerpoint/2010/main" val="18774790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4" name="Segnaposto numero diapositiva 3"/>
          <p:cNvSpPr>
            <a:spLocks noGrp="1"/>
          </p:cNvSpPr>
          <p:nvPr>
            <p:ph type="sldNum" sz="quarter" idx="5"/>
          </p:nvPr>
        </p:nvSpPr>
        <p:spPr/>
        <p:txBody>
          <a:bodyPr/>
          <a:lstStyle/>
          <a:p>
            <a:fld id="{D797A595-224D-4515-AFFC-CB34EC8B2197}" type="slidenum">
              <a:rPr lang="it-IT" smtClean="0"/>
              <a:t>42</a:t>
            </a:fld>
            <a:endParaRPr lang="it-IT"/>
          </a:p>
        </p:txBody>
      </p:sp>
      <p:sp>
        <p:nvSpPr>
          <p:cNvPr id="6" name="Segnaposto note 5">
            <a:extLst>
              <a:ext uri="{FF2B5EF4-FFF2-40B4-BE49-F238E27FC236}">
                <a16:creationId xmlns:a16="http://schemas.microsoft.com/office/drawing/2014/main" id="{4512321F-91E7-4E1C-AA6C-63E11DB37A68}"/>
              </a:ext>
            </a:extLst>
          </p:cNvPr>
          <p:cNvSpPr>
            <a:spLocks noGrp="1"/>
          </p:cNvSpPr>
          <p:nvPr>
            <p:ph type="body" sz="quarter" idx="3"/>
          </p:nvPr>
        </p:nvSpPr>
        <p:spPr/>
        <p:txBody>
          <a:bodyPr/>
          <a:lstStyle/>
          <a:p>
            <a:endParaRPr lang="it-IT"/>
          </a:p>
        </p:txBody>
      </p:sp>
    </p:spTree>
    <p:extLst>
      <p:ext uri="{BB962C8B-B14F-4D97-AF65-F5344CB8AC3E}">
        <p14:creationId xmlns:p14="http://schemas.microsoft.com/office/powerpoint/2010/main" val="34821527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4" name="Segnaposto numero diapositiva 3"/>
          <p:cNvSpPr>
            <a:spLocks noGrp="1"/>
          </p:cNvSpPr>
          <p:nvPr>
            <p:ph type="sldNum" sz="quarter" idx="5"/>
          </p:nvPr>
        </p:nvSpPr>
        <p:spPr/>
        <p:txBody>
          <a:bodyPr/>
          <a:lstStyle/>
          <a:p>
            <a:fld id="{D797A595-224D-4515-AFFC-CB34EC8B2197}" type="slidenum">
              <a:rPr lang="it-IT" smtClean="0"/>
              <a:t>43</a:t>
            </a:fld>
            <a:endParaRPr lang="it-IT"/>
          </a:p>
        </p:txBody>
      </p:sp>
      <p:sp>
        <p:nvSpPr>
          <p:cNvPr id="6" name="Segnaposto note 5">
            <a:extLst>
              <a:ext uri="{FF2B5EF4-FFF2-40B4-BE49-F238E27FC236}">
                <a16:creationId xmlns:a16="http://schemas.microsoft.com/office/drawing/2014/main" id="{C5B8C7CE-865C-4756-B652-1A41247656F1}"/>
              </a:ext>
            </a:extLst>
          </p:cNvPr>
          <p:cNvSpPr>
            <a:spLocks noGrp="1"/>
          </p:cNvSpPr>
          <p:nvPr>
            <p:ph type="body" sz="quarter" idx="3"/>
          </p:nvPr>
        </p:nvSpPr>
        <p:spPr/>
        <p:txBody>
          <a:bodyPr/>
          <a:lstStyle/>
          <a:p>
            <a:endParaRPr lang="it-IT"/>
          </a:p>
        </p:txBody>
      </p:sp>
    </p:spTree>
    <p:extLst>
      <p:ext uri="{BB962C8B-B14F-4D97-AF65-F5344CB8AC3E}">
        <p14:creationId xmlns:p14="http://schemas.microsoft.com/office/powerpoint/2010/main" val="39971019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4" name="Segnaposto numero diapositiva 3"/>
          <p:cNvSpPr>
            <a:spLocks noGrp="1"/>
          </p:cNvSpPr>
          <p:nvPr>
            <p:ph type="sldNum" sz="quarter" idx="5"/>
          </p:nvPr>
        </p:nvSpPr>
        <p:spPr/>
        <p:txBody>
          <a:bodyPr/>
          <a:lstStyle/>
          <a:p>
            <a:fld id="{D797A595-224D-4515-AFFC-CB34EC8B2197}" type="slidenum">
              <a:rPr lang="it-IT" smtClean="0"/>
              <a:t>44</a:t>
            </a:fld>
            <a:endParaRPr lang="it-IT"/>
          </a:p>
        </p:txBody>
      </p:sp>
      <p:sp>
        <p:nvSpPr>
          <p:cNvPr id="6" name="Segnaposto note 5">
            <a:extLst>
              <a:ext uri="{FF2B5EF4-FFF2-40B4-BE49-F238E27FC236}">
                <a16:creationId xmlns:a16="http://schemas.microsoft.com/office/drawing/2014/main" id="{4A10AEC4-EE1A-4F4A-B8BF-B01E3054B104}"/>
              </a:ext>
            </a:extLst>
          </p:cNvPr>
          <p:cNvSpPr>
            <a:spLocks noGrp="1"/>
          </p:cNvSpPr>
          <p:nvPr>
            <p:ph type="body" sz="quarter" idx="3"/>
          </p:nvPr>
        </p:nvSpPr>
        <p:spPr/>
        <p:txBody>
          <a:bodyPr/>
          <a:lstStyle/>
          <a:p>
            <a:endParaRPr lang="it-IT"/>
          </a:p>
        </p:txBody>
      </p:sp>
    </p:spTree>
    <p:extLst>
      <p:ext uri="{BB962C8B-B14F-4D97-AF65-F5344CB8AC3E}">
        <p14:creationId xmlns:p14="http://schemas.microsoft.com/office/powerpoint/2010/main" val="17336141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4" name="Segnaposto numero diapositiva 3"/>
          <p:cNvSpPr>
            <a:spLocks noGrp="1"/>
          </p:cNvSpPr>
          <p:nvPr>
            <p:ph type="sldNum" sz="quarter" idx="5"/>
          </p:nvPr>
        </p:nvSpPr>
        <p:spPr/>
        <p:txBody>
          <a:bodyPr/>
          <a:lstStyle/>
          <a:p>
            <a:fld id="{D797A595-224D-4515-AFFC-CB34EC8B2197}" type="slidenum">
              <a:rPr lang="it-IT" smtClean="0"/>
              <a:t>45</a:t>
            </a:fld>
            <a:endParaRPr lang="it-IT"/>
          </a:p>
        </p:txBody>
      </p:sp>
      <p:sp>
        <p:nvSpPr>
          <p:cNvPr id="6" name="Segnaposto note 5">
            <a:extLst>
              <a:ext uri="{FF2B5EF4-FFF2-40B4-BE49-F238E27FC236}">
                <a16:creationId xmlns:a16="http://schemas.microsoft.com/office/drawing/2014/main" id="{3302AD94-F98C-4F9E-BAB5-2F34DC81DC84}"/>
              </a:ext>
            </a:extLst>
          </p:cNvPr>
          <p:cNvSpPr>
            <a:spLocks noGrp="1"/>
          </p:cNvSpPr>
          <p:nvPr>
            <p:ph type="body" sz="quarter" idx="3"/>
          </p:nvPr>
        </p:nvSpPr>
        <p:spPr/>
        <p:txBody>
          <a:bodyPr/>
          <a:lstStyle/>
          <a:p>
            <a:endParaRPr lang="it-IT"/>
          </a:p>
        </p:txBody>
      </p:sp>
    </p:spTree>
    <p:extLst>
      <p:ext uri="{BB962C8B-B14F-4D97-AF65-F5344CB8AC3E}">
        <p14:creationId xmlns:p14="http://schemas.microsoft.com/office/powerpoint/2010/main" val="4033376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7EF6A672-4FCD-4D73-BD21-E8DEC81395C3}" type="slidenum">
              <a:rPr lang="en-US" smtClean="0"/>
              <a:t>46</a:t>
            </a:fld>
            <a:endParaRPr lang="en-US"/>
          </a:p>
        </p:txBody>
      </p:sp>
    </p:spTree>
    <p:extLst>
      <p:ext uri="{BB962C8B-B14F-4D97-AF65-F5344CB8AC3E}">
        <p14:creationId xmlns:p14="http://schemas.microsoft.com/office/powerpoint/2010/main" val="31400981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4" name="Segnaposto numero diapositiva 3"/>
          <p:cNvSpPr>
            <a:spLocks noGrp="1"/>
          </p:cNvSpPr>
          <p:nvPr>
            <p:ph type="sldNum" sz="quarter" idx="5"/>
          </p:nvPr>
        </p:nvSpPr>
        <p:spPr/>
        <p:txBody>
          <a:bodyPr/>
          <a:lstStyle/>
          <a:p>
            <a:fld id="{D797A595-224D-4515-AFFC-CB34EC8B2197}" type="slidenum">
              <a:rPr lang="it-IT" smtClean="0"/>
              <a:t>47</a:t>
            </a:fld>
            <a:endParaRPr lang="it-IT"/>
          </a:p>
        </p:txBody>
      </p:sp>
      <p:sp>
        <p:nvSpPr>
          <p:cNvPr id="6" name="Segnaposto note 5">
            <a:extLst>
              <a:ext uri="{FF2B5EF4-FFF2-40B4-BE49-F238E27FC236}">
                <a16:creationId xmlns:a16="http://schemas.microsoft.com/office/drawing/2014/main" id="{B5E001AA-ECBC-4629-94D2-E21BEDD3B6E5}"/>
              </a:ext>
            </a:extLst>
          </p:cNvPr>
          <p:cNvSpPr>
            <a:spLocks noGrp="1"/>
          </p:cNvSpPr>
          <p:nvPr>
            <p:ph type="body" sz="quarter" idx="3"/>
          </p:nvPr>
        </p:nvSpPr>
        <p:spPr/>
        <p:txBody>
          <a:bodyPr/>
          <a:lstStyle/>
          <a:p>
            <a:r>
              <a:rPr lang="it-IT" sz="1200" kern="1200" dirty="0" err="1">
                <a:solidFill>
                  <a:schemeClr val="tx1"/>
                </a:solidFill>
                <a:effectLst/>
                <a:latin typeface="+mn-lt"/>
                <a:ea typeface="+mn-ea"/>
                <a:cs typeface="+mn-cs"/>
              </a:rPr>
              <a:t>Populorum</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progressio</a:t>
            </a:r>
            <a:r>
              <a:rPr lang="it-IT" sz="1200" kern="1200" dirty="0">
                <a:solidFill>
                  <a:schemeClr val="tx1"/>
                </a:solidFill>
                <a:effectLst/>
                <a:latin typeface="+mn-lt"/>
                <a:ea typeface="+mn-ea"/>
                <a:cs typeface="+mn-cs"/>
              </a:rPr>
              <a:t> (Paolo VI - 1967)</a:t>
            </a:r>
          </a:p>
          <a:p>
            <a:r>
              <a:rPr lang="it-IT" sz="1200" kern="1200" dirty="0">
                <a:solidFill>
                  <a:schemeClr val="tx1"/>
                </a:solidFill>
                <a:effectLst/>
                <a:latin typeface="+mn-lt"/>
                <a:ea typeface="+mn-ea"/>
                <a:cs typeface="+mn-cs"/>
              </a:rPr>
              <a:t>4 Strutture di peccato</a:t>
            </a:r>
          </a:p>
          <a:p>
            <a:r>
              <a:rPr lang="it-IT" sz="1200" kern="1200" dirty="0">
                <a:solidFill>
                  <a:schemeClr val="tx1"/>
                </a:solidFill>
                <a:effectLst/>
                <a:latin typeface="+mn-lt"/>
                <a:ea typeface="+mn-ea"/>
                <a:cs typeface="+mn-cs"/>
              </a:rPr>
              <a:t>1 – Impianto fiscale (patrimoniale?)</a:t>
            </a:r>
          </a:p>
          <a:p>
            <a:r>
              <a:rPr lang="it-IT" sz="1200" kern="1200" dirty="0">
                <a:solidFill>
                  <a:schemeClr val="tx1"/>
                </a:solidFill>
                <a:effectLst/>
                <a:latin typeface="+mn-lt"/>
                <a:ea typeface="+mn-ea"/>
                <a:cs typeface="+mn-cs"/>
              </a:rPr>
              <a:t>2 – Speculazione finanziaria: prevalenza della rendita su profitto/salario</a:t>
            </a:r>
          </a:p>
          <a:p>
            <a:r>
              <a:rPr lang="it-IT" sz="1200" kern="1200" dirty="0">
                <a:solidFill>
                  <a:schemeClr val="tx1"/>
                </a:solidFill>
                <a:effectLst/>
                <a:latin typeface="+mn-lt"/>
                <a:ea typeface="+mn-ea"/>
                <a:cs typeface="+mn-cs"/>
              </a:rPr>
              <a:t>3 – Politica occupazionale (Robotica, AI) 1990: Detroit 3 aziende: capitalizzazione 36 </a:t>
            </a:r>
            <a:r>
              <a:rPr lang="it-IT" sz="1200" kern="1200" dirty="0" err="1">
                <a:solidFill>
                  <a:schemeClr val="tx1"/>
                </a:solidFill>
                <a:effectLst/>
                <a:latin typeface="+mn-lt"/>
                <a:ea typeface="+mn-ea"/>
                <a:cs typeface="+mn-cs"/>
              </a:rPr>
              <a:t>mld</a:t>
            </a:r>
            <a:r>
              <a:rPr lang="it-IT" sz="1200" kern="1200" dirty="0">
                <a:solidFill>
                  <a:schemeClr val="tx1"/>
                </a:solidFill>
                <a:effectLst/>
                <a:latin typeface="+mn-lt"/>
                <a:ea typeface="+mn-ea"/>
                <a:cs typeface="+mn-cs"/>
              </a:rPr>
              <a:t>, lavoratori 1,2 mio; 2014 Silicon Valley 3 Aziende: capitalizzazione 1 trilione (15 zeri vs 9 zeri </a:t>
            </a:r>
            <a:r>
              <a:rPr lang="it-IT" sz="1200" kern="1200" dirty="0" err="1">
                <a:solidFill>
                  <a:schemeClr val="tx1"/>
                </a:solidFill>
                <a:effectLst/>
                <a:latin typeface="+mn-lt"/>
                <a:ea typeface="+mn-ea"/>
                <a:cs typeface="+mn-cs"/>
              </a:rPr>
              <a:t>mld</a:t>
            </a:r>
            <a:r>
              <a:rPr lang="it-IT" sz="1200" kern="1200" dirty="0">
                <a:solidFill>
                  <a:schemeClr val="tx1"/>
                </a:solidFill>
                <a:effectLst/>
                <a:latin typeface="+mn-lt"/>
                <a:ea typeface="+mn-ea"/>
                <a:cs typeface="+mn-cs"/>
              </a:rPr>
              <a:t>), lavoratori 137.000</a:t>
            </a:r>
          </a:p>
          <a:p>
            <a:r>
              <a:rPr lang="it-IT" sz="1200" kern="1200" dirty="0">
                <a:solidFill>
                  <a:schemeClr val="tx1"/>
                </a:solidFill>
                <a:effectLst/>
                <a:latin typeface="+mn-lt"/>
                <a:ea typeface="+mn-ea"/>
                <a:cs typeface="+mn-cs"/>
              </a:rPr>
              <a:t>4 – Distruzione ambientale</a:t>
            </a:r>
          </a:p>
          <a:p>
            <a:r>
              <a:rPr lang="it-IT" sz="1200" kern="1200" dirty="0">
                <a:solidFill>
                  <a:schemeClr val="tx1"/>
                </a:solidFill>
                <a:effectLst/>
                <a:latin typeface="+mn-lt"/>
                <a:ea typeface="+mn-ea"/>
                <a:cs typeface="+mn-cs"/>
              </a:rPr>
              <a:t>Economia di Francesco (Non eliminare la povertà, ma le cause della povertà – Economia civile, Adriano Olivetti: “Chi opera secondo giustizia opera bene e apre la strada al progresso. Chi opera secondo carità segue l'impulso del cuore e fa altrettanto bene, ma non elimina le cause del male che trovano luogo nell'umana ingiustizia”</a:t>
            </a:r>
          </a:p>
          <a:p>
            <a:endParaRPr lang="it-IT" dirty="0"/>
          </a:p>
        </p:txBody>
      </p:sp>
    </p:spTree>
    <p:extLst>
      <p:ext uri="{BB962C8B-B14F-4D97-AF65-F5344CB8AC3E}">
        <p14:creationId xmlns:p14="http://schemas.microsoft.com/office/powerpoint/2010/main" val="162968156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4" name="Segnaposto numero diapositiva 3"/>
          <p:cNvSpPr>
            <a:spLocks noGrp="1"/>
          </p:cNvSpPr>
          <p:nvPr>
            <p:ph type="sldNum" sz="quarter" idx="5"/>
          </p:nvPr>
        </p:nvSpPr>
        <p:spPr/>
        <p:txBody>
          <a:bodyPr/>
          <a:lstStyle/>
          <a:p>
            <a:fld id="{D797A595-224D-4515-AFFC-CB34EC8B2197}" type="slidenum">
              <a:rPr lang="it-IT" smtClean="0"/>
              <a:t>48</a:t>
            </a:fld>
            <a:endParaRPr lang="it-IT"/>
          </a:p>
        </p:txBody>
      </p:sp>
      <p:sp>
        <p:nvSpPr>
          <p:cNvPr id="6" name="Segnaposto note 5">
            <a:extLst>
              <a:ext uri="{FF2B5EF4-FFF2-40B4-BE49-F238E27FC236}">
                <a16:creationId xmlns:a16="http://schemas.microsoft.com/office/drawing/2014/main" id="{4340DA7C-077A-4AB2-A40C-A00FDFCB9A3D}"/>
              </a:ext>
            </a:extLst>
          </p:cNvPr>
          <p:cNvSpPr>
            <a:spLocks noGrp="1"/>
          </p:cNvSpPr>
          <p:nvPr>
            <p:ph type="body" sz="quarter" idx="3"/>
          </p:nvPr>
        </p:nvSpPr>
        <p:spPr/>
        <p:txBody>
          <a:bodyPr/>
          <a:lstStyle/>
          <a:p>
            <a:endParaRPr lang="it-IT"/>
          </a:p>
        </p:txBody>
      </p:sp>
    </p:spTree>
    <p:extLst>
      <p:ext uri="{BB962C8B-B14F-4D97-AF65-F5344CB8AC3E}">
        <p14:creationId xmlns:p14="http://schemas.microsoft.com/office/powerpoint/2010/main" val="230692445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D797A595-224D-4515-AFFC-CB34EC8B2197}" type="slidenum">
              <a:rPr lang="it-IT" smtClean="0"/>
              <a:t>49</a:t>
            </a:fld>
            <a:endParaRPr lang="it-IT"/>
          </a:p>
        </p:txBody>
      </p:sp>
    </p:spTree>
    <p:extLst>
      <p:ext uri="{BB962C8B-B14F-4D97-AF65-F5344CB8AC3E}">
        <p14:creationId xmlns:p14="http://schemas.microsoft.com/office/powerpoint/2010/main" val="9416935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D797A595-224D-4515-AFFC-CB34EC8B2197}" type="slidenum">
              <a:rPr lang="it-IT" smtClean="0"/>
              <a:t>5</a:t>
            </a:fld>
            <a:endParaRPr lang="it-IT"/>
          </a:p>
        </p:txBody>
      </p:sp>
    </p:spTree>
    <p:extLst>
      <p:ext uri="{BB962C8B-B14F-4D97-AF65-F5344CB8AC3E}">
        <p14:creationId xmlns:p14="http://schemas.microsoft.com/office/powerpoint/2010/main" val="278932185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84497585-B04F-412A-AC11-34EA2B0E5B19}" type="slidenum">
              <a:rPr lang="it-IT" smtClean="0"/>
              <a:t>50</a:t>
            </a:fld>
            <a:endParaRPr lang="it-IT"/>
          </a:p>
        </p:txBody>
      </p:sp>
    </p:spTree>
    <p:extLst>
      <p:ext uri="{BB962C8B-B14F-4D97-AF65-F5344CB8AC3E}">
        <p14:creationId xmlns:p14="http://schemas.microsoft.com/office/powerpoint/2010/main" val="37692966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4" name="Segnaposto numero diapositiva 3"/>
          <p:cNvSpPr>
            <a:spLocks noGrp="1"/>
          </p:cNvSpPr>
          <p:nvPr>
            <p:ph type="sldNum" sz="quarter" idx="5"/>
          </p:nvPr>
        </p:nvSpPr>
        <p:spPr/>
        <p:txBody>
          <a:bodyPr/>
          <a:lstStyle/>
          <a:p>
            <a:fld id="{D797A595-224D-4515-AFFC-CB34EC8B2197}" type="slidenum">
              <a:rPr lang="it-IT" smtClean="0"/>
              <a:t>51</a:t>
            </a:fld>
            <a:endParaRPr lang="it-IT"/>
          </a:p>
        </p:txBody>
      </p:sp>
      <p:sp>
        <p:nvSpPr>
          <p:cNvPr id="6" name="Segnaposto note 5">
            <a:extLst>
              <a:ext uri="{FF2B5EF4-FFF2-40B4-BE49-F238E27FC236}">
                <a16:creationId xmlns:a16="http://schemas.microsoft.com/office/drawing/2014/main" id="{03FAD0EF-9D98-4D00-B1E3-681BAD2A18BB}"/>
              </a:ext>
            </a:extLst>
          </p:cNvPr>
          <p:cNvSpPr>
            <a:spLocks noGrp="1"/>
          </p:cNvSpPr>
          <p:nvPr>
            <p:ph type="body" sz="quarter" idx="3"/>
          </p:nvPr>
        </p:nvSpPr>
        <p:spPr/>
        <p:txBody>
          <a:bodyPr/>
          <a:lstStyle/>
          <a:p>
            <a:endParaRPr lang="it-IT"/>
          </a:p>
        </p:txBody>
      </p:sp>
    </p:spTree>
    <p:extLst>
      <p:ext uri="{BB962C8B-B14F-4D97-AF65-F5344CB8AC3E}">
        <p14:creationId xmlns:p14="http://schemas.microsoft.com/office/powerpoint/2010/main" val="175303368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4" name="Segnaposto numero diapositiva 3"/>
          <p:cNvSpPr>
            <a:spLocks noGrp="1"/>
          </p:cNvSpPr>
          <p:nvPr>
            <p:ph type="sldNum" sz="quarter" idx="5"/>
          </p:nvPr>
        </p:nvSpPr>
        <p:spPr/>
        <p:txBody>
          <a:bodyPr/>
          <a:lstStyle/>
          <a:p>
            <a:fld id="{D797A595-224D-4515-AFFC-CB34EC8B2197}" type="slidenum">
              <a:rPr lang="it-IT" smtClean="0"/>
              <a:t>52</a:t>
            </a:fld>
            <a:endParaRPr lang="it-IT"/>
          </a:p>
        </p:txBody>
      </p:sp>
      <p:sp>
        <p:nvSpPr>
          <p:cNvPr id="6" name="Segnaposto note 5">
            <a:extLst>
              <a:ext uri="{FF2B5EF4-FFF2-40B4-BE49-F238E27FC236}">
                <a16:creationId xmlns:a16="http://schemas.microsoft.com/office/drawing/2014/main" id="{26810601-371E-4703-851B-757C9CD070D2}"/>
              </a:ext>
            </a:extLst>
          </p:cNvPr>
          <p:cNvSpPr>
            <a:spLocks noGrp="1"/>
          </p:cNvSpPr>
          <p:nvPr>
            <p:ph type="body" sz="quarter" idx="3"/>
          </p:nvPr>
        </p:nvSpPr>
        <p:spPr/>
        <p:txBody>
          <a:bodyPr/>
          <a:lstStyle/>
          <a:p>
            <a:endParaRPr lang="it-IT"/>
          </a:p>
        </p:txBody>
      </p:sp>
    </p:spTree>
    <p:extLst>
      <p:ext uri="{BB962C8B-B14F-4D97-AF65-F5344CB8AC3E}">
        <p14:creationId xmlns:p14="http://schemas.microsoft.com/office/powerpoint/2010/main" val="32941875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Grazie per l’opportunità di realizzare il nostro motto</a:t>
            </a: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All’inizio 3 corsi, ora 1 corso: 1 cornice, 3 attori (cittadini, aziende, ETS), 1 sintesi</a:t>
            </a: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Se possibile quindi partecipate a tutti i moduli</a:t>
            </a: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Si parla molto di Agenda 2030 tra vari punti di partenza: Negazionisti, ottimisti, catastrofisti, complottisti, indifferenti, </a:t>
            </a:r>
            <a:r>
              <a:rPr lang="it-IT" sz="1200" kern="1200" dirty="0" err="1">
                <a:solidFill>
                  <a:schemeClr val="tx1"/>
                </a:solidFill>
                <a:effectLst/>
                <a:latin typeface="+mn-lt"/>
                <a:ea typeface="+mn-ea"/>
                <a:cs typeface="+mn-cs"/>
              </a:rPr>
              <a:t>ecc</a:t>
            </a:r>
            <a:endParaRPr lang="it-IT"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Obiettivo: essere realisti (buco nell’ozono, sacchetti di plastica. Previsioni club di Roma)</a:t>
            </a: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Obiettivo di apprendimento: conoscenza e consapevolezza (prendere coscienza, portare dentro di sé qualcosa che mi fa cambiare e agire)</a:t>
            </a: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Se ne potrebbe parlare molto (e molto se ne è scritto). </a:t>
            </a: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Consultate il Sito ASVIS</a:t>
            </a:r>
          </a:p>
          <a:p>
            <a:endParaRPr lang="it-IT" dirty="0"/>
          </a:p>
        </p:txBody>
      </p:sp>
      <p:sp>
        <p:nvSpPr>
          <p:cNvPr id="4" name="Segnaposto numero diapositiva 3"/>
          <p:cNvSpPr>
            <a:spLocks noGrp="1"/>
          </p:cNvSpPr>
          <p:nvPr>
            <p:ph type="sldNum" sz="quarter" idx="5"/>
          </p:nvPr>
        </p:nvSpPr>
        <p:spPr/>
        <p:txBody>
          <a:bodyPr/>
          <a:lstStyle/>
          <a:p>
            <a:fld id="{7EF6A672-4FCD-4D73-BD21-E8DEC81395C3}" type="slidenum">
              <a:rPr lang="en-US" smtClean="0"/>
              <a:t>6</a:t>
            </a:fld>
            <a:endParaRPr lang="en-US"/>
          </a:p>
        </p:txBody>
      </p:sp>
    </p:spTree>
    <p:extLst>
      <p:ext uri="{BB962C8B-B14F-4D97-AF65-F5344CB8AC3E}">
        <p14:creationId xmlns:p14="http://schemas.microsoft.com/office/powerpoint/2010/main" val="13177038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7EF6A672-4FCD-4D73-BD21-E8DEC81395C3}" type="slidenum">
              <a:rPr lang="en-US" smtClean="0"/>
              <a:t>7</a:t>
            </a:fld>
            <a:endParaRPr lang="en-US"/>
          </a:p>
        </p:txBody>
      </p:sp>
    </p:spTree>
    <p:extLst>
      <p:ext uri="{BB962C8B-B14F-4D97-AF65-F5344CB8AC3E}">
        <p14:creationId xmlns:p14="http://schemas.microsoft.com/office/powerpoint/2010/main" val="27972522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a:solidFill>
                  <a:schemeClr val="tx1"/>
                </a:solidFill>
                <a:effectLst/>
                <a:latin typeface="+mn-lt"/>
                <a:ea typeface="+mn-ea"/>
                <a:cs typeface="+mn-cs"/>
              </a:rPr>
              <a:t>Il commento di Papa Francesco</a:t>
            </a: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“Laudato sì”: necessità di una conversione ecologica</a:t>
            </a: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Dopo la COP (*) di Parigi del 2015 siamo tornati indietro</a:t>
            </a: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Se non facciamo qualcosa “ci mangeranno i leoni”</a:t>
            </a: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Dobbiamo prendere coscienza</a:t>
            </a: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La scienza ci dice che se non cambiamo non ci sarà futuro</a:t>
            </a: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I cambiamenti vengono dal basso, come l’acqua che bolle</a:t>
            </a:r>
          </a:p>
          <a:p>
            <a:r>
              <a:rPr lang="it-IT" sz="1200" kern="1200" dirty="0">
                <a:solidFill>
                  <a:schemeClr val="tx1"/>
                </a:solidFill>
                <a:effectLst/>
                <a:latin typeface="+mn-lt"/>
                <a:ea typeface="+mn-ea"/>
                <a:cs typeface="+mn-cs"/>
              </a:rPr>
              <a:t>(*) COP è l'acronimo di Conference of Parties, la riunione annuale dei Paesi che hanno ratificato la Convenzione Quadro delle Nazioni Unite sui Cambiamenti Climatici (</a:t>
            </a:r>
            <a:r>
              <a:rPr lang="it-IT" sz="1200" kern="1200" dirty="0" err="1">
                <a:solidFill>
                  <a:schemeClr val="tx1"/>
                </a:solidFill>
                <a:effectLst/>
                <a:latin typeface="+mn-lt"/>
                <a:ea typeface="+mn-ea"/>
                <a:cs typeface="+mn-cs"/>
              </a:rPr>
              <a:t>United</a:t>
            </a:r>
            <a:r>
              <a:rPr lang="it-IT" sz="1200" kern="1200" dirty="0">
                <a:solidFill>
                  <a:schemeClr val="tx1"/>
                </a:solidFill>
                <a:effectLst/>
                <a:latin typeface="+mn-lt"/>
                <a:ea typeface="+mn-ea"/>
                <a:cs typeface="+mn-cs"/>
              </a:rPr>
              <a:t> Nations Framework Convention on </a:t>
            </a:r>
            <a:r>
              <a:rPr lang="it-IT" sz="1200" kern="1200" dirty="0" err="1">
                <a:solidFill>
                  <a:schemeClr val="tx1"/>
                </a:solidFill>
                <a:effectLst/>
                <a:latin typeface="+mn-lt"/>
                <a:ea typeface="+mn-ea"/>
                <a:cs typeface="+mn-cs"/>
              </a:rPr>
              <a:t>Climate</a:t>
            </a:r>
            <a:r>
              <a:rPr lang="it-IT" sz="1200" kern="1200" dirty="0">
                <a:solidFill>
                  <a:schemeClr val="tx1"/>
                </a:solidFill>
                <a:effectLst/>
                <a:latin typeface="+mn-lt"/>
                <a:ea typeface="+mn-ea"/>
                <a:cs typeface="+mn-cs"/>
              </a:rPr>
              <a:t> Change, UNFCCC).</a:t>
            </a:r>
          </a:p>
          <a:p>
            <a:endParaRPr lang="it-IT" dirty="0"/>
          </a:p>
        </p:txBody>
      </p:sp>
      <p:sp>
        <p:nvSpPr>
          <p:cNvPr id="4" name="Segnaposto numero diapositiva 3"/>
          <p:cNvSpPr>
            <a:spLocks noGrp="1"/>
          </p:cNvSpPr>
          <p:nvPr>
            <p:ph type="sldNum" sz="quarter" idx="5"/>
          </p:nvPr>
        </p:nvSpPr>
        <p:spPr/>
        <p:txBody>
          <a:bodyPr/>
          <a:lstStyle/>
          <a:p>
            <a:fld id="{84497585-B04F-412A-AC11-34EA2B0E5B19}" type="slidenum">
              <a:rPr lang="it-IT" smtClean="0"/>
              <a:t>8</a:t>
            </a:fld>
            <a:endParaRPr lang="it-IT"/>
          </a:p>
        </p:txBody>
      </p:sp>
    </p:spTree>
    <p:extLst>
      <p:ext uri="{BB962C8B-B14F-4D97-AF65-F5344CB8AC3E}">
        <p14:creationId xmlns:p14="http://schemas.microsoft.com/office/powerpoint/2010/main" val="2957441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a:xfrm>
            <a:off x="679927" y="4818478"/>
            <a:ext cx="5439410" cy="3909864"/>
          </a:xfrm>
        </p:spPr>
        <p:txBody>
          <a:bodyPr/>
          <a:lstStyle/>
          <a:p>
            <a:pPr marL="171450" indent="-171450">
              <a:buFont typeface="Arial" panose="020B0604020202020204" pitchFamily="34" charset="0"/>
              <a:buChar char="•"/>
            </a:pPr>
            <a:r>
              <a:rPr lang="it-IT" sz="1200" kern="1200" dirty="0">
                <a:solidFill>
                  <a:schemeClr val="tx1"/>
                </a:solidFill>
                <a:effectLst/>
                <a:latin typeface="+mn-lt"/>
                <a:ea typeface="+mn-ea"/>
                <a:cs typeface="+mn-cs"/>
              </a:rPr>
              <a:t>Frase 1: focus su risorse e ambiente</a:t>
            </a:r>
          </a:p>
          <a:p>
            <a:pPr marL="171450" indent="-171450">
              <a:buFont typeface="Arial" panose="020B0604020202020204" pitchFamily="34" charset="0"/>
              <a:buChar char="•"/>
            </a:pPr>
            <a:r>
              <a:rPr lang="it-IT" sz="1200" kern="1200" dirty="0">
                <a:solidFill>
                  <a:schemeClr val="tx1"/>
                </a:solidFill>
                <a:effectLst/>
                <a:latin typeface="+mn-lt"/>
                <a:ea typeface="+mn-ea"/>
                <a:cs typeface="+mn-cs"/>
              </a:rPr>
              <a:t>Frase 2: focus su interconnessione</a:t>
            </a:r>
          </a:p>
          <a:p>
            <a:pPr marL="171450" indent="-171450">
              <a:buFont typeface="Arial" panose="020B0604020202020204" pitchFamily="34" charset="0"/>
              <a:buChar char="•"/>
            </a:pPr>
            <a:r>
              <a:rPr lang="it-IT" sz="1200" kern="1200" dirty="0">
                <a:solidFill>
                  <a:schemeClr val="tx1"/>
                </a:solidFill>
                <a:effectLst/>
                <a:latin typeface="+mn-lt"/>
                <a:ea typeface="+mn-ea"/>
                <a:cs typeface="+mn-cs"/>
              </a:rPr>
              <a:t>Frase 3: focus su gestione tutti gli ambiti</a:t>
            </a:r>
          </a:p>
          <a:p>
            <a:pPr marL="171450" indent="-171450">
              <a:buFont typeface="Arial" panose="020B0604020202020204" pitchFamily="34" charset="0"/>
              <a:buChar char="•"/>
            </a:pPr>
            <a:r>
              <a:rPr lang="it-IT" sz="1200" kern="1200" dirty="0">
                <a:solidFill>
                  <a:schemeClr val="tx1"/>
                </a:solidFill>
                <a:effectLst/>
                <a:latin typeface="+mn-lt"/>
                <a:ea typeface="+mn-ea"/>
                <a:cs typeface="+mn-cs"/>
              </a:rPr>
              <a:t>Gli ambiti economico, sociale e ambientale devono lavorare in maniera sinergica per realizzare la sostenibilità.</a:t>
            </a:r>
          </a:p>
          <a:p>
            <a:pPr marL="171450" indent="-171450">
              <a:buFont typeface="Arial" panose="020B0604020202020204" pitchFamily="34" charset="0"/>
              <a:buChar char="•"/>
            </a:pPr>
            <a:r>
              <a:rPr lang="it-IT" sz="1200" i="1" kern="1200" dirty="0">
                <a:solidFill>
                  <a:schemeClr val="tx1"/>
                </a:solidFill>
                <a:effectLst/>
                <a:latin typeface="+mn-lt"/>
                <a:ea typeface="+mn-ea"/>
                <a:cs typeface="+mn-cs"/>
              </a:rPr>
              <a:t>Esempio: se faccio la trasformazione energetica, magari devo poter operare dei tagli del personale in alcune realtà (utilizzo AI, robotica, ecc.). Questo ha un impatto economico (aumento povertà) e quindi ci sarà un impatto sociale (proteste, abbandono scolastico, ecc.).</a:t>
            </a:r>
            <a:endParaRPr lang="it-IT" sz="1200" kern="1200" dirty="0">
              <a:solidFill>
                <a:schemeClr val="tx1"/>
              </a:solidFill>
              <a:effectLst/>
              <a:latin typeface="+mn-lt"/>
              <a:ea typeface="+mn-ea"/>
              <a:cs typeface="+mn-cs"/>
            </a:endParaRPr>
          </a:p>
          <a:p>
            <a:pPr marL="171450" indent="-171450">
              <a:buFont typeface="Arial" panose="020B0604020202020204" pitchFamily="34" charset="0"/>
              <a:buChar char="•"/>
            </a:pPr>
            <a:r>
              <a:rPr lang="it-IT" sz="1200" kern="1200" dirty="0">
                <a:solidFill>
                  <a:schemeClr val="tx1"/>
                </a:solidFill>
                <a:effectLst/>
                <a:latin typeface="+mn-lt"/>
                <a:ea typeface="+mn-ea"/>
                <a:cs typeface="+mn-cs"/>
              </a:rPr>
              <a:t>Il mondo è interconnesso</a:t>
            </a:r>
          </a:p>
          <a:p>
            <a:pPr marL="171450" indent="-171450">
              <a:buFont typeface="Arial" panose="020B0604020202020204" pitchFamily="34" charset="0"/>
              <a:buChar char="•"/>
            </a:pPr>
            <a:r>
              <a:rPr lang="it-IT" sz="1200" kern="1200" dirty="0">
                <a:solidFill>
                  <a:schemeClr val="tx1"/>
                </a:solidFill>
                <a:effectLst/>
                <a:latin typeface="+mn-lt"/>
                <a:ea typeface="+mn-ea"/>
                <a:cs typeface="+mn-cs"/>
              </a:rPr>
              <a:t>Ruolo della politica</a:t>
            </a:r>
          </a:p>
          <a:p>
            <a:pPr marL="171450" indent="-171450">
              <a:buFont typeface="Arial" panose="020B0604020202020204" pitchFamily="34" charset="0"/>
              <a:buChar char="•"/>
            </a:pPr>
            <a:r>
              <a:rPr lang="it-IT" sz="1200" i="1" kern="1200" dirty="0">
                <a:solidFill>
                  <a:schemeClr val="tx1"/>
                </a:solidFill>
                <a:effectLst/>
                <a:latin typeface="+mn-lt"/>
                <a:ea typeface="+mn-ea"/>
                <a:cs typeface="+mn-cs"/>
              </a:rPr>
              <a:t>Cambio del motore dell’aereo in volo</a:t>
            </a:r>
            <a:endParaRPr lang="it-IT"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it-IT" dirty="0"/>
          </a:p>
        </p:txBody>
      </p:sp>
      <p:sp>
        <p:nvSpPr>
          <p:cNvPr id="4" name="Segnaposto numero diapositiva 3"/>
          <p:cNvSpPr>
            <a:spLocks noGrp="1"/>
          </p:cNvSpPr>
          <p:nvPr>
            <p:ph type="sldNum" sz="quarter" idx="5"/>
          </p:nvPr>
        </p:nvSpPr>
        <p:spPr/>
        <p:txBody>
          <a:bodyPr/>
          <a:lstStyle/>
          <a:p>
            <a:fld id="{D797A595-224D-4515-AFFC-CB34EC8B2197}" type="slidenum">
              <a:rPr lang="it-IT" smtClean="0"/>
              <a:t>9</a:t>
            </a:fld>
            <a:endParaRPr lang="it-IT"/>
          </a:p>
        </p:txBody>
      </p:sp>
    </p:spTree>
    <p:extLst>
      <p:ext uri="{BB962C8B-B14F-4D97-AF65-F5344CB8AC3E}">
        <p14:creationId xmlns:p14="http://schemas.microsoft.com/office/powerpoint/2010/main" val="42894756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B3CE197D-51A5-465D-9D47-0C034FABD7C4}" type="slidenum">
              <a:rPr lang="it-IT" smtClean="0"/>
              <a:t>‹N›</a:t>
            </a:fld>
            <a:endParaRPr lang="it-IT"/>
          </a:p>
        </p:txBody>
      </p:sp>
    </p:spTree>
    <p:extLst>
      <p:ext uri="{BB962C8B-B14F-4D97-AF65-F5344CB8AC3E}">
        <p14:creationId xmlns:p14="http://schemas.microsoft.com/office/powerpoint/2010/main" val="25285018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B3CE197D-51A5-465D-9D47-0C034FABD7C4}" type="slidenum">
              <a:rPr lang="it-IT" smtClean="0"/>
              <a:t>‹N›</a:t>
            </a:fld>
            <a:endParaRPr lang="it-IT"/>
          </a:p>
        </p:txBody>
      </p:sp>
    </p:spTree>
    <p:extLst>
      <p:ext uri="{BB962C8B-B14F-4D97-AF65-F5344CB8AC3E}">
        <p14:creationId xmlns:p14="http://schemas.microsoft.com/office/powerpoint/2010/main" val="10142307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B3CE197D-51A5-465D-9D47-0C034FABD7C4}" type="slidenum">
              <a:rPr lang="it-IT" smtClean="0"/>
              <a:t>‹N›</a:t>
            </a:fld>
            <a:endParaRPr lang="it-IT"/>
          </a:p>
        </p:txBody>
      </p:sp>
    </p:spTree>
    <p:extLst>
      <p:ext uri="{BB962C8B-B14F-4D97-AF65-F5344CB8AC3E}">
        <p14:creationId xmlns:p14="http://schemas.microsoft.com/office/powerpoint/2010/main" val="37856859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Internal Slide - 1 Column Text">
    <p:spTree>
      <p:nvGrpSpPr>
        <p:cNvPr id="1" name=""/>
        <p:cNvGrpSpPr/>
        <p:nvPr/>
      </p:nvGrpSpPr>
      <p:grpSpPr>
        <a:xfrm>
          <a:off x="0" y="0"/>
          <a:ext cx="0" cy="0"/>
          <a:chOff x="0" y="0"/>
          <a:chExt cx="0" cy="0"/>
        </a:xfrm>
      </p:grpSpPr>
      <p:sp>
        <p:nvSpPr>
          <p:cNvPr id="8" name="Baseline"/>
          <p:cNvSpPr>
            <a:spLocks noChangeShapeType="1"/>
          </p:cNvSpPr>
          <p:nvPr userDrawn="1"/>
        </p:nvSpPr>
        <p:spPr bwMode="auto">
          <a:xfrm>
            <a:off x="0" y="6127200"/>
            <a:ext cx="9144000" cy="0"/>
          </a:xfrm>
          <a:prstGeom prst="line">
            <a:avLst/>
          </a:prstGeom>
          <a:noFill/>
          <a:ln w="19050">
            <a:solidFill>
              <a:srgbClr val="00A197"/>
            </a:solidFill>
            <a:round/>
            <a:headEnd/>
            <a:tailEnd type="none" w="med" len="med"/>
          </a:ln>
          <a:extLst>
            <a:ext uri="{909E8E84-426E-40DD-AFC4-6F175D3DCCD1}">
              <a14:hiddenFill xmlns:a14="http://schemas.microsoft.com/office/drawing/2010/main">
                <a:noFill/>
              </a14:hiddenFill>
            </a:ext>
          </a:extLst>
        </p:spPr>
        <p:txBody>
          <a:bodyPr lIns="0" tIns="0" rIns="0" bIns="0" anchor="ctr">
            <a:spAutoFit/>
          </a:bodyPr>
          <a:lstStyle/>
          <a:p>
            <a:endParaRPr lang="en-GB" sz="133" noProof="1">
              <a:latin typeface="UniCredit" panose="02000506040000020004" pitchFamily="2" charset="0"/>
            </a:endParaRPr>
          </a:p>
        </p:txBody>
      </p:sp>
      <p:sp>
        <p:nvSpPr>
          <p:cNvPr id="6" name="Text"/>
          <p:cNvSpPr>
            <a:spLocks noGrp="1"/>
          </p:cNvSpPr>
          <p:nvPr>
            <p:ph sz="quarter" idx="15" hasCustomPrompt="1"/>
          </p:nvPr>
        </p:nvSpPr>
        <p:spPr>
          <a:xfrm>
            <a:off x="270000" y="1260002"/>
            <a:ext cx="8683200" cy="1514261"/>
          </a:xfrm>
        </p:spPr>
        <p:txBody>
          <a:bodyPr/>
          <a:lstStyle>
            <a:lvl1pPr marL="176209" marR="0" indent="-176209" algn="l" defTabSz="457189" rtl="0" eaLnBrk="1" fontAlgn="auto" latinLnBrk="0" hangingPunct="1">
              <a:lnSpc>
                <a:spcPct val="100000"/>
              </a:lnSpc>
              <a:spcBef>
                <a:spcPct val="20000"/>
              </a:spcBef>
              <a:spcAft>
                <a:spcPts val="0"/>
              </a:spcAft>
              <a:buClr>
                <a:srgbClr val="E1061C"/>
              </a:buClr>
              <a:buSzTx/>
              <a:buFont typeface="Arial"/>
              <a:buChar char="•"/>
              <a:tabLst/>
              <a:defRPr/>
            </a:lvl1pPr>
            <a:lvl2pPr marL="627047" marR="0" indent="-169858" algn="l" defTabSz="457189" rtl="0" eaLnBrk="1" fontAlgn="auto" latinLnBrk="0" hangingPunct="1">
              <a:lnSpc>
                <a:spcPct val="100000"/>
              </a:lnSpc>
              <a:spcBef>
                <a:spcPct val="20000"/>
              </a:spcBef>
              <a:spcAft>
                <a:spcPts val="0"/>
              </a:spcAft>
              <a:buClr>
                <a:srgbClr val="E1061C"/>
              </a:buClr>
              <a:buSzTx/>
              <a:buFont typeface="Arial"/>
              <a:buChar char="•"/>
              <a:tabLst/>
              <a:defRPr/>
            </a:lvl2pPr>
            <a:lvl3pPr marL="1079473" marR="0" indent="-165096" algn="l" defTabSz="457189" rtl="0" eaLnBrk="1" fontAlgn="auto" latinLnBrk="0" hangingPunct="1">
              <a:lnSpc>
                <a:spcPct val="100000"/>
              </a:lnSpc>
              <a:spcBef>
                <a:spcPct val="20000"/>
              </a:spcBef>
              <a:spcAft>
                <a:spcPts val="0"/>
              </a:spcAft>
              <a:buClr>
                <a:srgbClr val="E1061C"/>
              </a:buClr>
              <a:buSzTx/>
              <a:buFont typeface="Arial"/>
              <a:buChar char="•"/>
              <a:tabLst/>
              <a:defRPr/>
            </a:lvl3pPr>
            <a:lvl4pPr marL="1522375" marR="0" indent="-150810" algn="l" defTabSz="457189" rtl="0" eaLnBrk="1" fontAlgn="auto" latinLnBrk="0" hangingPunct="1">
              <a:lnSpc>
                <a:spcPct val="100000"/>
              </a:lnSpc>
              <a:spcBef>
                <a:spcPct val="20000"/>
              </a:spcBef>
              <a:spcAft>
                <a:spcPts val="0"/>
              </a:spcAft>
              <a:buClr>
                <a:srgbClr val="E1061C"/>
              </a:buClr>
              <a:buSzTx/>
              <a:buFont typeface="Arial"/>
              <a:buChar char="•"/>
              <a:tabLst/>
              <a:defRPr/>
            </a:lvl4pPr>
            <a:lvl5pPr marL="1973213" marR="0" indent="-144459" algn="l" defTabSz="457189" rtl="0" eaLnBrk="1" fontAlgn="auto" latinLnBrk="0" hangingPunct="1">
              <a:lnSpc>
                <a:spcPct val="100000"/>
              </a:lnSpc>
              <a:spcBef>
                <a:spcPct val="20000"/>
              </a:spcBef>
              <a:spcAft>
                <a:spcPts val="0"/>
              </a:spcAft>
              <a:buClr>
                <a:srgbClr val="E1061C"/>
              </a:buClr>
              <a:buSzTx/>
              <a:buFont typeface="Arial"/>
              <a:buChar char="•"/>
              <a:tabLst/>
              <a:defRPr/>
            </a:lvl5pPr>
          </a:lstStyle>
          <a:p>
            <a:pPr lvl="0"/>
            <a:r>
              <a:rPr lang="en-GB" noProof="0" dirty="0"/>
              <a:t>Insert text</a:t>
            </a:r>
          </a:p>
          <a:p>
            <a:pPr lvl="1"/>
            <a:r>
              <a:rPr lang="en-GB" noProof="0" dirty="0"/>
              <a:t>2° level</a:t>
            </a:r>
          </a:p>
          <a:p>
            <a:pPr lvl="2"/>
            <a:r>
              <a:rPr lang="en-GB" noProof="0" dirty="0"/>
              <a:t>3° level</a:t>
            </a:r>
          </a:p>
          <a:p>
            <a:pPr lvl="3"/>
            <a:r>
              <a:rPr lang="en-GB" noProof="0" dirty="0"/>
              <a:t>4° level</a:t>
            </a:r>
          </a:p>
          <a:p>
            <a:pPr lvl="4"/>
            <a:r>
              <a:rPr lang="en-GB" noProof="0" dirty="0"/>
              <a:t>5° level</a:t>
            </a:r>
          </a:p>
        </p:txBody>
      </p:sp>
      <p:sp>
        <p:nvSpPr>
          <p:cNvPr id="2" name="Title"/>
          <p:cNvSpPr>
            <a:spLocks noGrp="1"/>
          </p:cNvSpPr>
          <p:nvPr>
            <p:ph type="title" hasCustomPrompt="1"/>
          </p:nvPr>
        </p:nvSpPr>
        <p:spPr>
          <a:xfrm>
            <a:off x="257353" y="147955"/>
            <a:ext cx="8186420" cy="286104"/>
          </a:xfrm>
        </p:spPr>
        <p:txBody>
          <a:bodyPr/>
          <a:lstStyle>
            <a:lvl1pPr>
              <a:lnSpc>
                <a:spcPts val="2200"/>
              </a:lnSpc>
              <a:defRPr/>
            </a:lvl1pPr>
          </a:lstStyle>
          <a:p>
            <a:r>
              <a:rPr lang="en-GB" noProof="0" dirty="0"/>
              <a:t>Insert title</a:t>
            </a:r>
          </a:p>
        </p:txBody>
      </p:sp>
      <p:sp>
        <p:nvSpPr>
          <p:cNvPr id="7" name="Baseline">
            <a:extLst>
              <a:ext uri="{FF2B5EF4-FFF2-40B4-BE49-F238E27FC236}">
                <a16:creationId xmlns:a16="http://schemas.microsoft.com/office/drawing/2014/main" id="{774AF1E4-602F-4A3A-B8A8-7466F5E700D0}"/>
              </a:ext>
            </a:extLst>
          </p:cNvPr>
          <p:cNvSpPr>
            <a:spLocks noChangeShapeType="1"/>
          </p:cNvSpPr>
          <p:nvPr userDrawn="1"/>
        </p:nvSpPr>
        <p:spPr bwMode="auto">
          <a:xfrm>
            <a:off x="0" y="981994"/>
            <a:ext cx="9144000" cy="0"/>
          </a:xfrm>
          <a:prstGeom prst="line">
            <a:avLst/>
          </a:prstGeom>
          <a:noFill/>
          <a:ln w="19050">
            <a:solidFill>
              <a:srgbClr val="00A197"/>
            </a:solidFill>
            <a:round/>
            <a:headEnd/>
            <a:tailEnd type="none" w="med" len="med"/>
          </a:ln>
          <a:extLst>
            <a:ext uri="{909E8E84-426E-40DD-AFC4-6F175D3DCCD1}">
              <a14:hiddenFill xmlns:a14="http://schemas.microsoft.com/office/drawing/2010/main">
                <a:noFill/>
              </a14:hiddenFill>
            </a:ext>
          </a:extLst>
        </p:spPr>
        <p:txBody>
          <a:bodyPr lIns="0" tIns="0" rIns="0" bIns="0" anchor="ctr">
            <a:spAutoFit/>
          </a:bodyPr>
          <a:lstStyle/>
          <a:p>
            <a:endParaRPr lang="en-GB" sz="133" noProof="1">
              <a:latin typeface="UniCredit" panose="02000506040000020004" pitchFamily="2" charset="0"/>
            </a:endParaRPr>
          </a:p>
        </p:txBody>
      </p:sp>
    </p:spTree>
    <p:extLst>
      <p:ext uri="{BB962C8B-B14F-4D97-AF65-F5344CB8AC3E}">
        <p14:creationId xmlns:p14="http://schemas.microsoft.com/office/powerpoint/2010/main" val="6006068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Title page - Text - Standar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6E8094D8-4B36-4DC1-B0B9-3B02B5EF3218}"/>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0" y="4280400"/>
            <a:ext cx="9144000" cy="2592000"/>
          </a:xfrm>
          <a:prstGeom prst="rect">
            <a:avLst/>
          </a:prstGeom>
          <a:effectLst>
            <a:outerShdw blurRad="50800" dist="50800" dir="5400000" algn="ctr" rotWithShape="0">
              <a:srgbClr val="000000">
                <a:alpha val="0"/>
              </a:srgbClr>
            </a:outerShdw>
          </a:effectLst>
        </p:spPr>
      </p:pic>
      <p:sp>
        <p:nvSpPr>
          <p:cNvPr id="7" name="CityDate"/>
          <p:cNvSpPr>
            <a:spLocks noGrp="1"/>
          </p:cNvSpPr>
          <p:nvPr>
            <p:ph type="body" sz="quarter" idx="18" hasCustomPrompt="1"/>
          </p:nvPr>
        </p:nvSpPr>
        <p:spPr>
          <a:xfrm>
            <a:off x="540000" y="4942800"/>
            <a:ext cx="5040000" cy="208800"/>
          </a:xfrm>
        </p:spPr>
        <p:txBody>
          <a:bodyPr anchor="b">
            <a:normAutofit/>
          </a:bodyPr>
          <a:lstStyle>
            <a:lvl1pPr marL="0" indent="0" fontAlgn="auto">
              <a:spcBef>
                <a:spcPts val="0"/>
              </a:spcBef>
              <a:spcAft>
                <a:spcPts val="0"/>
              </a:spcAft>
              <a:buNone/>
              <a:defRPr sz="1000" b="1">
                <a:solidFill>
                  <a:schemeClr val="bg1"/>
                </a:solidFill>
                <a:latin typeface="+mn-lt"/>
              </a:defRPr>
            </a:lvl1pPr>
          </a:lstStyle>
          <a:p>
            <a:pPr fontAlgn="auto">
              <a:spcBef>
                <a:spcPts val="0"/>
              </a:spcBef>
              <a:spcAft>
                <a:spcPts val="0"/>
              </a:spcAft>
            </a:pPr>
            <a:r>
              <a:rPr lang="en-GB" noProof="0" dirty="0"/>
              <a:t>Insert city and date</a:t>
            </a:r>
          </a:p>
        </p:txBody>
      </p:sp>
      <p:sp>
        <p:nvSpPr>
          <p:cNvPr id="3" name="NameFunction"/>
          <p:cNvSpPr>
            <a:spLocks noGrp="1"/>
          </p:cNvSpPr>
          <p:nvPr>
            <p:ph type="body" sz="quarter" idx="17" hasCustomPrompt="1"/>
          </p:nvPr>
        </p:nvSpPr>
        <p:spPr>
          <a:xfrm>
            <a:off x="539750" y="4546800"/>
            <a:ext cx="5040000" cy="208800"/>
          </a:xfrm>
        </p:spPr>
        <p:txBody>
          <a:bodyPr>
            <a:noAutofit/>
          </a:bodyPr>
          <a:lstStyle>
            <a:lvl1pPr marL="0" indent="0">
              <a:spcBef>
                <a:spcPts val="0"/>
              </a:spcBef>
              <a:buNone/>
              <a:defRPr sz="1200" b="1">
                <a:solidFill>
                  <a:schemeClr val="bg1"/>
                </a:solidFill>
                <a:latin typeface="+mn-lt"/>
              </a:defRPr>
            </a:lvl1pPr>
            <a:lvl2pPr marL="457188" indent="0">
              <a:buNone/>
              <a:defRPr sz="1200" b="1">
                <a:latin typeface="UniCredit" panose="02000506040000020004" pitchFamily="2" charset="0"/>
              </a:defRPr>
            </a:lvl2pPr>
            <a:lvl3pPr marL="914377" indent="0">
              <a:buNone/>
              <a:defRPr sz="1200" b="1">
                <a:latin typeface="UniCredit" panose="02000506040000020004" pitchFamily="2" charset="0"/>
              </a:defRPr>
            </a:lvl3pPr>
            <a:lvl4pPr marL="1371566" indent="0">
              <a:buNone/>
              <a:defRPr sz="1200" b="1">
                <a:latin typeface="UniCredit" panose="02000506040000020004" pitchFamily="2" charset="0"/>
              </a:defRPr>
            </a:lvl4pPr>
            <a:lvl5pPr marL="1828755" indent="0">
              <a:buNone/>
              <a:defRPr sz="1200" b="1">
                <a:latin typeface="UniCredit" panose="02000506040000020004" pitchFamily="2" charset="0"/>
              </a:defRPr>
            </a:lvl5pPr>
          </a:lstStyle>
          <a:p>
            <a:pPr>
              <a:defRPr/>
            </a:pPr>
            <a:r>
              <a:rPr lang="en-GB" noProof="0" dirty="0"/>
              <a:t>Insert name and function</a:t>
            </a:r>
          </a:p>
        </p:txBody>
      </p:sp>
      <p:sp>
        <p:nvSpPr>
          <p:cNvPr id="24" name="Subtitle"/>
          <p:cNvSpPr>
            <a:spLocks noGrp="1"/>
          </p:cNvSpPr>
          <p:nvPr>
            <p:ph type="body" sz="quarter" idx="12" hasCustomPrompt="1"/>
          </p:nvPr>
        </p:nvSpPr>
        <p:spPr>
          <a:xfrm>
            <a:off x="539749" y="3279600"/>
            <a:ext cx="8179200" cy="828000"/>
          </a:xfrm>
          <a:prstGeom prst="rect">
            <a:avLst/>
          </a:prstGeom>
        </p:spPr>
        <p:txBody>
          <a:bodyPr lIns="0" tIns="0" rIns="0" bIns="0" anchor="b" anchorCtr="0">
            <a:normAutofit/>
          </a:bodyPr>
          <a:lstStyle>
            <a:lvl1pPr marL="0" indent="0">
              <a:lnSpc>
                <a:spcPts val="2400"/>
              </a:lnSpc>
              <a:spcBef>
                <a:spcPts val="0"/>
              </a:spcBef>
              <a:buNone/>
              <a:defRPr sz="2400"/>
            </a:lvl1pPr>
          </a:lstStyle>
          <a:p>
            <a:pPr lvl="0"/>
            <a:r>
              <a:rPr lang="en-GB" noProof="0" dirty="0"/>
              <a:t>Insert subtitle</a:t>
            </a:r>
          </a:p>
        </p:txBody>
      </p:sp>
      <p:sp>
        <p:nvSpPr>
          <p:cNvPr id="21" name="Title"/>
          <p:cNvSpPr>
            <a:spLocks noGrp="1"/>
          </p:cNvSpPr>
          <p:nvPr>
            <p:ph type="title" hasCustomPrompt="1"/>
          </p:nvPr>
        </p:nvSpPr>
        <p:spPr>
          <a:xfrm>
            <a:off x="540000" y="892800"/>
            <a:ext cx="6663600" cy="22248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nSpc>
                <a:spcPts val="3200"/>
              </a:lnSpc>
              <a:defRPr lang="en-GB" sz="3400" noProof="0" dirty="0">
                <a:latin typeface="+mj-lt"/>
                <a:cs typeface="+mj-cs"/>
              </a:defRPr>
            </a:lvl1pPr>
          </a:lstStyle>
          <a:p>
            <a:pPr lvl="0" defTabSz="966788"/>
            <a:r>
              <a:rPr lang="en-GB" noProof="0" dirty="0"/>
              <a:t>Insert title</a:t>
            </a:r>
          </a:p>
        </p:txBody>
      </p:sp>
    </p:spTree>
    <p:extLst>
      <p:ext uri="{BB962C8B-B14F-4D97-AF65-F5344CB8AC3E}">
        <p14:creationId xmlns:p14="http://schemas.microsoft.com/office/powerpoint/2010/main" val="3252567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B3CE197D-51A5-465D-9D47-0C034FABD7C4}" type="slidenum">
              <a:rPr lang="it-IT" smtClean="0"/>
              <a:t>‹N›</a:t>
            </a:fld>
            <a:endParaRPr lang="it-IT"/>
          </a:p>
        </p:txBody>
      </p:sp>
    </p:spTree>
    <p:extLst>
      <p:ext uri="{BB962C8B-B14F-4D97-AF65-F5344CB8AC3E}">
        <p14:creationId xmlns:p14="http://schemas.microsoft.com/office/powerpoint/2010/main" val="2759995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B3CE197D-51A5-465D-9D47-0C034FABD7C4}" type="slidenum">
              <a:rPr lang="it-IT" smtClean="0"/>
              <a:t>‹N›</a:t>
            </a:fld>
            <a:endParaRPr lang="it-IT"/>
          </a:p>
        </p:txBody>
      </p:sp>
    </p:spTree>
    <p:extLst>
      <p:ext uri="{BB962C8B-B14F-4D97-AF65-F5344CB8AC3E}">
        <p14:creationId xmlns:p14="http://schemas.microsoft.com/office/powerpoint/2010/main" val="3730673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B3CE197D-51A5-465D-9D47-0C034FABD7C4}" type="slidenum">
              <a:rPr lang="it-IT" smtClean="0"/>
              <a:t>‹N›</a:t>
            </a:fld>
            <a:endParaRPr lang="it-IT"/>
          </a:p>
        </p:txBody>
      </p:sp>
    </p:spTree>
    <p:extLst>
      <p:ext uri="{BB962C8B-B14F-4D97-AF65-F5344CB8AC3E}">
        <p14:creationId xmlns:p14="http://schemas.microsoft.com/office/powerpoint/2010/main" val="40044572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Content Placeholder 3"/>
          <p:cNvSpPr>
            <a:spLocks noGrp="1"/>
          </p:cNvSpPr>
          <p:nvPr>
            <p:ph sz="half" idx="2"/>
          </p:nvPr>
        </p:nvSpPr>
        <p:spPr>
          <a:xfrm>
            <a:off x="629842" y="2505075"/>
            <a:ext cx="3868340"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Content Placeholder 5"/>
          <p:cNvSpPr>
            <a:spLocks noGrp="1"/>
          </p:cNvSpPr>
          <p:nvPr>
            <p:ph sz="quarter" idx="4"/>
          </p:nvPr>
        </p:nvSpPr>
        <p:spPr>
          <a:xfrm>
            <a:off x="4629150" y="2505075"/>
            <a:ext cx="3887391"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B3CE197D-51A5-465D-9D47-0C034FABD7C4}" type="slidenum">
              <a:rPr lang="it-IT" smtClean="0"/>
              <a:t>‹N›</a:t>
            </a:fld>
            <a:endParaRPr lang="it-IT"/>
          </a:p>
        </p:txBody>
      </p:sp>
    </p:spTree>
    <p:extLst>
      <p:ext uri="{BB962C8B-B14F-4D97-AF65-F5344CB8AC3E}">
        <p14:creationId xmlns:p14="http://schemas.microsoft.com/office/powerpoint/2010/main" val="34231877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B3CE197D-51A5-465D-9D47-0C034FABD7C4}" type="slidenum">
              <a:rPr lang="it-IT" smtClean="0"/>
              <a:t>‹N›</a:t>
            </a:fld>
            <a:endParaRPr lang="it-IT"/>
          </a:p>
        </p:txBody>
      </p:sp>
    </p:spTree>
    <p:extLst>
      <p:ext uri="{BB962C8B-B14F-4D97-AF65-F5344CB8AC3E}">
        <p14:creationId xmlns:p14="http://schemas.microsoft.com/office/powerpoint/2010/main" val="4125380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B3CE197D-51A5-465D-9D47-0C034FABD7C4}" type="slidenum">
              <a:rPr lang="it-IT" smtClean="0"/>
              <a:t>‹N›</a:t>
            </a:fld>
            <a:endParaRPr lang="it-IT"/>
          </a:p>
        </p:txBody>
      </p:sp>
    </p:spTree>
    <p:extLst>
      <p:ext uri="{BB962C8B-B14F-4D97-AF65-F5344CB8AC3E}">
        <p14:creationId xmlns:p14="http://schemas.microsoft.com/office/powerpoint/2010/main" val="38435971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B3CE197D-51A5-465D-9D47-0C034FABD7C4}" type="slidenum">
              <a:rPr lang="it-IT" smtClean="0"/>
              <a:t>‹N›</a:t>
            </a:fld>
            <a:endParaRPr lang="it-IT"/>
          </a:p>
        </p:txBody>
      </p:sp>
    </p:spTree>
    <p:extLst>
      <p:ext uri="{BB962C8B-B14F-4D97-AF65-F5344CB8AC3E}">
        <p14:creationId xmlns:p14="http://schemas.microsoft.com/office/powerpoint/2010/main" val="40257003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B3CE197D-51A5-465D-9D47-0C034FABD7C4}" type="slidenum">
              <a:rPr lang="it-IT" smtClean="0"/>
              <a:t>‹N›</a:t>
            </a:fld>
            <a:endParaRPr lang="it-IT"/>
          </a:p>
        </p:txBody>
      </p:sp>
    </p:spTree>
    <p:extLst>
      <p:ext uri="{BB962C8B-B14F-4D97-AF65-F5344CB8AC3E}">
        <p14:creationId xmlns:p14="http://schemas.microsoft.com/office/powerpoint/2010/main" val="26930635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it-IT"/>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CE197D-51A5-465D-9D47-0C034FABD7C4}" type="slidenum">
              <a:rPr lang="it-IT" smtClean="0"/>
              <a:t>‹N›</a:t>
            </a:fld>
            <a:endParaRPr lang="it-IT"/>
          </a:p>
        </p:txBody>
      </p:sp>
    </p:spTree>
    <p:extLst>
      <p:ext uri="{BB962C8B-B14F-4D97-AF65-F5344CB8AC3E}">
        <p14:creationId xmlns:p14="http://schemas.microsoft.com/office/powerpoint/2010/main" val="2322323150"/>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31.jpeg"/></Relationships>
</file>

<file path=ppt/slides/_rels/slide11.xml.rels><?xml version="1.0" encoding="UTF-8" standalone="yes"?>
<Relationships xmlns="http://schemas.openxmlformats.org/package/2006/relationships"><Relationship Id="rId8" Type="http://schemas.openxmlformats.org/officeDocument/2006/relationships/image" Target="../media/image35.jpg"/><Relationship Id="rId13" Type="http://schemas.microsoft.com/office/2007/relationships/hdphoto" Target="../media/hdphoto1.wdp"/><Relationship Id="rId3" Type="http://schemas.openxmlformats.org/officeDocument/2006/relationships/image" Target="../media/image4.jpeg"/><Relationship Id="rId7" Type="http://schemas.openxmlformats.org/officeDocument/2006/relationships/image" Target="../media/image34.png"/><Relationship Id="rId12"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microsoft.com/office/2007/relationships/hdphoto" Target="../media/hdphoto2.wdp"/><Relationship Id="rId11" Type="http://schemas.openxmlformats.org/officeDocument/2006/relationships/image" Target="../media/image38.jpeg"/><Relationship Id="rId5" Type="http://schemas.openxmlformats.org/officeDocument/2006/relationships/image" Target="../media/image33.png"/><Relationship Id="rId10" Type="http://schemas.openxmlformats.org/officeDocument/2006/relationships/image" Target="../media/image37.png"/><Relationship Id="rId4" Type="http://schemas.openxmlformats.org/officeDocument/2006/relationships/image" Target="../media/image32.jpeg"/><Relationship Id="rId9" Type="http://schemas.openxmlformats.org/officeDocument/2006/relationships/image" Target="../media/image36.jpeg"/><Relationship Id="rId14" Type="http://schemas.openxmlformats.org/officeDocument/2006/relationships/image" Target="../media/image39.png"/></Relationships>
</file>

<file path=ppt/slides/_rels/slide12.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40.png"/><Relationship Id="rId3" Type="http://schemas.openxmlformats.org/officeDocument/2006/relationships/image" Target="../media/image23.png"/><Relationship Id="rId7" Type="http://schemas.openxmlformats.org/officeDocument/2006/relationships/image" Target="../media/image4.jpeg"/><Relationship Id="rId12"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microsoft.com/office/2007/relationships/hdphoto" Target="../media/hdphoto2.wdp"/><Relationship Id="rId11" Type="http://schemas.openxmlformats.org/officeDocument/2006/relationships/image" Target="../media/image38.jpeg"/><Relationship Id="rId5" Type="http://schemas.openxmlformats.org/officeDocument/2006/relationships/image" Target="../media/image33.png"/><Relationship Id="rId15" Type="http://schemas.openxmlformats.org/officeDocument/2006/relationships/image" Target="../media/image39.png"/><Relationship Id="rId10" Type="http://schemas.openxmlformats.org/officeDocument/2006/relationships/image" Target="../media/image37.png"/><Relationship Id="rId4" Type="http://schemas.microsoft.com/office/2007/relationships/hdphoto" Target="../media/hdphoto1.wdp"/><Relationship Id="rId9" Type="http://schemas.openxmlformats.org/officeDocument/2006/relationships/image" Target="../media/image35.jpg"/><Relationship Id="rId1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4.jpeg"/></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44.emf"/><Relationship Id="rId5" Type="http://schemas.openxmlformats.org/officeDocument/2006/relationships/image" Target="../media/image43.emf"/><Relationship Id="rId4" Type="http://schemas.openxmlformats.org/officeDocument/2006/relationships/image" Target="../media/image42.emf"/></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emf"/></Relationships>
</file>

<file path=ppt/slides/_rels/slide16.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3.png"/><Relationship Id="rId7"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24.jpeg"/><Relationship Id="rId5" Type="http://schemas.openxmlformats.org/officeDocument/2006/relationships/image" Target="../media/image4.jpeg"/><Relationship Id="rId10" Type="http://schemas.openxmlformats.org/officeDocument/2006/relationships/image" Target="../media/image28.png"/><Relationship Id="rId4" Type="http://schemas.microsoft.com/office/2007/relationships/hdphoto" Target="../media/hdphoto1.wdp"/><Relationship Id="rId9"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32.jpe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hyperlink" Target="http://www.unigens.it/" TargetMode="External"/><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32.jpe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32.jpe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32.jpeg"/><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32.jpeg"/><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openxmlformats.org/officeDocument/2006/relationships/image" Target="../media/image32.jpeg"/><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5.xml"/><Relationship Id="rId1" Type="http://schemas.openxmlformats.org/officeDocument/2006/relationships/slideLayout" Target="../slideLayouts/slideLayout12.xml"/><Relationship Id="rId5" Type="http://schemas.openxmlformats.org/officeDocument/2006/relationships/image" Target="../media/image32.jpeg"/><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7.xml"/><Relationship Id="rId1" Type="http://schemas.openxmlformats.org/officeDocument/2006/relationships/slideLayout" Target="../slideLayouts/slideLayout12.xml"/><Relationship Id="rId5" Type="http://schemas.openxmlformats.org/officeDocument/2006/relationships/image" Target="../media/image32.jpeg"/><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8.xml"/><Relationship Id="rId1" Type="http://schemas.openxmlformats.org/officeDocument/2006/relationships/slideLayout" Target="../slideLayouts/slideLayout12.xml"/><Relationship Id="rId5" Type="http://schemas.openxmlformats.org/officeDocument/2006/relationships/image" Target="../media/image32.jpeg"/><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9.xml"/><Relationship Id="rId1" Type="http://schemas.openxmlformats.org/officeDocument/2006/relationships/slideLayout" Target="../slideLayouts/slideLayout12.xml"/><Relationship Id="rId5" Type="http://schemas.openxmlformats.org/officeDocument/2006/relationships/image" Target="../media/image32.jpeg"/><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0.xml"/><Relationship Id="rId1" Type="http://schemas.openxmlformats.org/officeDocument/2006/relationships/slideLayout" Target="../slideLayouts/slideLayout12.xml"/><Relationship Id="rId5" Type="http://schemas.openxmlformats.org/officeDocument/2006/relationships/image" Target="../media/image32.jpeg"/><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1.xml"/><Relationship Id="rId1" Type="http://schemas.openxmlformats.org/officeDocument/2006/relationships/slideLayout" Target="../slideLayouts/slideLayout12.xml"/><Relationship Id="rId5" Type="http://schemas.openxmlformats.org/officeDocument/2006/relationships/image" Target="../media/image32.jpeg"/><Relationship Id="rId4" Type="http://schemas.openxmlformats.org/officeDocument/2006/relationships/image" Target="../media/image59.jpeg"/></Relationships>
</file>

<file path=ppt/slides/_rels/slide3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2.xml"/><Relationship Id="rId1" Type="http://schemas.openxmlformats.org/officeDocument/2006/relationships/slideLayout" Target="../slideLayouts/slideLayout12.xml"/><Relationship Id="rId5" Type="http://schemas.openxmlformats.org/officeDocument/2006/relationships/image" Target="../media/image32.jpeg"/><Relationship Id="rId4" Type="http://schemas.openxmlformats.org/officeDocument/2006/relationships/image" Target="../media/image60.jpeg"/></Relationships>
</file>

<file path=ppt/slides/_rels/slide3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3.xml"/><Relationship Id="rId1" Type="http://schemas.openxmlformats.org/officeDocument/2006/relationships/slideLayout" Target="../slideLayouts/slideLayout12.xml"/><Relationship Id="rId5" Type="http://schemas.openxmlformats.org/officeDocument/2006/relationships/image" Target="../media/image32.jpeg"/><Relationship Id="rId4" Type="http://schemas.openxmlformats.org/officeDocument/2006/relationships/image" Target="../media/image61.png"/></Relationships>
</file>

<file path=ppt/slides/_rels/slide3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4.xml"/><Relationship Id="rId1" Type="http://schemas.openxmlformats.org/officeDocument/2006/relationships/slideLayout" Target="../slideLayouts/slideLayout12.xml"/><Relationship Id="rId5" Type="http://schemas.openxmlformats.org/officeDocument/2006/relationships/image" Target="../media/image32.jpeg"/><Relationship Id="rId4" Type="http://schemas.openxmlformats.org/officeDocument/2006/relationships/image" Target="../media/image62.png"/></Relationships>
</file>

<file path=ppt/slides/_rels/slide3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5.xml"/><Relationship Id="rId1" Type="http://schemas.openxmlformats.org/officeDocument/2006/relationships/slideLayout" Target="../slideLayouts/slideLayout12.xml"/><Relationship Id="rId5" Type="http://schemas.openxmlformats.org/officeDocument/2006/relationships/image" Target="../media/image32.jpeg"/><Relationship Id="rId4" Type="http://schemas.openxmlformats.org/officeDocument/2006/relationships/image" Target="../media/image63.png"/></Relationships>
</file>

<file path=ppt/slides/_rels/slide3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6.xml"/><Relationship Id="rId1" Type="http://schemas.openxmlformats.org/officeDocument/2006/relationships/slideLayout" Target="../slideLayouts/slideLayout12.xml"/><Relationship Id="rId5" Type="http://schemas.openxmlformats.org/officeDocument/2006/relationships/image" Target="../media/image32.jpeg"/><Relationship Id="rId4" Type="http://schemas.openxmlformats.org/officeDocument/2006/relationships/image" Target="../media/image64.jpeg"/></Relationships>
</file>

<file path=ppt/slides/_rels/slide37.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3.png"/><Relationship Id="rId7" Type="http://schemas.openxmlformats.org/officeDocument/2006/relationships/image" Target="../media/image25.jpeg"/><Relationship Id="rId2" Type="http://schemas.openxmlformats.org/officeDocument/2006/relationships/notesSlide" Target="../notesSlides/notesSlide37.xml"/><Relationship Id="rId1" Type="http://schemas.openxmlformats.org/officeDocument/2006/relationships/slideLayout" Target="../slideLayouts/slideLayout12.xml"/><Relationship Id="rId6" Type="http://schemas.openxmlformats.org/officeDocument/2006/relationships/image" Target="../media/image24.jpeg"/><Relationship Id="rId5" Type="http://schemas.openxmlformats.org/officeDocument/2006/relationships/image" Target="../media/image4.jpeg"/><Relationship Id="rId10" Type="http://schemas.openxmlformats.org/officeDocument/2006/relationships/image" Target="../media/image28.png"/><Relationship Id="rId4" Type="http://schemas.microsoft.com/office/2007/relationships/hdphoto" Target="../media/hdphoto1.wdp"/><Relationship Id="rId9" Type="http://schemas.openxmlformats.org/officeDocument/2006/relationships/image" Target="../media/image27.jpeg"/></Relationships>
</file>

<file path=ppt/slides/_rels/slide38.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66.png"/><Relationship Id="rId2" Type="http://schemas.openxmlformats.org/officeDocument/2006/relationships/notesSlide" Target="../notesSlides/notesSlide38.xml"/><Relationship Id="rId1" Type="http://schemas.openxmlformats.org/officeDocument/2006/relationships/slideLayout" Target="../slideLayouts/slideLayout12.xml"/><Relationship Id="rId6" Type="http://schemas.openxmlformats.org/officeDocument/2006/relationships/image" Target="../media/image48.png"/><Relationship Id="rId5" Type="http://schemas.openxmlformats.org/officeDocument/2006/relationships/image" Target="../media/image49.png"/><Relationship Id="rId4" Type="http://schemas.openxmlformats.org/officeDocument/2006/relationships/image" Target="../media/image65.png"/></Relationships>
</file>

<file path=ppt/slides/_rels/slide3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9.xml"/><Relationship Id="rId1" Type="http://schemas.openxmlformats.org/officeDocument/2006/relationships/slideLayout" Target="../slideLayouts/slideLayout12.xml"/><Relationship Id="rId5" Type="http://schemas.openxmlformats.org/officeDocument/2006/relationships/image" Target="../media/image68.emf"/><Relationship Id="rId4" Type="http://schemas.openxmlformats.org/officeDocument/2006/relationships/image" Target="../media/image67.jpe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jpeg"/><Relationship Id="rId3" Type="http://schemas.openxmlformats.org/officeDocument/2006/relationships/image" Target="../media/image4.jpeg"/><Relationship Id="rId7" Type="http://schemas.openxmlformats.org/officeDocument/2006/relationships/image" Target="../media/image10.jpeg"/><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notesSlide" Target="../notesSlides/notesSlide4.xml"/><Relationship Id="rId16" Type="http://schemas.openxmlformats.org/officeDocument/2006/relationships/image" Target="../media/image19.jpeg"/><Relationship Id="rId1" Type="http://schemas.openxmlformats.org/officeDocument/2006/relationships/slideLayout" Target="../slideLayouts/slideLayout1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2.jpeg"/><Relationship Id="rId14"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0.xml"/><Relationship Id="rId1" Type="http://schemas.openxmlformats.org/officeDocument/2006/relationships/slideLayout" Target="../slideLayouts/slideLayout12.xml"/><Relationship Id="rId4" Type="http://schemas.openxmlformats.org/officeDocument/2006/relationships/image" Target="../media/image36.jpeg"/></Relationships>
</file>

<file path=ppt/slides/_rels/slide41.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3.png"/><Relationship Id="rId7" Type="http://schemas.openxmlformats.org/officeDocument/2006/relationships/image" Target="../media/image25.jpeg"/><Relationship Id="rId2" Type="http://schemas.openxmlformats.org/officeDocument/2006/relationships/notesSlide" Target="../notesSlides/notesSlide41.xml"/><Relationship Id="rId1" Type="http://schemas.openxmlformats.org/officeDocument/2006/relationships/slideLayout" Target="../slideLayouts/slideLayout12.xml"/><Relationship Id="rId6" Type="http://schemas.openxmlformats.org/officeDocument/2006/relationships/image" Target="../media/image24.jpeg"/><Relationship Id="rId5" Type="http://schemas.openxmlformats.org/officeDocument/2006/relationships/image" Target="../media/image4.jpeg"/><Relationship Id="rId10" Type="http://schemas.openxmlformats.org/officeDocument/2006/relationships/image" Target="../media/image28.png"/><Relationship Id="rId4" Type="http://schemas.microsoft.com/office/2007/relationships/hdphoto" Target="../media/hdphoto1.wdp"/><Relationship Id="rId9" Type="http://schemas.openxmlformats.org/officeDocument/2006/relationships/image" Target="../media/image27.jpeg"/></Relationships>
</file>

<file path=ppt/slides/_rels/slide4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2.xml"/><Relationship Id="rId1" Type="http://schemas.openxmlformats.org/officeDocument/2006/relationships/slideLayout" Target="../slideLayouts/slideLayout12.xml"/><Relationship Id="rId4" Type="http://schemas.openxmlformats.org/officeDocument/2006/relationships/image" Target="../media/image26.jpeg"/></Relationships>
</file>

<file path=ppt/slides/_rels/slide4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3.xml"/><Relationship Id="rId1" Type="http://schemas.openxmlformats.org/officeDocument/2006/relationships/slideLayout" Target="../slideLayouts/slideLayout12.xml"/><Relationship Id="rId5" Type="http://schemas.openxmlformats.org/officeDocument/2006/relationships/image" Target="../media/image48.png"/><Relationship Id="rId4" Type="http://schemas.openxmlformats.org/officeDocument/2006/relationships/image" Target="../media/image28.png"/></Relationships>
</file>

<file path=ppt/slides/_rels/slide4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4.xml"/><Relationship Id="rId1" Type="http://schemas.openxmlformats.org/officeDocument/2006/relationships/slideLayout" Target="../slideLayouts/slideLayout1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45.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18" Type="http://schemas.openxmlformats.org/officeDocument/2006/relationships/image" Target="../media/image70.png"/><Relationship Id="rId3" Type="http://schemas.openxmlformats.org/officeDocument/2006/relationships/image" Target="../media/image4.jpeg"/><Relationship Id="rId7" Type="http://schemas.openxmlformats.org/officeDocument/2006/relationships/image" Target="../media/image55.png"/><Relationship Id="rId12" Type="http://schemas.openxmlformats.org/officeDocument/2006/relationships/image" Target="../media/image60.jpeg"/><Relationship Id="rId17" Type="http://schemas.openxmlformats.org/officeDocument/2006/relationships/image" Target="../media/image69.jpeg"/><Relationship Id="rId2" Type="http://schemas.openxmlformats.org/officeDocument/2006/relationships/notesSlide" Target="../notesSlides/notesSlide45.xml"/><Relationship Id="rId16" Type="http://schemas.openxmlformats.org/officeDocument/2006/relationships/image" Target="../media/image64.jpeg"/><Relationship Id="rId1" Type="http://schemas.openxmlformats.org/officeDocument/2006/relationships/slideLayout" Target="../slideLayouts/slideLayout12.xml"/><Relationship Id="rId6" Type="http://schemas.openxmlformats.org/officeDocument/2006/relationships/image" Target="../media/image54.png"/><Relationship Id="rId11" Type="http://schemas.openxmlformats.org/officeDocument/2006/relationships/image" Target="../media/image59.jpeg"/><Relationship Id="rId5" Type="http://schemas.openxmlformats.org/officeDocument/2006/relationships/image" Target="../media/image53.png"/><Relationship Id="rId15" Type="http://schemas.openxmlformats.org/officeDocument/2006/relationships/image" Target="../media/image6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image" Target="../media/image62.png"/></Relationships>
</file>

<file path=ppt/slides/_rels/slide46.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3.png"/><Relationship Id="rId7" Type="http://schemas.openxmlformats.org/officeDocument/2006/relationships/image" Target="../media/image25.jpeg"/><Relationship Id="rId2" Type="http://schemas.openxmlformats.org/officeDocument/2006/relationships/notesSlide" Target="../notesSlides/notesSlide46.xml"/><Relationship Id="rId1" Type="http://schemas.openxmlformats.org/officeDocument/2006/relationships/slideLayout" Target="../slideLayouts/slideLayout12.xml"/><Relationship Id="rId6" Type="http://schemas.openxmlformats.org/officeDocument/2006/relationships/image" Target="../media/image24.jpeg"/><Relationship Id="rId5" Type="http://schemas.openxmlformats.org/officeDocument/2006/relationships/image" Target="../media/image4.jpeg"/><Relationship Id="rId10" Type="http://schemas.openxmlformats.org/officeDocument/2006/relationships/image" Target="../media/image28.png"/><Relationship Id="rId4" Type="http://schemas.microsoft.com/office/2007/relationships/hdphoto" Target="../media/hdphoto1.wdp"/><Relationship Id="rId9" Type="http://schemas.openxmlformats.org/officeDocument/2006/relationships/image" Target="../media/image27.jpeg"/></Relationships>
</file>

<file path=ppt/slides/_rels/slide4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7.xml"/><Relationship Id="rId1" Type="http://schemas.openxmlformats.org/officeDocument/2006/relationships/slideLayout" Target="../slideLayouts/slideLayout12.xml"/><Relationship Id="rId4" Type="http://schemas.openxmlformats.org/officeDocument/2006/relationships/image" Target="../media/image71.jpeg"/></Relationships>
</file>

<file path=ppt/slides/_rels/slide4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8.xml"/><Relationship Id="rId1" Type="http://schemas.openxmlformats.org/officeDocument/2006/relationships/slideLayout" Target="../slideLayouts/slideLayout12.xml"/><Relationship Id="rId4" Type="http://schemas.openxmlformats.org/officeDocument/2006/relationships/image" Target="../media/image72.jfif"/></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9.xml"/><Relationship Id="rId1" Type="http://schemas.openxmlformats.org/officeDocument/2006/relationships/slideLayout" Target="../slideLayouts/slideLayout13.xml"/><Relationship Id="rId4" Type="http://schemas.openxmlformats.org/officeDocument/2006/relationships/image" Target="../media/image73.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1.xml"/><Relationship Id="rId1" Type="http://schemas.openxmlformats.org/officeDocument/2006/relationships/slideLayout" Target="../slideLayouts/slideLayout12.xml"/><Relationship Id="rId4" Type="http://schemas.openxmlformats.org/officeDocument/2006/relationships/image" Target="../media/image74.jpeg"/></Relationships>
</file>

<file path=ppt/slides/_rels/slide52.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77.jpeg"/><Relationship Id="rId2" Type="http://schemas.openxmlformats.org/officeDocument/2006/relationships/notesSlide" Target="../notesSlides/notesSlide52.xml"/><Relationship Id="rId1" Type="http://schemas.openxmlformats.org/officeDocument/2006/relationships/slideLayout" Target="../slideLayouts/slideLayout12.xml"/><Relationship Id="rId6" Type="http://schemas.openxmlformats.org/officeDocument/2006/relationships/image" Target="../media/image72.jfif"/><Relationship Id="rId5" Type="http://schemas.openxmlformats.org/officeDocument/2006/relationships/image" Target="../media/image76.jpeg"/><Relationship Id="rId4" Type="http://schemas.openxmlformats.org/officeDocument/2006/relationships/image" Target="../media/image75.jpeg"/></Relationships>
</file>

<file path=ppt/slides/_rels/slide6.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3.png"/><Relationship Id="rId7"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4.jpeg"/><Relationship Id="rId5" Type="http://schemas.openxmlformats.org/officeDocument/2006/relationships/image" Target="../media/image4.jpeg"/><Relationship Id="rId10" Type="http://schemas.openxmlformats.org/officeDocument/2006/relationships/image" Target="../media/image28.png"/><Relationship Id="rId4" Type="http://schemas.microsoft.com/office/2007/relationships/hdphoto" Target="../media/hdphoto1.wdp"/><Relationship Id="rId9" Type="http://schemas.openxmlformats.org/officeDocument/2006/relationships/image" Target="../media/image27.jpeg"/></Relationships>
</file>

<file path=ppt/slides/_rels/slide7.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3.png"/><Relationship Id="rId7"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4.jpeg"/><Relationship Id="rId5" Type="http://schemas.openxmlformats.org/officeDocument/2006/relationships/image" Target="../media/image4.jpeg"/><Relationship Id="rId10" Type="http://schemas.openxmlformats.org/officeDocument/2006/relationships/image" Target="../media/image28.png"/><Relationship Id="rId4" Type="http://schemas.microsoft.com/office/2007/relationships/hdphoto" Target="../media/hdphoto1.wdp"/><Relationship Id="rId9" Type="http://schemas.openxmlformats.org/officeDocument/2006/relationships/image" Target="../media/image27.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9.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980776FE-9FCA-4B44-9ACB-01B50F94DDF0}"/>
              </a:ext>
            </a:extLst>
          </p:cNvPr>
          <p:cNvPicPr>
            <a:picLocks noChangeAspect="1"/>
          </p:cNvPicPr>
          <p:nvPr/>
        </p:nvPicPr>
        <p:blipFill rotWithShape="1">
          <a:blip r:embed="rId3">
            <a:extLst>
              <a:ext uri="{28A0092B-C50C-407E-A947-70E740481C1C}">
                <a14:useLocalDpi xmlns:a14="http://schemas.microsoft.com/office/drawing/2010/main" val="0"/>
              </a:ext>
            </a:extLst>
          </a:blip>
          <a:srcRect r="32703"/>
          <a:stretch/>
        </p:blipFill>
        <p:spPr>
          <a:xfrm>
            <a:off x="0" y="0"/>
            <a:ext cx="9144000" cy="4284000"/>
          </a:xfrm>
          <a:prstGeom prst="rect">
            <a:avLst/>
          </a:prstGeom>
        </p:spPr>
      </p:pic>
      <p:sp>
        <p:nvSpPr>
          <p:cNvPr id="3" name="Text Placeholder 2"/>
          <p:cNvSpPr>
            <a:spLocks noGrp="1"/>
          </p:cNvSpPr>
          <p:nvPr>
            <p:ph type="body" sz="quarter" idx="18"/>
          </p:nvPr>
        </p:nvSpPr>
        <p:spPr>
          <a:xfrm>
            <a:off x="540000" y="5308432"/>
            <a:ext cx="5040000" cy="208800"/>
          </a:xfrm>
        </p:spPr>
        <p:txBody>
          <a:bodyPr>
            <a:normAutofit fontScale="85000" lnSpcReduction="20000"/>
          </a:bodyPr>
          <a:lstStyle/>
          <a:p>
            <a:r>
              <a:rPr lang="en-GB" sz="1200" dirty="0" err="1">
                <a:solidFill>
                  <a:schemeClr val="bg1"/>
                </a:solidFill>
              </a:rPr>
              <a:t>Luogo</a:t>
            </a:r>
            <a:r>
              <a:rPr lang="en-GB" sz="1200" dirty="0">
                <a:solidFill>
                  <a:schemeClr val="bg1"/>
                </a:solidFill>
              </a:rPr>
              <a:t> e data</a:t>
            </a:r>
          </a:p>
        </p:txBody>
      </p:sp>
      <p:sp>
        <p:nvSpPr>
          <p:cNvPr id="4" name="Text Placeholder 3"/>
          <p:cNvSpPr>
            <a:spLocks noGrp="1"/>
          </p:cNvSpPr>
          <p:nvPr>
            <p:ph type="body" sz="quarter" idx="17"/>
          </p:nvPr>
        </p:nvSpPr>
        <p:spPr/>
        <p:txBody>
          <a:bodyPr/>
          <a:lstStyle/>
          <a:p>
            <a:r>
              <a:rPr lang="en-GB" dirty="0" err="1"/>
              <a:t>Docenti</a:t>
            </a:r>
            <a:endParaRPr lang="en-GB" dirty="0">
              <a:solidFill>
                <a:schemeClr val="bg1"/>
              </a:solidFill>
            </a:endParaRPr>
          </a:p>
        </p:txBody>
      </p:sp>
      <p:sp>
        <p:nvSpPr>
          <p:cNvPr id="6" name="Title 5"/>
          <p:cNvSpPr>
            <a:spLocks noGrp="1"/>
          </p:cNvSpPr>
          <p:nvPr>
            <p:ph type="title"/>
          </p:nvPr>
        </p:nvSpPr>
        <p:spPr>
          <a:xfrm>
            <a:off x="540000" y="1268760"/>
            <a:ext cx="7920432" cy="568616"/>
          </a:xfrm>
        </p:spPr>
        <p:txBody>
          <a:bodyPr>
            <a:noAutofit/>
          </a:bodyPr>
          <a:lstStyle/>
          <a:p>
            <a:r>
              <a:rPr lang="en-GB" b="1" dirty="0" err="1">
                <a:solidFill>
                  <a:schemeClr val="bg1"/>
                </a:solidFill>
                <a:latin typeface="Calibri" panose="020F0502020204030204" pitchFamily="34" charset="0"/>
                <a:cs typeface="Calibri" panose="020F0502020204030204" pitchFamily="34" charset="0"/>
              </a:rPr>
              <a:t>L’Agenda</a:t>
            </a:r>
            <a:r>
              <a:rPr lang="en-GB" b="1" dirty="0">
                <a:solidFill>
                  <a:schemeClr val="bg1"/>
                </a:solidFill>
                <a:latin typeface="Calibri" panose="020F0502020204030204" pitchFamily="34" charset="0"/>
                <a:cs typeface="Calibri" panose="020F0502020204030204" pitchFamily="34" charset="0"/>
              </a:rPr>
              <a:t> 2030</a:t>
            </a:r>
            <a:endParaRPr lang="en-GB" sz="2800" b="1" dirty="0">
              <a:latin typeface="Calibri" panose="020F0502020204030204" pitchFamily="34" charset="0"/>
              <a:cs typeface="Calibri" panose="020F0502020204030204" pitchFamily="34" charset="0"/>
            </a:endParaRPr>
          </a:p>
        </p:txBody>
      </p:sp>
      <p:pic>
        <p:nvPicPr>
          <p:cNvPr id="9" name="Immagine 8">
            <a:extLst>
              <a:ext uri="{FF2B5EF4-FFF2-40B4-BE49-F238E27FC236}">
                <a16:creationId xmlns:a16="http://schemas.microsoft.com/office/drawing/2014/main" id="{D5B136DA-1214-4D0C-9AA2-485AC91CFB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0000" y="6120000"/>
            <a:ext cx="2463481" cy="360000"/>
          </a:xfrm>
          <a:prstGeom prst="rect">
            <a:avLst/>
          </a:prstGeom>
        </p:spPr>
      </p:pic>
    </p:spTree>
    <p:extLst>
      <p:ext uri="{BB962C8B-B14F-4D97-AF65-F5344CB8AC3E}">
        <p14:creationId xmlns:p14="http://schemas.microsoft.com/office/powerpoint/2010/main" val="19530124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2EAA910E-3F81-46D3-A05F-51E7E3A76444}"/>
              </a:ext>
            </a:extLst>
          </p:cNvPr>
          <p:cNvSpPr txBox="1">
            <a:spLocks/>
          </p:cNvSpPr>
          <p:nvPr/>
        </p:nvSpPr>
        <p:spPr>
          <a:xfrm>
            <a:off x="234000" y="475200"/>
            <a:ext cx="8690400" cy="505528"/>
          </a:xfrm>
          <a:prstGeom prst="rect">
            <a:avLst/>
          </a:prstGeom>
        </p:spPr>
        <p:txBody>
          <a:bodyPr vert="horz" lIns="0" tIns="0" rIns="0" bIns="0" rtlCol="0" anchor="t" anchorCtr="0">
            <a:noAutofit/>
          </a:bodyPr>
          <a:lstStyle>
            <a:lvl1pPr algn="l" rtl="0" eaLnBrk="1" fontAlgn="base" hangingPunct="1">
              <a:lnSpc>
                <a:spcPts val="2400"/>
              </a:lnSpc>
              <a:spcBef>
                <a:spcPct val="0"/>
              </a:spcBef>
              <a:spcAft>
                <a:spcPct val="0"/>
              </a:spcAft>
              <a:defRPr lang="en-GB" sz="2200" b="1" kern="1200" noProof="0" dirty="0">
                <a:solidFill>
                  <a:schemeClr val="tx1"/>
                </a:solidFill>
                <a:latin typeface="+mj-lt"/>
                <a:ea typeface="+mj-ea"/>
                <a:cs typeface="Arial" panose="020B0604020202020204" pitchFamily="34" charset="0"/>
              </a:defRPr>
            </a:lvl1pPr>
            <a:lvl2pPr algn="ctr" rtl="0" eaLnBrk="1" fontAlgn="base" hangingPunct="1">
              <a:spcBef>
                <a:spcPct val="0"/>
              </a:spcBef>
              <a:spcAft>
                <a:spcPct val="0"/>
              </a:spcAft>
              <a:defRPr sz="3300">
                <a:solidFill>
                  <a:schemeClr val="tx1"/>
                </a:solidFill>
                <a:latin typeface="Arial" charset="0"/>
              </a:defRPr>
            </a:lvl2pPr>
            <a:lvl3pPr algn="ctr" rtl="0" eaLnBrk="1" fontAlgn="base" hangingPunct="1">
              <a:spcBef>
                <a:spcPct val="0"/>
              </a:spcBef>
              <a:spcAft>
                <a:spcPct val="0"/>
              </a:spcAft>
              <a:defRPr sz="3300">
                <a:solidFill>
                  <a:schemeClr val="tx1"/>
                </a:solidFill>
                <a:latin typeface="Arial" charset="0"/>
              </a:defRPr>
            </a:lvl3pPr>
            <a:lvl4pPr algn="ctr" rtl="0" eaLnBrk="1" fontAlgn="base" hangingPunct="1">
              <a:spcBef>
                <a:spcPct val="0"/>
              </a:spcBef>
              <a:spcAft>
                <a:spcPct val="0"/>
              </a:spcAft>
              <a:defRPr sz="3300">
                <a:solidFill>
                  <a:schemeClr val="tx1"/>
                </a:solidFill>
                <a:latin typeface="Arial" charset="0"/>
              </a:defRPr>
            </a:lvl4pPr>
            <a:lvl5pPr algn="ctr" rtl="0" eaLnBrk="1" fontAlgn="base" hangingPunct="1">
              <a:spcBef>
                <a:spcPct val="0"/>
              </a:spcBef>
              <a:spcAft>
                <a:spcPct val="0"/>
              </a:spcAft>
              <a:defRPr sz="3300">
                <a:solidFill>
                  <a:schemeClr val="tx1"/>
                </a:solidFill>
                <a:latin typeface="Arial" charset="0"/>
              </a:defRPr>
            </a:lvl5pPr>
            <a:lvl6pPr marL="342875" algn="ctr" rtl="0" eaLnBrk="1" fontAlgn="base" hangingPunct="1">
              <a:spcBef>
                <a:spcPct val="0"/>
              </a:spcBef>
              <a:spcAft>
                <a:spcPct val="0"/>
              </a:spcAft>
              <a:defRPr sz="3300">
                <a:solidFill>
                  <a:schemeClr val="tx1"/>
                </a:solidFill>
                <a:latin typeface="Arial" charset="0"/>
              </a:defRPr>
            </a:lvl6pPr>
            <a:lvl7pPr marL="685749" algn="ctr" rtl="0" eaLnBrk="1" fontAlgn="base" hangingPunct="1">
              <a:spcBef>
                <a:spcPct val="0"/>
              </a:spcBef>
              <a:spcAft>
                <a:spcPct val="0"/>
              </a:spcAft>
              <a:defRPr sz="3300">
                <a:solidFill>
                  <a:schemeClr val="tx1"/>
                </a:solidFill>
                <a:latin typeface="Arial" charset="0"/>
              </a:defRPr>
            </a:lvl7pPr>
            <a:lvl8pPr marL="1028624" algn="ctr" rtl="0" eaLnBrk="1" fontAlgn="base" hangingPunct="1">
              <a:spcBef>
                <a:spcPct val="0"/>
              </a:spcBef>
              <a:spcAft>
                <a:spcPct val="0"/>
              </a:spcAft>
              <a:defRPr sz="3300">
                <a:solidFill>
                  <a:schemeClr val="tx1"/>
                </a:solidFill>
                <a:latin typeface="Arial" charset="0"/>
              </a:defRPr>
            </a:lvl8pPr>
            <a:lvl9pPr marL="1371498" algn="ctr" rtl="0" eaLnBrk="1" fontAlgn="base" hangingPunct="1">
              <a:spcBef>
                <a:spcPct val="0"/>
              </a:spcBef>
              <a:spcAft>
                <a:spcPct val="0"/>
              </a:spcAft>
              <a:defRPr sz="3300">
                <a:solidFill>
                  <a:schemeClr val="tx1"/>
                </a:solidFill>
                <a:latin typeface="Arial" charset="0"/>
              </a:defRPr>
            </a:lvl9pPr>
          </a:lstStyle>
          <a:p>
            <a:pPr lvl="0" fontAlgn="auto">
              <a:spcBef>
                <a:spcPts val="0"/>
              </a:spcBef>
              <a:spcAft>
                <a:spcPts val="0"/>
              </a:spcAft>
              <a:defRPr/>
            </a:pPr>
            <a:r>
              <a:rPr lang="it-IT" sz="2800" b="0" dirty="0">
                <a:latin typeface="+mn-lt"/>
                <a:cs typeface="+mj-cs"/>
              </a:rPr>
              <a:t>Le 5 P dello sviluppo sostenibile</a:t>
            </a:r>
          </a:p>
        </p:txBody>
      </p:sp>
      <p:sp>
        <p:nvSpPr>
          <p:cNvPr id="15" name="CasellaDiTesto 14">
            <a:extLst>
              <a:ext uri="{FF2B5EF4-FFF2-40B4-BE49-F238E27FC236}">
                <a16:creationId xmlns:a16="http://schemas.microsoft.com/office/drawing/2014/main" id="{9684EAC5-F44C-40A6-831D-2EDECD022A49}"/>
              </a:ext>
            </a:extLst>
          </p:cNvPr>
          <p:cNvSpPr txBox="1"/>
          <p:nvPr/>
        </p:nvSpPr>
        <p:spPr>
          <a:xfrm>
            <a:off x="233998" y="1339200"/>
            <a:ext cx="6480000" cy="3831818"/>
          </a:xfrm>
          <a:prstGeom prst="rect">
            <a:avLst/>
          </a:prstGeom>
          <a:noFill/>
        </p:spPr>
        <p:txBody>
          <a:bodyPr wrap="square" rtlCol="0">
            <a:spAutoFit/>
          </a:bodyPr>
          <a:lstStyle/>
          <a:p>
            <a:pPr algn="just">
              <a:spcBef>
                <a:spcPts val="300"/>
              </a:spcBef>
              <a:buClr>
                <a:srgbClr val="009DBB"/>
              </a:buClr>
            </a:pPr>
            <a:r>
              <a:rPr lang="it-IT" sz="2000" b="1" dirty="0">
                <a:solidFill>
                  <a:srgbClr val="00A197"/>
                </a:solidFill>
                <a:latin typeface="Calibri" panose="020F0502020204030204" pitchFamily="34" charset="0"/>
                <a:cs typeface="Calibri" panose="020F0502020204030204" pitchFamily="34" charset="0"/>
              </a:rPr>
              <a:t>L’Agenda</a:t>
            </a:r>
            <a:r>
              <a:rPr lang="it-IT" sz="2000" dirty="0">
                <a:latin typeface="Calibri" panose="020F0502020204030204" pitchFamily="34" charset="0"/>
                <a:cs typeface="Calibri" panose="020F0502020204030204" pitchFamily="34" charset="0"/>
              </a:rPr>
              <a:t> </a:t>
            </a:r>
            <a:r>
              <a:rPr lang="it-IT" sz="2000" b="1" dirty="0">
                <a:solidFill>
                  <a:srgbClr val="00A197"/>
                </a:solidFill>
                <a:latin typeface="Calibri" panose="020F0502020204030204" pitchFamily="34" charset="0"/>
                <a:cs typeface="Calibri" panose="020F0502020204030204" pitchFamily="34" charset="0"/>
              </a:rPr>
              <a:t>2030</a:t>
            </a:r>
            <a:r>
              <a:rPr lang="it-IT" sz="2000" dirty="0">
                <a:latin typeface="Calibri" panose="020F0502020204030204" pitchFamily="34" charset="0"/>
                <a:cs typeface="Calibri" panose="020F0502020204030204" pitchFamily="34" charset="0"/>
              </a:rPr>
              <a:t> è basata su </a:t>
            </a:r>
            <a:r>
              <a:rPr lang="it-IT" sz="2000" b="1" dirty="0">
                <a:solidFill>
                  <a:srgbClr val="00A197"/>
                </a:solidFill>
                <a:latin typeface="Calibri" panose="020F0502020204030204" pitchFamily="34" charset="0"/>
                <a:cs typeface="Calibri" panose="020F0502020204030204" pitchFamily="34" charset="0"/>
              </a:rPr>
              <a:t>cinque</a:t>
            </a:r>
            <a:r>
              <a:rPr lang="it-IT" sz="2000" dirty="0">
                <a:latin typeface="Calibri" panose="020F0502020204030204" pitchFamily="34" charset="0"/>
                <a:cs typeface="Calibri" panose="020F0502020204030204" pitchFamily="34" charset="0"/>
              </a:rPr>
              <a:t> </a:t>
            </a:r>
            <a:r>
              <a:rPr lang="it-IT" sz="2000" b="1" dirty="0">
                <a:solidFill>
                  <a:srgbClr val="00A197"/>
                </a:solidFill>
                <a:latin typeface="Calibri" panose="020F0502020204030204" pitchFamily="34" charset="0"/>
                <a:cs typeface="Calibri" panose="020F0502020204030204" pitchFamily="34" charset="0"/>
              </a:rPr>
              <a:t>concetti</a:t>
            </a:r>
            <a:r>
              <a:rPr lang="it-IT" sz="2000" dirty="0">
                <a:latin typeface="Calibri" panose="020F0502020204030204" pitchFamily="34" charset="0"/>
                <a:cs typeface="Calibri" panose="020F0502020204030204" pitchFamily="34" charset="0"/>
              </a:rPr>
              <a:t> </a:t>
            </a:r>
            <a:r>
              <a:rPr lang="it-IT" sz="2000" b="1" dirty="0">
                <a:solidFill>
                  <a:srgbClr val="00A197"/>
                </a:solidFill>
                <a:latin typeface="Calibri" panose="020F0502020204030204" pitchFamily="34" charset="0"/>
                <a:cs typeface="Calibri" panose="020F0502020204030204" pitchFamily="34" charset="0"/>
              </a:rPr>
              <a:t>chiave</a:t>
            </a:r>
            <a:r>
              <a:rPr lang="it-IT" sz="2000" dirty="0">
                <a:latin typeface="Calibri" panose="020F0502020204030204" pitchFamily="34" charset="0"/>
                <a:cs typeface="Calibri" panose="020F0502020204030204" pitchFamily="34" charset="0"/>
              </a:rPr>
              <a:t>:</a:t>
            </a:r>
          </a:p>
          <a:p>
            <a:pPr algn="just">
              <a:spcBef>
                <a:spcPts val="300"/>
              </a:spcBef>
              <a:buClr>
                <a:srgbClr val="009DBB"/>
              </a:buClr>
            </a:pPr>
            <a:endParaRPr lang="it-IT" sz="2000" dirty="0">
              <a:latin typeface="Calibri" panose="020F0502020204030204" pitchFamily="34" charset="0"/>
              <a:cs typeface="Calibri" panose="020F0502020204030204" pitchFamily="34" charset="0"/>
            </a:endParaRPr>
          </a:p>
          <a:p>
            <a:pPr marL="342900" indent="-342900" algn="just">
              <a:spcBef>
                <a:spcPts val="300"/>
              </a:spcBef>
              <a:buClr>
                <a:srgbClr val="009DBB"/>
              </a:buClr>
              <a:buFont typeface="Wingdings" panose="05000000000000000000" pitchFamily="2" charset="2"/>
              <a:buChar char="ü"/>
            </a:pPr>
            <a:r>
              <a:rPr lang="it-IT" sz="2200" b="1" dirty="0">
                <a:solidFill>
                  <a:srgbClr val="00A197"/>
                </a:solidFill>
                <a:latin typeface="Calibri" panose="020F0502020204030204" pitchFamily="34" charset="0"/>
                <a:cs typeface="Calibri" panose="020F0502020204030204" pitchFamily="34" charset="0"/>
              </a:rPr>
              <a:t>Persone</a:t>
            </a:r>
            <a:r>
              <a:rPr lang="it-IT" sz="2000" dirty="0">
                <a:latin typeface="Calibri" panose="020F0502020204030204" pitchFamily="34" charset="0"/>
                <a:cs typeface="Calibri" panose="020F0502020204030204" pitchFamily="34" charset="0"/>
              </a:rPr>
              <a:t> Eliminare fame e povertà in tutte le forme, garantire dignità e uguaglianza.</a:t>
            </a:r>
          </a:p>
          <a:p>
            <a:pPr marL="342900" indent="-342900" algn="just">
              <a:spcBef>
                <a:spcPts val="300"/>
              </a:spcBef>
              <a:buClr>
                <a:srgbClr val="009DBB"/>
              </a:buClr>
              <a:buFont typeface="Wingdings" panose="05000000000000000000" pitchFamily="2" charset="2"/>
              <a:buChar char="ü"/>
            </a:pPr>
            <a:r>
              <a:rPr lang="it-IT" sz="2200" b="1" dirty="0">
                <a:solidFill>
                  <a:srgbClr val="00A197"/>
                </a:solidFill>
                <a:latin typeface="Calibri" panose="020F0502020204030204" pitchFamily="34" charset="0"/>
                <a:cs typeface="Calibri" panose="020F0502020204030204" pitchFamily="34" charset="0"/>
              </a:rPr>
              <a:t>Prosperità</a:t>
            </a:r>
            <a:r>
              <a:rPr lang="it-IT" sz="2000" dirty="0">
                <a:latin typeface="Calibri" panose="020F0502020204030204" pitchFamily="34" charset="0"/>
                <a:cs typeface="Calibri" panose="020F0502020204030204" pitchFamily="34" charset="0"/>
              </a:rPr>
              <a:t> Garantire vite prospere e piene in armonia con la natura.</a:t>
            </a:r>
          </a:p>
          <a:p>
            <a:pPr marL="342900" indent="-342900" algn="just">
              <a:spcBef>
                <a:spcPts val="300"/>
              </a:spcBef>
              <a:buClr>
                <a:srgbClr val="009DBB"/>
              </a:buClr>
              <a:buFont typeface="Wingdings" panose="05000000000000000000" pitchFamily="2" charset="2"/>
              <a:buChar char="ü"/>
            </a:pPr>
            <a:r>
              <a:rPr lang="it-IT" sz="2200" b="1" dirty="0">
                <a:solidFill>
                  <a:srgbClr val="00A197"/>
                </a:solidFill>
                <a:latin typeface="Calibri" panose="020F0502020204030204" pitchFamily="34" charset="0"/>
                <a:cs typeface="Calibri" panose="020F0502020204030204" pitchFamily="34" charset="0"/>
              </a:rPr>
              <a:t>Pace</a:t>
            </a:r>
            <a:r>
              <a:rPr lang="it-IT" sz="2000" dirty="0">
                <a:latin typeface="Calibri" panose="020F0502020204030204" pitchFamily="34" charset="0"/>
                <a:cs typeface="Calibri" panose="020F0502020204030204" pitchFamily="34" charset="0"/>
              </a:rPr>
              <a:t> Promuovere società pacifiche, giuste e inclusive.</a:t>
            </a:r>
          </a:p>
          <a:p>
            <a:pPr marL="342900" indent="-342900" algn="just">
              <a:spcBef>
                <a:spcPts val="300"/>
              </a:spcBef>
              <a:buClr>
                <a:srgbClr val="009DBB"/>
              </a:buClr>
              <a:buFont typeface="Wingdings" panose="05000000000000000000" pitchFamily="2" charset="2"/>
              <a:buChar char="ü"/>
            </a:pPr>
            <a:r>
              <a:rPr lang="it-IT" sz="2200" b="1" dirty="0">
                <a:solidFill>
                  <a:srgbClr val="00A197"/>
                </a:solidFill>
                <a:latin typeface="Calibri" panose="020F0502020204030204" pitchFamily="34" charset="0"/>
                <a:cs typeface="Calibri" panose="020F0502020204030204" pitchFamily="34" charset="0"/>
              </a:rPr>
              <a:t>Partnership</a:t>
            </a:r>
            <a:r>
              <a:rPr lang="it-IT" sz="2000" dirty="0">
                <a:latin typeface="Calibri" panose="020F0502020204030204" pitchFamily="34" charset="0"/>
                <a:cs typeface="Calibri" panose="020F0502020204030204" pitchFamily="34" charset="0"/>
              </a:rPr>
              <a:t> Implementare l’Agenda attraverso solide partnership.</a:t>
            </a:r>
          </a:p>
          <a:p>
            <a:pPr marL="342900" indent="-342900" algn="just">
              <a:spcBef>
                <a:spcPts val="300"/>
              </a:spcBef>
              <a:buClr>
                <a:srgbClr val="009DBB"/>
              </a:buClr>
              <a:buFont typeface="Wingdings" panose="05000000000000000000" pitchFamily="2" charset="2"/>
              <a:buChar char="ü"/>
            </a:pPr>
            <a:r>
              <a:rPr lang="it-IT" sz="2200" b="1" dirty="0">
                <a:solidFill>
                  <a:srgbClr val="00A197"/>
                </a:solidFill>
                <a:latin typeface="Calibri" panose="020F0502020204030204" pitchFamily="34" charset="0"/>
                <a:cs typeface="Calibri" panose="020F0502020204030204" pitchFamily="34" charset="0"/>
              </a:rPr>
              <a:t>Pianeta</a:t>
            </a:r>
            <a:r>
              <a:rPr lang="it-IT" sz="2000" dirty="0">
                <a:latin typeface="Calibri" panose="020F0502020204030204" pitchFamily="34" charset="0"/>
                <a:cs typeface="Calibri" panose="020F0502020204030204" pitchFamily="34" charset="0"/>
              </a:rPr>
              <a:t> Proteggere le risorse naturali e il clima del pianeta per le generazioni future.</a:t>
            </a:r>
            <a:endParaRPr lang="it-CH" sz="2000" dirty="0">
              <a:latin typeface="Calibri" panose="020F0502020204030204" pitchFamily="34" charset="0"/>
              <a:cs typeface="Calibri" panose="020F0502020204030204" pitchFamily="34" charset="0"/>
            </a:endParaRPr>
          </a:p>
        </p:txBody>
      </p:sp>
      <p:sp>
        <p:nvSpPr>
          <p:cNvPr id="7" name="CasellaDiTesto 6">
            <a:extLst>
              <a:ext uri="{FF2B5EF4-FFF2-40B4-BE49-F238E27FC236}">
                <a16:creationId xmlns:a16="http://schemas.microsoft.com/office/drawing/2014/main" id="{78BBD03B-A5C5-47AA-8481-FEEF519DA1B8}"/>
              </a:ext>
            </a:extLst>
          </p:cNvPr>
          <p:cNvSpPr txBox="1"/>
          <p:nvPr/>
        </p:nvSpPr>
        <p:spPr>
          <a:xfrm>
            <a:off x="270000" y="6318002"/>
            <a:ext cx="341760" cy="276999"/>
          </a:xfrm>
          <a:prstGeom prst="rect">
            <a:avLst/>
          </a:prstGeom>
          <a:noFill/>
        </p:spPr>
        <p:txBody>
          <a:bodyPr wrap="none" rtlCol="0">
            <a:spAutoFit/>
          </a:bodyPr>
          <a:lstStyle/>
          <a:p>
            <a:r>
              <a:rPr lang="it-IT" sz="1200" dirty="0">
                <a:solidFill>
                  <a:srgbClr val="00A197"/>
                </a:solidFill>
                <a:latin typeface="Calibri" panose="020F0502020204030204" pitchFamily="34" charset="0"/>
                <a:cs typeface="Calibri" panose="020F0502020204030204" pitchFamily="34" charset="0"/>
              </a:rPr>
              <a:t>10</a:t>
            </a:r>
          </a:p>
        </p:txBody>
      </p:sp>
      <p:pic>
        <p:nvPicPr>
          <p:cNvPr id="8" name="Immagine 7">
            <a:extLst>
              <a:ext uri="{FF2B5EF4-FFF2-40B4-BE49-F238E27FC236}">
                <a16:creationId xmlns:a16="http://schemas.microsoft.com/office/drawing/2014/main" id="{19127CAD-21FB-440D-A909-8DD3EF5BFE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0802" y="6498000"/>
            <a:ext cx="1108567" cy="162000"/>
          </a:xfrm>
          <a:prstGeom prst="rect">
            <a:avLst/>
          </a:prstGeom>
        </p:spPr>
      </p:pic>
      <p:pic>
        <p:nvPicPr>
          <p:cNvPr id="1026" name="Picture 2" descr="https://asvis.it/plugins/slir/w-/public/asvis2/images/Notizie_2020/5P_corso_Agenda_.jpg">
            <a:extLst>
              <a:ext uri="{FF2B5EF4-FFF2-40B4-BE49-F238E27FC236}">
                <a16:creationId xmlns:a16="http://schemas.microsoft.com/office/drawing/2014/main" id="{B209DB52-DB7A-48F3-B797-AAA137C0597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740"/>
          <a:stretch/>
        </p:blipFill>
        <p:spPr bwMode="auto">
          <a:xfrm>
            <a:off x="6880485" y="1339200"/>
            <a:ext cx="2029516" cy="16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37914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2EAA910E-3F81-46D3-A05F-51E7E3A76444}"/>
              </a:ext>
            </a:extLst>
          </p:cNvPr>
          <p:cNvSpPr txBox="1">
            <a:spLocks/>
          </p:cNvSpPr>
          <p:nvPr/>
        </p:nvSpPr>
        <p:spPr>
          <a:xfrm>
            <a:off x="234000" y="475200"/>
            <a:ext cx="8690400" cy="505528"/>
          </a:xfrm>
          <a:prstGeom prst="rect">
            <a:avLst/>
          </a:prstGeom>
        </p:spPr>
        <p:txBody>
          <a:bodyPr vert="horz" lIns="0" tIns="0" rIns="0" bIns="0" rtlCol="0" anchor="t" anchorCtr="0">
            <a:noAutofit/>
          </a:bodyPr>
          <a:lstStyle>
            <a:lvl1pPr algn="l" rtl="0" eaLnBrk="1" fontAlgn="base" hangingPunct="1">
              <a:lnSpc>
                <a:spcPts val="2400"/>
              </a:lnSpc>
              <a:spcBef>
                <a:spcPct val="0"/>
              </a:spcBef>
              <a:spcAft>
                <a:spcPct val="0"/>
              </a:spcAft>
              <a:defRPr lang="en-GB" sz="2200" b="1" kern="1200" noProof="0" dirty="0">
                <a:solidFill>
                  <a:schemeClr val="tx1"/>
                </a:solidFill>
                <a:latin typeface="+mj-lt"/>
                <a:ea typeface="+mj-ea"/>
                <a:cs typeface="Arial" panose="020B0604020202020204" pitchFamily="34" charset="0"/>
              </a:defRPr>
            </a:lvl1pPr>
            <a:lvl2pPr algn="ctr" rtl="0" eaLnBrk="1" fontAlgn="base" hangingPunct="1">
              <a:spcBef>
                <a:spcPct val="0"/>
              </a:spcBef>
              <a:spcAft>
                <a:spcPct val="0"/>
              </a:spcAft>
              <a:defRPr sz="3300">
                <a:solidFill>
                  <a:schemeClr val="tx1"/>
                </a:solidFill>
                <a:latin typeface="Arial" charset="0"/>
              </a:defRPr>
            </a:lvl2pPr>
            <a:lvl3pPr algn="ctr" rtl="0" eaLnBrk="1" fontAlgn="base" hangingPunct="1">
              <a:spcBef>
                <a:spcPct val="0"/>
              </a:spcBef>
              <a:spcAft>
                <a:spcPct val="0"/>
              </a:spcAft>
              <a:defRPr sz="3300">
                <a:solidFill>
                  <a:schemeClr val="tx1"/>
                </a:solidFill>
                <a:latin typeface="Arial" charset="0"/>
              </a:defRPr>
            </a:lvl3pPr>
            <a:lvl4pPr algn="ctr" rtl="0" eaLnBrk="1" fontAlgn="base" hangingPunct="1">
              <a:spcBef>
                <a:spcPct val="0"/>
              </a:spcBef>
              <a:spcAft>
                <a:spcPct val="0"/>
              </a:spcAft>
              <a:defRPr sz="3300">
                <a:solidFill>
                  <a:schemeClr val="tx1"/>
                </a:solidFill>
                <a:latin typeface="Arial" charset="0"/>
              </a:defRPr>
            </a:lvl4pPr>
            <a:lvl5pPr algn="ctr" rtl="0" eaLnBrk="1" fontAlgn="base" hangingPunct="1">
              <a:spcBef>
                <a:spcPct val="0"/>
              </a:spcBef>
              <a:spcAft>
                <a:spcPct val="0"/>
              </a:spcAft>
              <a:defRPr sz="3300">
                <a:solidFill>
                  <a:schemeClr val="tx1"/>
                </a:solidFill>
                <a:latin typeface="Arial" charset="0"/>
              </a:defRPr>
            </a:lvl5pPr>
            <a:lvl6pPr marL="342875" algn="ctr" rtl="0" eaLnBrk="1" fontAlgn="base" hangingPunct="1">
              <a:spcBef>
                <a:spcPct val="0"/>
              </a:spcBef>
              <a:spcAft>
                <a:spcPct val="0"/>
              </a:spcAft>
              <a:defRPr sz="3300">
                <a:solidFill>
                  <a:schemeClr val="tx1"/>
                </a:solidFill>
                <a:latin typeface="Arial" charset="0"/>
              </a:defRPr>
            </a:lvl6pPr>
            <a:lvl7pPr marL="685749" algn="ctr" rtl="0" eaLnBrk="1" fontAlgn="base" hangingPunct="1">
              <a:spcBef>
                <a:spcPct val="0"/>
              </a:spcBef>
              <a:spcAft>
                <a:spcPct val="0"/>
              </a:spcAft>
              <a:defRPr sz="3300">
                <a:solidFill>
                  <a:schemeClr val="tx1"/>
                </a:solidFill>
                <a:latin typeface="Arial" charset="0"/>
              </a:defRPr>
            </a:lvl7pPr>
            <a:lvl8pPr marL="1028624" algn="ctr" rtl="0" eaLnBrk="1" fontAlgn="base" hangingPunct="1">
              <a:spcBef>
                <a:spcPct val="0"/>
              </a:spcBef>
              <a:spcAft>
                <a:spcPct val="0"/>
              </a:spcAft>
              <a:defRPr sz="3300">
                <a:solidFill>
                  <a:schemeClr val="tx1"/>
                </a:solidFill>
                <a:latin typeface="Arial" charset="0"/>
              </a:defRPr>
            </a:lvl8pPr>
            <a:lvl9pPr marL="1371498" algn="ctr" rtl="0" eaLnBrk="1" fontAlgn="base" hangingPunct="1">
              <a:spcBef>
                <a:spcPct val="0"/>
              </a:spcBef>
              <a:spcAft>
                <a:spcPct val="0"/>
              </a:spcAft>
              <a:defRPr sz="3300">
                <a:solidFill>
                  <a:schemeClr val="tx1"/>
                </a:solidFill>
                <a:latin typeface="Arial" charset="0"/>
              </a:defRPr>
            </a:lvl9pPr>
          </a:lstStyle>
          <a:p>
            <a:pPr lvl="0" fontAlgn="auto">
              <a:spcBef>
                <a:spcPts val="0"/>
              </a:spcBef>
              <a:spcAft>
                <a:spcPts val="0"/>
              </a:spcAft>
              <a:defRPr/>
            </a:pPr>
            <a:r>
              <a:rPr lang="it-IT" sz="2800" b="0" dirty="0">
                <a:latin typeface="+mn-lt"/>
                <a:cs typeface="+mj-cs"/>
              </a:rPr>
              <a:t>Una mappa concettuale  dell’Agenda 2030</a:t>
            </a:r>
          </a:p>
        </p:txBody>
      </p:sp>
      <p:sp>
        <p:nvSpPr>
          <p:cNvPr id="7" name="CasellaDiTesto 6">
            <a:extLst>
              <a:ext uri="{FF2B5EF4-FFF2-40B4-BE49-F238E27FC236}">
                <a16:creationId xmlns:a16="http://schemas.microsoft.com/office/drawing/2014/main" id="{78BBD03B-A5C5-47AA-8481-FEEF519DA1B8}"/>
              </a:ext>
            </a:extLst>
          </p:cNvPr>
          <p:cNvSpPr txBox="1"/>
          <p:nvPr/>
        </p:nvSpPr>
        <p:spPr>
          <a:xfrm>
            <a:off x="270000" y="6318002"/>
            <a:ext cx="341760" cy="276999"/>
          </a:xfrm>
          <a:prstGeom prst="rect">
            <a:avLst/>
          </a:prstGeom>
          <a:noFill/>
        </p:spPr>
        <p:txBody>
          <a:bodyPr wrap="none" rtlCol="0">
            <a:spAutoFit/>
          </a:bodyPr>
          <a:lstStyle/>
          <a:p>
            <a:r>
              <a:rPr lang="it-IT" sz="1200" dirty="0">
                <a:solidFill>
                  <a:srgbClr val="00A197"/>
                </a:solidFill>
                <a:latin typeface="Calibri" panose="020F0502020204030204" pitchFamily="34" charset="0"/>
                <a:cs typeface="Calibri" panose="020F0502020204030204" pitchFamily="34" charset="0"/>
              </a:rPr>
              <a:t>11</a:t>
            </a:r>
          </a:p>
        </p:txBody>
      </p:sp>
      <p:pic>
        <p:nvPicPr>
          <p:cNvPr id="8" name="Immagine 7">
            <a:extLst>
              <a:ext uri="{FF2B5EF4-FFF2-40B4-BE49-F238E27FC236}">
                <a16:creationId xmlns:a16="http://schemas.microsoft.com/office/drawing/2014/main" id="{19127CAD-21FB-440D-A909-8DD3EF5BFE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0802" y="6498000"/>
            <a:ext cx="1108567" cy="162000"/>
          </a:xfrm>
          <a:prstGeom prst="rect">
            <a:avLst/>
          </a:prstGeom>
        </p:spPr>
      </p:pic>
      <p:pic>
        <p:nvPicPr>
          <p:cNvPr id="1030" name="Picture 6" descr="Target market Vectors &amp; Illustrations for Free Download | Freepik">
            <a:extLst>
              <a:ext uri="{FF2B5EF4-FFF2-40B4-BE49-F238E27FC236}">
                <a16:creationId xmlns:a16="http://schemas.microsoft.com/office/drawing/2014/main" id="{AF9CE9C1-7B8A-42CD-9D96-BCCC595B16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2824" y="2614935"/>
            <a:ext cx="949300" cy="9493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cona del glifo nero dell'istituzione di stato - vettore stock 2255823 |  Crushpixel">
            <a:extLst>
              <a:ext uri="{FF2B5EF4-FFF2-40B4-BE49-F238E27FC236}">
                <a16:creationId xmlns:a16="http://schemas.microsoft.com/office/drawing/2014/main" id="{C5E614B3-37F6-4CB5-A682-846A20C28C73}"/>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2667" b="91556" l="20889" r="82667">
                        <a14:foregroundMark x1="57778" y1="38222" x2="57778" y2="38222"/>
                        <a14:foregroundMark x1="54667" y1="24000" x2="54667" y2="24000"/>
                        <a14:foregroundMark x1="54667" y1="24000" x2="54667" y2="24000"/>
                        <a14:foregroundMark x1="51111" y1="23111" x2="51111" y2="23111"/>
                        <a14:foregroundMark x1="54222" y1="45778" x2="54222" y2="45778"/>
                        <a14:foregroundMark x1="64889" y1="45333" x2="64889" y2="45333"/>
                        <a14:foregroundMark x1="35556" y1="45778" x2="35556" y2="45778"/>
                        <a14:foregroundMark x1="28000" y1="52000" x2="28000" y2="52000"/>
                        <a14:foregroundMark x1="30667" y1="59111" x2="30667" y2="59111"/>
                        <a14:foregroundMark x1="20889" y1="57333" x2="20889" y2="57333"/>
                        <a14:foregroundMark x1="25778" y1="60889" x2="25778" y2="60889"/>
                        <a14:foregroundMark x1="25778" y1="69778" x2="25778" y2="69778"/>
                        <a14:foregroundMark x1="73778" y1="60000" x2="73778" y2="60000"/>
                        <a14:foregroundMark x1="74667" y1="70222" x2="74667" y2="70222"/>
                        <a14:foregroundMark x1="77333" y1="51111" x2="77333" y2="51111"/>
                        <a14:foregroundMark x1="48889" y1="63111" x2="48889" y2="63111"/>
                        <a14:foregroundMark x1="57778" y1="62222" x2="57778" y2="62222"/>
                        <a14:foregroundMark x1="60444" y1="61333" x2="60444" y2="61333"/>
                        <a14:foregroundMark x1="65778" y1="61333" x2="65778" y2="61333"/>
                        <a14:foregroundMark x1="42667" y1="57333" x2="42667" y2="57333"/>
                        <a14:foregroundMark x1="38222" y1="57333" x2="38222" y2="57333"/>
                        <a14:foregroundMark x1="34667" y1="57778" x2="34667" y2="57778"/>
                        <a14:foregroundMark x1="47556" y1="72000" x2="47556" y2="72000"/>
                      </a14:backgroundRemoval>
                    </a14:imgEffect>
                  </a14:imgLayer>
                </a14:imgProps>
              </a:ext>
              <a:ext uri="{28A0092B-C50C-407E-A947-70E740481C1C}">
                <a14:useLocalDpi xmlns:a14="http://schemas.microsoft.com/office/drawing/2010/main" val="0"/>
              </a:ext>
            </a:extLst>
          </a:blip>
          <a:srcRect l="15518" t="19453" r="8995"/>
          <a:stretch/>
        </p:blipFill>
        <p:spPr bwMode="auto">
          <a:xfrm>
            <a:off x="5148000" y="1031305"/>
            <a:ext cx="1229016" cy="131140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ommissione di Diritto Bancario e del Terzo Settore">
            <a:extLst>
              <a:ext uri="{FF2B5EF4-FFF2-40B4-BE49-F238E27FC236}">
                <a16:creationId xmlns:a16="http://schemas.microsoft.com/office/drawing/2014/main" id="{D5FD5121-4A9B-469C-958D-ED747131C17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48000" y="3720608"/>
            <a:ext cx="962810" cy="962810"/>
          </a:xfrm>
          <a:prstGeom prst="rect">
            <a:avLst/>
          </a:prstGeom>
          <a:noFill/>
          <a:extLst>
            <a:ext uri="{909E8E84-426E-40DD-AFC4-6F175D3DCCD1}">
              <a14:hiddenFill xmlns:a14="http://schemas.microsoft.com/office/drawing/2010/main">
                <a:solidFill>
                  <a:srgbClr val="FFFFFF"/>
                </a:solidFill>
              </a14:hiddenFill>
            </a:ext>
          </a:extLst>
        </p:spPr>
      </p:pic>
      <p:pic>
        <p:nvPicPr>
          <p:cNvPr id="5" name="Immagine 4">
            <a:extLst>
              <a:ext uri="{FF2B5EF4-FFF2-40B4-BE49-F238E27FC236}">
                <a16:creationId xmlns:a16="http://schemas.microsoft.com/office/drawing/2014/main" id="{5A8D20B3-D1CB-460A-9042-F73414823B02}"/>
              </a:ext>
            </a:extLst>
          </p:cNvPr>
          <p:cNvPicPr>
            <a:picLocks noChangeAspect="1"/>
          </p:cNvPicPr>
          <p:nvPr/>
        </p:nvPicPr>
        <p:blipFill rotWithShape="1">
          <a:blip r:embed="rId8">
            <a:extLst>
              <a:ext uri="{28A0092B-C50C-407E-A947-70E740481C1C}">
                <a14:useLocalDpi xmlns:a14="http://schemas.microsoft.com/office/drawing/2010/main" val="0"/>
              </a:ext>
            </a:extLst>
          </a:blip>
          <a:srcRect b="20300"/>
          <a:stretch/>
        </p:blipFill>
        <p:spPr>
          <a:xfrm>
            <a:off x="5148000" y="5000558"/>
            <a:ext cx="1612800" cy="962811"/>
          </a:xfrm>
          <a:prstGeom prst="rect">
            <a:avLst/>
          </a:prstGeom>
        </p:spPr>
      </p:pic>
      <p:pic>
        <p:nvPicPr>
          <p:cNvPr id="16" name="Picture 2" descr="ONU AGENDA 2030 - RiavviaItalia 2.1">
            <a:extLst>
              <a:ext uri="{FF2B5EF4-FFF2-40B4-BE49-F238E27FC236}">
                <a16:creationId xmlns:a16="http://schemas.microsoft.com/office/drawing/2014/main" id="{4C6AA824-AD38-47C9-8A6E-A4E05F6865D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81539" y="3758753"/>
            <a:ext cx="1119600" cy="1124598"/>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Agenda 2030. L'ASviS: &quot;Approvata la Strategia per lo Sviluppo Sostenibile.  Ora una posizione chiara del Governo al Summit dell'Onu&quot; - AliAutonomie">
            <a:extLst>
              <a:ext uri="{FF2B5EF4-FFF2-40B4-BE49-F238E27FC236}">
                <a16:creationId xmlns:a16="http://schemas.microsoft.com/office/drawing/2014/main" id="{561FA7DA-FC59-4813-9BCA-98AEBA1218F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61308" y="1910819"/>
            <a:ext cx="1270419" cy="1270419"/>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Auser Insieme Bologna APS – Ambiente – Agenda 2030 – AuserBologna">
            <a:extLst>
              <a:ext uri="{FF2B5EF4-FFF2-40B4-BE49-F238E27FC236}">
                <a16:creationId xmlns:a16="http://schemas.microsoft.com/office/drawing/2014/main" id="{AE223AF6-B4FF-4418-909F-51D8EFF157E0}"/>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67626" t="5015" r="10984" b="73770"/>
          <a:stretch/>
        </p:blipFill>
        <p:spPr bwMode="auto">
          <a:xfrm>
            <a:off x="234000" y="1467791"/>
            <a:ext cx="1229016" cy="681409"/>
          </a:xfrm>
          <a:prstGeom prst="rect">
            <a:avLst/>
          </a:prstGeom>
          <a:noFill/>
          <a:extLst>
            <a:ext uri="{909E8E84-426E-40DD-AFC4-6F175D3DCCD1}">
              <a14:hiddenFill xmlns:a14="http://schemas.microsoft.com/office/drawing/2010/main">
                <a:solidFill>
                  <a:srgbClr val="FFFFFF"/>
                </a:solidFill>
              </a14:hiddenFill>
            </a:ext>
          </a:extLst>
        </p:spPr>
      </p:pic>
      <p:pic>
        <p:nvPicPr>
          <p:cNvPr id="20" name="Immagine 19">
            <a:extLst>
              <a:ext uri="{FF2B5EF4-FFF2-40B4-BE49-F238E27FC236}">
                <a16:creationId xmlns:a16="http://schemas.microsoft.com/office/drawing/2014/main" id="{9474552E-C6BE-4462-B221-59DF6C188659}"/>
              </a:ext>
            </a:extLst>
          </p:cNvPr>
          <p:cNvPicPr>
            <a:picLocks noChangeAspect="1"/>
          </p:cNvPicPr>
          <p:nvPr/>
        </p:nvPicPr>
        <p:blipFill>
          <a:blip r:embed="rId12">
            <a:duotone>
              <a:schemeClr val="accent1">
                <a:shade val="45000"/>
                <a:satMod val="135000"/>
              </a:schemeClr>
              <a:prstClr val="white"/>
            </a:duotone>
            <a:extLst>
              <a:ext uri="{BEBA8EAE-BF5A-486C-A8C5-ECC9F3942E4B}">
                <a14:imgProps xmlns:a14="http://schemas.microsoft.com/office/drawing/2010/main">
                  <a14:imgLayer r:embed="rId13">
                    <a14:imgEffect>
                      <a14:backgroundRemoval t="9551" b="89888" l="6714" r="95406">
                        <a14:foregroundMark x1="91166" y1="21910" x2="91166" y2="21910"/>
                        <a14:foregroundMark x1="7067" y1="38202" x2="7067" y2="38202"/>
                        <a14:foregroundMark x1="95406" y1="12360" x2="95406" y2="12360"/>
                      </a14:backgroundRemoval>
                    </a14:imgEffect>
                  </a14:imgLayer>
                </a14:imgProps>
              </a:ext>
              <a:ext uri="{28A0092B-C50C-407E-A947-70E740481C1C}">
                <a14:useLocalDpi xmlns:a14="http://schemas.microsoft.com/office/drawing/2010/main" val="0"/>
              </a:ext>
            </a:extLst>
          </a:blip>
          <a:stretch>
            <a:fillRect/>
          </a:stretch>
        </p:blipFill>
        <p:spPr>
          <a:xfrm rot="588864" flipH="1">
            <a:off x="721901" y="2026041"/>
            <a:ext cx="948067" cy="624044"/>
          </a:xfrm>
          <a:prstGeom prst="rect">
            <a:avLst/>
          </a:prstGeom>
        </p:spPr>
      </p:pic>
      <p:pic>
        <p:nvPicPr>
          <p:cNvPr id="21" name="Immagine 20">
            <a:extLst>
              <a:ext uri="{FF2B5EF4-FFF2-40B4-BE49-F238E27FC236}">
                <a16:creationId xmlns:a16="http://schemas.microsoft.com/office/drawing/2014/main" id="{973F1F0D-61B8-44BC-AB72-EF7B1132F82E}"/>
              </a:ext>
            </a:extLst>
          </p:cNvPr>
          <p:cNvPicPr>
            <a:picLocks noChangeAspect="1"/>
          </p:cNvPicPr>
          <p:nvPr/>
        </p:nvPicPr>
        <p:blipFill>
          <a:blip r:embed="rId12">
            <a:duotone>
              <a:schemeClr val="accent1">
                <a:shade val="45000"/>
                <a:satMod val="135000"/>
              </a:schemeClr>
              <a:prstClr val="white"/>
            </a:duotone>
            <a:extLst>
              <a:ext uri="{BEBA8EAE-BF5A-486C-A8C5-ECC9F3942E4B}">
                <a14:imgProps xmlns:a14="http://schemas.microsoft.com/office/drawing/2010/main">
                  <a14:imgLayer r:embed="rId13">
                    <a14:imgEffect>
                      <a14:backgroundRemoval t="9551" b="89888" l="6714" r="95406">
                        <a14:foregroundMark x1="91166" y1="21910" x2="91166" y2="21910"/>
                        <a14:foregroundMark x1="7067" y1="38202" x2="7067" y2="38202"/>
                        <a14:foregroundMark x1="95406" y1="12360" x2="95406" y2="12360"/>
                      </a14:backgroundRemoval>
                    </a14:imgEffect>
                  </a14:imgLayer>
                </a14:imgProps>
              </a:ext>
              <a:ext uri="{28A0092B-C50C-407E-A947-70E740481C1C}">
                <a14:useLocalDpi xmlns:a14="http://schemas.microsoft.com/office/drawing/2010/main" val="0"/>
              </a:ext>
            </a:extLst>
          </a:blip>
          <a:stretch>
            <a:fillRect/>
          </a:stretch>
        </p:blipFill>
        <p:spPr>
          <a:xfrm rot="588864" flipH="1">
            <a:off x="2825764" y="2844155"/>
            <a:ext cx="948067" cy="624044"/>
          </a:xfrm>
          <a:prstGeom prst="rect">
            <a:avLst/>
          </a:prstGeom>
        </p:spPr>
      </p:pic>
      <p:pic>
        <p:nvPicPr>
          <p:cNvPr id="23" name="Immagine 22">
            <a:extLst>
              <a:ext uri="{FF2B5EF4-FFF2-40B4-BE49-F238E27FC236}">
                <a16:creationId xmlns:a16="http://schemas.microsoft.com/office/drawing/2014/main" id="{C925A84C-950D-47BF-BE82-5EA46CB92D63}"/>
              </a:ext>
            </a:extLst>
          </p:cNvPr>
          <p:cNvPicPr>
            <a:picLocks noChangeAspect="1"/>
          </p:cNvPicPr>
          <p:nvPr/>
        </p:nvPicPr>
        <p:blipFill>
          <a:blip r:embed="rId12">
            <a:duotone>
              <a:schemeClr val="accent1">
                <a:shade val="45000"/>
                <a:satMod val="135000"/>
              </a:schemeClr>
              <a:prstClr val="white"/>
            </a:duotone>
            <a:extLst>
              <a:ext uri="{BEBA8EAE-BF5A-486C-A8C5-ECC9F3942E4B}">
                <a14:imgProps xmlns:a14="http://schemas.microsoft.com/office/drawing/2010/main">
                  <a14:imgLayer r:embed="rId13">
                    <a14:imgEffect>
                      <a14:backgroundRemoval t="9551" b="89888" l="6714" r="95406">
                        <a14:foregroundMark x1="91166" y1="21910" x2="91166" y2="21910"/>
                        <a14:foregroundMark x1="7067" y1="38202" x2="7067" y2="38202"/>
                        <a14:foregroundMark x1="95406" y1="12360" x2="95406" y2="12360"/>
                      </a14:backgroundRemoval>
                    </a14:imgEffect>
                  </a14:imgLayer>
                </a14:imgProps>
              </a:ext>
              <a:ext uri="{28A0092B-C50C-407E-A947-70E740481C1C}">
                <a14:useLocalDpi xmlns:a14="http://schemas.microsoft.com/office/drawing/2010/main" val="0"/>
              </a:ext>
            </a:extLst>
          </a:blip>
          <a:stretch>
            <a:fillRect/>
          </a:stretch>
        </p:blipFill>
        <p:spPr>
          <a:xfrm rot="803187" flipH="1" flipV="1">
            <a:off x="4697266" y="2767995"/>
            <a:ext cx="618309" cy="399515"/>
          </a:xfrm>
          <a:prstGeom prst="rect">
            <a:avLst/>
          </a:prstGeom>
        </p:spPr>
      </p:pic>
      <p:pic>
        <p:nvPicPr>
          <p:cNvPr id="24" name="Immagine 23">
            <a:extLst>
              <a:ext uri="{FF2B5EF4-FFF2-40B4-BE49-F238E27FC236}">
                <a16:creationId xmlns:a16="http://schemas.microsoft.com/office/drawing/2014/main" id="{222EF1DA-9EFE-451B-B00F-49E77587E976}"/>
              </a:ext>
            </a:extLst>
          </p:cNvPr>
          <p:cNvPicPr>
            <a:picLocks noChangeAspect="1"/>
          </p:cNvPicPr>
          <p:nvPr/>
        </p:nvPicPr>
        <p:blipFill>
          <a:blip r:embed="rId12">
            <a:duotone>
              <a:schemeClr val="accent1">
                <a:shade val="45000"/>
                <a:satMod val="135000"/>
              </a:schemeClr>
              <a:prstClr val="white"/>
            </a:duotone>
            <a:extLst>
              <a:ext uri="{BEBA8EAE-BF5A-486C-A8C5-ECC9F3942E4B}">
                <a14:imgProps xmlns:a14="http://schemas.microsoft.com/office/drawing/2010/main">
                  <a14:imgLayer r:embed="rId13">
                    <a14:imgEffect>
                      <a14:backgroundRemoval t="9551" b="89888" l="6714" r="95406">
                        <a14:foregroundMark x1="91166" y1="21910" x2="91166" y2="21910"/>
                        <a14:foregroundMark x1="7067" y1="38202" x2="7067" y2="38202"/>
                        <a14:foregroundMark x1="95406" y1="12360" x2="95406" y2="12360"/>
                      </a14:backgroundRemoval>
                    </a14:imgEffect>
                  </a14:imgLayer>
                </a14:imgProps>
              </a:ext>
              <a:ext uri="{28A0092B-C50C-407E-A947-70E740481C1C}">
                <a14:useLocalDpi xmlns:a14="http://schemas.microsoft.com/office/drawing/2010/main" val="0"/>
              </a:ext>
            </a:extLst>
          </a:blip>
          <a:stretch>
            <a:fillRect/>
          </a:stretch>
        </p:blipFill>
        <p:spPr>
          <a:xfrm rot="2376301" flipH="1">
            <a:off x="4329768" y="3682346"/>
            <a:ext cx="948067" cy="624044"/>
          </a:xfrm>
          <a:prstGeom prst="rect">
            <a:avLst/>
          </a:prstGeom>
        </p:spPr>
      </p:pic>
      <p:pic>
        <p:nvPicPr>
          <p:cNvPr id="25" name="Immagine 24">
            <a:extLst>
              <a:ext uri="{FF2B5EF4-FFF2-40B4-BE49-F238E27FC236}">
                <a16:creationId xmlns:a16="http://schemas.microsoft.com/office/drawing/2014/main" id="{A8CC2512-CBDF-4AED-A3FE-6DE6050541B7}"/>
              </a:ext>
            </a:extLst>
          </p:cNvPr>
          <p:cNvPicPr>
            <a:picLocks noChangeAspect="1"/>
          </p:cNvPicPr>
          <p:nvPr/>
        </p:nvPicPr>
        <p:blipFill>
          <a:blip r:embed="rId12">
            <a:duotone>
              <a:schemeClr val="accent1">
                <a:shade val="45000"/>
                <a:satMod val="135000"/>
              </a:schemeClr>
              <a:prstClr val="white"/>
            </a:duotone>
            <a:extLst>
              <a:ext uri="{BEBA8EAE-BF5A-486C-A8C5-ECC9F3942E4B}">
                <a14:imgProps xmlns:a14="http://schemas.microsoft.com/office/drawing/2010/main">
                  <a14:imgLayer r:embed="rId13">
                    <a14:imgEffect>
                      <a14:backgroundRemoval t="9551" b="89888" l="6714" r="95406">
                        <a14:foregroundMark x1="91166" y1="21910" x2="91166" y2="21910"/>
                        <a14:foregroundMark x1="7067" y1="38202" x2="7067" y2="38202"/>
                        <a14:foregroundMark x1="95406" y1="12360" x2="95406" y2="12360"/>
                      </a14:backgroundRemoval>
                    </a14:imgEffect>
                  </a14:imgLayer>
                </a14:imgProps>
              </a:ext>
              <a:ext uri="{28A0092B-C50C-407E-A947-70E740481C1C}">
                <a14:useLocalDpi xmlns:a14="http://schemas.microsoft.com/office/drawing/2010/main" val="0"/>
              </a:ext>
            </a:extLst>
          </a:blip>
          <a:stretch>
            <a:fillRect/>
          </a:stretch>
        </p:blipFill>
        <p:spPr>
          <a:xfrm rot="3169539" flipH="1">
            <a:off x="3724021" y="4446029"/>
            <a:ext cx="1695958" cy="624152"/>
          </a:xfrm>
          <a:prstGeom prst="rect">
            <a:avLst/>
          </a:prstGeom>
        </p:spPr>
      </p:pic>
      <p:pic>
        <p:nvPicPr>
          <p:cNvPr id="26" name="Immagine 25">
            <a:extLst>
              <a:ext uri="{FF2B5EF4-FFF2-40B4-BE49-F238E27FC236}">
                <a16:creationId xmlns:a16="http://schemas.microsoft.com/office/drawing/2014/main" id="{C68A2D01-1DFC-492E-9C99-68035429D9D1}"/>
              </a:ext>
            </a:extLst>
          </p:cNvPr>
          <p:cNvPicPr>
            <a:picLocks noChangeAspect="1"/>
          </p:cNvPicPr>
          <p:nvPr/>
        </p:nvPicPr>
        <p:blipFill>
          <a:blip r:embed="rId12">
            <a:duotone>
              <a:schemeClr val="accent1">
                <a:shade val="45000"/>
                <a:satMod val="135000"/>
              </a:schemeClr>
              <a:prstClr val="white"/>
            </a:duotone>
            <a:extLst>
              <a:ext uri="{BEBA8EAE-BF5A-486C-A8C5-ECC9F3942E4B}">
                <a14:imgProps xmlns:a14="http://schemas.microsoft.com/office/drawing/2010/main">
                  <a14:imgLayer r:embed="rId13">
                    <a14:imgEffect>
                      <a14:backgroundRemoval t="9551" b="89888" l="6714" r="95406">
                        <a14:foregroundMark x1="91166" y1="21910" x2="91166" y2="21910"/>
                        <a14:foregroundMark x1="7067" y1="38202" x2="7067" y2="38202"/>
                        <a14:foregroundMark x1="95406" y1="12360" x2="95406" y2="12360"/>
                      </a14:backgroundRemoval>
                    </a14:imgEffect>
                  </a14:imgLayer>
                </a14:imgProps>
              </a:ext>
              <a:ext uri="{28A0092B-C50C-407E-A947-70E740481C1C}">
                <a14:useLocalDpi xmlns:a14="http://schemas.microsoft.com/office/drawing/2010/main" val="0"/>
              </a:ext>
            </a:extLst>
          </a:blip>
          <a:stretch>
            <a:fillRect/>
          </a:stretch>
        </p:blipFill>
        <p:spPr>
          <a:xfrm rot="19467151" flipH="1">
            <a:off x="6890949" y="5339887"/>
            <a:ext cx="550048" cy="624044"/>
          </a:xfrm>
          <a:prstGeom prst="rect">
            <a:avLst/>
          </a:prstGeom>
        </p:spPr>
      </p:pic>
      <p:pic>
        <p:nvPicPr>
          <p:cNvPr id="27" name="Immagine 26">
            <a:extLst>
              <a:ext uri="{FF2B5EF4-FFF2-40B4-BE49-F238E27FC236}">
                <a16:creationId xmlns:a16="http://schemas.microsoft.com/office/drawing/2014/main" id="{19CB8995-A81D-444A-8319-2BAD9CDAA63A}"/>
              </a:ext>
            </a:extLst>
          </p:cNvPr>
          <p:cNvPicPr>
            <a:picLocks noChangeAspect="1"/>
          </p:cNvPicPr>
          <p:nvPr/>
        </p:nvPicPr>
        <p:blipFill>
          <a:blip r:embed="rId12">
            <a:duotone>
              <a:schemeClr val="accent1">
                <a:shade val="45000"/>
                <a:satMod val="135000"/>
              </a:schemeClr>
              <a:prstClr val="white"/>
            </a:duotone>
            <a:extLst>
              <a:ext uri="{BEBA8EAE-BF5A-486C-A8C5-ECC9F3942E4B}">
                <a14:imgProps xmlns:a14="http://schemas.microsoft.com/office/drawing/2010/main">
                  <a14:imgLayer r:embed="rId13">
                    <a14:imgEffect>
                      <a14:backgroundRemoval t="9551" b="89888" l="6714" r="95406">
                        <a14:foregroundMark x1="91166" y1="21910" x2="91166" y2="21910"/>
                        <a14:foregroundMark x1="7067" y1="38202" x2="7067" y2="38202"/>
                        <a14:foregroundMark x1="95406" y1="12360" x2="95406" y2="12360"/>
                      </a14:backgroundRemoval>
                    </a14:imgEffect>
                  </a14:imgLayer>
                </a14:imgProps>
              </a:ext>
              <a:ext uri="{28A0092B-C50C-407E-A947-70E740481C1C}">
                <a14:useLocalDpi xmlns:a14="http://schemas.microsoft.com/office/drawing/2010/main" val="0"/>
              </a:ext>
            </a:extLst>
          </a:blip>
          <a:stretch>
            <a:fillRect/>
          </a:stretch>
        </p:blipFill>
        <p:spPr>
          <a:xfrm rot="18822971" flipH="1" flipV="1">
            <a:off x="3842520" y="1794507"/>
            <a:ext cx="1535974" cy="572421"/>
          </a:xfrm>
          <a:prstGeom prst="rect">
            <a:avLst/>
          </a:prstGeom>
        </p:spPr>
      </p:pic>
      <p:sp>
        <p:nvSpPr>
          <p:cNvPr id="6" name="CasellaDiTesto 5">
            <a:extLst>
              <a:ext uri="{FF2B5EF4-FFF2-40B4-BE49-F238E27FC236}">
                <a16:creationId xmlns:a16="http://schemas.microsoft.com/office/drawing/2014/main" id="{08CFCEAE-3CD5-4D5D-9AEF-03B3C09B4A3D}"/>
              </a:ext>
            </a:extLst>
          </p:cNvPr>
          <p:cNvSpPr txBox="1"/>
          <p:nvPr/>
        </p:nvSpPr>
        <p:spPr>
          <a:xfrm>
            <a:off x="5389212" y="1918000"/>
            <a:ext cx="619529" cy="369332"/>
          </a:xfrm>
          <a:prstGeom prst="rect">
            <a:avLst/>
          </a:prstGeom>
          <a:noFill/>
        </p:spPr>
        <p:txBody>
          <a:bodyPr wrap="none" rtlCol="0">
            <a:spAutoFit/>
          </a:bodyPr>
          <a:lstStyle/>
          <a:p>
            <a:r>
              <a:rPr lang="it-IT" b="1" dirty="0">
                <a:solidFill>
                  <a:srgbClr val="00A197"/>
                </a:solidFill>
              </a:rPr>
              <a:t>Stati</a:t>
            </a:r>
          </a:p>
        </p:txBody>
      </p:sp>
      <p:sp>
        <p:nvSpPr>
          <p:cNvPr id="11" name="CasellaDiTesto 10">
            <a:extLst>
              <a:ext uri="{FF2B5EF4-FFF2-40B4-BE49-F238E27FC236}">
                <a16:creationId xmlns:a16="http://schemas.microsoft.com/office/drawing/2014/main" id="{FA5AF3D6-4D8D-4D51-95EA-951B685BDB14}"/>
              </a:ext>
            </a:extLst>
          </p:cNvPr>
          <p:cNvSpPr txBox="1"/>
          <p:nvPr/>
        </p:nvSpPr>
        <p:spPr>
          <a:xfrm>
            <a:off x="5432111" y="5824115"/>
            <a:ext cx="990849" cy="369332"/>
          </a:xfrm>
          <a:prstGeom prst="rect">
            <a:avLst/>
          </a:prstGeom>
          <a:noFill/>
        </p:spPr>
        <p:txBody>
          <a:bodyPr wrap="none" rtlCol="0">
            <a:spAutoFit/>
          </a:bodyPr>
          <a:lstStyle/>
          <a:p>
            <a:r>
              <a:rPr lang="it-IT" b="1" dirty="0">
                <a:solidFill>
                  <a:srgbClr val="00A197"/>
                </a:solidFill>
              </a:rPr>
              <a:t>Cittadini</a:t>
            </a:r>
          </a:p>
        </p:txBody>
      </p:sp>
      <p:sp>
        <p:nvSpPr>
          <p:cNvPr id="32" name="CasellaDiTesto 31">
            <a:extLst>
              <a:ext uri="{FF2B5EF4-FFF2-40B4-BE49-F238E27FC236}">
                <a16:creationId xmlns:a16="http://schemas.microsoft.com/office/drawing/2014/main" id="{45B85C5F-DE8B-4863-B091-64283A6A5CC7}"/>
              </a:ext>
            </a:extLst>
          </p:cNvPr>
          <p:cNvSpPr txBox="1"/>
          <p:nvPr/>
        </p:nvSpPr>
        <p:spPr>
          <a:xfrm>
            <a:off x="3339932" y="3443682"/>
            <a:ext cx="820674" cy="769441"/>
          </a:xfrm>
          <a:prstGeom prst="rect">
            <a:avLst/>
          </a:prstGeom>
          <a:noFill/>
        </p:spPr>
        <p:txBody>
          <a:bodyPr wrap="none" rtlCol="0">
            <a:spAutoFit/>
          </a:bodyPr>
          <a:lstStyle/>
          <a:p>
            <a:pPr algn="ctr"/>
            <a:r>
              <a:rPr lang="it-IT" sz="2400" b="1" dirty="0">
                <a:solidFill>
                  <a:srgbClr val="00A197"/>
                </a:solidFill>
              </a:rPr>
              <a:t>169</a:t>
            </a:r>
            <a:r>
              <a:rPr lang="it-IT" b="1" dirty="0">
                <a:solidFill>
                  <a:srgbClr val="00A197"/>
                </a:solidFill>
              </a:rPr>
              <a:t> </a:t>
            </a:r>
          </a:p>
          <a:p>
            <a:pPr algn="ctr"/>
            <a:r>
              <a:rPr lang="it-IT" sz="2000" b="1" dirty="0">
                <a:solidFill>
                  <a:srgbClr val="00A197"/>
                </a:solidFill>
              </a:rPr>
              <a:t>target</a:t>
            </a:r>
          </a:p>
        </p:txBody>
      </p:sp>
      <p:sp>
        <p:nvSpPr>
          <p:cNvPr id="33" name="CasellaDiTesto 32">
            <a:extLst>
              <a:ext uri="{FF2B5EF4-FFF2-40B4-BE49-F238E27FC236}">
                <a16:creationId xmlns:a16="http://schemas.microsoft.com/office/drawing/2014/main" id="{1BA157A2-7C25-4AE8-9D20-6D0EFB07E52D}"/>
              </a:ext>
            </a:extLst>
          </p:cNvPr>
          <p:cNvSpPr txBox="1"/>
          <p:nvPr/>
        </p:nvSpPr>
        <p:spPr>
          <a:xfrm>
            <a:off x="1769203" y="3341888"/>
            <a:ext cx="1064779" cy="769441"/>
          </a:xfrm>
          <a:prstGeom prst="rect">
            <a:avLst/>
          </a:prstGeom>
          <a:noFill/>
        </p:spPr>
        <p:txBody>
          <a:bodyPr wrap="none" rtlCol="0">
            <a:spAutoFit/>
          </a:bodyPr>
          <a:lstStyle/>
          <a:p>
            <a:pPr algn="ctr"/>
            <a:r>
              <a:rPr lang="it-IT" sz="2400" b="1" dirty="0">
                <a:solidFill>
                  <a:srgbClr val="00A197"/>
                </a:solidFill>
              </a:rPr>
              <a:t>17</a:t>
            </a:r>
            <a:r>
              <a:rPr lang="it-IT" b="1" dirty="0">
                <a:solidFill>
                  <a:srgbClr val="00A197"/>
                </a:solidFill>
              </a:rPr>
              <a:t> </a:t>
            </a:r>
          </a:p>
          <a:p>
            <a:pPr algn="ctr"/>
            <a:r>
              <a:rPr lang="it-IT" sz="2000" b="1" dirty="0">
                <a:solidFill>
                  <a:srgbClr val="00A197"/>
                </a:solidFill>
              </a:rPr>
              <a:t>obiettiv</a:t>
            </a:r>
            <a:r>
              <a:rPr lang="it-IT" b="1" dirty="0">
                <a:solidFill>
                  <a:srgbClr val="00A197"/>
                </a:solidFill>
              </a:rPr>
              <a:t>i</a:t>
            </a:r>
          </a:p>
        </p:txBody>
      </p:sp>
      <p:sp>
        <p:nvSpPr>
          <p:cNvPr id="34" name="CasellaDiTesto 33">
            <a:extLst>
              <a:ext uri="{FF2B5EF4-FFF2-40B4-BE49-F238E27FC236}">
                <a16:creationId xmlns:a16="http://schemas.microsoft.com/office/drawing/2014/main" id="{CABF2B05-C9D9-4D9C-9DD5-8A7D5C6F177F}"/>
              </a:ext>
            </a:extLst>
          </p:cNvPr>
          <p:cNvSpPr txBox="1"/>
          <p:nvPr/>
        </p:nvSpPr>
        <p:spPr>
          <a:xfrm>
            <a:off x="7405566" y="4868813"/>
            <a:ext cx="1671547" cy="738664"/>
          </a:xfrm>
          <a:prstGeom prst="rect">
            <a:avLst/>
          </a:prstGeom>
          <a:noFill/>
        </p:spPr>
        <p:txBody>
          <a:bodyPr wrap="none" rtlCol="0">
            <a:spAutoFit/>
          </a:bodyPr>
          <a:lstStyle/>
          <a:p>
            <a:pPr algn="ctr"/>
            <a:r>
              <a:rPr lang="it-IT" sz="2400" b="1" dirty="0">
                <a:solidFill>
                  <a:srgbClr val="00A197"/>
                </a:solidFill>
              </a:rPr>
              <a:t>170</a:t>
            </a:r>
            <a:r>
              <a:rPr lang="it-IT" b="1" dirty="0">
                <a:solidFill>
                  <a:srgbClr val="00A197"/>
                </a:solidFill>
              </a:rPr>
              <a:t> </a:t>
            </a:r>
          </a:p>
          <a:p>
            <a:pPr algn="ctr"/>
            <a:r>
              <a:rPr lang="it-IT" b="1" dirty="0">
                <a:solidFill>
                  <a:srgbClr val="00A197"/>
                </a:solidFill>
              </a:rPr>
              <a:t>comportamenti</a:t>
            </a:r>
          </a:p>
        </p:txBody>
      </p:sp>
      <p:pic>
        <p:nvPicPr>
          <p:cNvPr id="35" name="Picture 12" descr="Pin su simboli">
            <a:extLst>
              <a:ext uri="{FF2B5EF4-FFF2-40B4-BE49-F238E27FC236}">
                <a16:creationId xmlns:a16="http://schemas.microsoft.com/office/drawing/2014/main" id="{33722B1D-C74A-4686-9F89-DE705FB2EB6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239265" y="2232014"/>
            <a:ext cx="949300" cy="949300"/>
          </a:xfrm>
          <a:prstGeom prst="rect">
            <a:avLst/>
          </a:prstGeom>
          <a:noFill/>
          <a:extLst>
            <a:ext uri="{909E8E84-426E-40DD-AFC4-6F175D3DCCD1}">
              <a14:hiddenFill xmlns:a14="http://schemas.microsoft.com/office/drawing/2010/main">
                <a:solidFill>
                  <a:srgbClr val="FFFFFF"/>
                </a:solidFill>
              </a14:hiddenFill>
            </a:ext>
          </a:extLst>
        </p:spPr>
      </p:pic>
      <p:sp>
        <p:nvSpPr>
          <p:cNvPr id="36" name="CasellaDiTesto 35">
            <a:extLst>
              <a:ext uri="{FF2B5EF4-FFF2-40B4-BE49-F238E27FC236}">
                <a16:creationId xmlns:a16="http://schemas.microsoft.com/office/drawing/2014/main" id="{6898F680-5AE7-4DAA-B4D1-7F466BCBD2EF}"/>
              </a:ext>
            </a:extLst>
          </p:cNvPr>
          <p:cNvSpPr txBox="1"/>
          <p:nvPr/>
        </p:nvSpPr>
        <p:spPr>
          <a:xfrm>
            <a:off x="5220000" y="3137334"/>
            <a:ext cx="957955" cy="369332"/>
          </a:xfrm>
          <a:prstGeom prst="rect">
            <a:avLst/>
          </a:prstGeom>
          <a:noFill/>
        </p:spPr>
        <p:txBody>
          <a:bodyPr wrap="none" rtlCol="0">
            <a:spAutoFit/>
          </a:bodyPr>
          <a:lstStyle/>
          <a:p>
            <a:r>
              <a:rPr lang="it-IT" b="1" dirty="0">
                <a:solidFill>
                  <a:srgbClr val="00A197"/>
                </a:solidFill>
              </a:rPr>
              <a:t>Imprese</a:t>
            </a:r>
          </a:p>
        </p:txBody>
      </p:sp>
      <p:sp>
        <p:nvSpPr>
          <p:cNvPr id="37" name="CasellaDiTesto 36">
            <a:extLst>
              <a:ext uri="{FF2B5EF4-FFF2-40B4-BE49-F238E27FC236}">
                <a16:creationId xmlns:a16="http://schemas.microsoft.com/office/drawing/2014/main" id="{253BF1FA-5AAA-4743-AD5A-05FF2B35AC6C}"/>
              </a:ext>
            </a:extLst>
          </p:cNvPr>
          <p:cNvSpPr txBox="1"/>
          <p:nvPr/>
        </p:nvSpPr>
        <p:spPr>
          <a:xfrm>
            <a:off x="4996800" y="4525854"/>
            <a:ext cx="1346844" cy="369332"/>
          </a:xfrm>
          <a:prstGeom prst="rect">
            <a:avLst/>
          </a:prstGeom>
          <a:noFill/>
        </p:spPr>
        <p:txBody>
          <a:bodyPr wrap="none" rtlCol="0">
            <a:spAutoFit/>
          </a:bodyPr>
          <a:lstStyle/>
          <a:p>
            <a:r>
              <a:rPr lang="it-IT" b="1" dirty="0">
                <a:solidFill>
                  <a:srgbClr val="00A197"/>
                </a:solidFill>
              </a:rPr>
              <a:t>Associazioni</a:t>
            </a:r>
          </a:p>
        </p:txBody>
      </p:sp>
    </p:spTree>
    <p:extLst>
      <p:ext uri="{BB962C8B-B14F-4D97-AF65-F5344CB8AC3E}">
        <p14:creationId xmlns:p14="http://schemas.microsoft.com/office/powerpoint/2010/main" val="10357552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Immagine 37">
            <a:extLst>
              <a:ext uri="{FF2B5EF4-FFF2-40B4-BE49-F238E27FC236}">
                <a16:creationId xmlns:a16="http://schemas.microsoft.com/office/drawing/2014/main" id="{A1F1C351-B6E2-44A9-8DBC-057BAA2D4450}"/>
              </a:ext>
            </a:extLst>
          </p:cNvPr>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ackgroundRemoval t="9551" b="89888" l="6714" r="95406">
                        <a14:foregroundMark x1="91166" y1="21910" x2="91166" y2="21910"/>
                        <a14:foregroundMark x1="7067" y1="38202" x2="7067" y2="38202"/>
                        <a14:foregroundMark x1="95406" y1="12360" x2="95406" y2="12360"/>
                      </a14:backgroundRemoval>
                    </a14:imgEffect>
                  </a14:imgLayer>
                </a14:imgProps>
              </a:ext>
              <a:ext uri="{28A0092B-C50C-407E-A947-70E740481C1C}">
                <a14:useLocalDpi xmlns:a14="http://schemas.microsoft.com/office/drawing/2010/main" val="0"/>
              </a:ext>
            </a:extLst>
          </a:blip>
          <a:stretch>
            <a:fillRect/>
          </a:stretch>
        </p:blipFill>
        <p:spPr>
          <a:xfrm rot="803187" flipH="1" flipV="1">
            <a:off x="4697266" y="2767995"/>
            <a:ext cx="618309" cy="399515"/>
          </a:xfrm>
          <a:prstGeom prst="rect">
            <a:avLst/>
          </a:prstGeom>
        </p:spPr>
      </p:pic>
      <p:pic>
        <p:nvPicPr>
          <p:cNvPr id="39" name="Picture 10" descr="Icona del glifo nero dell'istituzione di stato - vettore stock 2255823 |  Crushpixel">
            <a:extLst>
              <a:ext uri="{FF2B5EF4-FFF2-40B4-BE49-F238E27FC236}">
                <a16:creationId xmlns:a16="http://schemas.microsoft.com/office/drawing/2014/main" id="{821971D5-5BE8-40D3-B80A-8400BB3BF126}"/>
              </a:ext>
            </a:extLst>
          </p:cNvPr>
          <p:cNvPicPr>
            <a:picLocks noChangeAspect="1" noChangeArrowheads="1"/>
          </p:cNvPicPr>
          <p:nvPr/>
        </p:nvPicPr>
        <p:blipFill rotWithShape="1">
          <a:blip r:embed="rId5">
            <a:duotone>
              <a:schemeClr val="bg2">
                <a:shade val="45000"/>
                <a:satMod val="135000"/>
              </a:schemeClr>
              <a:prstClr val="white"/>
            </a:duotone>
            <a:extLst>
              <a:ext uri="{BEBA8EAE-BF5A-486C-A8C5-ECC9F3942E4B}">
                <a14:imgProps xmlns:a14="http://schemas.microsoft.com/office/drawing/2010/main">
                  <a14:imgLayer r:embed="rId6">
                    <a14:imgEffect>
                      <a14:backgroundRemoval t="22667" b="91556" l="20889" r="82667">
                        <a14:foregroundMark x1="57778" y1="38222" x2="57778" y2="38222"/>
                        <a14:foregroundMark x1="54667" y1="24000" x2="54667" y2="24000"/>
                        <a14:foregroundMark x1="54667" y1="24000" x2="54667" y2="24000"/>
                        <a14:foregroundMark x1="51111" y1="23111" x2="51111" y2="23111"/>
                        <a14:foregroundMark x1="54222" y1="45778" x2="54222" y2="45778"/>
                        <a14:foregroundMark x1="64889" y1="45333" x2="64889" y2="45333"/>
                        <a14:foregroundMark x1="35556" y1="45778" x2="35556" y2="45778"/>
                        <a14:foregroundMark x1="28000" y1="52000" x2="28000" y2="52000"/>
                        <a14:foregroundMark x1="30667" y1="59111" x2="30667" y2="59111"/>
                        <a14:foregroundMark x1="20889" y1="57333" x2="20889" y2="57333"/>
                        <a14:foregroundMark x1="25778" y1="60889" x2="25778" y2="60889"/>
                        <a14:foregroundMark x1="25778" y1="69778" x2="25778" y2="69778"/>
                        <a14:foregroundMark x1="73778" y1="60000" x2="73778" y2="60000"/>
                        <a14:foregroundMark x1="74667" y1="70222" x2="74667" y2="70222"/>
                        <a14:foregroundMark x1="77333" y1="51111" x2="77333" y2="51111"/>
                        <a14:foregroundMark x1="48889" y1="63111" x2="48889" y2="63111"/>
                        <a14:foregroundMark x1="57778" y1="62222" x2="57778" y2="62222"/>
                        <a14:foregroundMark x1="60444" y1="61333" x2="60444" y2="61333"/>
                        <a14:foregroundMark x1="65778" y1="61333" x2="65778" y2="61333"/>
                        <a14:foregroundMark x1="42667" y1="57333" x2="42667" y2="57333"/>
                        <a14:foregroundMark x1="38222" y1="57333" x2="38222" y2="57333"/>
                        <a14:foregroundMark x1="34667" y1="57778" x2="34667" y2="57778"/>
                        <a14:foregroundMark x1="47556" y1="72000" x2="47556" y2="72000"/>
                      </a14:backgroundRemoval>
                    </a14:imgEffect>
                  </a14:imgLayer>
                </a14:imgProps>
              </a:ext>
              <a:ext uri="{28A0092B-C50C-407E-A947-70E740481C1C}">
                <a14:useLocalDpi xmlns:a14="http://schemas.microsoft.com/office/drawing/2010/main" val="0"/>
              </a:ext>
            </a:extLst>
          </a:blip>
          <a:srcRect l="15518" t="19453" r="8995"/>
          <a:stretch/>
        </p:blipFill>
        <p:spPr bwMode="auto">
          <a:xfrm>
            <a:off x="5148000" y="1033200"/>
            <a:ext cx="1229016" cy="1311406"/>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6">
            <a:extLst>
              <a:ext uri="{FF2B5EF4-FFF2-40B4-BE49-F238E27FC236}">
                <a16:creationId xmlns:a16="http://schemas.microsoft.com/office/drawing/2014/main" id="{78BBD03B-A5C5-47AA-8481-FEEF519DA1B8}"/>
              </a:ext>
            </a:extLst>
          </p:cNvPr>
          <p:cNvSpPr txBox="1"/>
          <p:nvPr/>
        </p:nvSpPr>
        <p:spPr>
          <a:xfrm>
            <a:off x="270000" y="6318002"/>
            <a:ext cx="341760" cy="276999"/>
          </a:xfrm>
          <a:prstGeom prst="rect">
            <a:avLst/>
          </a:prstGeom>
          <a:noFill/>
        </p:spPr>
        <p:txBody>
          <a:bodyPr wrap="none" rtlCol="0">
            <a:spAutoFit/>
          </a:bodyPr>
          <a:lstStyle/>
          <a:p>
            <a:r>
              <a:rPr lang="it-IT" sz="1200" dirty="0">
                <a:solidFill>
                  <a:srgbClr val="00A197"/>
                </a:solidFill>
                <a:latin typeface="Calibri" panose="020F0502020204030204" pitchFamily="34" charset="0"/>
                <a:cs typeface="Calibri" panose="020F0502020204030204" pitchFamily="34" charset="0"/>
              </a:rPr>
              <a:t>12</a:t>
            </a:r>
          </a:p>
        </p:txBody>
      </p:sp>
      <p:pic>
        <p:nvPicPr>
          <p:cNvPr id="8" name="Immagine 7">
            <a:extLst>
              <a:ext uri="{FF2B5EF4-FFF2-40B4-BE49-F238E27FC236}">
                <a16:creationId xmlns:a16="http://schemas.microsoft.com/office/drawing/2014/main" id="{19127CAD-21FB-440D-A909-8DD3EF5BFE5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70802" y="6498000"/>
            <a:ext cx="1108567" cy="162000"/>
          </a:xfrm>
          <a:prstGeom prst="rect">
            <a:avLst/>
          </a:prstGeom>
        </p:spPr>
      </p:pic>
      <p:pic>
        <p:nvPicPr>
          <p:cNvPr id="1030" name="Picture 6" descr="Target market Vectors &amp; Illustrations for Free Download | Freepik">
            <a:extLst>
              <a:ext uri="{FF2B5EF4-FFF2-40B4-BE49-F238E27FC236}">
                <a16:creationId xmlns:a16="http://schemas.microsoft.com/office/drawing/2014/main" id="{AF9CE9C1-7B8A-42CD-9D96-BCCC595B16F2}"/>
              </a:ext>
            </a:extLst>
          </p:cNvPr>
          <p:cNvPicPr>
            <a:picLocks noChangeAspect="1" noChangeArrowheads="1"/>
          </p:cNvPicPr>
          <p:nvPr/>
        </p:nvPicPr>
        <p:blipFill>
          <a:blip r:embed="rId8">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722824" y="2614935"/>
            <a:ext cx="949300" cy="949300"/>
          </a:xfrm>
          <a:prstGeom prst="rect">
            <a:avLst/>
          </a:prstGeom>
          <a:noFill/>
          <a:extLst>
            <a:ext uri="{909E8E84-426E-40DD-AFC4-6F175D3DCCD1}">
              <a14:hiddenFill xmlns:a14="http://schemas.microsoft.com/office/drawing/2010/main">
                <a:solidFill>
                  <a:srgbClr val="FFFFFF"/>
                </a:solidFill>
              </a14:hiddenFill>
            </a:ext>
          </a:extLst>
        </p:spPr>
      </p:pic>
      <p:pic>
        <p:nvPicPr>
          <p:cNvPr id="5" name="Immagine 4">
            <a:extLst>
              <a:ext uri="{FF2B5EF4-FFF2-40B4-BE49-F238E27FC236}">
                <a16:creationId xmlns:a16="http://schemas.microsoft.com/office/drawing/2014/main" id="{5A8D20B3-D1CB-460A-9042-F73414823B02}"/>
              </a:ext>
            </a:extLst>
          </p:cNvPr>
          <p:cNvPicPr>
            <a:picLocks noChangeAspect="1"/>
          </p:cNvPicPr>
          <p:nvPr/>
        </p:nvPicPr>
        <p:blipFill rotWithShape="1">
          <a:blip r:embed="rId9">
            <a:extLst>
              <a:ext uri="{28A0092B-C50C-407E-A947-70E740481C1C}">
                <a14:useLocalDpi xmlns:a14="http://schemas.microsoft.com/office/drawing/2010/main" val="0"/>
              </a:ext>
            </a:extLst>
          </a:blip>
          <a:srcRect b="20300"/>
          <a:stretch/>
        </p:blipFill>
        <p:spPr>
          <a:xfrm>
            <a:off x="5148000" y="5000558"/>
            <a:ext cx="1612800" cy="962811"/>
          </a:xfrm>
          <a:prstGeom prst="rect">
            <a:avLst/>
          </a:prstGeom>
        </p:spPr>
      </p:pic>
      <p:pic>
        <p:nvPicPr>
          <p:cNvPr id="1040" name="Picture 16" descr="Agenda 2030. L'ASviS: &quot;Approvata la Strategia per lo Sviluppo Sostenibile.  Ora una posizione chiara del Governo al Summit dell'Onu&quot; - AliAutonomie">
            <a:extLst>
              <a:ext uri="{FF2B5EF4-FFF2-40B4-BE49-F238E27FC236}">
                <a16:creationId xmlns:a16="http://schemas.microsoft.com/office/drawing/2014/main" id="{561FA7DA-FC59-4813-9BCA-98AEBA1218F0}"/>
              </a:ext>
            </a:extLst>
          </p:cNvPr>
          <p:cNvPicPr>
            <a:picLocks noChangeAspect="1" noChangeArrowheads="1"/>
          </p:cNvPicPr>
          <p:nvPr/>
        </p:nvPicPr>
        <p:blipFill>
          <a:blip r:embed="rId10">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661308" y="1910819"/>
            <a:ext cx="1270419" cy="1270419"/>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Auser Insieme Bologna APS – Ambiente – Agenda 2030 – AuserBologna">
            <a:extLst>
              <a:ext uri="{FF2B5EF4-FFF2-40B4-BE49-F238E27FC236}">
                <a16:creationId xmlns:a16="http://schemas.microsoft.com/office/drawing/2014/main" id="{AE223AF6-B4FF-4418-909F-51D8EFF157E0}"/>
              </a:ext>
            </a:extLst>
          </p:cNvPr>
          <p:cNvPicPr>
            <a:picLocks noChangeAspect="1" noChangeArrowheads="1"/>
          </p:cNvPicPr>
          <p:nvPr/>
        </p:nvPicPr>
        <p:blipFill rotWithShape="1">
          <a:blip r:embed="rId11">
            <a:duotone>
              <a:schemeClr val="bg2">
                <a:shade val="45000"/>
                <a:satMod val="135000"/>
              </a:schemeClr>
              <a:prstClr val="white"/>
            </a:duotone>
            <a:extLst>
              <a:ext uri="{28A0092B-C50C-407E-A947-70E740481C1C}">
                <a14:useLocalDpi xmlns:a14="http://schemas.microsoft.com/office/drawing/2010/main" val="0"/>
              </a:ext>
            </a:extLst>
          </a:blip>
          <a:srcRect l="67626" t="5015" r="10984" b="73770"/>
          <a:stretch/>
        </p:blipFill>
        <p:spPr bwMode="auto">
          <a:xfrm>
            <a:off x="234000" y="1467791"/>
            <a:ext cx="1229016" cy="681409"/>
          </a:xfrm>
          <a:prstGeom prst="rect">
            <a:avLst/>
          </a:prstGeom>
          <a:noFill/>
          <a:extLst>
            <a:ext uri="{909E8E84-426E-40DD-AFC4-6F175D3DCCD1}">
              <a14:hiddenFill xmlns:a14="http://schemas.microsoft.com/office/drawing/2010/main">
                <a:solidFill>
                  <a:srgbClr val="FFFFFF"/>
                </a:solidFill>
              </a14:hiddenFill>
            </a:ext>
          </a:extLst>
        </p:spPr>
      </p:pic>
      <p:pic>
        <p:nvPicPr>
          <p:cNvPr id="20" name="Immagine 19">
            <a:extLst>
              <a:ext uri="{FF2B5EF4-FFF2-40B4-BE49-F238E27FC236}">
                <a16:creationId xmlns:a16="http://schemas.microsoft.com/office/drawing/2014/main" id="{9474552E-C6BE-4462-B221-59DF6C188659}"/>
              </a:ext>
            </a:extLst>
          </p:cNvPr>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ackgroundRemoval t="9551" b="89888" l="6714" r="95406">
                        <a14:foregroundMark x1="91166" y1="21910" x2="91166" y2="21910"/>
                        <a14:foregroundMark x1="7067" y1="38202" x2="7067" y2="38202"/>
                        <a14:foregroundMark x1="95406" y1="12360" x2="95406" y2="12360"/>
                      </a14:backgroundRemoval>
                    </a14:imgEffect>
                  </a14:imgLayer>
                </a14:imgProps>
              </a:ext>
              <a:ext uri="{28A0092B-C50C-407E-A947-70E740481C1C}">
                <a14:useLocalDpi xmlns:a14="http://schemas.microsoft.com/office/drawing/2010/main" val="0"/>
              </a:ext>
            </a:extLst>
          </a:blip>
          <a:stretch>
            <a:fillRect/>
          </a:stretch>
        </p:blipFill>
        <p:spPr>
          <a:xfrm rot="588864" flipH="1">
            <a:off x="721901" y="2026041"/>
            <a:ext cx="948067" cy="624044"/>
          </a:xfrm>
          <a:prstGeom prst="rect">
            <a:avLst/>
          </a:prstGeom>
        </p:spPr>
      </p:pic>
      <p:pic>
        <p:nvPicPr>
          <p:cNvPr id="21" name="Immagine 20">
            <a:extLst>
              <a:ext uri="{FF2B5EF4-FFF2-40B4-BE49-F238E27FC236}">
                <a16:creationId xmlns:a16="http://schemas.microsoft.com/office/drawing/2014/main" id="{973F1F0D-61B8-44BC-AB72-EF7B1132F82E}"/>
              </a:ext>
            </a:extLst>
          </p:cNvPr>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ackgroundRemoval t="9551" b="89888" l="6714" r="95406">
                        <a14:foregroundMark x1="91166" y1="21910" x2="91166" y2="21910"/>
                        <a14:foregroundMark x1="7067" y1="38202" x2="7067" y2="38202"/>
                        <a14:foregroundMark x1="95406" y1="12360" x2="95406" y2="12360"/>
                      </a14:backgroundRemoval>
                    </a14:imgEffect>
                  </a14:imgLayer>
                </a14:imgProps>
              </a:ext>
              <a:ext uri="{28A0092B-C50C-407E-A947-70E740481C1C}">
                <a14:useLocalDpi xmlns:a14="http://schemas.microsoft.com/office/drawing/2010/main" val="0"/>
              </a:ext>
            </a:extLst>
          </a:blip>
          <a:stretch>
            <a:fillRect/>
          </a:stretch>
        </p:blipFill>
        <p:spPr>
          <a:xfrm rot="588864" flipH="1">
            <a:off x="2825764" y="2844155"/>
            <a:ext cx="948067" cy="624044"/>
          </a:xfrm>
          <a:prstGeom prst="rect">
            <a:avLst/>
          </a:prstGeom>
        </p:spPr>
      </p:pic>
      <p:pic>
        <p:nvPicPr>
          <p:cNvPr id="24" name="Immagine 23">
            <a:extLst>
              <a:ext uri="{FF2B5EF4-FFF2-40B4-BE49-F238E27FC236}">
                <a16:creationId xmlns:a16="http://schemas.microsoft.com/office/drawing/2014/main" id="{222EF1DA-9EFE-451B-B00F-49E77587E976}"/>
              </a:ext>
            </a:extLst>
          </p:cNvPr>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ackgroundRemoval t="9551" b="89888" l="6714" r="95406">
                        <a14:foregroundMark x1="91166" y1="21910" x2="91166" y2="21910"/>
                        <a14:foregroundMark x1="7067" y1="38202" x2="7067" y2="38202"/>
                        <a14:foregroundMark x1="95406" y1="12360" x2="95406" y2="12360"/>
                      </a14:backgroundRemoval>
                    </a14:imgEffect>
                  </a14:imgLayer>
                </a14:imgProps>
              </a:ext>
              <a:ext uri="{28A0092B-C50C-407E-A947-70E740481C1C}">
                <a14:useLocalDpi xmlns:a14="http://schemas.microsoft.com/office/drawing/2010/main" val="0"/>
              </a:ext>
            </a:extLst>
          </a:blip>
          <a:stretch>
            <a:fillRect/>
          </a:stretch>
        </p:blipFill>
        <p:spPr>
          <a:xfrm rot="2376301" flipH="1">
            <a:off x="4329768" y="3682346"/>
            <a:ext cx="948067" cy="624044"/>
          </a:xfrm>
          <a:prstGeom prst="rect">
            <a:avLst/>
          </a:prstGeom>
        </p:spPr>
      </p:pic>
      <p:pic>
        <p:nvPicPr>
          <p:cNvPr id="25" name="Immagine 24">
            <a:extLst>
              <a:ext uri="{FF2B5EF4-FFF2-40B4-BE49-F238E27FC236}">
                <a16:creationId xmlns:a16="http://schemas.microsoft.com/office/drawing/2014/main" id="{A8CC2512-CBDF-4AED-A3FE-6DE6050541B7}"/>
              </a:ext>
            </a:extLst>
          </p:cNvPr>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ackgroundRemoval t="9551" b="89888" l="6714" r="95406">
                        <a14:foregroundMark x1="91166" y1="21910" x2="91166" y2="21910"/>
                        <a14:foregroundMark x1="7067" y1="38202" x2="7067" y2="38202"/>
                        <a14:foregroundMark x1="95406" y1="12360" x2="95406" y2="12360"/>
                      </a14:backgroundRemoval>
                    </a14:imgEffect>
                  </a14:imgLayer>
                </a14:imgProps>
              </a:ext>
              <a:ext uri="{28A0092B-C50C-407E-A947-70E740481C1C}">
                <a14:useLocalDpi xmlns:a14="http://schemas.microsoft.com/office/drawing/2010/main" val="0"/>
              </a:ext>
            </a:extLst>
          </a:blip>
          <a:stretch>
            <a:fillRect/>
          </a:stretch>
        </p:blipFill>
        <p:spPr>
          <a:xfrm rot="3169539" flipH="1">
            <a:off x="3724021" y="4446029"/>
            <a:ext cx="1695958" cy="624152"/>
          </a:xfrm>
          <a:prstGeom prst="rect">
            <a:avLst/>
          </a:prstGeom>
        </p:spPr>
      </p:pic>
      <p:pic>
        <p:nvPicPr>
          <p:cNvPr id="27" name="Immagine 26">
            <a:extLst>
              <a:ext uri="{FF2B5EF4-FFF2-40B4-BE49-F238E27FC236}">
                <a16:creationId xmlns:a16="http://schemas.microsoft.com/office/drawing/2014/main" id="{19CB8995-A81D-444A-8319-2BAD9CDAA63A}"/>
              </a:ext>
            </a:extLst>
          </p:cNvPr>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ackgroundRemoval t="9551" b="89888" l="6714" r="95406">
                        <a14:foregroundMark x1="91166" y1="21910" x2="91166" y2="21910"/>
                        <a14:foregroundMark x1="7067" y1="38202" x2="7067" y2="38202"/>
                        <a14:foregroundMark x1="95406" y1="12360" x2="95406" y2="12360"/>
                      </a14:backgroundRemoval>
                    </a14:imgEffect>
                  </a14:imgLayer>
                </a14:imgProps>
              </a:ext>
              <a:ext uri="{28A0092B-C50C-407E-A947-70E740481C1C}">
                <a14:useLocalDpi xmlns:a14="http://schemas.microsoft.com/office/drawing/2010/main" val="0"/>
              </a:ext>
            </a:extLst>
          </a:blip>
          <a:stretch>
            <a:fillRect/>
          </a:stretch>
        </p:blipFill>
        <p:spPr>
          <a:xfrm rot="18822971" flipH="1" flipV="1">
            <a:off x="3842520" y="1794507"/>
            <a:ext cx="1535974" cy="572421"/>
          </a:xfrm>
          <a:prstGeom prst="rect">
            <a:avLst/>
          </a:prstGeom>
        </p:spPr>
      </p:pic>
      <p:sp>
        <p:nvSpPr>
          <p:cNvPr id="6" name="CasellaDiTesto 5">
            <a:extLst>
              <a:ext uri="{FF2B5EF4-FFF2-40B4-BE49-F238E27FC236}">
                <a16:creationId xmlns:a16="http://schemas.microsoft.com/office/drawing/2014/main" id="{08CFCEAE-3CD5-4D5D-9AEF-03B3C09B4A3D}"/>
              </a:ext>
            </a:extLst>
          </p:cNvPr>
          <p:cNvSpPr txBox="1"/>
          <p:nvPr/>
        </p:nvSpPr>
        <p:spPr>
          <a:xfrm>
            <a:off x="5354603" y="1932417"/>
            <a:ext cx="619529" cy="369332"/>
          </a:xfrm>
          <a:prstGeom prst="rect">
            <a:avLst/>
          </a:prstGeom>
          <a:noFill/>
        </p:spPr>
        <p:txBody>
          <a:bodyPr wrap="none" rtlCol="0">
            <a:spAutoFit/>
          </a:bodyPr>
          <a:lstStyle/>
          <a:p>
            <a:r>
              <a:rPr lang="it-IT" b="1" dirty="0">
                <a:solidFill>
                  <a:schemeClr val="bg1">
                    <a:lumMod val="85000"/>
                  </a:schemeClr>
                </a:solidFill>
              </a:rPr>
              <a:t>Stati</a:t>
            </a:r>
          </a:p>
        </p:txBody>
      </p:sp>
      <p:sp>
        <p:nvSpPr>
          <p:cNvPr id="11" name="CasellaDiTesto 10">
            <a:extLst>
              <a:ext uri="{FF2B5EF4-FFF2-40B4-BE49-F238E27FC236}">
                <a16:creationId xmlns:a16="http://schemas.microsoft.com/office/drawing/2014/main" id="{FA5AF3D6-4D8D-4D51-95EA-951B685BDB14}"/>
              </a:ext>
            </a:extLst>
          </p:cNvPr>
          <p:cNvSpPr txBox="1"/>
          <p:nvPr/>
        </p:nvSpPr>
        <p:spPr>
          <a:xfrm>
            <a:off x="5432111" y="5824115"/>
            <a:ext cx="990849" cy="369332"/>
          </a:xfrm>
          <a:prstGeom prst="rect">
            <a:avLst/>
          </a:prstGeom>
          <a:noFill/>
        </p:spPr>
        <p:txBody>
          <a:bodyPr wrap="none" rtlCol="0">
            <a:spAutoFit/>
          </a:bodyPr>
          <a:lstStyle/>
          <a:p>
            <a:r>
              <a:rPr lang="it-IT" b="1" dirty="0">
                <a:solidFill>
                  <a:srgbClr val="00A197"/>
                </a:solidFill>
              </a:rPr>
              <a:t>Cittadini</a:t>
            </a:r>
          </a:p>
        </p:txBody>
      </p:sp>
      <p:sp>
        <p:nvSpPr>
          <p:cNvPr id="32" name="CasellaDiTesto 31">
            <a:extLst>
              <a:ext uri="{FF2B5EF4-FFF2-40B4-BE49-F238E27FC236}">
                <a16:creationId xmlns:a16="http://schemas.microsoft.com/office/drawing/2014/main" id="{45B85C5F-DE8B-4863-B091-64283A6A5CC7}"/>
              </a:ext>
            </a:extLst>
          </p:cNvPr>
          <p:cNvSpPr txBox="1"/>
          <p:nvPr/>
        </p:nvSpPr>
        <p:spPr>
          <a:xfrm>
            <a:off x="3339932" y="3443682"/>
            <a:ext cx="820674" cy="769441"/>
          </a:xfrm>
          <a:prstGeom prst="rect">
            <a:avLst/>
          </a:prstGeom>
          <a:noFill/>
        </p:spPr>
        <p:txBody>
          <a:bodyPr wrap="none" rtlCol="0">
            <a:spAutoFit/>
          </a:bodyPr>
          <a:lstStyle/>
          <a:p>
            <a:pPr algn="ctr"/>
            <a:r>
              <a:rPr lang="it-IT" sz="2400" b="1" dirty="0">
                <a:solidFill>
                  <a:schemeClr val="bg1">
                    <a:lumMod val="85000"/>
                  </a:schemeClr>
                </a:solidFill>
              </a:rPr>
              <a:t>169</a:t>
            </a:r>
            <a:r>
              <a:rPr lang="it-IT" b="1" dirty="0">
                <a:solidFill>
                  <a:schemeClr val="bg1">
                    <a:lumMod val="85000"/>
                  </a:schemeClr>
                </a:solidFill>
              </a:rPr>
              <a:t> </a:t>
            </a:r>
          </a:p>
          <a:p>
            <a:pPr algn="ctr"/>
            <a:r>
              <a:rPr lang="it-IT" sz="2000" b="1" dirty="0">
                <a:solidFill>
                  <a:schemeClr val="bg1">
                    <a:lumMod val="85000"/>
                  </a:schemeClr>
                </a:solidFill>
              </a:rPr>
              <a:t>target</a:t>
            </a:r>
          </a:p>
        </p:txBody>
      </p:sp>
      <p:sp>
        <p:nvSpPr>
          <p:cNvPr id="33" name="CasellaDiTesto 32">
            <a:extLst>
              <a:ext uri="{FF2B5EF4-FFF2-40B4-BE49-F238E27FC236}">
                <a16:creationId xmlns:a16="http://schemas.microsoft.com/office/drawing/2014/main" id="{1BA157A2-7C25-4AE8-9D20-6D0EFB07E52D}"/>
              </a:ext>
            </a:extLst>
          </p:cNvPr>
          <p:cNvSpPr txBox="1"/>
          <p:nvPr/>
        </p:nvSpPr>
        <p:spPr>
          <a:xfrm>
            <a:off x="1769203" y="3341888"/>
            <a:ext cx="1064779" cy="769441"/>
          </a:xfrm>
          <a:prstGeom prst="rect">
            <a:avLst/>
          </a:prstGeom>
          <a:noFill/>
        </p:spPr>
        <p:txBody>
          <a:bodyPr wrap="none" rtlCol="0">
            <a:spAutoFit/>
          </a:bodyPr>
          <a:lstStyle/>
          <a:p>
            <a:pPr algn="ctr"/>
            <a:r>
              <a:rPr lang="it-IT" sz="2400" b="1" dirty="0">
                <a:solidFill>
                  <a:schemeClr val="bg1">
                    <a:lumMod val="85000"/>
                  </a:schemeClr>
                </a:solidFill>
              </a:rPr>
              <a:t>17</a:t>
            </a:r>
            <a:r>
              <a:rPr lang="it-IT" b="1" dirty="0">
                <a:solidFill>
                  <a:schemeClr val="bg1">
                    <a:lumMod val="85000"/>
                  </a:schemeClr>
                </a:solidFill>
              </a:rPr>
              <a:t> </a:t>
            </a:r>
          </a:p>
          <a:p>
            <a:pPr algn="ctr"/>
            <a:r>
              <a:rPr lang="it-IT" sz="2000" b="1" dirty="0">
                <a:solidFill>
                  <a:schemeClr val="bg1">
                    <a:lumMod val="85000"/>
                  </a:schemeClr>
                </a:solidFill>
              </a:rPr>
              <a:t>obiettiv</a:t>
            </a:r>
            <a:r>
              <a:rPr lang="it-IT" b="1" dirty="0">
                <a:solidFill>
                  <a:schemeClr val="bg1">
                    <a:lumMod val="85000"/>
                  </a:schemeClr>
                </a:solidFill>
              </a:rPr>
              <a:t>i</a:t>
            </a:r>
          </a:p>
        </p:txBody>
      </p:sp>
      <p:pic>
        <p:nvPicPr>
          <p:cNvPr id="29" name="Immagine 28">
            <a:extLst>
              <a:ext uri="{FF2B5EF4-FFF2-40B4-BE49-F238E27FC236}">
                <a16:creationId xmlns:a16="http://schemas.microsoft.com/office/drawing/2014/main" id="{576DA2BF-C631-4838-99A5-3D7232888D70}"/>
              </a:ext>
            </a:extLst>
          </p:cNvPr>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backgroundRemoval t="9551" b="89888" l="6714" r="95406">
                        <a14:foregroundMark x1="91166" y1="21910" x2="91166" y2="21910"/>
                        <a14:foregroundMark x1="7067" y1="38202" x2="7067" y2="38202"/>
                        <a14:foregroundMark x1="95406" y1="12360" x2="95406" y2="12360"/>
                      </a14:backgroundRemoval>
                    </a14:imgEffect>
                  </a14:imgLayer>
                </a14:imgProps>
              </a:ext>
              <a:ext uri="{28A0092B-C50C-407E-A947-70E740481C1C}">
                <a14:useLocalDpi xmlns:a14="http://schemas.microsoft.com/office/drawing/2010/main" val="0"/>
              </a:ext>
            </a:extLst>
          </a:blip>
          <a:stretch>
            <a:fillRect/>
          </a:stretch>
        </p:blipFill>
        <p:spPr>
          <a:xfrm rot="7453213" flipV="1">
            <a:off x="6077830" y="2122154"/>
            <a:ext cx="1163752" cy="846082"/>
          </a:xfrm>
          <a:prstGeom prst="rect">
            <a:avLst/>
          </a:prstGeom>
        </p:spPr>
      </p:pic>
      <p:pic>
        <p:nvPicPr>
          <p:cNvPr id="30" name="Immagine 29">
            <a:extLst>
              <a:ext uri="{FF2B5EF4-FFF2-40B4-BE49-F238E27FC236}">
                <a16:creationId xmlns:a16="http://schemas.microsoft.com/office/drawing/2014/main" id="{16D3853A-EF5D-46C4-BE35-F6FAE54EC25E}"/>
              </a:ext>
            </a:extLst>
          </p:cNvPr>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backgroundRemoval t="9551" b="89888" l="6714" r="95406">
                        <a14:foregroundMark x1="91166" y1="21910" x2="91166" y2="21910"/>
                        <a14:foregroundMark x1="7067" y1="38202" x2="7067" y2="38202"/>
                        <a14:foregroundMark x1="95406" y1="12360" x2="95406" y2="12360"/>
                      </a14:backgroundRemoval>
                    </a14:imgEffect>
                  </a14:imgLayer>
                </a14:imgProps>
              </a:ext>
              <a:ext uri="{28A0092B-C50C-407E-A947-70E740481C1C}">
                <a14:useLocalDpi xmlns:a14="http://schemas.microsoft.com/office/drawing/2010/main" val="0"/>
              </a:ext>
            </a:extLst>
          </a:blip>
          <a:stretch>
            <a:fillRect/>
          </a:stretch>
        </p:blipFill>
        <p:spPr>
          <a:xfrm rot="11982137" flipH="1" flipV="1">
            <a:off x="3613926" y="5279846"/>
            <a:ext cx="1456388" cy="907391"/>
          </a:xfrm>
          <a:prstGeom prst="rect">
            <a:avLst/>
          </a:prstGeom>
        </p:spPr>
      </p:pic>
      <p:sp>
        <p:nvSpPr>
          <p:cNvPr id="2" name="CasellaDiTesto 1">
            <a:extLst>
              <a:ext uri="{FF2B5EF4-FFF2-40B4-BE49-F238E27FC236}">
                <a16:creationId xmlns:a16="http://schemas.microsoft.com/office/drawing/2014/main" id="{64B01A26-57BA-477A-B6D0-418D2707F59B}"/>
              </a:ext>
            </a:extLst>
          </p:cNvPr>
          <p:cNvSpPr txBox="1"/>
          <p:nvPr/>
        </p:nvSpPr>
        <p:spPr>
          <a:xfrm>
            <a:off x="6902187" y="2142059"/>
            <a:ext cx="1671547" cy="646331"/>
          </a:xfrm>
          <a:prstGeom prst="rect">
            <a:avLst/>
          </a:prstGeom>
          <a:noFill/>
        </p:spPr>
        <p:txBody>
          <a:bodyPr wrap="square" rtlCol="0">
            <a:spAutoFit/>
          </a:bodyPr>
          <a:lstStyle/>
          <a:p>
            <a:r>
              <a:rPr lang="it-IT" dirty="0">
                <a:solidFill>
                  <a:srgbClr val="00A197"/>
                </a:solidFill>
              </a:rPr>
              <a:t>Corso </a:t>
            </a:r>
            <a:r>
              <a:rPr lang="it-IT" b="1" dirty="0">
                <a:solidFill>
                  <a:srgbClr val="00A197"/>
                </a:solidFill>
              </a:rPr>
              <a:t>FINANZA D’IMPATTO</a:t>
            </a:r>
          </a:p>
        </p:txBody>
      </p:sp>
      <p:sp>
        <p:nvSpPr>
          <p:cNvPr id="35" name="CasellaDiTesto 34">
            <a:extLst>
              <a:ext uri="{FF2B5EF4-FFF2-40B4-BE49-F238E27FC236}">
                <a16:creationId xmlns:a16="http://schemas.microsoft.com/office/drawing/2014/main" id="{327F58B7-B9C6-4DD9-A60D-DFD762B7586A}"/>
              </a:ext>
            </a:extLst>
          </p:cNvPr>
          <p:cNvSpPr txBox="1"/>
          <p:nvPr/>
        </p:nvSpPr>
        <p:spPr>
          <a:xfrm>
            <a:off x="2833982" y="5710127"/>
            <a:ext cx="1311393" cy="369332"/>
          </a:xfrm>
          <a:prstGeom prst="rect">
            <a:avLst/>
          </a:prstGeom>
          <a:noFill/>
        </p:spPr>
        <p:txBody>
          <a:bodyPr wrap="square" rtlCol="0">
            <a:spAutoFit/>
          </a:bodyPr>
          <a:lstStyle/>
          <a:p>
            <a:r>
              <a:rPr lang="it-IT" dirty="0">
                <a:solidFill>
                  <a:srgbClr val="00A197"/>
                </a:solidFill>
              </a:rPr>
              <a:t>Corso </a:t>
            </a:r>
            <a:r>
              <a:rPr lang="it-IT" b="1" dirty="0">
                <a:solidFill>
                  <a:srgbClr val="00A197"/>
                </a:solidFill>
              </a:rPr>
              <a:t>ESG</a:t>
            </a:r>
          </a:p>
        </p:txBody>
      </p:sp>
      <p:sp>
        <p:nvSpPr>
          <p:cNvPr id="3" name="Ovale 2">
            <a:extLst>
              <a:ext uri="{FF2B5EF4-FFF2-40B4-BE49-F238E27FC236}">
                <a16:creationId xmlns:a16="http://schemas.microsoft.com/office/drawing/2014/main" id="{C1144059-DA25-4FD2-A88B-632286F87B33}"/>
              </a:ext>
            </a:extLst>
          </p:cNvPr>
          <p:cNvSpPr/>
          <p:nvPr/>
        </p:nvSpPr>
        <p:spPr>
          <a:xfrm rot="20111448">
            <a:off x="4645742" y="1248505"/>
            <a:ext cx="4373282" cy="2162294"/>
          </a:xfrm>
          <a:prstGeom prst="ellipse">
            <a:avLst/>
          </a:prstGeom>
          <a:noFill/>
          <a:ln w="254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7" name="Titolo 3">
            <a:extLst>
              <a:ext uri="{FF2B5EF4-FFF2-40B4-BE49-F238E27FC236}">
                <a16:creationId xmlns:a16="http://schemas.microsoft.com/office/drawing/2014/main" id="{BDC2AF7D-08BA-451F-A5EF-90BB3BAA4D15}"/>
              </a:ext>
            </a:extLst>
          </p:cNvPr>
          <p:cNvSpPr txBox="1">
            <a:spLocks/>
          </p:cNvSpPr>
          <p:nvPr/>
        </p:nvSpPr>
        <p:spPr>
          <a:xfrm>
            <a:off x="234000" y="475200"/>
            <a:ext cx="8690400" cy="505528"/>
          </a:xfrm>
          <a:prstGeom prst="rect">
            <a:avLst/>
          </a:prstGeom>
        </p:spPr>
        <p:txBody>
          <a:bodyPr vert="horz" lIns="0" tIns="0" rIns="0" bIns="0" rtlCol="0" anchor="t" anchorCtr="0">
            <a:noAutofit/>
          </a:bodyPr>
          <a:lstStyle>
            <a:lvl1pPr algn="l" rtl="0" eaLnBrk="1" fontAlgn="base" hangingPunct="1">
              <a:lnSpc>
                <a:spcPts val="2400"/>
              </a:lnSpc>
              <a:spcBef>
                <a:spcPct val="0"/>
              </a:spcBef>
              <a:spcAft>
                <a:spcPct val="0"/>
              </a:spcAft>
              <a:defRPr lang="en-GB" sz="2200" b="1" kern="1200" noProof="0" dirty="0">
                <a:solidFill>
                  <a:schemeClr val="tx1"/>
                </a:solidFill>
                <a:latin typeface="+mj-lt"/>
                <a:ea typeface="+mj-ea"/>
                <a:cs typeface="Arial" panose="020B0604020202020204" pitchFamily="34" charset="0"/>
              </a:defRPr>
            </a:lvl1pPr>
            <a:lvl2pPr algn="ctr" rtl="0" eaLnBrk="1" fontAlgn="base" hangingPunct="1">
              <a:spcBef>
                <a:spcPct val="0"/>
              </a:spcBef>
              <a:spcAft>
                <a:spcPct val="0"/>
              </a:spcAft>
              <a:defRPr sz="3300">
                <a:solidFill>
                  <a:schemeClr val="tx1"/>
                </a:solidFill>
                <a:latin typeface="Arial" charset="0"/>
              </a:defRPr>
            </a:lvl2pPr>
            <a:lvl3pPr algn="ctr" rtl="0" eaLnBrk="1" fontAlgn="base" hangingPunct="1">
              <a:spcBef>
                <a:spcPct val="0"/>
              </a:spcBef>
              <a:spcAft>
                <a:spcPct val="0"/>
              </a:spcAft>
              <a:defRPr sz="3300">
                <a:solidFill>
                  <a:schemeClr val="tx1"/>
                </a:solidFill>
                <a:latin typeface="Arial" charset="0"/>
              </a:defRPr>
            </a:lvl3pPr>
            <a:lvl4pPr algn="ctr" rtl="0" eaLnBrk="1" fontAlgn="base" hangingPunct="1">
              <a:spcBef>
                <a:spcPct val="0"/>
              </a:spcBef>
              <a:spcAft>
                <a:spcPct val="0"/>
              </a:spcAft>
              <a:defRPr sz="3300">
                <a:solidFill>
                  <a:schemeClr val="tx1"/>
                </a:solidFill>
                <a:latin typeface="Arial" charset="0"/>
              </a:defRPr>
            </a:lvl4pPr>
            <a:lvl5pPr algn="ctr" rtl="0" eaLnBrk="1" fontAlgn="base" hangingPunct="1">
              <a:spcBef>
                <a:spcPct val="0"/>
              </a:spcBef>
              <a:spcAft>
                <a:spcPct val="0"/>
              </a:spcAft>
              <a:defRPr sz="3300">
                <a:solidFill>
                  <a:schemeClr val="tx1"/>
                </a:solidFill>
                <a:latin typeface="Arial" charset="0"/>
              </a:defRPr>
            </a:lvl5pPr>
            <a:lvl6pPr marL="342875" algn="ctr" rtl="0" eaLnBrk="1" fontAlgn="base" hangingPunct="1">
              <a:spcBef>
                <a:spcPct val="0"/>
              </a:spcBef>
              <a:spcAft>
                <a:spcPct val="0"/>
              </a:spcAft>
              <a:defRPr sz="3300">
                <a:solidFill>
                  <a:schemeClr val="tx1"/>
                </a:solidFill>
                <a:latin typeface="Arial" charset="0"/>
              </a:defRPr>
            </a:lvl6pPr>
            <a:lvl7pPr marL="685749" algn="ctr" rtl="0" eaLnBrk="1" fontAlgn="base" hangingPunct="1">
              <a:spcBef>
                <a:spcPct val="0"/>
              </a:spcBef>
              <a:spcAft>
                <a:spcPct val="0"/>
              </a:spcAft>
              <a:defRPr sz="3300">
                <a:solidFill>
                  <a:schemeClr val="tx1"/>
                </a:solidFill>
                <a:latin typeface="Arial" charset="0"/>
              </a:defRPr>
            </a:lvl7pPr>
            <a:lvl8pPr marL="1028624" algn="ctr" rtl="0" eaLnBrk="1" fontAlgn="base" hangingPunct="1">
              <a:spcBef>
                <a:spcPct val="0"/>
              </a:spcBef>
              <a:spcAft>
                <a:spcPct val="0"/>
              </a:spcAft>
              <a:defRPr sz="3300">
                <a:solidFill>
                  <a:schemeClr val="tx1"/>
                </a:solidFill>
                <a:latin typeface="Arial" charset="0"/>
              </a:defRPr>
            </a:lvl8pPr>
            <a:lvl9pPr marL="1371498" algn="ctr" rtl="0" eaLnBrk="1" fontAlgn="base" hangingPunct="1">
              <a:spcBef>
                <a:spcPct val="0"/>
              </a:spcBef>
              <a:spcAft>
                <a:spcPct val="0"/>
              </a:spcAft>
              <a:defRPr sz="3300">
                <a:solidFill>
                  <a:schemeClr val="tx1"/>
                </a:solidFill>
                <a:latin typeface="Arial" charset="0"/>
              </a:defRPr>
            </a:lvl9pPr>
          </a:lstStyle>
          <a:p>
            <a:pPr lvl="0" fontAlgn="auto">
              <a:spcBef>
                <a:spcPts val="0"/>
              </a:spcBef>
              <a:spcAft>
                <a:spcPts val="0"/>
              </a:spcAft>
              <a:defRPr/>
            </a:pPr>
            <a:r>
              <a:rPr lang="it-IT" sz="2800" b="0" dirty="0">
                <a:latin typeface="+mn-lt"/>
                <a:cs typeface="+mj-cs"/>
              </a:rPr>
              <a:t>Una mappa concettuale  dell’Agenda 2030</a:t>
            </a:r>
          </a:p>
        </p:txBody>
      </p:sp>
      <p:sp>
        <p:nvSpPr>
          <p:cNvPr id="36" name="Ovale 35">
            <a:extLst>
              <a:ext uri="{FF2B5EF4-FFF2-40B4-BE49-F238E27FC236}">
                <a16:creationId xmlns:a16="http://schemas.microsoft.com/office/drawing/2014/main" id="{12B5965E-D563-494A-A1C3-0A485CF67E02}"/>
              </a:ext>
            </a:extLst>
          </p:cNvPr>
          <p:cNvSpPr/>
          <p:nvPr/>
        </p:nvSpPr>
        <p:spPr>
          <a:xfrm>
            <a:off x="2383200" y="4838618"/>
            <a:ext cx="4660772" cy="1544182"/>
          </a:xfrm>
          <a:prstGeom prst="ellipse">
            <a:avLst/>
          </a:prstGeom>
          <a:noFill/>
          <a:ln w="254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0" name="Picture 14" descr="Commissione di Diritto Bancario e del Terzo Settore">
            <a:extLst>
              <a:ext uri="{FF2B5EF4-FFF2-40B4-BE49-F238E27FC236}">
                <a16:creationId xmlns:a16="http://schemas.microsoft.com/office/drawing/2014/main" id="{6CC7BD07-CBCF-451F-9338-68C97F8EFFA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148000" y="3720608"/>
            <a:ext cx="962810" cy="962810"/>
          </a:xfrm>
          <a:prstGeom prst="rect">
            <a:avLst/>
          </a:prstGeom>
          <a:noFill/>
          <a:extLst>
            <a:ext uri="{909E8E84-426E-40DD-AFC4-6F175D3DCCD1}">
              <a14:hiddenFill xmlns:a14="http://schemas.microsoft.com/office/drawing/2010/main">
                <a:solidFill>
                  <a:srgbClr val="FFFFFF"/>
                </a:solidFill>
              </a14:hiddenFill>
            </a:ext>
          </a:extLst>
        </p:spPr>
      </p:pic>
      <p:sp>
        <p:nvSpPr>
          <p:cNvPr id="42" name="Ovale 41">
            <a:extLst>
              <a:ext uri="{FF2B5EF4-FFF2-40B4-BE49-F238E27FC236}">
                <a16:creationId xmlns:a16="http://schemas.microsoft.com/office/drawing/2014/main" id="{05346118-428F-49E9-9020-D60141EDBFB1}"/>
              </a:ext>
            </a:extLst>
          </p:cNvPr>
          <p:cNvSpPr/>
          <p:nvPr/>
        </p:nvSpPr>
        <p:spPr>
          <a:xfrm rot="21372826">
            <a:off x="4765120" y="3333042"/>
            <a:ext cx="4225102" cy="1813307"/>
          </a:xfrm>
          <a:prstGeom prst="ellipse">
            <a:avLst/>
          </a:prstGeom>
          <a:noFill/>
          <a:ln w="254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4" name="CasellaDiTesto 43">
            <a:extLst>
              <a:ext uri="{FF2B5EF4-FFF2-40B4-BE49-F238E27FC236}">
                <a16:creationId xmlns:a16="http://schemas.microsoft.com/office/drawing/2014/main" id="{C8397D4A-8CB0-4B29-AC40-71D16644008A}"/>
              </a:ext>
            </a:extLst>
          </p:cNvPr>
          <p:cNvSpPr txBox="1"/>
          <p:nvPr/>
        </p:nvSpPr>
        <p:spPr>
          <a:xfrm>
            <a:off x="7216265" y="4131804"/>
            <a:ext cx="1311393" cy="369332"/>
          </a:xfrm>
          <a:prstGeom prst="rect">
            <a:avLst/>
          </a:prstGeom>
          <a:noFill/>
        </p:spPr>
        <p:txBody>
          <a:bodyPr wrap="square" rtlCol="0">
            <a:spAutoFit/>
          </a:bodyPr>
          <a:lstStyle/>
          <a:p>
            <a:r>
              <a:rPr lang="it-IT" dirty="0">
                <a:solidFill>
                  <a:srgbClr val="00A197"/>
                </a:solidFill>
              </a:rPr>
              <a:t>Corso </a:t>
            </a:r>
            <a:r>
              <a:rPr lang="it-IT" b="1" dirty="0">
                <a:solidFill>
                  <a:srgbClr val="00A197"/>
                </a:solidFill>
              </a:rPr>
              <a:t>ETS</a:t>
            </a:r>
          </a:p>
        </p:txBody>
      </p:sp>
      <p:pic>
        <p:nvPicPr>
          <p:cNvPr id="1026" name="Picture 2" descr="Formazione | Ente Unificato Formazione e Sicurezza">
            <a:extLst>
              <a:ext uri="{FF2B5EF4-FFF2-40B4-BE49-F238E27FC236}">
                <a16:creationId xmlns:a16="http://schemas.microsoft.com/office/drawing/2014/main" id="{D08986FA-F773-490E-803F-B00446B19DC2}"/>
              </a:ext>
            </a:extLst>
          </p:cNvPr>
          <p:cNvPicPr>
            <a:picLocks noChangeAspect="1" noChangeArrowheads="1"/>
          </p:cNvPicPr>
          <p:nvPr/>
        </p:nvPicPr>
        <p:blipFill>
          <a:blip r:embed="rId13">
            <a:biLevel thresh="75000"/>
            <a:extLst>
              <a:ext uri="{BEBA8EAE-BF5A-486C-A8C5-ECC9F3942E4B}">
                <a14:imgProps xmlns:a14="http://schemas.microsoft.com/office/drawing/2010/main">
                  <a14:imgLayer r:embed="rId14">
                    <a14:imgEffect>
                      <a14:backgroundRemoval t="10000" b="90000" l="10000" r="90000">
                        <a14:foregroundMark x1="70120" y1="60000" x2="70120" y2="60000"/>
                        <a14:foregroundMark x1="75697" y1="81290" x2="75697" y2="81290"/>
                        <a14:foregroundMark x1="58566" y1="62581" x2="58566" y2="62581"/>
                        <a14:foregroundMark x1="44622" y1="61290" x2="44622" y2="61290"/>
                        <a14:foregroundMark x1="57371" y1="25161" x2="57371" y2="25161"/>
                        <a14:foregroundMark x1="56574" y1="32903" x2="56574" y2="32903"/>
                        <a14:foregroundMark x1="56574" y1="40645" x2="56574" y2="40645"/>
                        <a14:foregroundMark x1="29084" y1="30968" x2="29084" y2="30968"/>
                        <a14:backgroundMark x1="44223" y1="65161" x2="44223" y2="65161"/>
                        <a14:backgroundMark x1="43426" y1="65806" x2="43426" y2="65806"/>
                        <a14:backgroundMark x1="42231" y1="66452" x2="42231" y2="66452"/>
                        <a14:backgroundMark x1="70120" y1="65806" x2="70120" y2="65806"/>
                        <a14:backgroundMark x1="45020" y1="80645" x2="45020" y2="80645"/>
                        <a14:backgroundMark x1="56574" y1="81935" x2="56574" y2="81935"/>
                        <a14:backgroundMark x1="70120" y1="80000" x2="70120" y2="80000"/>
                        <a14:backgroundMark x1="31076" y1="55484" x2="31076" y2="55484"/>
                        <a14:backgroundMark x1="28685" y1="47742" x2="28685" y2="47742"/>
                        <a14:backgroundMark x1="37849" y1="19355" x2="37849" y2="19355"/>
                        <a14:backgroundMark x1="29880" y1="29032" x2="29880" y2="29032"/>
                        <a14:backgroundMark x1="30677" y1="32903" x2="30677" y2="32903"/>
                        <a14:backgroundMark x1="29482" y1="31613" x2="29482" y2="31613"/>
                        <a14:backgroundMark x1="29482" y1="30323" x2="29482" y2="30323"/>
                        <a14:backgroundMark x1="55777" y1="64516" x2="55777" y2="64516"/>
                        <a14:backgroundMark x1="41434" y1="45806" x2="41434" y2="45806"/>
                      </a14:backgroundRemoval>
                    </a14:imgEffect>
                  </a14:imgLayer>
                </a14:imgProps>
              </a:ext>
              <a:ext uri="{28A0092B-C50C-407E-A947-70E740481C1C}">
                <a14:useLocalDpi xmlns:a14="http://schemas.microsoft.com/office/drawing/2010/main" val="0"/>
              </a:ext>
            </a:extLst>
          </a:blip>
          <a:srcRect/>
          <a:stretch>
            <a:fillRect/>
          </a:stretch>
        </p:blipFill>
        <p:spPr bwMode="auto">
          <a:xfrm>
            <a:off x="2666129" y="5014226"/>
            <a:ext cx="1368674" cy="845198"/>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Formazione | Ente Unificato Formazione e Sicurezza">
            <a:extLst>
              <a:ext uri="{FF2B5EF4-FFF2-40B4-BE49-F238E27FC236}">
                <a16:creationId xmlns:a16="http://schemas.microsoft.com/office/drawing/2014/main" id="{142C8AF1-81AA-4F3B-B2D8-C4C853753629}"/>
              </a:ext>
            </a:extLst>
          </p:cNvPr>
          <p:cNvPicPr>
            <a:picLocks noChangeAspect="1" noChangeArrowheads="1"/>
          </p:cNvPicPr>
          <p:nvPr/>
        </p:nvPicPr>
        <p:blipFill>
          <a:blip r:embed="rId13">
            <a:biLevel thresh="75000"/>
            <a:extLst>
              <a:ext uri="{BEBA8EAE-BF5A-486C-A8C5-ECC9F3942E4B}">
                <a14:imgProps xmlns:a14="http://schemas.microsoft.com/office/drawing/2010/main">
                  <a14:imgLayer r:embed="rId14">
                    <a14:imgEffect>
                      <a14:backgroundRemoval t="10000" b="90000" l="10000" r="90000">
                        <a14:foregroundMark x1="70120" y1="60000" x2="70120" y2="60000"/>
                        <a14:foregroundMark x1="75697" y1="81290" x2="75697" y2="81290"/>
                        <a14:foregroundMark x1="58566" y1="62581" x2="58566" y2="62581"/>
                        <a14:foregroundMark x1="44622" y1="61290" x2="44622" y2="61290"/>
                        <a14:foregroundMark x1="57371" y1="25161" x2="57371" y2="25161"/>
                        <a14:foregroundMark x1="56574" y1="32903" x2="56574" y2="32903"/>
                        <a14:foregroundMark x1="56574" y1="40645" x2="56574" y2="40645"/>
                        <a14:foregroundMark x1="29084" y1="30968" x2="29084" y2="30968"/>
                        <a14:backgroundMark x1="44223" y1="65161" x2="44223" y2="65161"/>
                        <a14:backgroundMark x1="43426" y1="65806" x2="43426" y2="65806"/>
                        <a14:backgroundMark x1="42231" y1="66452" x2="42231" y2="66452"/>
                        <a14:backgroundMark x1="70120" y1="65806" x2="70120" y2="65806"/>
                        <a14:backgroundMark x1="45020" y1="80645" x2="45020" y2="80645"/>
                        <a14:backgroundMark x1="56574" y1="81935" x2="56574" y2="81935"/>
                        <a14:backgroundMark x1="70120" y1="80000" x2="70120" y2="80000"/>
                        <a14:backgroundMark x1="31076" y1="55484" x2="31076" y2="55484"/>
                        <a14:backgroundMark x1="28685" y1="47742" x2="28685" y2="47742"/>
                        <a14:backgroundMark x1="37849" y1="19355" x2="37849" y2="19355"/>
                        <a14:backgroundMark x1="29880" y1="29032" x2="29880" y2="29032"/>
                        <a14:backgroundMark x1="30677" y1="32903" x2="30677" y2="32903"/>
                        <a14:backgroundMark x1="29482" y1="31613" x2="29482" y2="31613"/>
                        <a14:backgroundMark x1="29482" y1="30323" x2="29482" y2="30323"/>
                        <a14:backgroundMark x1="55777" y1="64516" x2="55777" y2="64516"/>
                        <a14:backgroundMark x1="41434" y1="45806" x2="41434" y2="45806"/>
                      </a14:backgroundRemoval>
                    </a14:imgEffect>
                  </a14:imgLayer>
                </a14:imgProps>
              </a:ext>
              <a:ext uri="{28A0092B-C50C-407E-A947-70E740481C1C}">
                <a14:useLocalDpi xmlns:a14="http://schemas.microsoft.com/office/drawing/2010/main" val="0"/>
              </a:ext>
            </a:extLst>
          </a:blip>
          <a:srcRect/>
          <a:stretch>
            <a:fillRect/>
          </a:stretch>
        </p:blipFill>
        <p:spPr bwMode="auto">
          <a:xfrm>
            <a:off x="6821247" y="1430849"/>
            <a:ext cx="1368674" cy="845198"/>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Formazione | Ente Unificato Formazione e Sicurezza">
            <a:extLst>
              <a:ext uri="{FF2B5EF4-FFF2-40B4-BE49-F238E27FC236}">
                <a16:creationId xmlns:a16="http://schemas.microsoft.com/office/drawing/2014/main" id="{600F2E5F-B0B1-4BEB-94D7-91978D991996}"/>
              </a:ext>
            </a:extLst>
          </p:cNvPr>
          <p:cNvPicPr>
            <a:picLocks noChangeAspect="1" noChangeArrowheads="1"/>
          </p:cNvPicPr>
          <p:nvPr/>
        </p:nvPicPr>
        <p:blipFill>
          <a:blip r:embed="rId13">
            <a:biLevel thresh="75000"/>
            <a:extLst>
              <a:ext uri="{BEBA8EAE-BF5A-486C-A8C5-ECC9F3942E4B}">
                <a14:imgProps xmlns:a14="http://schemas.microsoft.com/office/drawing/2010/main">
                  <a14:imgLayer r:embed="rId14">
                    <a14:imgEffect>
                      <a14:backgroundRemoval t="10000" b="90000" l="10000" r="90000">
                        <a14:foregroundMark x1="70120" y1="60000" x2="70120" y2="60000"/>
                        <a14:foregroundMark x1="75697" y1="81290" x2="75697" y2="81290"/>
                        <a14:foregroundMark x1="58566" y1="62581" x2="58566" y2="62581"/>
                        <a14:foregroundMark x1="44622" y1="61290" x2="44622" y2="61290"/>
                        <a14:foregroundMark x1="57371" y1="25161" x2="57371" y2="25161"/>
                        <a14:foregroundMark x1="56574" y1="32903" x2="56574" y2="32903"/>
                        <a14:foregroundMark x1="56574" y1="40645" x2="56574" y2="40645"/>
                        <a14:foregroundMark x1="29084" y1="30968" x2="29084" y2="30968"/>
                        <a14:backgroundMark x1="44223" y1="65161" x2="44223" y2="65161"/>
                        <a14:backgroundMark x1="43426" y1="65806" x2="43426" y2="65806"/>
                        <a14:backgroundMark x1="42231" y1="66452" x2="42231" y2="66452"/>
                        <a14:backgroundMark x1="70120" y1="65806" x2="70120" y2="65806"/>
                        <a14:backgroundMark x1="45020" y1="80645" x2="45020" y2="80645"/>
                        <a14:backgroundMark x1="56574" y1="81935" x2="56574" y2="81935"/>
                        <a14:backgroundMark x1="70120" y1="80000" x2="70120" y2="80000"/>
                        <a14:backgroundMark x1="31076" y1="55484" x2="31076" y2="55484"/>
                        <a14:backgroundMark x1="28685" y1="47742" x2="28685" y2="47742"/>
                        <a14:backgroundMark x1="37849" y1="19355" x2="37849" y2="19355"/>
                        <a14:backgroundMark x1="29880" y1="29032" x2="29880" y2="29032"/>
                        <a14:backgroundMark x1="30677" y1="32903" x2="30677" y2="32903"/>
                        <a14:backgroundMark x1="29482" y1="31613" x2="29482" y2="31613"/>
                        <a14:backgroundMark x1="29482" y1="30323" x2="29482" y2="30323"/>
                        <a14:backgroundMark x1="55777" y1="64516" x2="55777" y2="64516"/>
                        <a14:backgroundMark x1="41434" y1="45806" x2="41434" y2="45806"/>
                      </a14:backgroundRemoval>
                    </a14:imgEffect>
                  </a14:imgLayer>
                </a14:imgProps>
              </a:ext>
              <a:ext uri="{28A0092B-C50C-407E-A947-70E740481C1C}">
                <a14:useLocalDpi xmlns:a14="http://schemas.microsoft.com/office/drawing/2010/main" val="0"/>
              </a:ext>
            </a:extLst>
          </a:blip>
          <a:srcRect/>
          <a:stretch>
            <a:fillRect/>
          </a:stretch>
        </p:blipFill>
        <p:spPr bwMode="auto">
          <a:xfrm>
            <a:off x="7053623" y="3396773"/>
            <a:ext cx="1368674" cy="845198"/>
          </a:xfrm>
          <a:prstGeom prst="rect">
            <a:avLst/>
          </a:prstGeom>
          <a:noFill/>
          <a:extLst>
            <a:ext uri="{909E8E84-426E-40DD-AFC4-6F175D3DCCD1}">
              <a14:hiddenFill xmlns:a14="http://schemas.microsoft.com/office/drawing/2010/main">
                <a:solidFill>
                  <a:srgbClr val="FFFFFF"/>
                </a:solidFill>
              </a14:hiddenFill>
            </a:ext>
          </a:extLst>
        </p:spPr>
      </p:pic>
      <p:pic>
        <p:nvPicPr>
          <p:cNvPr id="47" name="Immagine 46">
            <a:extLst>
              <a:ext uri="{FF2B5EF4-FFF2-40B4-BE49-F238E27FC236}">
                <a16:creationId xmlns:a16="http://schemas.microsoft.com/office/drawing/2014/main" id="{F3A3AA2D-7978-404B-96C0-392BB2C9165A}"/>
              </a:ext>
            </a:extLst>
          </p:cNvPr>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backgroundRemoval t="9551" b="89888" l="6714" r="95406">
                        <a14:foregroundMark x1="91166" y1="21910" x2="91166" y2="21910"/>
                        <a14:foregroundMark x1="7067" y1="38202" x2="7067" y2="38202"/>
                        <a14:foregroundMark x1="95406" y1="12360" x2="95406" y2="12360"/>
                      </a14:backgroundRemoval>
                    </a14:imgEffect>
                  </a14:imgLayer>
                </a14:imgProps>
              </a:ext>
              <a:ext uri="{28A0092B-C50C-407E-A947-70E740481C1C}">
                <a14:useLocalDpi xmlns:a14="http://schemas.microsoft.com/office/drawing/2010/main" val="0"/>
              </a:ext>
            </a:extLst>
          </a:blip>
          <a:stretch>
            <a:fillRect/>
          </a:stretch>
        </p:blipFill>
        <p:spPr>
          <a:xfrm rot="20050358" flipH="1">
            <a:off x="6126233" y="3765907"/>
            <a:ext cx="1282517" cy="769150"/>
          </a:xfrm>
          <a:prstGeom prst="rect">
            <a:avLst/>
          </a:prstGeom>
        </p:spPr>
      </p:pic>
      <p:sp>
        <p:nvSpPr>
          <p:cNvPr id="41" name="CasellaDiTesto 40">
            <a:extLst>
              <a:ext uri="{FF2B5EF4-FFF2-40B4-BE49-F238E27FC236}">
                <a16:creationId xmlns:a16="http://schemas.microsoft.com/office/drawing/2014/main" id="{EE30A71F-B73F-4840-BF83-87EDFE50118F}"/>
              </a:ext>
            </a:extLst>
          </p:cNvPr>
          <p:cNvSpPr txBox="1"/>
          <p:nvPr/>
        </p:nvSpPr>
        <p:spPr>
          <a:xfrm>
            <a:off x="4996800" y="4525854"/>
            <a:ext cx="1346844" cy="369332"/>
          </a:xfrm>
          <a:prstGeom prst="rect">
            <a:avLst/>
          </a:prstGeom>
          <a:noFill/>
        </p:spPr>
        <p:txBody>
          <a:bodyPr wrap="none" rtlCol="0">
            <a:spAutoFit/>
          </a:bodyPr>
          <a:lstStyle/>
          <a:p>
            <a:r>
              <a:rPr lang="it-IT" b="1" dirty="0">
                <a:solidFill>
                  <a:srgbClr val="00A197"/>
                </a:solidFill>
              </a:rPr>
              <a:t>Associazioni</a:t>
            </a:r>
          </a:p>
        </p:txBody>
      </p:sp>
      <p:pic>
        <p:nvPicPr>
          <p:cNvPr id="43" name="Picture 12" descr="Pin su simboli">
            <a:extLst>
              <a:ext uri="{FF2B5EF4-FFF2-40B4-BE49-F238E27FC236}">
                <a16:creationId xmlns:a16="http://schemas.microsoft.com/office/drawing/2014/main" id="{5DD7C3D9-1B74-4462-A037-0D79FFCF742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239265" y="2232014"/>
            <a:ext cx="949300" cy="949300"/>
          </a:xfrm>
          <a:prstGeom prst="rect">
            <a:avLst/>
          </a:prstGeom>
          <a:noFill/>
          <a:extLst>
            <a:ext uri="{909E8E84-426E-40DD-AFC4-6F175D3DCCD1}">
              <a14:hiddenFill xmlns:a14="http://schemas.microsoft.com/office/drawing/2010/main">
                <a:solidFill>
                  <a:srgbClr val="FFFFFF"/>
                </a:solidFill>
              </a14:hiddenFill>
            </a:ext>
          </a:extLst>
        </p:spPr>
      </p:pic>
      <p:sp>
        <p:nvSpPr>
          <p:cNvPr id="48" name="CasellaDiTesto 47">
            <a:extLst>
              <a:ext uri="{FF2B5EF4-FFF2-40B4-BE49-F238E27FC236}">
                <a16:creationId xmlns:a16="http://schemas.microsoft.com/office/drawing/2014/main" id="{5B9212EC-3189-4B6F-B411-B4938596EB3D}"/>
              </a:ext>
            </a:extLst>
          </p:cNvPr>
          <p:cNvSpPr txBox="1"/>
          <p:nvPr/>
        </p:nvSpPr>
        <p:spPr>
          <a:xfrm>
            <a:off x="5220000" y="3137334"/>
            <a:ext cx="957955" cy="369332"/>
          </a:xfrm>
          <a:prstGeom prst="rect">
            <a:avLst/>
          </a:prstGeom>
          <a:noFill/>
        </p:spPr>
        <p:txBody>
          <a:bodyPr wrap="none" rtlCol="0">
            <a:spAutoFit/>
          </a:bodyPr>
          <a:lstStyle/>
          <a:p>
            <a:r>
              <a:rPr lang="it-IT" b="1" dirty="0">
                <a:solidFill>
                  <a:srgbClr val="00A197"/>
                </a:solidFill>
              </a:rPr>
              <a:t>Imprese</a:t>
            </a:r>
          </a:p>
        </p:txBody>
      </p:sp>
    </p:spTree>
    <p:extLst>
      <p:ext uri="{BB962C8B-B14F-4D97-AF65-F5344CB8AC3E}">
        <p14:creationId xmlns:p14="http://schemas.microsoft.com/office/powerpoint/2010/main" val="10178316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asvis.it/plugins/slir/w-/public/asvis2/images/Notizie_2020/Tappe-sviluppo-sostenibile_XSTAMPA.jpg">
            <a:extLst>
              <a:ext uri="{FF2B5EF4-FFF2-40B4-BE49-F238E27FC236}">
                <a16:creationId xmlns:a16="http://schemas.microsoft.com/office/drawing/2014/main" id="{71462914-5464-4B11-8DE8-FB02E82E8D5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450"/>
          <a:stretch/>
        </p:blipFill>
        <p:spPr bwMode="auto">
          <a:xfrm>
            <a:off x="0" y="2238745"/>
            <a:ext cx="9144000" cy="3850979"/>
          </a:xfrm>
          <a:prstGeom prst="rect">
            <a:avLst/>
          </a:prstGeom>
          <a:noFill/>
          <a:extLst>
            <a:ext uri="{909E8E84-426E-40DD-AFC4-6F175D3DCCD1}">
              <a14:hiddenFill xmlns:a14="http://schemas.microsoft.com/office/drawing/2010/main">
                <a:solidFill>
                  <a:srgbClr val="FFFFFF"/>
                </a:solidFill>
              </a14:hiddenFill>
            </a:ext>
          </a:extLst>
        </p:spPr>
      </p:pic>
      <p:sp>
        <p:nvSpPr>
          <p:cNvPr id="4" name="Titolo 3">
            <a:extLst>
              <a:ext uri="{FF2B5EF4-FFF2-40B4-BE49-F238E27FC236}">
                <a16:creationId xmlns:a16="http://schemas.microsoft.com/office/drawing/2014/main" id="{2EAA910E-3F81-46D3-A05F-51E7E3A76444}"/>
              </a:ext>
            </a:extLst>
          </p:cNvPr>
          <p:cNvSpPr txBox="1">
            <a:spLocks/>
          </p:cNvSpPr>
          <p:nvPr/>
        </p:nvSpPr>
        <p:spPr>
          <a:xfrm>
            <a:off x="234000" y="475200"/>
            <a:ext cx="8690400" cy="505528"/>
          </a:xfrm>
          <a:prstGeom prst="rect">
            <a:avLst/>
          </a:prstGeom>
        </p:spPr>
        <p:txBody>
          <a:bodyPr vert="horz" lIns="0" tIns="0" rIns="0" bIns="0" rtlCol="0" anchor="t" anchorCtr="0">
            <a:noAutofit/>
          </a:bodyPr>
          <a:lstStyle>
            <a:lvl1pPr algn="l" rtl="0" eaLnBrk="1" fontAlgn="base" hangingPunct="1">
              <a:lnSpc>
                <a:spcPts val="2400"/>
              </a:lnSpc>
              <a:spcBef>
                <a:spcPct val="0"/>
              </a:spcBef>
              <a:spcAft>
                <a:spcPct val="0"/>
              </a:spcAft>
              <a:defRPr lang="en-GB" sz="2200" b="1" kern="1200" noProof="0" dirty="0">
                <a:solidFill>
                  <a:schemeClr val="tx1"/>
                </a:solidFill>
                <a:latin typeface="+mj-lt"/>
                <a:ea typeface="+mj-ea"/>
                <a:cs typeface="Arial" panose="020B0604020202020204" pitchFamily="34" charset="0"/>
              </a:defRPr>
            </a:lvl1pPr>
            <a:lvl2pPr algn="ctr" rtl="0" eaLnBrk="1" fontAlgn="base" hangingPunct="1">
              <a:spcBef>
                <a:spcPct val="0"/>
              </a:spcBef>
              <a:spcAft>
                <a:spcPct val="0"/>
              </a:spcAft>
              <a:defRPr sz="3300">
                <a:solidFill>
                  <a:schemeClr val="tx1"/>
                </a:solidFill>
                <a:latin typeface="Arial" charset="0"/>
              </a:defRPr>
            </a:lvl2pPr>
            <a:lvl3pPr algn="ctr" rtl="0" eaLnBrk="1" fontAlgn="base" hangingPunct="1">
              <a:spcBef>
                <a:spcPct val="0"/>
              </a:spcBef>
              <a:spcAft>
                <a:spcPct val="0"/>
              </a:spcAft>
              <a:defRPr sz="3300">
                <a:solidFill>
                  <a:schemeClr val="tx1"/>
                </a:solidFill>
                <a:latin typeface="Arial" charset="0"/>
              </a:defRPr>
            </a:lvl3pPr>
            <a:lvl4pPr algn="ctr" rtl="0" eaLnBrk="1" fontAlgn="base" hangingPunct="1">
              <a:spcBef>
                <a:spcPct val="0"/>
              </a:spcBef>
              <a:spcAft>
                <a:spcPct val="0"/>
              </a:spcAft>
              <a:defRPr sz="3300">
                <a:solidFill>
                  <a:schemeClr val="tx1"/>
                </a:solidFill>
                <a:latin typeface="Arial" charset="0"/>
              </a:defRPr>
            </a:lvl4pPr>
            <a:lvl5pPr algn="ctr" rtl="0" eaLnBrk="1" fontAlgn="base" hangingPunct="1">
              <a:spcBef>
                <a:spcPct val="0"/>
              </a:spcBef>
              <a:spcAft>
                <a:spcPct val="0"/>
              </a:spcAft>
              <a:defRPr sz="3300">
                <a:solidFill>
                  <a:schemeClr val="tx1"/>
                </a:solidFill>
                <a:latin typeface="Arial" charset="0"/>
              </a:defRPr>
            </a:lvl5pPr>
            <a:lvl6pPr marL="342875" algn="ctr" rtl="0" eaLnBrk="1" fontAlgn="base" hangingPunct="1">
              <a:spcBef>
                <a:spcPct val="0"/>
              </a:spcBef>
              <a:spcAft>
                <a:spcPct val="0"/>
              </a:spcAft>
              <a:defRPr sz="3300">
                <a:solidFill>
                  <a:schemeClr val="tx1"/>
                </a:solidFill>
                <a:latin typeface="Arial" charset="0"/>
              </a:defRPr>
            </a:lvl6pPr>
            <a:lvl7pPr marL="685749" algn="ctr" rtl="0" eaLnBrk="1" fontAlgn="base" hangingPunct="1">
              <a:spcBef>
                <a:spcPct val="0"/>
              </a:spcBef>
              <a:spcAft>
                <a:spcPct val="0"/>
              </a:spcAft>
              <a:defRPr sz="3300">
                <a:solidFill>
                  <a:schemeClr val="tx1"/>
                </a:solidFill>
                <a:latin typeface="Arial" charset="0"/>
              </a:defRPr>
            </a:lvl7pPr>
            <a:lvl8pPr marL="1028624" algn="ctr" rtl="0" eaLnBrk="1" fontAlgn="base" hangingPunct="1">
              <a:spcBef>
                <a:spcPct val="0"/>
              </a:spcBef>
              <a:spcAft>
                <a:spcPct val="0"/>
              </a:spcAft>
              <a:defRPr sz="3300">
                <a:solidFill>
                  <a:schemeClr val="tx1"/>
                </a:solidFill>
                <a:latin typeface="Arial" charset="0"/>
              </a:defRPr>
            </a:lvl8pPr>
            <a:lvl9pPr marL="1371498" algn="ctr" rtl="0" eaLnBrk="1" fontAlgn="base" hangingPunct="1">
              <a:spcBef>
                <a:spcPct val="0"/>
              </a:spcBef>
              <a:spcAft>
                <a:spcPct val="0"/>
              </a:spcAft>
              <a:defRPr sz="3300">
                <a:solidFill>
                  <a:schemeClr val="tx1"/>
                </a:solidFill>
                <a:latin typeface="Arial" charset="0"/>
              </a:defRPr>
            </a:lvl9pPr>
          </a:lstStyle>
          <a:p>
            <a:pPr fontAlgn="auto">
              <a:spcBef>
                <a:spcPts val="0"/>
              </a:spcBef>
              <a:spcAft>
                <a:spcPts val="0"/>
              </a:spcAft>
              <a:defRPr/>
            </a:pPr>
            <a:r>
              <a:rPr lang="it-IT" sz="2800" b="0" dirty="0">
                <a:latin typeface="+mn-lt"/>
                <a:cs typeface="+mj-cs"/>
              </a:rPr>
              <a:t>I passi per la realizzazione dell’Agenda 2030</a:t>
            </a:r>
          </a:p>
        </p:txBody>
      </p:sp>
      <p:sp>
        <p:nvSpPr>
          <p:cNvPr id="7" name="CasellaDiTesto 6">
            <a:extLst>
              <a:ext uri="{FF2B5EF4-FFF2-40B4-BE49-F238E27FC236}">
                <a16:creationId xmlns:a16="http://schemas.microsoft.com/office/drawing/2014/main" id="{78BBD03B-A5C5-47AA-8481-FEEF519DA1B8}"/>
              </a:ext>
            </a:extLst>
          </p:cNvPr>
          <p:cNvSpPr txBox="1"/>
          <p:nvPr/>
        </p:nvSpPr>
        <p:spPr>
          <a:xfrm>
            <a:off x="270000" y="6318002"/>
            <a:ext cx="341760" cy="276999"/>
          </a:xfrm>
          <a:prstGeom prst="rect">
            <a:avLst/>
          </a:prstGeom>
          <a:noFill/>
        </p:spPr>
        <p:txBody>
          <a:bodyPr wrap="none" rtlCol="0">
            <a:spAutoFit/>
          </a:bodyPr>
          <a:lstStyle/>
          <a:p>
            <a:r>
              <a:rPr lang="it-IT" sz="1200" dirty="0">
                <a:solidFill>
                  <a:srgbClr val="00A197"/>
                </a:solidFill>
                <a:latin typeface="Calibri" panose="020F0502020204030204" pitchFamily="34" charset="0"/>
                <a:cs typeface="Calibri" panose="020F0502020204030204" pitchFamily="34" charset="0"/>
              </a:rPr>
              <a:t>13</a:t>
            </a:r>
          </a:p>
        </p:txBody>
      </p:sp>
      <p:pic>
        <p:nvPicPr>
          <p:cNvPr id="8" name="Immagine 7">
            <a:extLst>
              <a:ext uri="{FF2B5EF4-FFF2-40B4-BE49-F238E27FC236}">
                <a16:creationId xmlns:a16="http://schemas.microsoft.com/office/drawing/2014/main" id="{19127CAD-21FB-440D-A909-8DD3EF5BFE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70802" y="6498000"/>
            <a:ext cx="1108567" cy="162000"/>
          </a:xfrm>
          <a:prstGeom prst="rect">
            <a:avLst/>
          </a:prstGeom>
        </p:spPr>
      </p:pic>
      <p:sp>
        <p:nvSpPr>
          <p:cNvPr id="9" name="Rettangolo con angoli arrotondati 8">
            <a:extLst>
              <a:ext uri="{FF2B5EF4-FFF2-40B4-BE49-F238E27FC236}">
                <a16:creationId xmlns:a16="http://schemas.microsoft.com/office/drawing/2014/main" id="{76AC1B81-A77C-4D85-A0F4-0DF9D60B68AD}"/>
              </a:ext>
            </a:extLst>
          </p:cNvPr>
          <p:cNvSpPr/>
          <p:nvPr/>
        </p:nvSpPr>
        <p:spPr>
          <a:xfrm>
            <a:off x="233999" y="1059800"/>
            <a:ext cx="8640000" cy="1213046"/>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dirty="0">
                <a:solidFill>
                  <a:schemeClr val="tx1"/>
                </a:solidFill>
                <a:cs typeface="Calibri" panose="020F0502020204030204" pitchFamily="34" charset="0"/>
              </a:rPr>
              <a:t>La visione integrata delle </a:t>
            </a:r>
            <a:r>
              <a:rPr lang="it-IT" b="1" dirty="0">
                <a:solidFill>
                  <a:srgbClr val="00A197"/>
                </a:solidFill>
                <a:cs typeface="Calibri" panose="020F0502020204030204" pitchFamily="34" charset="0"/>
              </a:rPr>
              <a:t>tre</a:t>
            </a:r>
            <a:r>
              <a:rPr lang="it-IT" dirty="0">
                <a:solidFill>
                  <a:schemeClr val="tx1"/>
                </a:solidFill>
                <a:cs typeface="Calibri" panose="020F0502020204030204" pitchFamily="34" charset="0"/>
              </a:rPr>
              <a:t> </a:t>
            </a:r>
            <a:r>
              <a:rPr lang="it-IT" b="1" dirty="0">
                <a:solidFill>
                  <a:srgbClr val="00A197"/>
                </a:solidFill>
                <a:cs typeface="Calibri" panose="020F0502020204030204" pitchFamily="34" charset="0"/>
              </a:rPr>
              <a:t>dimensioni</a:t>
            </a:r>
            <a:r>
              <a:rPr lang="it-IT" dirty="0">
                <a:solidFill>
                  <a:schemeClr val="tx1"/>
                </a:solidFill>
                <a:cs typeface="Calibri" panose="020F0502020204030204" pitchFamily="34" charset="0"/>
              </a:rPr>
              <a:t> dello </a:t>
            </a:r>
            <a:r>
              <a:rPr lang="it-IT" b="1" dirty="0">
                <a:solidFill>
                  <a:srgbClr val="00A197"/>
                </a:solidFill>
                <a:cs typeface="Calibri" panose="020F0502020204030204" pitchFamily="34" charset="0"/>
              </a:rPr>
              <a:t>sviluppo</a:t>
            </a:r>
            <a:r>
              <a:rPr lang="it-IT" dirty="0">
                <a:solidFill>
                  <a:schemeClr val="tx1"/>
                </a:solidFill>
                <a:cs typeface="Calibri" panose="020F0502020204030204" pitchFamily="34" charset="0"/>
              </a:rPr>
              <a:t> (economico, sociale, ambientale), abbracciata anche dalla </a:t>
            </a:r>
            <a:r>
              <a:rPr lang="it-IT" b="1" dirty="0">
                <a:solidFill>
                  <a:srgbClr val="00A197"/>
                </a:solidFill>
                <a:cs typeface="Calibri" panose="020F0502020204030204" pitchFamily="34" charset="0"/>
              </a:rPr>
              <a:t>responsabilità</a:t>
            </a:r>
            <a:r>
              <a:rPr lang="it-IT" dirty="0">
                <a:solidFill>
                  <a:schemeClr val="tx1"/>
                </a:solidFill>
                <a:cs typeface="Calibri" panose="020F0502020204030204" pitchFamily="34" charset="0"/>
              </a:rPr>
              <a:t> </a:t>
            </a:r>
            <a:r>
              <a:rPr lang="it-IT" b="1" dirty="0">
                <a:solidFill>
                  <a:srgbClr val="00A197"/>
                </a:solidFill>
                <a:cs typeface="Calibri" panose="020F0502020204030204" pitchFamily="34" charset="0"/>
              </a:rPr>
              <a:t>istituzionale</a:t>
            </a:r>
            <a:r>
              <a:rPr lang="it-IT" dirty="0">
                <a:solidFill>
                  <a:schemeClr val="tx1"/>
                </a:solidFill>
                <a:cs typeface="Calibri" panose="020F0502020204030204" pitchFamily="34" charset="0"/>
              </a:rPr>
              <a:t>, arriva nel </a:t>
            </a:r>
            <a:r>
              <a:rPr lang="it-IT" b="1" dirty="0">
                <a:solidFill>
                  <a:srgbClr val="00A197"/>
                </a:solidFill>
                <a:cs typeface="Calibri" panose="020F0502020204030204" pitchFamily="34" charset="0"/>
              </a:rPr>
              <a:t>2015</a:t>
            </a:r>
            <a:r>
              <a:rPr lang="it-IT" dirty="0">
                <a:solidFill>
                  <a:schemeClr val="tx1"/>
                </a:solidFill>
                <a:cs typeface="Calibri" panose="020F0502020204030204" pitchFamily="34" charset="0"/>
              </a:rPr>
              <a:t>, anno in cui si conclude il lungo processo negoziale sullo sviluppo sostenibile dell’Onu, che ha portato alla </a:t>
            </a:r>
            <a:r>
              <a:rPr lang="it-IT" b="1" dirty="0">
                <a:solidFill>
                  <a:srgbClr val="00A197"/>
                </a:solidFill>
                <a:cs typeface="Calibri" panose="020F0502020204030204" pitchFamily="34" charset="0"/>
              </a:rPr>
              <a:t>nascita</a:t>
            </a:r>
            <a:r>
              <a:rPr lang="it-IT" dirty="0">
                <a:solidFill>
                  <a:schemeClr val="tx1"/>
                </a:solidFill>
                <a:cs typeface="Calibri" panose="020F0502020204030204" pitchFamily="34" charset="0"/>
              </a:rPr>
              <a:t> </a:t>
            </a:r>
            <a:r>
              <a:rPr lang="it-IT" b="1" dirty="0">
                <a:solidFill>
                  <a:srgbClr val="00A197"/>
                </a:solidFill>
                <a:cs typeface="Calibri" panose="020F0502020204030204" pitchFamily="34" charset="0"/>
              </a:rPr>
              <a:t>dell’Agenda</a:t>
            </a:r>
            <a:r>
              <a:rPr lang="it-IT" dirty="0">
                <a:solidFill>
                  <a:schemeClr val="tx1"/>
                </a:solidFill>
                <a:cs typeface="Calibri" panose="020F0502020204030204" pitchFamily="34" charset="0"/>
              </a:rPr>
              <a:t> </a:t>
            </a:r>
            <a:r>
              <a:rPr lang="it-IT" b="1" dirty="0">
                <a:solidFill>
                  <a:srgbClr val="00A197"/>
                </a:solidFill>
                <a:cs typeface="Calibri" panose="020F0502020204030204" pitchFamily="34" charset="0"/>
              </a:rPr>
              <a:t>2030</a:t>
            </a:r>
            <a:r>
              <a:rPr lang="it-IT" dirty="0">
                <a:solidFill>
                  <a:schemeClr val="tx1"/>
                </a:solidFill>
                <a:cs typeface="Calibri" panose="020F0502020204030204" pitchFamily="34" charset="0"/>
              </a:rPr>
              <a:t> per lo </a:t>
            </a:r>
            <a:r>
              <a:rPr lang="it-IT" b="1" dirty="0">
                <a:solidFill>
                  <a:srgbClr val="00A197"/>
                </a:solidFill>
                <a:cs typeface="Calibri" panose="020F0502020204030204" pitchFamily="34" charset="0"/>
              </a:rPr>
              <a:t>sviluppo</a:t>
            </a:r>
            <a:r>
              <a:rPr lang="it-IT" dirty="0">
                <a:solidFill>
                  <a:schemeClr val="tx1"/>
                </a:solidFill>
                <a:cs typeface="Calibri" panose="020F0502020204030204" pitchFamily="34" charset="0"/>
              </a:rPr>
              <a:t> </a:t>
            </a:r>
            <a:r>
              <a:rPr lang="it-IT" b="1" dirty="0">
                <a:solidFill>
                  <a:srgbClr val="00A197"/>
                </a:solidFill>
                <a:cs typeface="Calibri" panose="020F0502020204030204" pitchFamily="34" charset="0"/>
              </a:rPr>
              <a:t>sostenibile, sottoscritta</a:t>
            </a:r>
            <a:r>
              <a:rPr lang="it-IT" dirty="0">
                <a:solidFill>
                  <a:schemeClr val="tx1"/>
                </a:solidFill>
                <a:cs typeface="Calibri" panose="020F0502020204030204" pitchFamily="34" charset="0"/>
              </a:rPr>
              <a:t> da </a:t>
            </a:r>
            <a:r>
              <a:rPr lang="it-IT" b="1" dirty="0">
                <a:solidFill>
                  <a:srgbClr val="00A197"/>
                </a:solidFill>
                <a:cs typeface="Calibri" panose="020F0502020204030204" pitchFamily="34" charset="0"/>
              </a:rPr>
              <a:t>tutti</a:t>
            </a:r>
            <a:r>
              <a:rPr lang="it-IT" dirty="0">
                <a:solidFill>
                  <a:schemeClr val="tx1"/>
                </a:solidFill>
                <a:cs typeface="Calibri" panose="020F0502020204030204" pitchFamily="34" charset="0"/>
              </a:rPr>
              <a:t> gli </a:t>
            </a:r>
            <a:r>
              <a:rPr lang="it-IT" b="1" dirty="0">
                <a:solidFill>
                  <a:srgbClr val="00A197"/>
                </a:solidFill>
                <a:cs typeface="Calibri" panose="020F0502020204030204" pitchFamily="34" charset="0"/>
              </a:rPr>
              <a:t>Stati</a:t>
            </a:r>
            <a:r>
              <a:rPr lang="it-IT" dirty="0">
                <a:solidFill>
                  <a:schemeClr val="tx1"/>
                </a:solidFill>
                <a:cs typeface="Calibri" panose="020F0502020204030204" pitchFamily="34" charset="0"/>
              </a:rPr>
              <a:t> membri.</a:t>
            </a:r>
            <a:endParaRPr lang="it-CH" dirty="0">
              <a:solidFill>
                <a:schemeClr val="tx1"/>
              </a:solidFill>
              <a:cs typeface="Calibri" panose="020F0502020204030204" pitchFamily="34" charset="0"/>
            </a:endParaRPr>
          </a:p>
        </p:txBody>
      </p:sp>
    </p:spTree>
    <p:extLst>
      <p:ext uri="{BB962C8B-B14F-4D97-AF65-F5344CB8AC3E}">
        <p14:creationId xmlns:p14="http://schemas.microsoft.com/office/powerpoint/2010/main" val="24372897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Immagine 31">
            <a:extLst>
              <a:ext uri="{FF2B5EF4-FFF2-40B4-BE49-F238E27FC236}">
                <a16:creationId xmlns:a16="http://schemas.microsoft.com/office/drawing/2014/main" id="{4484D632-22D8-4CB7-A50A-CBDB2F8101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0800" y="6498000"/>
            <a:ext cx="1108567" cy="162000"/>
          </a:xfrm>
          <a:prstGeom prst="rect">
            <a:avLst/>
          </a:prstGeom>
        </p:spPr>
      </p:pic>
      <p:sp>
        <p:nvSpPr>
          <p:cNvPr id="31" name="Titolo 2">
            <a:extLst>
              <a:ext uri="{FF2B5EF4-FFF2-40B4-BE49-F238E27FC236}">
                <a16:creationId xmlns:a16="http://schemas.microsoft.com/office/drawing/2014/main" id="{160EE8DB-FF27-4CA4-89CE-8C403AC0A507}"/>
              </a:ext>
            </a:extLst>
          </p:cNvPr>
          <p:cNvSpPr>
            <a:spLocks noGrp="1"/>
          </p:cNvSpPr>
          <p:nvPr>
            <p:ph type="title"/>
          </p:nvPr>
        </p:nvSpPr>
        <p:spPr>
          <a:xfrm>
            <a:off x="234000" y="475200"/>
            <a:ext cx="8186420" cy="504000"/>
          </a:xfrm>
        </p:spPr>
        <p:txBody>
          <a:bodyPr>
            <a:normAutofit fontScale="90000"/>
          </a:bodyPr>
          <a:lstStyle/>
          <a:p>
            <a:r>
              <a:rPr lang="it-IT" sz="2800" dirty="0">
                <a:latin typeface="+mn-lt"/>
              </a:rPr>
              <a:t>Conoscenza degli italiani dell’Agenda 2030 e degli </a:t>
            </a:r>
            <a:r>
              <a:rPr lang="it-IT" sz="2800" dirty="0" err="1">
                <a:latin typeface="+mn-lt"/>
              </a:rPr>
              <a:t>SDGs</a:t>
            </a:r>
            <a:r>
              <a:rPr lang="it-IT" sz="2800" baseline="30000" dirty="0">
                <a:latin typeface="+mn-lt"/>
              </a:rPr>
              <a:t>*</a:t>
            </a:r>
          </a:p>
        </p:txBody>
      </p:sp>
      <p:sp>
        <p:nvSpPr>
          <p:cNvPr id="23" name="CasellaDiTesto 22">
            <a:extLst>
              <a:ext uri="{FF2B5EF4-FFF2-40B4-BE49-F238E27FC236}">
                <a16:creationId xmlns:a16="http://schemas.microsoft.com/office/drawing/2014/main" id="{97F92CD6-D070-4513-BE66-104F2F4952C0}"/>
              </a:ext>
            </a:extLst>
          </p:cNvPr>
          <p:cNvSpPr txBox="1"/>
          <p:nvPr/>
        </p:nvSpPr>
        <p:spPr>
          <a:xfrm>
            <a:off x="270000" y="6318002"/>
            <a:ext cx="341760" cy="276999"/>
          </a:xfrm>
          <a:prstGeom prst="rect">
            <a:avLst/>
          </a:prstGeom>
          <a:noFill/>
        </p:spPr>
        <p:txBody>
          <a:bodyPr wrap="none" rtlCol="0">
            <a:spAutoFit/>
          </a:bodyPr>
          <a:lstStyle/>
          <a:p>
            <a:r>
              <a:rPr lang="it-IT" sz="1200" dirty="0">
                <a:solidFill>
                  <a:srgbClr val="00A197"/>
                </a:solidFill>
                <a:latin typeface="Calibri" panose="020F0502020204030204" pitchFamily="34" charset="0"/>
                <a:cs typeface="Calibri" panose="020F0502020204030204" pitchFamily="34" charset="0"/>
              </a:rPr>
              <a:t>14</a:t>
            </a:r>
          </a:p>
        </p:txBody>
      </p:sp>
      <p:sp>
        <p:nvSpPr>
          <p:cNvPr id="3" name="CasellaDiTesto 2">
            <a:extLst>
              <a:ext uri="{FF2B5EF4-FFF2-40B4-BE49-F238E27FC236}">
                <a16:creationId xmlns:a16="http://schemas.microsoft.com/office/drawing/2014/main" id="{724E0EB5-8062-4379-8CE2-0A816B530DA4}"/>
              </a:ext>
            </a:extLst>
          </p:cNvPr>
          <p:cNvSpPr txBox="1"/>
          <p:nvPr/>
        </p:nvSpPr>
        <p:spPr>
          <a:xfrm>
            <a:off x="488830" y="6193296"/>
            <a:ext cx="5096267" cy="276999"/>
          </a:xfrm>
          <a:prstGeom prst="rect">
            <a:avLst/>
          </a:prstGeom>
          <a:noFill/>
        </p:spPr>
        <p:txBody>
          <a:bodyPr wrap="none" rtlCol="0">
            <a:spAutoFit/>
          </a:bodyPr>
          <a:lstStyle/>
          <a:p>
            <a:r>
              <a:rPr lang="it-IT" sz="1200" baseline="30000" dirty="0"/>
              <a:t>*</a:t>
            </a:r>
            <a:r>
              <a:rPr lang="it-IT" sz="1200" dirty="0"/>
              <a:t>Fonte: "Gli italiani e lo sviluppo sostenibile«, Green media lab e </a:t>
            </a:r>
            <a:r>
              <a:rPr lang="it-IT" sz="1200" dirty="0" err="1"/>
              <a:t>Norstat</a:t>
            </a:r>
            <a:r>
              <a:rPr lang="it-IT" sz="1200" dirty="0"/>
              <a:t>, 2022 </a:t>
            </a:r>
          </a:p>
        </p:txBody>
      </p:sp>
      <p:pic>
        <p:nvPicPr>
          <p:cNvPr id="6" name="Immagine 5">
            <a:extLst>
              <a:ext uri="{FF2B5EF4-FFF2-40B4-BE49-F238E27FC236}">
                <a16:creationId xmlns:a16="http://schemas.microsoft.com/office/drawing/2014/main" id="{49B48F6C-0382-4255-BDFA-B1F8DE4D2A04}"/>
              </a:ext>
            </a:extLst>
          </p:cNvPr>
          <p:cNvPicPr>
            <a:picLocks noChangeAspect="1"/>
          </p:cNvPicPr>
          <p:nvPr/>
        </p:nvPicPr>
        <p:blipFill>
          <a:blip r:embed="rId4"/>
          <a:stretch>
            <a:fillRect/>
          </a:stretch>
        </p:blipFill>
        <p:spPr>
          <a:xfrm>
            <a:off x="4081745" y="1254072"/>
            <a:ext cx="4582668" cy="2753868"/>
          </a:xfrm>
          <a:prstGeom prst="rect">
            <a:avLst/>
          </a:prstGeom>
        </p:spPr>
      </p:pic>
      <p:sp>
        <p:nvSpPr>
          <p:cNvPr id="7" name="CasellaDiTesto 6">
            <a:extLst>
              <a:ext uri="{FF2B5EF4-FFF2-40B4-BE49-F238E27FC236}">
                <a16:creationId xmlns:a16="http://schemas.microsoft.com/office/drawing/2014/main" id="{BA8A4A1F-F3E7-42D9-A22E-67F7566607E1}"/>
              </a:ext>
            </a:extLst>
          </p:cNvPr>
          <p:cNvSpPr txBox="1"/>
          <p:nvPr/>
        </p:nvSpPr>
        <p:spPr>
          <a:xfrm>
            <a:off x="3879286" y="4102011"/>
            <a:ext cx="4904499" cy="2031325"/>
          </a:xfrm>
          <a:prstGeom prst="rect">
            <a:avLst/>
          </a:prstGeom>
          <a:noFill/>
        </p:spPr>
        <p:txBody>
          <a:bodyPr wrap="square" rtlCol="0">
            <a:spAutoFit/>
          </a:bodyPr>
          <a:lstStyle/>
          <a:p>
            <a:pPr marL="285750" indent="-285750" algn="just">
              <a:buClr>
                <a:srgbClr val="00A197"/>
              </a:buClr>
              <a:buFont typeface="Arial" panose="020B0604020202020204" pitchFamily="34" charset="0"/>
              <a:buChar char="•"/>
            </a:pPr>
            <a:r>
              <a:rPr lang="it-IT" b="1" dirty="0">
                <a:solidFill>
                  <a:srgbClr val="00A197"/>
                </a:solidFill>
              </a:rPr>
              <a:t>Giovani</a:t>
            </a:r>
            <a:r>
              <a:rPr lang="it-IT" dirty="0"/>
              <a:t> e </a:t>
            </a:r>
            <a:r>
              <a:rPr lang="it-IT" b="1" dirty="0">
                <a:solidFill>
                  <a:srgbClr val="00A197"/>
                </a:solidFill>
              </a:rPr>
              <a:t>adulti</a:t>
            </a:r>
            <a:r>
              <a:rPr lang="it-IT" dirty="0"/>
              <a:t> sono più sensibili verso le tematiche </a:t>
            </a:r>
            <a:r>
              <a:rPr lang="it-IT" b="1" dirty="0">
                <a:solidFill>
                  <a:srgbClr val="00A197"/>
                </a:solidFill>
              </a:rPr>
              <a:t>ambientali</a:t>
            </a:r>
          </a:p>
          <a:p>
            <a:pPr marL="285750" indent="-285750" algn="just">
              <a:buClr>
                <a:srgbClr val="00A197"/>
              </a:buClr>
              <a:buFont typeface="Arial" panose="020B0604020202020204" pitchFamily="34" charset="0"/>
              <a:buChar char="•"/>
            </a:pPr>
            <a:r>
              <a:rPr lang="it-IT" b="1" dirty="0">
                <a:solidFill>
                  <a:srgbClr val="00A197"/>
                </a:solidFill>
              </a:rPr>
              <a:t>Donne</a:t>
            </a:r>
            <a:r>
              <a:rPr lang="it-IT" dirty="0"/>
              <a:t> e persone </a:t>
            </a:r>
            <a:r>
              <a:rPr lang="it-IT" b="1" dirty="0">
                <a:solidFill>
                  <a:srgbClr val="00A197"/>
                </a:solidFill>
              </a:rPr>
              <a:t>più</a:t>
            </a:r>
            <a:r>
              <a:rPr lang="it-IT" dirty="0"/>
              <a:t> </a:t>
            </a:r>
            <a:r>
              <a:rPr lang="it-IT" b="1" dirty="0">
                <a:solidFill>
                  <a:srgbClr val="00A197"/>
                </a:solidFill>
              </a:rPr>
              <a:t>istruite</a:t>
            </a:r>
            <a:r>
              <a:rPr lang="it-IT" dirty="0"/>
              <a:t> sono più sensibili verso le tematiche </a:t>
            </a:r>
            <a:r>
              <a:rPr lang="it-IT" b="1" dirty="0">
                <a:solidFill>
                  <a:srgbClr val="00A197"/>
                </a:solidFill>
              </a:rPr>
              <a:t>sociali</a:t>
            </a:r>
          </a:p>
          <a:p>
            <a:pPr marL="285750" indent="-285750" algn="just">
              <a:buClr>
                <a:srgbClr val="00A197"/>
              </a:buClr>
              <a:buFont typeface="Arial" panose="020B0604020202020204" pitchFamily="34" charset="0"/>
              <a:buChar char="•"/>
            </a:pPr>
            <a:r>
              <a:rPr lang="it-IT" b="1" dirty="0">
                <a:solidFill>
                  <a:srgbClr val="00A197"/>
                </a:solidFill>
              </a:rPr>
              <a:t>Uomini</a:t>
            </a:r>
            <a:r>
              <a:rPr lang="it-IT" dirty="0"/>
              <a:t> e persone più </a:t>
            </a:r>
            <a:r>
              <a:rPr lang="it-IT" b="1" dirty="0">
                <a:solidFill>
                  <a:srgbClr val="00A197"/>
                </a:solidFill>
              </a:rPr>
              <a:t>vulnerabili</a:t>
            </a:r>
            <a:r>
              <a:rPr lang="it-IT" dirty="0"/>
              <a:t> sul mercato del lavoro sono più sensibili verso le tematiche </a:t>
            </a:r>
            <a:r>
              <a:rPr lang="it-IT" b="1" dirty="0">
                <a:solidFill>
                  <a:srgbClr val="00A197"/>
                </a:solidFill>
              </a:rPr>
              <a:t>economiche</a:t>
            </a:r>
          </a:p>
        </p:txBody>
      </p:sp>
      <p:pic>
        <p:nvPicPr>
          <p:cNvPr id="10" name="Immagine 9">
            <a:extLst>
              <a:ext uri="{FF2B5EF4-FFF2-40B4-BE49-F238E27FC236}">
                <a16:creationId xmlns:a16="http://schemas.microsoft.com/office/drawing/2014/main" id="{3E4FCCD5-0B65-4F74-8870-0143791AD9CB}"/>
              </a:ext>
            </a:extLst>
          </p:cNvPr>
          <p:cNvPicPr>
            <a:picLocks noChangeAspect="1"/>
          </p:cNvPicPr>
          <p:nvPr/>
        </p:nvPicPr>
        <p:blipFill rotWithShape="1">
          <a:blip r:embed="rId5"/>
          <a:srcRect l="12190" r="11841"/>
          <a:stretch/>
        </p:blipFill>
        <p:spPr>
          <a:xfrm>
            <a:off x="234000" y="1165804"/>
            <a:ext cx="3014312" cy="2263196"/>
          </a:xfrm>
          <a:prstGeom prst="rect">
            <a:avLst/>
          </a:prstGeom>
        </p:spPr>
      </p:pic>
      <p:pic>
        <p:nvPicPr>
          <p:cNvPr id="2" name="Immagine 1">
            <a:extLst>
              <a:ext uri="{FF2B5EF4-FFF2-40B4-BE49-F238E27FC236}">
                <a16:creationId xmlns:a16="http://schemas.microsoft.com/office/drawing/2014/main" id="{011C97C0-086C-4438-981A-5E7759C4C6D3}"/>
              </a:ext>
            </a:extLst>
          </p:cNvPr>
          <p:cNvPicPr>
            <a:picLocks noChangeAspect="1"/>
          </p:cNvPicPr>
          <p:nvPr/>
        </p:nvPicPr>
        <p:blipFill rotWithShape="1">
          <a:blip r:embed="rId6"/>
          <a:srcRect l="16691" r="7624"/>
          <a:stretch/>
        </p:blipFill>
        <p:spPr>
          <a:xfrm>
            <a:off x="174152" y="3610013"/>
            <a:ext cx="3727713" cy="2458577"/>
          </a:xfrm>
          <a:prstGeom prst="rect">
            <a:avLst/>
          </a:prstGeom>
        </p:spPr>
      </p:pic>
    </p:spTree>
    <p:extLst>
      <p:ext uri="{BB962C8B-B14F-4D97-AF65-F5344CB8AC3E}">
        <p14:creationId xmlns:p14="http://schemas.microsoft.com/office/powerpoint/2010/main" val="28693325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Immagine 31">
            <a:extLst>
              <a:ext uri="{FF2B5EF4-FFF2-40B4-BE49-F238E27FC236}">
                <a16:creationId xmlns:a16="http://schemas.microsoft.com/office/drawing/2014/main" id="{4484D632-22D8-4CB7-A50A-CBDB2F8101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0800" y="6498000"/>
            <a:ext cx="1108567" cy="162000"/>
          </a:xfrm>
          <a:prstGeom prst="rect">
            <a:avLst/>
          </a:prstGeom>
        </p:spPr>
      </p:pic>
      <p:sp>
        <p:nvSpPr>
          <p:cNvPr id="31" name="Titolo 2">
            <a:extLst>
              <a:ext uri="{FF2B5EF4-FFF2-40B4-BE49-F238E27FC236}">
                <a16:creationId xmlns:a16="http://schemas.microsoft.com/office/drawing/2014/main" id="{160EE8DB-FF27-4CA4-89CE-8C403AC0A507}"/>
              </a:ext>
            </a:extLst>
          </p:cNvPr>
          <p:cNvSpPr>
            <a:spLocks noGrp="1"/>
          </p:cNvSpPr>
          <p:nvPr>
            <p:ph type="title"/>
          </p:nvPr>
        </p:nvSpPr>
        <p:spPr>
          <a:xfrm>
            <a:off x="234000" y="475200"/>
            <a:ext cx="8186420" cy="504000"/>
          </a:xfrm>
        </p:spPr>
        <p:txBody>
          <a:bodyPr>
            <a:normAutofit fontScale="90000"/>
          </a:bodyPr>
          <a:lstStyle/>
          <a:p>
            <a:r>
              <a:rPr lang="it-IT" sz="2800" dirty="0">
                <a:latin typeface="+mn-lt"/>
              </a:rPr>
              <a:t>Conoscenza degli italiani dell’Agenda 2030 e degli </a:t>
            </a:r>
            <a:r>
              <a:rPr lang="it-IT" sz="2800" dirty="0" err="1">
                <a:latin typeface="+mn-lt"/>
              </a:rPr>
              <a:t>SDGs</a:t>
            </a:r>
            <a:r>
              <a:rPr lang="it-IT" sz="2800" baseline="30000" dirty="0">
                <a:latin typeface="+mn-lt"/>
              </a:rPr>
              <a:t>*</a:t>
            </a:r>
          </a:p>
        </p:txBody>
      </p:sp>
      <p:sp>
        <p:nvSpPr>
          <p:cNvPr id="23" name="CasellaDiTesto 22">
            <a:extLst>
              <a:ext uri="{FF2B5EF4-FFF2-40B4-BE49-F238E27FC236}">
                <a16:creationId xmlns:a16="http://schemas.microsoft.com/office/drawing/2014/main" id="{97F92CD6-D070-4513-BE66-104F2F4952C0}"/>
              </a:ext>
            </a:extLst>
          </p:cNvPr>
          <p:cNvSpPr txBox="1"/>
          <p:nvPr/>
        </p:nvSpPr>
        <p:spPr>
          <a:xfrm>
            <a:off x="270000" y="6318002"/>
            <a:ext cx="341760" cy="276999"/>
          </a:xfrm>
          <a:prstGeom prst="rect">
            <a:avLst/>
          </a:prstGeom>
          <a:noFill/>
        </p:spPr>
        <p:txBody>
          <a:bodyPr wrap="none" rtlCol="0">
            <a:spAutoFit/>
          </a:bodyPr>
          <a:lstStyle/>
          <a:p>
            <a:r>
              <a:rPr lang="it-IT" sz="1200" dirty="0">
                <a:solidFill>
                  <a:srgbClr val="00A197"/>
                </a:solidFill>
                <a:latin typeface="Calibri" panose="020F0502020204030204" pitchFamily="34" charset="0"/>
                <a:cs typeface="Calibri" panose="020F0502020204030204" pitchFamily="34" charset="0"/>
              </a:rPr>
              <a:t>15</a:t>
            </a:r>
          </a:p>
        </p:txBody>
      </p:sp>
      <p:sp>
        <p:nvSpPr>
          <p:cNvPr id="5" name="CasellaDiTesto 4">
            <a:extLst>
              <a:ext uri="{FF2B5EF4-FFF2-40B4-BE49-F238E27FC236}">
                <a16:creationId xmlns:a16="http://schemas.microsoft.com/office/drawing/2014/main" id="{E3DABC9E-64CF-45F8-8E02-90CEDF7BB242}"/>
              </a:ext>
            </a:extLst>
          </p:cNvPr>
          <p:cNvSpPr txBox="1"/>
          <p:nvPr/>
        </p:nvSpPr>
        <p:spPr>
          <a:xfrm>
            <a:off x="233999" y="3851920"/>
            <a:ext cx="3230171" cy="1754326"/>
          </a:xfrm>
          <a:prstGeom prst="rect">
            <a:avLst/>
          </a:prstGeom>
          <a:noFill/>
        </p:spPr>
        <p:txBody>
          <a:bodyPr wrap="square" rtlCol="0">
            <a:spAutoFit/>
          </a:bodyPr>
          <a:lstStyle/>
          <a:p>
            <a:pPr marL="285750" indent="-285750" algn="just">
              <a:buClr>
                <a:srgbClr val="00A197"/>
              </a:buClr>
              <a:buFont typeface="Arial" panose="020B0604020202020204" pitchFamily="34" charset="0"/>
              <a:buChar char="•"/>
            </a:pPr>
            <a:r>
              <a:rPr lang="it-IT" dirty="0"/>
              <a:t>La conoscenza delle diverse </a:t>
            </a:r>
            <a:r>
              <a:rPr lang="it-IT" b="1" dirty="0">
                <a:solidFill>
                  <a:srgbClr val="00A197"/>
                </a:solidFill>
              </a:rPr>
              <a:t>azioni</a:t>
            </a:r>
            <a:r>
              <a:rPr lang="it-IT" dirty="0"/>
              <a:t> </a:t>
            </a:r>
            <a:r>
              <a:rPr lang="it-IT" b="1" dirty="0">
                <a:solidFill>
                  <a:srgbClr val="00A197"/>
                </a:solidFill>
              </a:rPr>
              <a:t>prioritarie</a:t>
            </a:r>
            <a:r>
              <a:rPr lang="it-IT" dirty="0"/>
              <a:t> in ambito </a:t>
            </a:r>
            <a:r>
              <a:rPr lang="it-IT" b="1" dirty="0">
                <a:solidFill>
                  <a:srgbClr val="00A197"/>
                </a:solidFill>
              </a:rPr>
              <a:t>ambientale</a:t>
            </a:r>
            <a:r>
              <a:rPr lang="it-IT" dirty="0"/>
              <a:t>, </a:t>
            </a:r>
            <a:r>
              <a:rPr lang="it-IT" b="1" dirty="0">
                <a:solidFill>
                  <a:srgbClr val="00A197"/>
                </a:solidFill>
              </a:rPr>
              <a:t>sociale</a:t>
            </a:r>
            <a:r>
              <a:rPr lang="it-IT" dirty="0"/>
              <a:t> ed </a:t>
            </a:r>
            <a:r>
              <a:rPr lang="it-IT" b="1" dirty="0">
                <a:solidFill>
                  <a:srgbClr val="00A197"/>
                </a:solidFill>
              </a:rPr>
              <a:t>economico</a:t>
            </a:r>
            <a:r>
              <a:rPr lang="it-IT" dirty="0"/>
              <a:t> appare abbastanza </a:t>
            </a:r>
            <a:r>
              <a:rPr lang="it-IT" b="1" dirty="0">
                <a:solidFill>
                  <a:srgbClr val="00A197"/>
                </a:solidFill>
              </a:rPr>
              <a:t>superficiale</a:t>
            </a:r>
            <a:r>
              <a:rPr lang="it-IT" dirty="0"/>
              <a:t> e </a:t>
            </a:r>
            <a:r>
              <a:rPr lang="it-IT" b="1" dirty="0">
                <a:solidFill>
                  <a:srgbClr val="00A197"/>
                </a:solidFill>
              </a:rPr>
              <a:t>frammentata</a:t>
            </a:r>
            <a:r>
              <a:rPr lang="it-IT" dirty="0"/>
              <a:t>.</a:t>
            </a:r>
          </a:p>
        </p:txBody>
      </p:sp>
      <p:pic>
        <p:nvPicPr>
          <p:cNvPr id="8" name="Immagine 7">
            <a:extLst>
              <a:ext uri="{FF2B5EF4-FFF2-40B4-BE49-F238E27FC236}">
                <a16:creationId xmlns:a16="http://schemas.microsoft.com/office/drawing/2014/main" id="{212442D2-F566-48E2-B103-01F458E585EC}"/>
              </a:ext>
            </a:extLst>
          </p:cNvPr>
          <p:cNvPicPr>
            <a:picLocks noChangeAspect="1"/>
          </p:cNvPicPr>
          <p:nvPr/>
        </p:nvPicPr>
        <p:blipFill>
          <a:blip r:embed="rId4"/>
          <a:stretch>
            <a:fillRect/>
          </a:stretch>
        </p:blipFill>
        <p:spPr>
          <a:xfrm>
            <a:off x="270000" y="1381695"/>
            <a:ext cx="3194171" cy="2317819"/>
          </a:xfrm>
          <a:prstGeom prst="rect">
            <a:avLst/>
          </a:prstGeom>
        </p:spPr>
      </p:pic>
      <p:graphicFrame>
        <p:nvGraphicFramePr>
          <p:cNvPr id="13" name="Tabella 12">
            <a:extLst>
              <a:ext uri="{FF2B5EF4-FFF2-40B4-BE49-F238E27FC236}">
                <a16:creationId xmlns:a16="http://schemas.microsoft.com/office/drawing/2014/main" id="{B8FD55C1-45CA-46E4-9626-EF42E1E9C541}"/>
              </a:ext>
            </a:extLst>
          </p:cNvPr>
          <p:cNvGraphicFramePr>
            <a:graphicFrameLocks noGrp="1"/>
          </p:cNvGraphicFramePr>
          <p:nvPr/>
        </p:nvGraphicFramePr>
        <p:xfrm>
          <a:off x="4308764" y="1488676"/>
          <a:ext cx="4627418" cy="3992880"/>
        </p:xfrm>
        <a:graphic>
          <a:graphicData uri="http://schemas.openxmlformats.org/drawingml/2006/table">
            <a:tbl>
              <a:tblPr firstRow="1" bandRow="1">
                <a:tableStyleId>{5C22544A-7EE6-4342-B048-85BDC9FD1C3A}</a:tableStyleId>
              </a:tblPr>
              <a:tblGrid>
                <a:gridCol w="1579418">
                  <a:extLst>
                    <a:ext uri="{9D8B030D-6E8A-4147-A177-3AD203B41FA5}">
                      <a16:colId xmlns:a16="http://schemas.microsoft.com/office/drawing/2014/main" val="874102179"/>
                    </a:ext>
                  </a:extLst>
                </a:gridCol>
                <a:gridCol w="1524000">
                  <a:extLst>
                    <a:ext uri="{9D8B030D-6E8A-4147-A177-3AD203B41FA5}">
                      <a16:colId xmlns:a16="http://schemas.microsoft.com/office/drawing/2014/main" val="2749000816"/>
                    </a:ext>
                  </a:extLst>
                </a:gridCol>
                <a:gridCol w="1524000">
                  <a:extLst>
                    <a:ext uri="{9D8B030D-6E8A-4147-A177-3AD203B41FA5}">
                      <a16:colId xmlns:a16="http://schemas.microsoft.com/office/drawing/2014/main" val="1455593832"/>
                    </a:ext>
                  </a:extLst>
                </a:gridCol>
              </a:tblGrid>
              <a:tr h="370840">
                <a:tc>
                  <a:txBody>
                    <a:bodyPr/>
                    <a:lstStyle/>
                    <a:p>
                      <a:r>
                        <a:rPr lang="it-IT" dirty="0"/>
                        <a:t>Ambito ambientale</a:t>
                      </a:r>
                    </a:p>
                  </a:txBody>
                  <a:tcPr/>
                </a:tc>
                <a:tc>
                  <a:txBody>
                    <a:bodyPr/>
                    <a:lstStyle/>
                    <a:p>
                      <a:r>
                        <a:rPr lang="it-IT" dirty="0"/>
                        <a:t>Ambito sociale</a:t>
                      </a:r>
                    </a:p>
                  </a:txBody>
                  <a:tcPr/>
                </a:tc>
                <a:tc>
                  <a:txBody>
                    <a:bodyPr/>
                    <a:lstStyle/>
                    <a:p>
                      <a:r>
                        <a:rPr lang="it-IT" dirty="0"/>
                        <a:t>Ambito economico</a:t>
                      </a:r>
                    </a:p>
                  </a:txBody>
                  <a:tcPr/>
                </a:tc>
                <a:extLst>
                  <a:ext uri="{0D108BD9-81ED-4DB2-BD59-A6C34878D82A}">
                    <a16:rowId xmlns:a16="http://schemas.microsoft.com/office/drawing/2014/main" val="4043007008"/>
                  </a:ext>
                </a:extLst>
              </a:tr>
              <a:tr h="370840">
                <a:tc>
                  <a:txBody>
                    <a:bodyPr/>
                    <a:lstStyle/>
                    <a:p>
                      <a:pPr marL="179388" indent="-179388">
                        <a:buFont typeface="Arial" panose="020B0604020202020204" pitchFamily="34" charset="0"/>
                        <a:buChar char="•"/>
                      </a:pPr>
                      <a:r>
                        <a:rPr lang="it-IT" sz="1600" dirty="0"/>
                        <a:t>Rispetto per il pianeta</a:t>
                      </a:r>
                    </a:p>
                    <a:p>
                      <a:pPr marL="179388" indent="-179388">
                        <a:buFont typeface="Arial" panose="020B0604020202020204" pitchFamily="34" charset="0"/>
                        <a:buChar char="•"/>
                      </a:pPr>
                      <a:r>
                        <a:rPr lang="it-IT" sz="1600" dirty="0"/>
                        <a:t>Senso di responsabilità individuale e verso le generazioni future. </a:t>
                      </a:r>
                    </a:p>
                  </a:txBody>
                  <a:tcPr/>
                </a:tc>
                <a:tc>
                  <a:txBody>
                    <a:bodyPr/>
                    <a:lstStyle/>
                    <a:p>
                      <a:pPr marL="179388" indent="-179388">
                        <a:buFont typeface="Arial" panose="020B0604020202020204" pitchFamily="34" charset="0"/>
                        <a:buChar char="•"/>
                      </a:pPr>
                      <a:r>
                        <a:rPr lang="it-IT" sz="1600" dirty="0"/>
                        <a:t>Rispetto dei diritti e delle libertà individuali</a:t>
                      </a:r>
                    </a:p>
                    <a:p>
                      <a:pPr marL="179388" indent="-179388">
                        <a:buFont typeface="Arial" panose="020B0604020202020204" pitchFamily="34" charset="0"/>
                        <a:buChar char="•"/>
                      </a:pPr>
                      <a:r>
                        <a:rPr lang="it-IT" sz="1600" dirty="0"/>
                        <a:t>Onestà</a:t>
                      </a:r>
                    </a:p>
                    <a:p>
                      <a:pPr marL="179388" indent="-179388">
                        <a:buFont typeface="Arial" panose="020B0604020202020204" pitchFamily="34" charset="0"/>
                        <a:buChar char="•"/>
                      </a:pPr>
                      <a:r>
                        <a:rPr lang="it-IT" sz="1600" dirty="0"/>
                        <a:t>Rispetto della legalità</a:t>
                      </a:r>
                    </a:p>
                  </a:txBody>
                  <a:tcPr/>
                </a:tc>
                <a:tc>
                  <a:txBody>
                    <a:bodyPr/>
                    <a:lstStyle/>
                    <a:p>
                      <a:pPr marL="179388" indent="-179388">
                        <a:buFont typeface="Arial" panose="020B0604020202020204" pitchFamily="34" charset="0"/>
                        <a:buChar char="•"/>
                      </a:pPr>
                      <a:r>
                        <a:rPr lang="it-IT" sz="1600" dirty="0"/>
                        <a:t>Consumo responsabile</a:t>
                      </a:r>
                    </a:p>
                    <a:p>
                      <a:pPr marL="179388" indent="-179388">
                        <a:buFont typeface="Arial" panose="020B0604020202020204" pitchFamily="34" charset="0"/>
                        <a:buChar char="•"/>
                      </a:pPr>
                      <a:r>
                        <a:rPr lang="it-IT" sz="1600" dirty="0"/>
                        <a:t>Riuso</a:t>
                      </a:r>
                    </a:p>
                    <a:p>
                      <a:pPr marL="179388" indent="-179388">
                        <a:buFont typeface="Arial" panose="020B0604020202020204" pitchFamily="34" charset="0"/>
                        <a:buChar char="•"/>
                      </a:pPr>
                      <a:r>
                        <a:rPr lang="it-IT" sz="1600" dirty="0"/>
                        <a:t>Tutela delle condizioni di lavoro e dei diritti dei lavoratori </a:t>
                      </a:r>
                    </a:p>
                  </a:txBody>
                  <a:tcPr/>
                </a:tc>
                <a:extLst>
                  <a:ext uri="{0D108BD9-81ED-4DB2-BD59-A6C34878D82A}">
                    <a16:rowId xmlns:a16="http://schemas.microsoft.com/office/drawing/2014/main" val="1626464266"/>
                  </a:ext>
                </a:extLst>
              </a:tr>
              <a:tr h="370840">
                <a:tc>
                  <a:txBody>
                    <a:bodyPr/>
                    <a:lstStyle/>
                    <a:p>
                      <a:endParaRPr lang="it-IT" sz="1600"/>
                    </a:p>
                  </a:txBody>
                  <a:tcPr/>
                </a:tc>
                <a:tc>
                  <a:txBody>
                    <a:bodyPr/>
                    <a:lstStyle/>
                    <a:p>
                      <a:pPr marL="179388" indent="-179388">
                        <a:buFont typeface="Arial" panose="020B0604020202020204" pitchFamily="34" charset="0"/>
                        <a:buChar char="•"/>
                      </a:pPr>
                      <a:r>
                        <a:rPr lang="it-IT" sz="1600" dirty="0"/>
                        <a:t>Altruismo</a:t>
                      </a:r>
                    </a:p>
                    <a:p>
                      <a:pPr marL="179388" indent="-179388">
                        <a:buFont typeface="Arial" panose="020B0604020202020204" pitchFamily="34" charset="0"/>
                        <a:buChar char="•"/>
                      </a:pPr>
                      <a:r>
                        <a:rPr lang="it-IT" sz="1600" dirty="0"/>
                        <a:t>Empatia,</a:t>
                      </a:r>
                    </a:p>
                    <a:p>
                      <a:pPr marL="179388" indent="-179388">
                        <a:buFont typeface="Arial" panose="020B0604020202020204" pitchFamily="34" charset="0"/>
                        <a:buChar char="•"/>
                      </a:pPr>
                      <a:r>
                        <a:rPr lang="it-IT" sz="1600" dirty="0"/>
                        <a:t>Generosità,</a:t>
                      </a:r>
                    </a:p>
                    <a:p>
                      <a:pPr marL="179388" indent="-179388">
                        <a:buFont typeface="Arial" panose="020B0604020202020204" pitchFamily="34" charset="0"/>
                        <a:buChar char="•"/>
                      </a:pPr>
                      <a:r>
                        <a:rPr lang="it-IT" sz="1600" dirty="0"/>
                        <a:t>Senso di appartenenza</a:t>
                      </a:r>
                    </a:p>
                  </a:txBody>
                  <a:tcPr/>
                </a:tc>
                <a:tc>
                  <a:txBody>
                    <a:bodyPr/>
                    <a:lstStyle/>
                    <a:p>
                      <a:pPr marL="179388" indent="-179388">
                        <a:buFont typeface="Arial" panose="020B0604020202020204" pitchFamily="34" charset="0"/>
                        <a:buChar char="•"/>
                      </a:pPr>
                      <a:r>
                        <a:rPr lang="it-IT" sz="1600" dirty="0"/>
                        <a:t>Consumo condiviso</a:t>
                      </a:r>
                    </a:p>
                  </a:txBody>
                  <a:tcPr/>
                </a:tc>
                <a:extLst>
                  <a:ext uri="{0D108BD9-81ED-4DB2-BD59-A6C34878D82A}">
                    <a16:rowId xmlns:a16="http://schemas.microsoft.com/office/drawing/2014/main" val="4213515592"/>
                  </a:ext>
                </a:extLst>
              </a:tr>
            </a:tbl>
          </a:graphicData>
        </a:graphic>
      </p:graphicFrame>
      <p:pic>
        <p:nvPicPr>
          <p:cNvPr id="15" name="Immagine 14">
            <a:extLst>
              <a:ext uri="{FF2B5EF4-FFF2-40B4-BE49-F238E27FC236}">
                <a16:creationId xmlns:a16="http://schemas.microsoft.com/office/drawing/2014/main" id="{3C4A35BC-BB84-4C07-9CC4-47562122B3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23426" y="2734746"/>
            <a:ext cx="544737" cy="540000"/>
          </a:xfrm>
          <a:prstGeom prst="rect">
            <a:avLst/>
          </a:prstGeom>
        </p:spPr>
      </p:pic>
      <p:pic>
        <p:nvPicPr>
          <p:cNvPr id="17" name="Immagine 16">
            <a:extLst>
              <a:ext uri="{FF2B5EF4-FFF2-40B4-BE49-F238E27FC236}">
                <a16:creationId xmlns:a16="http://schemas.microsoft.com/office/drawing/2014/main" id="{73A286F0-2B05-484F-94BC-1DC0C4018A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22400" y="4434041"/>
            <a:ext cx="525667" cy="540000"/>
          </a:xfrm>
          <a:prstGeom prst="rect">
            <a:avLst/>
          </a:prstGeom>
        </p:spPr>
      </p:pic>
      <p:sp>
        <p:nvSpPr>
          <p:cNvPr id="11" name="CasellaDiTesto 10">
            <a:extLst>
              <a:ext uri="{FF2B5EF4-FFF2-40B4-BE49-F238E27FC236}">
                <a16:creationId xmlns:a16="http://schemas.microsoft.com/office/drawing/2014/main" id="{13E06536-1FF7-4E1B-BE44-3C0A0A5FFF00}"/>
              </a:ext>
            </a:extLst>
          </p:cNvPr>
          <p:cNvSpPr txBox="1"/>
          <p:nvPr/>
        </p:nvSpPr>
        <p:spPr>
          <a:xfrm>
            <a:off x="488830" y="6193296"/>
            <a:ext cx="5096267" cy="276999"/>
          </a:xfrm>
          <a:prstGeom prst="rect">
            <a:avLst/>
          </a:prstGeom>
          <a:noFill/>
        </p:spPr>
        <p:txBody>
          <a:bodyPr wrap="none" rtlCol="0">
            <a:spAutoFit/>
          </a:bodyPr>
          <a:lstStyle/>
          <a:p>
            <a:r>
              <a:rPr lang="it-IT" sz="1200" baseline="30000" dirty="0"/>
              <a:t>*</a:t>
            </a:r>
            <a:r>
              <a:rPr lang="it-IT" sz="1200" dirty="0"/>
              <a:t>Fonte: "Gli italiani e lo sviluppo sostenibile«, Green media lab e </a:t>
            </a:r>
            <a:r>
              <a:rPr lang="it-IT" sz="1200" dirty="0" err="1"/>
              <a:t>Norstat</a:t>
            </a:r>
            <a:r>
              <a:rPr lang="it-IT" sz="1200" dirty="0"/>
              <a:t>, 2022 </a:t>
            </a:r>
          </a:p>
        </p:txBody>
      </p:sp>
    </p:spTree>
    <p:extLst>
      <p:ext uri="{BB962C8B-B14F-4D97-AF65-F5344CB8AC3E}">
        <p14:creationId xmlns:p14="http://schemas.microsoft.com/office/powerpoint/2010/main" val="38530029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4447607" y="3244334"/>
            <a:ext cx="248786" cy="369332"/>
          </a:xfrm>
          <a:prstGeom prst="rect">
            <a:avLst/>
          </a:prstGeom>
        </p:spPr>
        <p:txBody>
          <a:bodyPr wrap="none">
            <a:spAutoFit/>
          </a:bodyPr>
          <a:lstStyle/>
          <a:p>
            <a:r>
              <a:rPr lang="it-IT"/>
              <a:t> </a:t>
            </a:r>
            <a:endParaRPr lang="it-IT" dirty="0"/>
          </a:p>
        </p:txBody>
      </p:sp>
      <p:pic>
        <p:nvPicPr>
          <p:cNvPr id="43" name="Immagine 42">
            <a:extLst>
              <a:ext uri="{FF2B5EF4-FFF2-40B4-BE49-F238E27FC236}">
                <a16:creationId xmlns:a16="http://schemas.microsoft.com/office/drawing/2014/main" id="{C4B6EF42-DB55-480A-8C1E-E3A6A02932D2}"/>
              </a:ext>
            </a:extLst>
          </p:cNvPr>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ackgroundRemoval t="9551" b="89888" l="6714" r="95406">
                        <a14:foregroundMark x1="91166" y1="21910" x2="91166" y2="21910"/>
                        <a14:foregroundMark x1="7067" y1="38202" x2="7067" y2="38202"/>
                        <a14:foregroundMark x1="95406" y1="12360" x2="95406" y2="12360"/>
                      </a14:backgroundRemoval>
                    </a14:imgEffect>
                  </a14:imgLayer>
                </a14:imgProps>
              </a:ext>
              <a:ext uri="{28A0092B-C50C-407E-A947-70E740481C1C}">
                <a14:useLocalDpi xmlns:a14="http://schemas.microsoft.com/office/drawing/2010/main" val="0"/>
              </a:ext>
            </a:extLst>
          </a:blip>
          <a:stretch>
            <a:fillRect/>
          </a:stretch>
        </p:blipFill>
        <p:spPr>
          <a:xfrm rot="588864" flipH="1" flipV="1">
            <a:off x="2210508" y="1361820"/>
            <a:ext cx="1462708" cy="658055"/>
          </a:xfrm>
          <a:prstGeom prst="rect">
            <a:avLst/>
          </a:prstGeom>
        </p:spPr>
      </p:pic>
      <p:pic>
        <p:nvPicPr>
          <p:cNvPr id="45" name="Immagine 44">
            <a:extLst>
              <a:ext uri="{FF2B5EF4-FFF2-40B4-BE49-F238E27FC236}">
                <a16:creationId xmlns:a16="http://schemas.microsoft.com/office/drawing/2014/main" id="{1FAD0D42-4FC3-4A38-9429-119EF5B6358B}"/>
              </a:ext>
            </a:extLst>
          </p:cNvPr>
          <p:cNvPicPr>
            <a:picLocks noChangeAspect="1"/>
          </p:cNvPicPr>
          <p:nvPr/>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ackgroundRemoval t="9551" b="89888" l="6714" r="95406">
                        <a14:foregroundMark x1="91166" y1="21910" x2="91166" y2="21910"/>
                        <a14:foregroundMark x1="7067" y1="38202" x2="7067" y2="38202"/>
                        <a14:foregroundMark x1="95406" y1="12360" x2="95406" y2="12360"/>
                      </a14:backgroundRemoval>
                    </a14:imgEffect>
                  </a14:imgLayer>
                </a14:imgProps>
              </a:ext>
              <a:ext uri="{28A0092B-C50C-407E-A947-70E740481C1C}">
                <a14:useLocalDpi xmlns:a14="http://schemas.microsoft.com/office/drawing/2010/main" val="0"/>
              </a:ext>
            </a:extLst>
          </a:blip>
          <a:stretch>
            <a:fillRect/>
          </a:stretch>
        </p:blipFill>
        <p:spPr>
          <a:xfrm rot="6030736" flipH="1" flipV="1">
            <a:off x="8097981" y="3176489"/>
            <a:ext cx="1508703" cy="505022"/>
          </a:xfrm>
          <a:prstGeom prst="rect">
            <a:avLst/>
          </a:prstGeom>
        </p:spPr>
      </p:pic>
      <p:sp>
        <p:nvSpPr>
          <p:cNvPr id="18" name="CasellaDiTesto 17">
            <a:extLst>
              <a:ext uri="{FF2B5EF4-FFF2-40B4-BE49-F238E27FC236}">
                <a16:creationId xmlns:a16="http://schemas.microsoft.com/office/drawing/2014/main" id="{A169ABBA-4807-4090-925A-B405577F157E}"/>
              </a:ext>
            </a:extLst>
          </p:cNvPr>
          <p:cNvSpPr txBox="1"/>
          <p:nvPr/>
        </p:nvSpPr>
        <p:spPr>
          <a:xfrm>
            <a:off x="145186" y="2836800"/>
            <a:ext cx="2418926" cy="369332"/>
          </a:xfrm>
          <a:prstGeom prst="rect">
            <a:avLst/>
          </a:prstGeom>
          <a:noFill/>
        </p:spPr>
        <p:txBody>
          <a:bodyPr wrap="square" rtlCol="0">
            <a:spAutoFit/>
          </a:bodyPr>
          <a:lstStyle/>
          <a:p>
            <a:pPr algn="ctr"/>
            <a:r>
              <a:rPr lang="it-IT" b="1" dirty="0">
                <a:solidFill>
                  <a:schemeClr val="bg1">
                    <a:lumMod val="85000"/>
                  </a:schemeClr>
                </a:solidFill>
                <a:latin typeface="Calibri" panose="020F0502020204030204" pitchFamily="34" charset="0"/>
                <a:cs typeface="Calibri" panose="020F0502020204030204" pitchFamily="34" charset="0"/>
              </a:rPr>
              <a:t>L’Agenda 2030</a:t>
            </a:r>
          </a:p>
        </p:txBody>
      </p:sp>
      <p:sp>
        <p:nvSpPr>
          <p:cNvPr id="48" name="CasellaDiTesto 47">
            <a:extLst>
              <a:ext uri="{FF2B5EF4-FFF2-40B4-BE49-F238E27FC236}">
                <a16:creationId xmlns:a16="http://schemas.microsoft.com/office/drawing/2014/main" id="{E5A13177-7B0E-47EA-933C-9D73EE792ADA}"/>
              </a:ext>
            </a:extLst>
          </p:cNvPr>
          <p:cNvSpPr txBox="1"/>
          <p:nvPr/>
        </p:nvSpPr>
        <p:spPr>
          <a:xfrm>
            <a:off x="6758579" y="2836800"/>
            <a:ext cx="1952073" cy="646331"/>
          </a:xfrm>
          <a:prstGeom prst="rect">
            <a:avLst/>
          </a:prstGeom>
          <a:noFill/>
        </p:spPr>
        <p:txBody>
          <a:bodyPr wrap="square" rtlCol="0">
            <a:spAutoFit/>
          </a:bodyPr>
          <a:lstStyle/>
          <a:p>
            <a:pPr algn="ctr"/>
            <a:r>
              <a:rPr lang="it-IT" b="1" dirty="0">
                <a:solidFill>
                  <a:schemeClr val="bg1">
                    <a:lumMod val="85000"/>
                  </a:schemeClr>
                </a:solidFill>
                <a:latin typeface="Calibri" panose="020F0502020204030204" pitchFamily="34" charset="0"/>
                <a:cs typeface="Calibri" panose="020F0502020204030204" pitchFamily="34" charset="0"/>
              </a:rPr>
              <a:t>La situazione nel mondo e in Italia</a:t>
            </a:r>
          </a:p>
        </p:txBody>
      </p:sp>
      <p:sp>
        <p:nvSpPr>
          <p:cNvPr id="49" name="CasellaDiTesto 48">
            <a:extLst>
              <a:ext uri="{FF2B5EF4-FFF2-40B4-BE49-F238E27FC236}">
                <a16:creationId xmlns:a16="http://schemas.microsoft.com/office/drawing/2014/main" id="{EB302FF6-614B-4EDA-A8EF-F5BC77B5EEE7}"/>
              </a:ext>
            </a:extLst>
          </p:cNvPr>
          <p:cNvSpPr txBox="1"/>
          <p:nvPr/>
        </p:nvSpPr>
        <p:spPr>
          <a:xfrm>
            <a:off x="3452902" y="5364000"/>
            <a:ext cx="2238195" cy="646331"/>
          </a:xfrm>
          <a:prstGeom prst="rect">
            <a:avLst/>
          </a:prstGeom>
          <a:noFill/>
        </p:spPr>
        <p:txBody>
          <a:bodyPr wrap="square" rtlCol="0">
            <a:spAutoFit/>
          </a:bodyPr>
          <a:lstStyle/>
          <a:p>
            <a:pPr algn="ctr"/>
            <a:r>
              <a:rPr lang="it-IT" b="1" dirty="0">
                <a:solidFill>
                  <a:schemeClr val="bg1">
                    <a:lumMod val="85000"/>
                  </a:schemeClr>
                </a:solidFill>
                <a:latin typeface="Calibri" panose="020F0502020204030204" pitchFamily="34" charset="0"/>
                <a:cs typeface="Calibri" panose="020F0502020204030204" pitchFamily="34" charset="0"/>
              </a:rPr>
              <a:t>Considerazioni e prospettive future</a:t>
            </a:r>
          </a:p>
        </p:txBody>
      </p:sp>
      <p:pic>
        <p:nvPicPr>
          <p:cNvPr id="51" name="Immagine 50">
            <a:extLst>
              <a:ext uri="{FF2B5EF4-FFF2-40B4-BE49-F238E27FC236}">
                <a16:creationId xmlns:a16="http://schemas.microsoft.com/office/drawing/2014/main" id="{E860A601-F064-4D56-A915-85A21EE543F8}"/>
              </a:ext>
            </a:extLst>
          </p:cNvPr>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ackgroundRemoval t="9551" b="89888" l="6714" r="95406">
                        <a14:foregroundMark x1="91166" y1="21910" x2="91166" y2="21910"/>
                        <a14:foregroundMark x1="7067" y1="38202" x2="7067" y2="38202"/>
                        <a14:foregroundMark x1="95406" y1="12360" x2="95406" y2="12360"/>
                      </a14:backgroundRemoval>
                    </a14:imgEffect>
                  </a14:imgLayer>
                </a14:imgProps>
              </a:ext>
              <a:ext uri="{28A0092B-C50C-407E-A947-70E740481C1C}">
                <a14:useLocalDpi xmlns:a14="http://schemas.microsoft.com/office/drawing/2010/main" val="0"/>
              </a:ext>
            </a:extLst>
          </a:blip>
          <a:stretch>
            <a:fillRect/>
          </a:stretch>
        </p:blipFill>
        <p:spPr>
          <a:xfrm rot="588864" flipH="1" flipV="1">
            <a:off x="5436000" y="1282498"/>
            <a:ext cx="1462708" cy="658055"/>
          </a:xfrm>
          <a:prstGeom prst="rect">
            <a:avLst/>
          </a:prstGeom>
        </p:spPr>
      </p:pic>
      <p:pic>
        <p:nvPicPr>
          <p:cNvPr id="32" name="Immagine 31">
            <a:extLst>
              <a:ext uri="{FF2B5EF4-FFF2-40B4-BE49-F238E27FC236}">
                <a16:creationId xmlns:a16="http://schemas.microsoft.com/office/drawing/2014/main" id="{4484D632-22D8-4CB7-A50A-CBDB2F81015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70800" y="6498000"/>
            <a:ext cx="1108567" cy="162000"/>
          </a:xfrm>
          <a:prstGeom prst="rect">
            <a:avLst/>
          </a:prstGeom>
        </p:spPr>
      </p:pic>
      <p:sp>
        <p:nvSpPr>
          <p:cNvPr id="31" name="Titolo 2">
            <a:extLst>
              <a:ext uri="{FF2B5EF4-FFF2-40B4-BE49-F238E27FC236}">
                <a16:creationId xmlns:a16="http://schemas.microsoft.com/office/drawing/2014/main" id="{160EE8DB-FF27-4CA4-89CE-8C403AC0A507}"/>
              </a:ext>
            </a:extLst>
          </p:cNvPr>
          <p:cNvSpPr>
            <a:spLocks noGrp="1"/>
          </p:cNvSpPr>
          <p:nvPr>
            <p:ph type="title"/>
          </p:nvPr>
        </p:nvSpPr>
        <p:spPr>
          <a:xfrm>
            <a:off x="234000" y="475200"/>
            <a:ext cx="8186420" cy="504000"/>
          </a:xfrm>
        </p:spPr>
        <p:txBody>
          <a:bodyPr>
            <a:normAutofit/>
          </a:bodyPr>
          <a:lstStyle/>
          <a:p>
            <a:r>
              <a:rPr lang="it-IT" sz="2800" spc="-1" dirty="0">
                <a:latin typeface="+mn-lt"/>
              </a:rPr>
              <a:t>Il nostro percorso di apprendimento</a:t>
            </a:r>
          </a:p>
        </p:txBody>
      </p:sp>
      <p:sp>
        <p:nvSpPr>
          <p:cNvPr id="23" name="CasellaDiTesto 22">
            <a:extLst>
              <a:ext uri="{FF2B5EF4-FFF2-40B4-BE49-F238E27FC236}">
                <a16:creationId xmlns:a16="http://schemas.microsoft.com/office/drawing/2014/main" id="{97F92CD6-D070-4513-BE66-104F2F4952C0}"/>
              </a:ext>
            </a:extLst>
          </p:cNvPr>
          <p:cNvSpPr txBox="1"/>
          <p:nvPr/>
        </p:nvSpPr>
        <p:spPr>
          <a:xfrm>
            <a:off x="270000" y="6318002"/>
            <a:ext cx="341760" cy="276999"/>
          </a:xfrm>
          <a:prstGeom prst="rect">
            <a:avLst/>
          </a:prstGeom>
          <a:noFill/>
        </p:spPr>
        <p:txBody>
          <a:bodyPr wrap="none" rtlCol="0">
            <a:spAutoFit/>
          </a:bodyPr>
          <a:lstStyle/>
          <a:p>
            <a:r>
              <a:rPr lang="it-IT" sz="1200" dirty="0">
                <a:solidFill>
                  <a:srgbClr val="00A197"/>
                </a:solidFill>
                <a:latin typeface="Calibri" panose="020F0502020204030204" pitchFamily="34" charset="0"/>
                <a:cs typeface="Calibri" panose="020F0502020204030204" pitchFamily="34" charset="0"/>
              </a:rPr>
              <a:t>16</a:t>
            </a:r>
          </a:p>
        </p:txBody>
      </p:sp>
      <p:pic>
        <p:nvPicPr>
          <p:cNvPr id="24" name="Picture 2" descr="Perché guardare il futuro per progettare le strategie aziendali - Soluzioni  d'Impresa">
            <a:extLst>
              <a:ext uri="{FF2B5EF4-FFF2-40B4-BE49-F238E27FC236}">
                <a16:creationId xmlns:a16="http://schemas.microsoft.com/office/drawing/2014/main" id="{4113B3FA-0A04-4001-B323-F0FF49BA5DE4}"/>
              </a:ext>
            </a:extLst>
          </p:cNvPr>
          <p:cNvPicPr>
            <a:picLocks noChangeAspect="1" noChangeArrowheads="1"/>
          </p:cNvPicPr>
          <p:nvPr/>
        </p:nvPicPr>
        <p:blipFill rotWithShape="1">
          <a:blip r:embed="rId6">
            <a:duotone>
              <a:schemeClr val="bg2">
                <a:shade val="45000"/>
                <a:satMod val="135000"/>
              </a:schemeClr>
              <a:prstClr val="white"/>
            </a:duotone>
            <a:extLst>
              <a:ext uri="{28A0092B-C50C-407E-A947-70E740481C1C}">
                <a14:useLocalDpi xmlns:a14="http://schemas.microsoft.com/office/drawing/2010/main" val="0"/>
              </a:ext>
            </a:extLst>
          </a:blip>
          <a:srcRect l="32890" r="10398"/>
          <a:stretch/>
        </p:blipFill>
        <p:spPr bwMode="auto">
          <a:xfrm>
            <a:off x="3672000" y="3600000"/>
            <a:ext cx="1656001" cy="1656000"/>
          </a:xfrm>
          <a:prstGeom prst="ellipse">
            <a:avLst/>
          </a:prstGeom>
          <a:noFill/>
          <a:extLst>
            <a:ext uri="{909E8E84-426E-40DD-AFC4-6F175D3DCCD1}">
              <a14:hiddenFill xmlns:a14="http://schemas.microsoft.com/office/drawing/2010/main">
                <a:solidFill>
                  <a:srgbClr val="FFFFFF"/>
                </a:solidFill>
              </a14:hiddenFill>
            </a:ext>
          </a:extLst>
        </p:spPr>
      </p:pic>
      <p:pic>
        <p:nvPicPr>
          <p:cNvPr id="1026" name="Picture 2" descr="Agenda ONU 2030 e SDGs | www.scienzepolitiche.unina.it">
            <a:extLst>
              <a:ext uri="{FF2B5EF4-FFF2-40B4-BE49-F238E27FC236}">
                <a16:creationId xmlns:a16="http://schemas.microsoft.com/office/drawing/2014/main" id="{6533EC6E-BC2D-4D36-9D4C-2E947BE02E05}"/>
              </a:ext>
            </a:extLst>
          </p:cNvPr>
          <p:cNvPicPr>
            <a:picLocks noChangeArrowheads="1"/>
          </p:cNvPicPr>
          <p:nvPr/>
        </p:nvPicPr>
        <p:blipFill rotWithShape="1">
          <a:blip r:embed="rId7">
            <a:duotone>
              <a:schemeClr val="bg2">
                <a:shade val="45000"/>
                <a:satMod val="135000"/>
              </a:schemeClr>
              <a:prstClr val="white"/>
            </a:duotone>
            <a:extLst>
              <a:ext uri="{28A0092B-C50C-407E-A947-70E740481C1C}">
                <a14:useLocalDpi xmlns:a14="http://schemas.microsoft.com/office/drawing/2010/main" val="0"/>
              </a:ext>
            </a:extLst>
          </a:blip>
          <a:srcRect l="20218" t="1638" r="17718" b="4243"/>
          <a:stretch/>
        </p:blipFill>
        <p:spPr bwMode="auto">
          <a:xfrm>
            <a:off x="525600" y="1080000"/>
            <a:ext cx="1656000" cy="1656000"/>
          </a:xfrm>
          <a:prstGeom prst="ellipse">
            <a:avLst/>
          </a:prstGeom>
          <a:noFill/>
          <a:extLst>
            <a:ext uri="{909E8E84-426E-40DD-AFC4-6F175D3DCCD1}">
              <a14:hiddenFill xmlns:a14="http://schemas.microsoft.com/office/drawing/2010/main">
                <a:solidFill>
                  <a:srgbClr val="FFFFFF"/>
                </a:solidFill>
              </a14:hiddenFill>
            </a:ext>
          </a:extLst>
        </p:spPr>
      </p:pic>
      <p:pic>
        <p:nvPicPr>
          <p:cNvPr id="1028" name="Picture 4" descr="Agenda 2030 per lo sviluppo sostenibile - Agenzia per la coesione  territoriale">
            <a:extLst>
              <a:ext uri="{FF2B5EF4-FFF2-40B4-BE49-F238E27FC236}">
                <a16:creationId xmlns:a16="http://schemas.microsoft.com/office/drawing/2014/main" id="{9BDC5A3A-DF1B-4E0A-B467-E1E4D37A84D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994" r="29251"/>
          <a:stretch/>
        </p:blipFill>
        <p:spPr bwMode="auto">
          <a:xfrm>
            <a:off x="3672000" y="1080000"/>
            <a:ext cx="1656000" cy="1655600"/>
          </a:xfrm>
          <a:prstGeom prst="ellipse">
            <a:avLst/>
          </a:prstGeom>
          <a:noFill/>
          <a:extLst>
            <a:ext uri="{909E8E84-426E-40DD-AFC4-6F175D3DCCD1}">
              <a14:hiddenFill xmlns:a14="http://schemas.microsoft.com/office/drawing/2010/main">
                <a:solidFill>
                  <a:srgbClr val="FFFFFF"/>
                </a:solidFill>
              </a14:hiddenFill>
            </a:ext>
          </a:extLst>
        </p:spPr>
      </p:pic>
      <p:pic>
        <p:nvPicPr>
          <p:cNvPr id="1032" name="Picture 8" descr="Agenda Onu 2030, tra i grandi Stati europei l'Italia è ultima per sviluppo  sostenibile - Greenreport: economia ecologica e sviluppo sostenibile">
            <a:extLst>
              <a:ext uri="{FF2B5EF4-FFF2-40B4-BE49-F238E27FC236}">
                <a16:creationId xmlns:a16="http://schemas.microsoft.com/office/drawing/2014/main" id="{67943F71-15EF-4296-AF38-6B8D998AB228}"/>
              </a:ext>
            </a:extLst>
          </p:cNvPr>
          <p:cNvPicPr>
            <a:picLocks noChangeArrowheads="1"/>
          </p:cNvPicPr>
          <p:nvPr/>
        </p:nvPicPr>
        <p:blipFill rotWithShape="1">
          <a:blip r:embed="rId9">
            <a:duotone>
              <a:schemeClr val="bg2">
                <a:shade val="45000"/>
                <a:satMod val="135000"/>
              </a:schemeClr>
              <a:prstClr val="white"/>
            </a:duotone>
            <a:extLst>
              <a:ext uri="{28A0092B-C50C-407E-A947-70E740481C1C}">
                <a14:useLocalDpi xmlns:a14="http://schemas.microsoft.com/office/drawing/2010/main" val="0"/>
              </a:ext>
            </a:extLst>
          </a:blip>
          <a:srcRect l="15044" r="12831"/>
          <a:stretch/>
        </p:blipFill>
        <p:spPr bwMode="auto">
          <a:xfrm>
            <a:off x="6912000" y="1080000"/>
            <a:ext cx="1656000" cy="1656000"/>
          </a:xfrm>
          <a:prstGeom prst="ellipse">
            <a:avLst/>
          </a:prstGeom>
          <a:noFill/>
          <a:extLst>
            <a:ext uri="{909E8E84-426E-40DD-AFC4-6F175D3DCCD1}">
              <a14:hiddenFill xmlns:a14="http://schemas.microsoft.com/office/drawing/2010/main">
                <a:solidFill>
                  <a:srgbClr val="FFFFFF"/>
                </a:solidFill>
              </a14:hiddenFill>
            </a:ext>
          </a:extLst>
        </p:spPr>
      </p:pic>
      <p:pic>
        <p:nvPicPr>
          <p:cNvPr id="17" name="Immagine 16">
            <a:extLst>
              <a:ext uri="{FF2B5EF4-FFF2-40B4-BE49-F238E27FC236}">
                <a16:creationId xmlns:a16="http://schemas.microsoft.com/office/drawing/2014/main" id="{CD9C320F-75C2-4D10-ACB1-3F3C1391FE5D}"/>
              </a:ext>
            </a:extLst>
          </p:cNvPr>
          <p:cNvPicPr>
            <a:picLocks/>
          </p:cNvPicPr>
          <p:nvPr/>
        </p:nvPicPr>
        <p:blipFill rotWithShape="1">
          <a:blip r:embed="rId10">
            <a:duotone>
              <a:schemeClr val="bg2">
                <a:shade val="45000"/>
                <a:satMod val="135000"/>
              </a:schemeClr>
              <a:prstClr val="white"/>
            </a:duotone>
          </a:blip>
          <a:srcRect t="10427" b="28837"/>
          <a:stretch/>
        </p:blipFill>
        <p:spPr>
          <a:xfrm>
            <a:off x="6912000" y="3708000"/>
            <a:ext cx="1656000" cy="1656000"/>
          </a:xfrm>
          <a:prstGeom prst="ellipse">
            <a:avLst/>
          </a:prstGeom>
        </p:spPr>
      </p:pic>
      <p:sp>
        <p:nvSpPr>
          <p:cNvPr id="19" name="CasellaDiTesto 18">
            <a:extLst>
              <a:ext uri="{FF2B5EF4-FFF2-40B4-BE49-F238E27FC236}">
                <a16:creationId xmlns:a16="http://schemas.microsoft.com/office/drawing/2014/main" id="{F8349A4F-816E-4AB0-B08C-4B07D91A46F8}"/>
              </a:ext>
            </a:extLst>
          </p:cNvPr>
          <p:cNvSpPr txBox="1"/>
          <p:nvPr/>
        </p:nvSpPr>
        <p:spPr>
          <a:xfrm>
            <a:off x="6614138" y="5364000"/>
            <a:ext cx="2238195" cy="369332"/>
          </a:xfrm>
          <a:prstGeom prst="rect">
            <a:avLst/>
          </a:prstGeom>
          <a:noFill/>
        </p:spPr>
        <p:txBody>
          <a:bodyPr wrap="square" rtlCol="0">
            <a:spAutoFit/>
          </a:bodyPr>
          <a:lstStyle/>
          <a:p>
            <a:pPr algn="ctr"/>
            <a:r>
              <a:rPr lang="it-IT" b="1" dirty="0">
                <a:solidFill>
                  <a:schemeClr val="bg1">
                    <a:lumMod val="85000"/>
                  </a:schemeClr>
                </a:solidFill>
                <a:latin typeface="Calibri" panose="020F0502020204030204" pitchFamily="34" charset="0"/>
                <a:cs typeface="Calibri" panose="020F0502020204030204" pitchFamily="34" charset="0"/>
              </a:rPr>
              <a:t>170 azioni quotidiane</a:t>
            </a:r>
          </a:p>
        </p:txBody>
      </p:sp>
      <p:pic>
        <p:nvPicPr>
          <p:cNvPr id="20" name="Immagine 19">
            <a:extLst>
              <a:ext uri="{FF2B5EF4-FFF2-40B4-BE49-F238E27FC236}">
                <a16:creationId xmlns:a16="http://schemas.microsoft.com/office/drawing/2014/main" id="{D19B7F30-4366-432A-A43F-6C888F5F8AF4}"/>
              </a:ext>
            </a:extLst>
          </p:cNvPr>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ackgroundRemoval t="9551" b="89888" l="6714" r="95406">
                        <a14:foregroundMark x1="91166" y1="21910" x2="91166" y2="21910"/>
                        <a14:foregroundMark x1="7067" y1="38202" x2="7067" y2="38202"/>
                        <a14:foregroundMark x1="95406" y1="12360" x2="95406" y2="12360"/>
                      </a14:backgroundRemoval>
                    </a14:imgEffect>
                  </a14:imgLayer>
                </a14:imgProps>
              </a:ext>
              <a:ext uri="{28A0092B-C50C-407E-A947-70E740481C1C}">
                <a14:useLocalDpi xmlns:a14="http://schemas.microsoft.com/office/drawing/2010/main" val="0"/>
              </a:ext>
            </a:extLst>
          </a:blip>
          <a:stretch>
            <a:fillRect/>
          </a:stretch>
        </p:blipFill>
        <p:spPr>
          <a:xfrm rot="10800000" flipH="1" flipV="1">
            <a:off x="5388646" y="4327996"/>
            <a:ext cx="1462708" cy="658055"/>
          </a:xfrm>
          <a:prstGeom prst="rect">
            <a:avLst/>
          </a:prstGeom>
        </p:spPr>
      </p:pic>
      <p:sp>
        <p:nvSpPr>
          <p:cNvPr id="22" name="CasellaDiTesto 21">
            <a:extLst>
              <a:ext uri="{FF2B5EF4-FFF2-40B4-BE49-F238E27FC236}">
                <a16:creationId xmlns:a16="http://schemas.microsoft.com/office/drawing/2014/main" id="{57B76B4B-8501-424D-8BE9-4F25AE680ABC}"/>
              </a:ext>
            </a:extLst>
          </p:cNvPr>
          <p:cNvSpPr txBox="1"/>
          <p:nvPr/>
        </p:nvSpPr>
        <p:spPr>
          <a:xfrm>
            <a:off x="3450026" y="2836800"/>
            <a:ext cx="2150114" cy="646331"/>
          </a:xfrm>
          <a:prstGeom prst="rect">
            <a:avLst/>
          </a:prstGeom>
          <a:noFill/>
        </p:spPr>
        <p:txBody>
          <a:bodyPr wrap="square" rtlCol="0">
            <a:spAutoFit/>
          </a:bodyPr>
          <a:lstStyle/>
          <a:p>
            <a:pPr algn="ctr"/>
            <a:r>
              <a:rPr lang="it-IT" b="1" dirty="0">
                <a:solidFill>
                  <a:srgbClr val="00A197"/>
                </a:solidFill>
                <a:latin typeface="Calibri" panose="020F0502020204030204" pitchFamily="34" charset="0"/>
                <a:cs typeface="Calibri" panose="020F0502020204030204" pitchFamily="34" charset="0"/>
              </a:rPr>
              <a:t>I 17 obiettivi (</a:t>
            </a:r>
            <a:r>
              <a:rPr lang="it-IT" b="1" dirty="0" err="1">
                <a:solidFill>
                  <a:srgbClr val="00A197"/>
                </a:solidFill>
                <a:latin typeface="Calibri" panose="020F0502020204030204" pitchFamily="34" charset="0"/>
                <a:cs typeface="Calibri" panose="020F0502020204030204" pitchFamily="34" charset="0"/>
              </a:rPr>
              <a:t>SDGs</a:t>
            </a:r>
            <a:r>
              <a:rPr lang="it-IT" b="1" dirty="0">
                <a:solidFill>
                  <a:srgbClr val="00A197"/>
                </a:solidFill>
                <a:latin typeface="Calibri" panose="020F0502020204030204" pitchFamily="34" charset="0"/>
                <a:cs typeface="Calibri" panose="020F0502020204030204" pitchFamily="34" charset="0"/>
              </a:rPr>
              <a:t>) e i 169 target</a:t>
            </a:r>
          </a:p>
        </p:txBody>
      </p:sp>
    </p:spTree>
    <p:extLst>
      <p:ext uri="{BB962C8B-B14F-4D97-AF65-F5344CB8AC3E}">
        <p14:creationId xmlns:p14="http://schemas.microsoft.com/office/powerpoint/2010/main" val="30467246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2EAA910E-3F81-46D3-A05F-51E7E3A76444}"/>
              </a:ext>
            </a:extLst>
          </p:cNvPr>
          <p:cNvSpPr txBox="1">
            <a:spLocks/>
          </p:cNvSpPr>
          <p:nvPr/>
        </p:nvSpPr>
        <p:spPr>
          <a:xfrm>
            <a:off x="234000" y="475200"/>
            <a:ext cx="8690400" cy="505528"/>
          </a:xfrm>
          <a:prstGeom prst="rect">
            <a:avLst/>
          </a:prstGeom>
        </p:spPr>
        <p:txBody>
          <a:bodyPr vert="horz" lIns="0" tIns="0" rIns="0" bIns="0" rtlCol="0" anchor="t" anchorCtr="0">
            <a:noAutofit/>
          </a:bodyPr>
          <a:lstStyle>
            <a:lvl1pPr algn="l" rtl="0" eaLnBrk="1" fontAlgn="base" hangingPunct="1">
              <a:lnSpc>
                <a:spcPts val="2400"/>
              </a:lnSpc>
              <a:spcBef>
                <a:spcPct val="0"/>
              </a:spcBef>
              <a:spcAft>
                <a:spcPct val="0"/>
              </a:spcAft>
              <a:defRPr lang="en-GB" sz="2200" b="1" kern="1200" noProof="0" dirty="0">
                <a:solidFill>
                  <a:schemeClr val="tx1"/>
                </a:solidFill>
                <a:latin typeface="+mj-lt"/>
                <a:ea typeface="+mj-ea"/>
                <a:cs typeface="Arial" panose="020B0604020202020204" pitchFamily="34" charset="0"/>
              </a:defRPr>
            </a:lvl1pPr>
            <a:lvl2pPr algn="ctr" rtl="0" eaLnBrk="1" fontAlgn="base" hangingPunct="1">
              <a:spcBef>
                <a:spcPct val="0"/>
              </a:spcBef>
              <a:spcAft>
                <a:spcPct val="0"/>
              </a:spcAft>
              <a:defRPr sz="3300">
                <a:solidFill>
                  <a:schemeClr val="tx1"/>
                </a:solidFill>
                <a:latin typeface="Arial" charset="0"/>
              </a:defRPr>
            </a:lvl2pPr>
            <a:lvl3pPr algn="ctr" rtl="0" eaLnBrk="1" fontAlgn="base" hangingPunct="1">
              <a:spcBef>
                <a:spcPct val="0"/>
              </a:spcBef>
              <a:spcAft>
                <a:spcPct val="0"/>
              </a:spcAft>
              <a:defRPr sz="3300">
                <a:solidFill>
                  <a:schemeClr val="tx1"/>
                </a:solidFill>
                <a:latin typeface="Arial" charset="0"/>
              </a:defRPr>
            </a:lvl3pPr>
            <a:lvl4pPr algn="ctr" rtl="0" eaLnBrk="1" fontAlgn="base" hangingPunct="1">
              <a:spcBef>
                <a:spcPct val="0"/>
              </a:spcBef>
              <a:spcAft>
                <a:spcPct val="0"/>
              </a:spcAft>
              <a:defRPr sz="3300">
                <a:solidFill>
                  <a:schemeClr val="tx1"/>
                </a:solidFill>
                <a:latin typeface="Arial" charset="0"/>
              </a:defRPr>
            </a:lvl4pPr>
            <a:lvl5pPr algn="ctr" rtl="0" eaLnBrk="1" fontAlgn="base" hangingPunct="1">
              <a:spcBef>
                <a:spcPct val="0"/>
              </a:spcBef>
              <a:spcAft>
                <a:spcPct val="0"/>
              </a:spcAft>
              <a:defRPr sz="3300">
                <a:solidFill>
                  <a:schemeClr val="tx1"/>
                </a:solidFill>
                <a:latin typeface="Arial" charset="0"/>
              </a:defRPr>
            </a:lvl5pPr>
            <a:lvl6pPr marL="342875" algn="ctr" rtl="0" eaLnBrk="1" fontAlgn="base" hangingPunct="1">
              <a:spcBef>
                <a:spcPct val="0"/>
              </a:spcBef>
              <a:spcAft>
                <a:spcPct val="0"/>
              </a:spcAft>
              <a:defRPr sz="3300">
                <a:solidFill>
                  <a:schemeClr val="tx1"/>
                </a:solidFill>
                <a:latin typeface="Arial" charset="0"/>
              </a:defRPr>
            </a:lvl6pPr>
            <a:lvl7pPr marL="685749" algn="ctr" rtl="0" eaLnBrk="1" fontAlgn="base" hangingPunct="1">
              <a:spcBef>
                <a:spcPct val="0"/>
              </a:spcBef>
              <a:spcAft>
                <a:spcPct val="0"/>
              </a:spcAft>
              <a:defRPr sz="3300">
                <a:solidFill>
                  <a:schemeClr val="tx1"/>
                </a:solidFill>
                <a:latin typeface="Arial" charset="0"/>
              </a:defRPr>
            </a:lvl7pPr>
            <a:lvl8pPr marL="1028624" algn="ctr" rtl="0" eaLnBrk="1" fontAlgn="base" hangingPunct="1">
              <a:spcBef>
                <a:spcPct val="0"/>
              </a:spcBef>
              <a:spcAft>
                <a:spcPct val="0"/>
              </a:spcAft>
              <a:defRPr sz="3300">
                <a:solidFill>
                  <a:schemeClr val="tx1"/>
                </a:solidFill>
                <a:latin typeface="Arial" charset="0"/>
              </a:defRPr>
            </a:lvl8pPr>
            <a:lvl9pPr marL="1371498" algn="ctr" rtl="0" eaLnBrk="1" fontAlgn="base" hangingPunct="1">
              <a:spcBef>
                <a:spcPct val="0"/>
              </a:spcBef>
              <a:spcAft>
                <a:spcPct val="0"/>
              </a:spcAft>
              <a:defRPr sz="3300">
                <a:solidFill>
                  <a:schemeClr val="tx1"/>
                </a:solidFill>
                <a:latin typeface="Arial" charset="0"/>
              </a:defRPr>
            </a:lvl9pPr>
          </a:lstStyle>
          <a:p>
            <a:pPr lvl="0"/>
            <a:r>
              <a:rPr lang="it-IT" sz="2800" b="0" dirty="0">
                <a:latin typeface="+mn-lt"/>
                <a:cs typeface="+mj-cs"/>
              </a:rPr>
              <a:t>I 17 Obiettivi dell’Agenda 2030</a:t>
            </a:r>
          </a:p>
        </p:txBody>
      </p:sp>
      <p:sp>
        <p:nvSpPr>
          <p:cNvPr id="7" name="CasellaDiTesto 6">
            <a:extLst>
              <a:ext uri="{FF2B5EF4-FFF2-40B4-BE49-F238E27FC236}">
                <a16:creationId xmlns:a16="http://schemas.microsoft.com/office/drawing/2014/main" id="{78BBD03B-A5C5-47AA-8481-FEEF519DA1B8}"/>
              </a:ext>
            </a:extLst>
          </p:cNvPr>
          <p:cNvSpPr txBox="1"/>
          <p:nvPr/>
        </p:nvSpPr>
        <p:spPr>
          <a:xfrm>
            <a:off x="270000" y="6318002"/>
            <a:ext cx="341760" cy="276999"/>
          </a:xfrm>
          <a:prstGeom prst="rect">
            <a:avLst/>
          </a:prstGeom>
          <a:noFill/>
        </p:spPr>
        <p:txBody>
          <a:bodyPr wrap="none" rtlCol="0">
            <a:spAutoFit/>
          </a:bodyPr>
          <a:lstStyle/>
          <a:p>
            <a:r>
              <a:rPr lang="it-IT" sz="1200" dirty="0">
                <a:solidFill>
                  <a:srgbClr val="00A197"/>
                </a:solidFill>
                <a:latin typeface="Calibri" panose="020F0502020204030204" pitchFamily="34" charset="0"/>
                <a:cs typeface="Calibri" panose="020F0502020204030204" pitchFamily="34" charset="0"/>
              </a:rPr>
              <a:t>17</a:t>
            </a:r>
          </a:p>
        </p:txBody>
      </p:sp>
      <p:pic>
        <p:nvPicPr>
          <p:cNvPr id="8" name="Immagine 7">
            <a:extLst>
              <a:ext uri="{FF2B5EF4-FFF2-40B4-BE49-F238E27FC236}">
                <a16:creationId xmlns:a16="http://schemas.microsoft.com/office/drawing/2014/main" id="{19127CAD-21FB-440D-A909-8DD3EF5BFE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0802" y="6498000"/>
            <a:ext cx="1108567" cy="162000"/>
          </a:xfrm>
          <a:prstGeom prst="rect">
            <a:avLst/>
          </a:prstGeom>
        </p:spPr>
      </p:pic>
      <p:pic>
        <p:nvPicPr>
          <p:cNvPr id="4098" name="Picture 2" descr="Agenda 2030 per lo sviluppo sostenibile - Agenzia per la coesione  territoriale">
            <a:extLst>
              <a:ext uri="{FF2B5EF4-FFF2-40B4-BE49-F238E27FC236}">
                <a16:creationId xmlns:a16="http://schemas.microsoft.com/office/drawing/2014/main" id="{D7B105F3-97E7-4D56-AE0B-D97C15CF830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016" b="14219"/>
          <a:stretch/>
        </p:blipFill>
        <p:spPr bwMode="auto">
          <a:xfrm>
            <a:off x="0" y="1339200"/>
            <a:ext cx="9144000" cy="4721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56876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2EAA910E-3F81-46D3-A05F-51E7E3A76444}"/>
              </a:ext>
            </a:extLst>
          </p:cNvPr>
          <p:cNvSpPr txBox="1">
            <a:spLocks/>
          </p:cNvSpPr>
          <p:nvPr/>
        </p:nvSpPr>
        <p:spPr>
          <a:xfrm>
            <a:off x="234000" y="475200"/>
            <a:ext cx="8910000" cy="505528"/>
          </a:xfrm>
          <a:prstGeom prst="rect">
            <a:avLst/>
          </a:prstGeom>
        </p:spPr>
        <p:txBody>
          <a:bodyPr vert="horz" lIns="0" tIns="0" rIns="0" bIns="0" rtlCol="0" anchor="t" anchorCtr="0">
            <a:noAutofit/>
          </a:bodyPr>
          <a:lstStyle>
            <a:lvl1pPr algn="l" rtl="0" eaLnBrk="1" fontAlgn="base" hangingPunct="1">
              <a:lnSpc>
                <a:spcPts val="2400"/>
              </a:lnSpc>
              <a:spcBef>
                <a:spcPct val="0"/>
              </a:spcBef>
              <a:spcAft>
                <a:spcPct val="0"/>
              </a:spcAft>
              <a:defRPr lang="en-GB" sz="2200" b="1" kern="1200" noProof="0" dirty="0">
                <a:solidFill>
                  <a:schemeClr val="tx1"/>
                </a:solidFill>
                <a:latin typeface="+mj-lt"/>
                <a:ea typeface="+mj-ea"/>
                <a:cs typeface="Arial" panose="020B0604020202020204" pitchFamily="34" charset="0"/>
              </a:defRPr>
            </a:lvl1pPr>
            <a:lvl2pPr algn="ctr" rtl="0" eaLnBrk="1" fontAlgn="base" hangingPunct="1">
              <a:spcBef>
                <a:spcPct val="0"/>
              </a:spcBef>
              <a:spcAft>
                <a:spcPct val="0"/>
              </a:spcAft>
              <a:defRPr sz="3300">
                <a:solidFill>
                  <a:schemeClr val="tx1"/>
                </a:solidFill>
                <a:latin typeface="Arial" charset="0"/>
              </a:defRPr>
            </a:lvl2pPr>
            <a:lvl3pPr algn="ctr" rtl="0" eaLnBrk="1" fontAlgn="base" hangingPunct="1">
              <a:spcBef>
                <a:spcPct val="0"/>
              </a:spcBef>
              <a:spcAft>
                <a:spcPct val="0"/>
              </a:spcAft>
              <a:defRPr sz="3300">
                <a:solidFill>
                  <a:schemeClr val="tx1"/>
                </a:solidFill>
                <a:latin typeface="Arial" charset="0"/>
              </a:defRPr>
            </a:lvl3pPr>
            <a:lvl4pPr algn="ctr" rtl="0" eaLnBrk="1" fontAlgn="base" hangingPunct="1">
              <a:spcBef>
                <a:spcPct val="0"/>
              </a:spcBef>
              <a:spcAft>
                <a:spcPct val="0"/>
              </a:spcAft>
              <a:defRPr sz="3300">
                <a:solidFill>
                  <a:schemeClr val="tx1"/>
                </a:solidFill>
                <a:latin typeface="Arial" charset="0"/>
              </a:defRPr>
            </a:lvl4pPr>
            <a:lvl5pPr algn="ctr" rtl="0" eaLnBrk="1" fontAlgn="base" hangingPunct="1">
              <a:spcBef>
                <a:spcPct val="0"/>
              </a:spcBef>
              <a:spcAft>
                <a:spcPct val="0"/>
              </a:spcAft>
              <a:defRPr sz="3300">
                <a:solidFill>
                  <a:schemeClr val="tx1"/>
                </a:solidFill>
                <a:latin typeface="Arial" charset="0"/>
              </a:defRPr>
            </a:lvl5pPr>
            <a:lvl6pPr marL="342875" algn="ctr" rtl="0" eaLnBrk="1" fontAlgn="base" hangingPunct="1">
              <a:spcBef>
                <a:spcPct val="0"/>
              </a:spcBef>
              <a:spcAft>
                <a:spcPct val="0"/>
              </a:spcAft>
              <a:defRPr sz="3300">
                <a:solidFill>
                  <a:schemeClr val="tx1"/>
                </a:solidFill>
                <a:latin typeface="Arial" charset="0"/>
              </a:defRPr>
            </a:lvl6pPr>
            <a:lvl7pPr marL="685749" algn="ctr" rtl="0" eaLnBrk="1" fontAlgn="base" hangingPunct="1">
              <a:spcBef>
                <a:spcPct val="0"/>
              </a:spcBef>
              <a:spcAft>
                <a:spcPct val="0"/>
              </a:spcAft>
              <a:defRPr sz="3300">
                <a:solidFill>
                  <a:schemeClr val="tx1"/>
                </a:solidFill>
                <a:latin typeface="Arial" charset="0"/>
              </a:defRPr>
            </a:lvl7pPr>
            <a:lvl8pPr marL="1028624" algn="ctr" rtl="0" eaLnBrk="1" fontAlgn="base" hangingPunct="1">
              <a:spcBef>
                <a:spcPct val="0"/>
              </a:spcBef>
              <a:spcAft>
                <a:spcPct val="0"/>
              </a:spcAft>
              <a:defRPr sz="3300">
                <a:solidFill>
                  <a:schemeClr val="tx1"/>
                </a:solidFill>
                <a:latin typeface="Arial" charset="0"/>
              </a:defRPr>
            </a:lvl8pPr>
            <a:lvl9pPr marL="1371498" algn="ctr" rtl="0" eaLnBrk="1" fontAlgn="base" hangingPunct="1">
              <a:spcBef>
                <a:spcPct val="0"/>
              </a:spcBef>
              <a:spcAft>
                <a:spcPct val="0"/>
              </a:spcAft>
              <a:defRPr sz="3300">
                <a:solidFill>
                  <a:schemeClr val="tx1"/>
                </a:solidFill>
                <a:latin typeface="Arial" charset="0"/>
              </a:defRPr>
            </a:lvl9pPr>
          </a:lstStyle>
          <a:p>
            <a:r>
              <a:rPr lang="it-IT" sz="2800" b="0" dirty="0">
                <a:latin typeface="+mn-lt"/>
                <a:cs typeface="+mj-cs"/>
              </a:rPr>
              <a:t>Gli Obiettivi di sviluppo sostenibile sono collegati tra loro</a:t>
            </a:r>
          </a:p>
        </p:txBody>
      </p:sp>
      <p:sp>
        <p:nvSpPr>
          <p:cNvPr id="7" name="CasellaDiTesto 6">
            <a:extLst>
              <a:ext uri="{FF2B5EF4-FFF2-40B4-BE49-F238E27FC236}">
                <a16:creationId xmlns:a16="http://schemas.microsoft.com/office/drawing/2014/main" id="{78BBD03B-A5C5-47AA-8481-FEEF519DA1B8}"/>
              </a:ext>
            </a:extLst>
          </p:cNvPr>
          <p:cNvSpPr txBox="1"/>
          <p:nvPr/>
        </p:nvSpPr>
        <p:spPr>
          <a:xfrm>
            <a:off x="270000" y="6318002"/>
            <a:ext cx="341760" cy="276999"/>
          </a:xfrm>
          <a:prstGeom prst="rect">
            <a:avLst/>
          </a:prstGeom>
          <a:noFill/>
        </p:spPr>
        <p:txBody>
          <a:bodyPr wrap="none" rtlCol="0">
            <a:spAutoFit/>
          </a:bodyPr>
          <a:lstStyle/>
          <a:p>
            <a:r>
              <a:rPr lang="it-IT" sz="1200" dirty="0">
                <a:solidFill>
                  <a:srgbClr val="00A197"/>
                </a:solidFill>
                <a:latin typeface="Calibri" panose="020F0502020204030204" pitchFamily="34" charset="0"/>
                <a:cs typeface="Calibri" panose="020F0502020204030204" pitchFamily="34" charset="0"/>
              </a:rPr>
              <a:t>18</a:t>
            </a:r>
          </a:p>
        </p:txBody>
      </p:sp>
      <p:pic>
        <p:nvPicPr>
          <p:cNvPr id="8" name="Immagine 7">
            <a:extLst>
              <a:ext uri="{FF2B5EF4-FFF2-40B4-BE49-F238E27FC236}">
                <a16:creationId xmlns:a16="http://schemas.microsoft.com/office/drawing/2014/main" id="{19127CAD-21FB-440D-A909-8DD3EF5BFE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0802" y="6498000"/>
            <a:ext cx="1108567" cy="162000"/>
          </a:xfrm>
          <a:prstGeom prst="rect">
            <a:avLst/>
          </a:prstGeom>
        </p:spPr>
      </p:pic>
      <p:sp>
        <p:nvSpPr>
          <p:cNvPr id="2" name="CasellaDiTesto 1">
            <a:extLst>
              <a:ext uri="{FF2B5EF4-FFF2-40B4-BE49-F238E27FC236}">
                <a16:creationId xmlns:a16="http://schemas.microsoft.com/office/drawing/2014/main" id="{2377B56F-630F-48BD-9F0B-2B53EBE613DD}"/>
              </a:ext>
            </a:extLst>
          </p:cNvPr>
          <p:cNvSpPr txBox="1"/>
          <p:nvPr/>
        </p:nvSpPr>
        <p:spPr>
          <a:xfrm>
            <a:off x="234000" y="1339200"/>
            <a:ext cx="6480000" cy="2970044"/>
          </a:xfrm>
          <a:prstGeom prst="rect">
            <a:avLst/>
          </a:prstGeom>
          <a:noFill/>
        </p:spPr>
        <p:txBody>
          <a:bodyPr wrap="square" rtlCol="0">
            <a:spAutoFit/>
          </a:bodyPr>
          <a:lstStyle/>
          <a:p>
            <a:pPr marL="285750" indent="-285750" algn="just">
              <a:spcBef>
                <a:spcPts val="600"/>
              </a:spcBef>
              <a:spcAft>
                <a:spcPts val="600"/>
              </a:spcAft>
              <a:buClr>
                <a:srgbClr val="00A197"/>
              </a:buClr>
              <a:buFont typeface="Wingdings" panose="05000000000000000000" pitchFamily="2" charset="2"/>
              <a:buChar char="ü"/>
            </a:pPr>
            <a:r>
              <a:rPr lang="it-IT" dirty="0"/>
              <a:t>Le </a:t>
            </a:r>
            <a:r>
              <a:rPr lang="it-IT" b="1" dirty="0">
                <a:solidFill>
                  <a:srgbClr val="00A197"/>
                </a:solidFill>
              </a:rPr>
              <a:t>tre</a:t>
            </a:r>
            <a:r>
              <a:rPr lang="it-IT" dirty="0"/>
              <a:t> </a:t>
            </a:r>
            <a:r>
              <a:rPr lang="it-IT" b="1" dirty="0">
                <a:solidFill>
                  <a:srgbClr val="00A197"/>
                </a:solidFill>
              </a:rPr>
              <a:t>dimensioni</a:t>
            </a:r>
            <a:r>
              <a:rPr lang="it-IT" dirty="0"/>
              <a:t> dello sviluppo (economica, ambientale e sociale) sono strettamente </a:t>
            </a:r>
            <a:r>
              <a:rPr lang="it-IT" b="1" dirty="0">
                <a:solidFill>
                  <a:srgbClr val="00A197"/>
                </a:solidFill>
              </a:rPr>
              <a:t>correlate</a:t>
            </a:r>
            <a:r>
              <a:rPr lang="it-IT" dirty="0"/>
              <a:t> tra loro.</a:t>
            </a:r>
          </a:p>
          <a:p>
            <a:pPr marL="285750" indent="-285750" algn="just">
              <a:spcBef>
                <a:spcPts val="600"/>
              </a:spcBef>
              <a:spcAft>
                <a:spcPts val="600"/>
              </a:spcAft>
              <a:buClr>
                <a:srgbClr val="00A197"/>
              </a:buClr>
              <a:buFont typeface="Wingdings" panose="05000000000000000000" pitchFamily="2" charset="2"/>
              <a:buChar char="ü"/>
            </a:pPr>
            <a:r>
              <a:rPr lang="it-IT" dirty="0"/>
              <a:t>Ciascun </a:t>
            </a:r>
            <a:r>
              <a:rPr lang="it-IT" b="1" dirty="0">
                <a:solidFill>
                  <a:srgbClr val="00A197"/>
                </a:solidFill>
              </a:rPr>
              <a:t>Obiettivo</a:t>
            </a:r>
            <a:r>
              <a:rPr lang="it-IT" dirty="0"/>
              <a:t> non può essere considerato in maniera indipendente ma deve essere perseguito sulla </a:t>
            </a:r>
            <a:r>
              <a:rPr lang="it-IT" b="1" dirty="0">
                <a:solidFill>
                  <a:srgbClr val="00A197"/>
                </a:solidFill>
              </a:rPr>
              <a:t>base</a:t>
            </a:r>
            <a:r>
              <a:rPr lang="it-IT" dirty="0"/>
              <a:t> di un </a:t>
            </a:r>
            <a:r>
              <a:rPr lang="it-IT" b="1" dirty="0">
                <a:solidFill>
                  <a:srgbClr val="00A197"/>
                </a:solidFill>
              </a:rPr>
              <a:t>approccio sistemico</a:t>
            </a:r>
          </a:p>
          <a:p>
            <a:pPr marL="285750" indent="-285750" algn="just">
              <a:spcBef>
                <a:spcPts val="600"/>
              </a:spcBef>
              <a:spcAft>
                <a:spcPts val="600"/>
              </a:spcAft>
              <a:buClr>
                <a:srgbClr val="00A197"/>
              </a:buClr>
              <a:buFont typeface="Wingdings" panose="05000000000000000000" pitchFamily="2" charset="2"/>
              <a:buChar char="ü"/>
            </a:pPr>
            <a:r>
              <a:rPr lang="it-IT" dirty="0"/>
              <a:t>Solo la </a:t>
            </a:r>
            <a:r>
              <a:rPr lang="it-IT" b="1" dirty="0">
                <a:solidFill>
                  <a:srgbClr val="00A197"/>
                </a:solidFill>
              </a:rPr>
              <a:t>crescita</a:t>
            </a:r>
            <a:r>
              <a:rPr lang="it-IT" dirty="0"/>
              <a:t> </a:t>
            </a:r>
            <a:r>
              <a:rPr lang="it-IT" b="1" dirty="0">
                <a:solidFill>
                  <a:srgbClr val="00A197"/>
                </a:solidFill>
              </a:rPr>
              <a:t>integrata</a:t>
            </a:r>
            <a:r>
              <a:rPr lang="it-IT" dirty="0"/>
              <a:t> di tutte e </a:t>
            </a:r>
            <a:r>
              <a:rPr lang="it-IT" b="1" dirty="0">
                <a:solidFill>
                  <a:srgbClr val="00A197"/>
                </a:solidFill>
              </a:rPr>
              <a:t>tre</a:t>
            </a:r>
            <a:r>
              <a:rPr lang="it-IT" dirty="0"/>
              <a:t> le </a:t>
            </a:r>
            <a:r>
              <a:rPr lang="it-IT" b="1" dirty="0">
                <a:solidFill>
                  <a:srgbClr val="00A197"/>
                </a:solidFill>
              </a:rPr>
              <a:t>componenti</a:t>
            </a:r>
            <a:r>
              <a:rPr lang="it-IT" dirty="0"/>
              <a:t> consentirà il raggiungimento dello </a:t>
            </a:r>
            <a:r>
              <a:rPr lang="it-IT" b="1" dirty="0">
                <a:solidFill>
                  <a:srgbClr val="00A197"/>
                </a:solidFill>
              </a:rPr>
              <a:t>sviluppo</a:t>
            </a:r>
            <a:r>
              <a:rPr lang="it-IT" dirty="0"/>
              <a:t> </a:t>
            </a:r>
            <a:r>
              <a:rPr lang="it-IT" b="1" dirty="0">
                <a:solidFill>
                  <a:srgbClr val="00A197"/>
                </a:solidFill>
              </a:rPr>
              <a:t>sostenibile</a:t>
            </a:r>
            <a:r>
              <a:rPr lang="it-IT" dirty="0"/>
              <a:t>.</a:t>
            </a:r>
          </a:p>
          <a:p>
            <a:pPr algn="just"/>
            <a:endParaRPr lang="it-IT" dirty="0"/>
          </a:p>
          <a:p>
            <a:pPr algn="just"/>
            <a:endParaRPr lang="it-IT" dirty="0"/>
          </a:p>
        </p:txBody>
      </p:sp>
      <p:sp>
        <p:nvSpPr>
          <p:cNvPr id="6" name="CasellaDiTesto 5">
            <a:extLst>
              <a:ext uri="{FF2B5EF4-FFF2-40B4-BE49-F238E27FC236}">
                <a16:creationId xmlns:a16="http://schemas.microsoft.com/office/drawing/2014/main" id="{7927991F-3EDF-4BE8-8271-9F5FAAE7E0D4}"/>
              </a:ext>
            </a:extLst>
          </p:cNvPr>
          <p:cNvSpPr txBox="1"/>
          <p:nvPr/>
        </p:nvSpPr>
        <p:spPr>
          <a:xfrm>
            <a:off x="329492" y="3922428"/>
            <a:ext cx="8391186" cy="1908215"/>
          </a:xfrm>
          <a:prstGeom prst="rect">
            <a:avLst/>
          </a:prstGeom>
          <a:noFill/>
        </p:spPr>
        <p:txBody>
          <a:bodyPr wrap="square" rtlCol="0">
            <a:spAutoFit/>
          </a:bodyPr>
          <a:lstStyle/>
          <a:p>
            <a:pPr marL="285750" indent="-285750">
              <a:spcAft>
                <a:spcPts val="600"/>
              </a:spcAft>
              <a:buClr>
                <a:srgbClr val="00A197"/>
              </a:buClr>
              <a:buFont typeface="Arial" panose="020B0604020202020204" pitchFamily="34" charset="0"/>
              <a:buChar char="•"/>
            </a:pPr>
            <a:r>
              <a:rPr lang="it-IT" i="1" dirty="0"/>
              <a:t>Garantire un'istruzione di qualità, equa e inclusiva (Goal 4) vuol dire anche offrire pari opportunità a donne e uomini (Goal 5); </a:t>
            </a:r>
          </a:p>
          <a:p>
            <a:pPr marL="285750" indent="-285750">
              <a:spcAft>
                <a:spcPts val="600"/>
              </a:spcAft>
              <a:buClr>
                <a:srgbClr val="00A197"/>
              </a:buClr>
              <a:buFont typeface="Arial" panose="020B0604020202020204" pitchFamily="34" charset="0"/>
              <a:buChar char="•"/>
            </a:pPr>
            <a:r>
              <a:rPr lang="it-IT" i="1" dirty="0"/>
              <a:t>Per assicurare salute e benessere (Goal 3), occorre vivere in un Pianeta sano (Goal 6, 13, 14 e 15); </a:t>
            </a:r>
          </a:p>
          <a:p>
            <a:pPr marL="285750" indent="-285750">
              <a:spcAft>
                <a:spcPts val="600"/>
              </a:spcAft>
              <a:buClr>
                <a:srgbClr val="00A197"/>
              </a:buClr>
              <a:buFont typeface="Arial" panose="020B0604020202020204" pitchFamily="34" charset="0"/>
              <a:buChar char="•"/>
            </a:pPr>
            <a:r>
              <a:rPr lang="it-IT" i="1" dirty="0"/>
              <a:t>Un lavoro dignitoso per tutti (Goal 8) richiede l'eliminazione delle disuguaglianze (Goal 10).</a:t>
            </a:r>
            <a:endParaRPr lang="it-IT" dirty="0"/>
          </a:p>
        </p:txBody>
      </p:sp>
      <p:sp>
        <p:nvSpPr>
          <p:cNvPr id="3" name="Rettangolo con angoli arrotondati 2">
            <a:extLst>
              <a:ext uri="{FF2B5EF4-FFF2-40B4-BE49-F238E27FC236}">
                <a16:creationId xmlns:a16="http://schemas.microsoft.com/office/drawing/2014/main" id="{7C09EDF1-B1C3-4A15-BC8E-AFAC15942FC8}"/>
              </a:ext>
            </a:extLst>
          </p:cNvPr>
          <p:cNvSpPr/>
          <p:nvPr/>
        </p:nvSpPr>
        <p:spPr>
          <a:xfrm>
            <a:off x="234000" y="3795447"/>
            <a:ext cx="8640000" cy="2185213"/>
          </a:xfrm>
          <a:prstGeom prst="roundRect">
            <a:avLst/>
          </a:prstGeom>
          <a:noFill/>
          <a:ln>
            <a:solidFill>
              <a:srgbClr val="00A1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Picture 4" descr="Agenda 2030 per lo sviluppo sostenibile - Agenzia per la coesione  territoriale">
            <a:extLst>
              <a:ext uri="{FF2B5EF4-FFF2-40B4-BE49-F238E27FC236}">
                <a16:creationId xmlns:a16="http://schemas.microsoft.com/office/drawing/2014/main" id="{79BEA724-6768-479F-93E9-08A4AEAA04A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994" r="29251"/>
          <a:stretch/>
        </p:blipFill>
        <p:spPr bwMode="auto">
          <a:xfrm>
            <a:off x="6903600" y="1261652"/>
            <a:ext cx="1656000" cy="1655600"/>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24222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2EAA910E-3F81-46D3-A05F-51E7E3A76444}"/>
              </a:ext>
            </a:extLst>
          </p:cNvPr>
          <p:cNvSpPr txBox="1">
            <a:spLocks/>
          </p:cNvSpPr>
          <p:nvPr/>
        </p:nvSpPr>
        <p:spPr>
          <a:xfrm>
            <a:off x="234000" y="475200"/>
            <a:ext cx="8690400" cy="505528"/>
          </a:xfrm>
          <a:prstGeom prst="rect">
            <a:avLst/>
          </a:prstGeom>
        </p:spPr>
        <p:txBody>
          <a:bodyPr vert="horz" lIns="0" tIns="0" rIns="0" bIns="0" rtlCol="0" anchor="t" anchorCtr="0">
            <a:noAutofit/>
          </a:bodyPr>
          <a:lstStyle>
            <a:lvl1pPr algn="l" rtl="0" eaLnBrk="1" fontAlgn="base" hangingPunct="1">
              <a:lnSpc>
                <a:spcPts val="2400"/>
              </a:lnSpc>
              <a:spcBef>
                <a:spcPct val="0"/>
              </a:spcBef>
              <a:spcAft>
                <a:spcPct val="0"/>
              </a:spcAft>
              <a:defRPr lang="en-GB" sz="2200" b="1" kern="1200" noProof="0" dirty="0">
                <a:solidFill>
                  <a:schemeClr val="tx1"/>
                </a:solidFill>
                <a:latin typeface="+mj-lt"/>
                <a:ea typeface="+mj-ea"/>
                <a:cs typeface="Arial" panose="020B0604020202020204" pitchFamily="34" charset="0"/>
              </a:defRPr>
            </a:lvl1pPr>
            <a:lvl2pPr algn="ctr" rtl="0" eaLnBrk="1" fontAlgn="base" hangingPunct="1">
              <a:spcBef>
                <a:spcPct val="0"/>
              </a:spcBef>
              <a:spcAft>
                <a:spcPct val="0"/>
              </a:spcAft>
              <a:defRPr sz="3300">
                <a:solidFill>
                  <a:schemeClr val="tx1"/>
                </a:solidFill>
                <a:latin typeface="Arial" charset="0"/>
              </a:defRPr>
            </a:lvl2pPr>
            <a:lvl3pPr algn="ctr" rtl="0" eaLnBrk="1" fontAlgn="base" hangingPunct="1">
              <a:spcBef>
                <a:spcPct val="0"/>
              </a:spcBef>
              <a:spcAft>
                <a:spcPct val="0"/>
              </a:spcAft>
              <a:defRPr sz="3300">
                <a:solidFill>
                  <a:schemeClr val="tx1"/>
                </a:solidFill>
                <a:latin typeface="Arial" charset="0"/>
              </a:defRPr>
            </a:lvl3pPr>
            <a:lvl4pPr algn="ctr" rtl="0" eaLnBrk="1" fontAlgn="base" hangingPunct="1">
              <a:spcBef>
                <a:spcPct val="0"/>
              </a:spcBef>
              <a:spcAft>
                <a:spcPct val="0"/>
              </a:spcAft>
              <a:defRPr sz="3300">
                <a:solidFill>
                  <a:schemeClr val="tx1"/>
                </a:solidFill>
                <a:latin typeface="Arial" charset="0"/>
              </a:defRPr>
            </a:lvl4pPr>
            <a:lvl5pPr algn="ctr" rtl="0" eaLnBrk="1" fontAlgn="base" hangingPunct="1">
              <a:spcBef>
                <a:spcPct val="0"/>
              </a:spcBef>
              <a:spcAft>
                <a:spcPct val="0"/>
              </a:spcAft>
              <a:defRPr sz="3300">
                <a:solidFill>
                  <a:schemeClr val="tx1"/>
                </a:solidFill>
                <a:latin typeface="Arial" charset="0"/>
              </a:defRPr>
            </a:lvl5pPr>
            <a:lvl6pPr marL="342875" algn="ctr" rtl="0" eaLnBrk="1" fontAlgn="base" hangingPunct="1">
              <a:spcBef>
                <a:spcPct val="0"/>
              </a:spcBef>
              <a:spcAft>
                <a:spcPct val="0"/>
              </a:spcAft>
              <a:defRPr sz="3300">
                <a:solidFill>
                  <a:schemeClr val="tx1"/>
                </a:solidFill>
                <a:latin typeface="Arial" charset="0"/>
              </a:defRPr>
            </a:lvl6pPr>
            <a:lvl7pPr marL="685749" algn="ctr" rtl="0" eaLnBrk="1" fontAlgn="base" hangingPunct="1">
              <a:spcBef>
                <a:spcPct val="0"/>
              </a:spcBef>
              <a:spcAft>
                <a:spcPct val="0"/>
              </a:spcAft>
              <a:defRPr sz="3300">
                <a:solidFill>
                  <a:schemeClr val="tx1"/>
                </a:solidFill>
                <a:latin typeface="Arial" charset="0"/>
              </a:defRPr>
            </a:lvl7pPr>
            <a:lvl8pPr marL="1028624" algn="ctr" rtl="0" eaLnBrk="1" fontAlgn="base" hangingPunct="1">
              <a:spcBef>
                <a:spcPct val="0"/>
              </a:spcBef>
              <a:spcAft>
                <a:spcPct val="0"/>
              </a:spcAft>
              <a:defRPr sz="3300">
                <a:solidFill>
                  <a:schemeClr val="tx1"/>
                </a:solidFill>
                <a:latin typeface="Arial" charset="0"/>
              </a:defRPr>
            </a:lvl8pPr>
            <a:lvl9pPr marL="1371498" algn="ctr" rtl="0" eaLnBrk="1" fontAlgn="base" hangingPunct="1">
              <a:spcBef>
                <a:spcPct val="0"/>
              </a:spcBef>
              <a:spcAft>
                <a:spcPct val="0"/>
              </a:spcAft>
              <a:defRPr sz="3300">
                <a:solidFill>
                  <a:schemeClr val="tx1"/>
                </a:solidFill>
                <a:latin typeface="Arial" charset="0"/>
              </a:defRPr>
            </a:lvl9pPr>
          </a:lstStyle>
          <a:p>
            <a:pPr lvl="0"/>
            <a:r>
              <a:rPr lang="it-IT" sz="2800" b="0" dirty="0">
                <a:latin typeface="+mn-lt"/>
                <a:cs typeface="+mj-cs"/>
              </a:rPr>
              <a:t>Obiettivi e Target</a:t>
            </a:r>
            <a:endParaRPr lang="it-IT" sz="2800" dirty="0"/>
          </a:p>
        </p:txBody>
      </p:sp>
      <p:sp>
        <p:nvSpPr>
          <p:cNvPr id="7" name="CasellaDiTesto 6">
            <a:extLst>
              <a:ext uri="{FF2B5EF4-FFF2-40B4-BE49-F238E27FC236}">
                <a16:creationId xmlns:a16="http://schemas.microsoft.com/office/drawing/2014/main" id="{78BBD03B-A5C5-47AA-8481-FEEF519DA1B8}"/>
              </a:ext>
            </a:extLst>
          </p:cNvPr>
          <p:cNvSpPr txBox="1"/>
          <p:nvPr/>
        </p:nvSpPr>
        <p:spPr>
          <a:xfrm>
            <a:off x="270000" y="6318002"/>
            <a:ext cx="341760" cy="276999"/>
          </a:xfrm>
          <a:prstGeom prst="rect">
            <a:avLst/>
          </a:prstGeom>
          <a:noFill/>
        </p:spPr>
        <p:txBody>
          <a:bodyPr wrap="none" rtlCol="0">
            <a:spAutoFit/>
          </a:bodyPr>
          <a:lstStyle/>
          <a:p>
            <a:r>
              <a:rPr lang="it-IT" sz="1200" dirty="0">
                <a:solidFill>
                  <a:srgbClr val="00A197"/>
                </a:solidFill>
                <a:latin typeface="Calibri" panose="020F0502020204030204" pitchFamily="34" charset="0"/>
                <a:cs typeface="Calibri" panose="020F0502020204030204" pitchFamily="34" charset="0"/>
              </a:rPr>
              <a:t>19</a:t>
            </a:r>
          </a:p>
        </p:txBody>
      </p:sp>
      <p:pic>
        <p:nvPicPr>
          <p:cNvPr id="8" name="Immagine 7">
            <a:extLst>
              <a:ext uri="{FF2B5EF4-FFF2-40B4-BE49-F238E27FC236}">
                <a16:creationId xmlns:a16="http://schemas.microsoft.com/office/drawing/2014/main" id="{19127CAD-21FB-440D-A909-8DD3EF5BFE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0802" y="6498000"/>
            <a:ext cx="1108567" cy="162000"/>
          </a:xfrm>
          <a:prstGeom prst="rect">
            <a:avLst/>
          </a:prstGeom>
        </p:spPr>
      </p:pic>
      <p:pic>
        <p:nvPicPr>
          <p:cNvPr id="3" name="Immagine 2">
            <a:extLst>
              <a:ext uri="{FF2B5EF4-FFF2-40B4-BE49-F238E27FC236}">
                <a16:creationId xmlns:a16="http://schemas.microsoft.com/office/drawing/2014/main" id="{BABDBFB2-628E-47DA-A456-0E61C49E37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000" y="1339200"/>
            <a:ext cx="1656000" cy="1656000"/>
          </a:xfrm>
          <a:prstGeom prst="rect">
            <a:avLst/>
          </a:prstGeom>
        </p:spPr>
      </p:pic>
      <p:sp>
        <p:nvSpPr>
          <p:cNvPr id="2" name="CasellaDiTesto 1">
            <a:extLst>
              <a:ext uri="{FF2B5EF4-FFF2-40B4-BE49-F238E27FC236}">
                <a16:creationId xmlns:a16="http://schemas.microsoft.com/office/drawing/2014/main" id="{86CE6263-C5E7-4859-888A-CD4462F0018C}"/>
              </a:ext>
            </a:extLst>
          </p:cNvPr>
          <p:cNvSpPr txBox="1"/>
          <p:nvPr/>
        </p:nvSpPr>
        <p:spPr>
          <a:xfrm>
            <a:off x="2159999" y="1242000"/>
            <a:ext cx="6480000" cy="461665"/>
          </a:xfrm>
          <a:prstGeom prst="rect">
            <a:avLst/>
          </a:prstGeom>
          <a:noFill/>
        </p:spPr>
        <p:txBody>
          <a:bodyPr wrap="square" rtlCol="0">
            <a:spAutoFit/>
          </a:bodyPr>
          <a:lstStyle/>
          <a:p>
            <a:pPr>
              <a:spcAft>
                <a:spcPts val="600"/>
              </a:spcAft>
            </a:pPr>
            <a:r>
              <a:rPr lang="it-IT" sz="2400" b="1" i="1" dirty="0">
                <a:solidFill>
                  <a:srgbClr val="00A197"/>
                </a:solidFill>
              </a:rPr>
              <a:t>Porre fine ad ogni forma di povertà nel mondo</a:t>
            </a:r>
          </a:p>
        </p:txBody>
      </p:sp>
      <p:sp>
        <p:nvSpPr>
          <p:cNvPr id="9" name="CasellaDiTesto 8">
            <a:extLst>
              <a:ext uri="{FF2B5EF4-FFF2-40B4-BE49-F238E27FC236}">
                <a16:creationId xmlns:a16="http://schemas.microsoft.com/office/drawing/2014/main" id="{B31F1B47-B9C9-4C2C-A893-97853B0CEF96}"/>
              </a:ext>
            </a:extLst>
          </p:cNvPr>
          <p:cNvSpPr txBox="1"/>
          <p:nvPr/>
        </p:nvSpPr>
        <p:spPr>
          <a:xfrm>
            <a:off x="233999" y="3060000"/>
            <a:ext cx="7200000" cy="2616101"/>
          </a:xfrm>
          <a:prstGeom prst="rect">
            <a:avLst/>
          </a:prstGeom>
          <a:noFill/>
        </p:spPr>
        <p:txBody>
          <a:bodyPr wrap="square" rtlCol="0">
            <a:spAutoFit/>
          </a:bodyPr>
          <a:lstStyle/>
          <a:p>
            <a:pPr>
              <a:spcAft>
                <a:spcPts val="600"/>
              </a:spcAft>
            </a:pPr>
            <a:r>
              <a:rPr lang="it-IT" sz="2400" b="1" dirty="0">
                <a:solidFill>
                  <a:srgbClr val="00A197"/>
                </a:solidFill>
              </a:rPr>
              <a:t>Target</a:t>
            </a:r>
          </a:p>
          <a:p>
            <a:pPr algn="just">
              <a:spcAft>
                <a:spcPts val="600"/>
              </a:spcAft>
              <a:buClr>
                <a:srgbClr val="00A197"/>
              </a:buClr>
            </a:pPr>
            <a:r>
              <a:rPr lang="it-IT" sz="1900" dirty="0"/>
              <a:t>Entro il </a:t>
            </a:r>
            <a:r>
              <a:rPr lang="it-IT" sz="1900" b="1" dirty="0">
                <a:solidFill>
                  <a:srgbClr val="00A197"/>
                </a:solidFill>
              </a:rPr>
              <a:t>2030</a:t>
            </a:r>
          </a:p>
          <a:p>
            <a:pPr marL="719138" indent="-358775" algn="just">
              <a:spcAft>
                <a:spcPts val="600"/>
              </a:spcAft>
              <a:buClr>
                <a:srgbClr val="00A197"/>
              </a:buClr>
              <a:buFont typeface="Arial" panose="020B0604020202020204" pitchFamily="34" charset="0"/>
              <a:buChar char="•"/>
            </a:pPr>
            <a:r>
              <a:rPr lang="it-IT" sz="1900" b="1" dirty="0">
                <a:solidFill>
                  <a:srgbClr val="00A197"/>
                </a:solidFill>
              </a:rPr>
              <a:t>Eliminazione</a:t>
            </a:r>
            <a:r>
              <a:rPr lang="it-IT" sz="1900" dirty="0"/>
              <a:t> della </a:t>
            </a:r>
            <a:r>
              <a:rPr lang="it-IT" sz="1900" b="1" dirty="0">
                <a:solidFill>
                  <a:srgbClr val="00A197"/>
                </a:solidFill>
              </a:rPr>
              <a:t>povertà</a:t>
            </a:r>
            <a:r>
              <a:rPr lang="it-IT" sz="1900" dirty="0"/>
              <a:t> </a:t>
            </a:r>
            <a:r>
              <a:rPr lang="it-IT" sz="1900" b="1" dirty="0">
                <a:solidFill>
                  <a:srgbClr val="00A197"/>
                </a:solidFill>
              </a:rPr>
              <a:t>estrema</a:t>
            </a:r>
            <a:r>
              <a:rPr lang="it-IT" sz="1900" dirty="0"/>
              <a:t> (persone che vivono con meno di $1,25 al giorno)</a:t>
            </a:r>
          </a:p>
          <a:p>
            <a:pPr marL="719138" indent="-358775" algn="just">
              <a:spcAft>
                <a:spcPts val="600"/>
              </a:spcAft>
              <a:buClr>
                <a:srgbClr val="00A197"/>
              </a:buClr>
              <a:buFont typeface="Arial" panose="020B0604020202020204" pitchFamily="34" charset="0"/>
              <a:buChar char="•"/>
            </a:pPr>
            <a:r>
              <a:rPr lang="it-IT" sz="1900" dirty="0"/>
              <a:t>Assicurare che </a:t>
            </a:r>
            <a:r>
              <a:rPr lang="it-IT" sz="1900" b="1" dirty="0">
                <a:solidFill>
                  <a:srgbClr val="00A197"/>
                </a:solidFill>
              </a:rPr>
              <a:t>tutti</a:t>
            </a:r>
            <a:r>
              <a:rPr lang="it-IT" sz="1900" dirty="0"/>
              <a:t> gli uomini e le donne abbiano </a:t>
            </a:r>
            <a:r>
              <a:rPr lang="it-IT" sz="1900" b="1" dirty="0">
                <a:solidFill>
                  <a:srgbClr val="00A197"/>
                </a:solidFill>
              </a:rPr>
              <a:t>uguali</a:t>
            </a:r>
            <a:r>
              <a:rPr lang="it-IT" sz="1900" dirty="0"/>
              <a:t> </a:t>
            </a:r>
            <a:r>
              <a:rPr lang="it-IT" sz="1900" b="1" dirty="0">
                <a:solidFill>
                  <a:srgbClr val="00A197"/>
                </a:solidFill>
              </a:rPr>
              <a:t>diritti</a:t>
            </a:r>
            <a:r>
              <a:rPr lang="it-IT" sz="1900" dirty="0"/>
              <a:t> </a:t>
            </a:r>
            <a:r>
              <a:rPr lang="it-IT" sz="1900" b="1" dirty="0">
                <a:solidFill>
                  <a:srgbClr val="00A197"/>
                </a:solidFill>
              </a:rPr>
              <a:t>riguardo</a:t>
            </a:r>
            <a:r>
              <a:rPr lang="it-IT" sz="1900" dirty="0"/>
              <a:t> alle </a:t>
            </a:r>
            <a:r>
              <a:rPr lang="it-IT" sz="1900" b="1" dirty="0">
                <a:solidFill>
                  <a:srgbClr val="00A197"/>
                </a:solidFill>
              </a:rPr>
              <a:t>risorse</a:t>
            </a:r>
            <a:r>
              <a:rPr lang="it-IT" sz="1900" dirty="0"/>
              <a:t> </a:t>
            </a:r>
            <a:r>
              <a:rPr lang="it-IT" sz="1900" b="1" dirty="0">
                <a:solidFill>
                  <a:srgbClr val="00A197"/>
                </a:solidFill>
              </a:rPr>
              <a:t>economiche</a:t>
            </a:r>
          </a:p>
          <a:p>
            <a:pPr marL="719138" indent="-358775" algn="just">
              <a:spcAft>
                <a:spcPts val="600"/>
              </a:spcAft>
              <a:buClr>
                <a:srgbClr val="00A197"/>
              </a:buClr>
              <a:buFont typeface="Arial" panose="020B0604020202020204" pitchFamily="34" charset="0"/>
              <a:buChar char="•"/>
            </a:pPr>
            <a:r>
              <a:rPr lang="it-IT" sz="1900" b="1" dirty="0">
                <a:solidFill>
                  <a:srgbClr val="00A197"/>
                </a:solidFill>
              </a:rPr>
              <a:t>…</a:t>
            </a:r>
          </a:p>
        </p:txBody>
      </p:sp>
      <p:pic>
        <p:nvPicPr>
          <p:cNvPr id="10" name="Picture 6" descr="Target market Vectors &amp; Illustrations for Free Download | Freepik">
            <a:extLst>
              <a:ext uri="{FF2B5EF4-FFF2-40B4-BE49-F238E27FC236}">
                <a16:creationId xmlns:a16="http://schemas.microsoft.com/office/drawing/2014/main" id="{A0543769-64AF-4B14-8E5B-9B6C265B11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90699" y="3750810"/>
            <a:ext cx="949300" cy="949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90346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a:xfrm>
            <a:off x="234000" y="475203"/>
            <a:ext cx="8690400" cy="306367"/>
          </a:xfrm>
        </p:spPr>
        <p:txBody>
          <a:bodyPr anchor="t" anchorCtr="0">
            <a:noAutofit/>
          </a:bodyPr>
          <a:lstStyle/>
          <a:p>
            <a:r>
              <a:rPr lang="it-IT" sz="2800" b="0" spc="-1" dirty="0">
                <a:latin typeface="+mn-lt"/>
              </a:rPr>
              <a:t>Chi è </a:t>
            </a:r>
            <a:r>
              <a:rPr lang="it-IT" sz="2800" b="0" spc="-1" dirty="0" err="1">
                <a:latin typeface="+mn-lt"/>
              </a:rPr>
              <a:t>UniGens</a:t>
            </a:r>
            <a:endParaRPr lang="it-IT" sz="2800" b="0" spc="-1" dirty="0">
              <a:latin typeface="+mn-lt"/>
            </a:endParaRPr>
          </a:p>
        </p:txBody>
      </p:sp>
      <p:sp>
        <p:nvSpPr>
          <p:cNvPr id="7" name="Segnaposto contenuto 6"/>
          <p:cNvSpPr txBox="1">
            <a:spLocks noGrp="1"/>
          </p:cNvSpPr>
          <p:nvPr>
            <p:ph sz="quarter" idx="15"/>
          </p:nvPr>
        </p:nvSpPr>
        <p:spPr>
          <a:xfrm>
            <a:off x="234000" y="1339203"/>
            <a:ext cx="8460000" cy="3600986"/>
          </a:xfrm>
          <a:prstGeom prst="rect">
            <a:avLst/>
          </a:prstGeom>
          <a:noFill/>
          <a:ln>
            <a:noFill/>
          </a:ln>
        </p:spPr>
        <p:txBody>
          <a:bodyPr wrap="square" rtlCol="0">
            <a:spAutoFit/>
          </a:bodyPr>
          <a:lstStyle/>
          <a:p>
            <a:pPr marL="0" indent="0" algn="just">
              <a:spcBef>
                <a:spcPts val="600"/>
              </a:spcBef>
              <a:buNone/>
            </a:pPr>
            <a:r>
              <a:rPr lang="it-IT" sz="1800" dirty="0">
                <a:latin typeface="Calibri" panose="020F0502020204030204" pitchFamily="34" charset="0"/>
                <a:cs typeface="Calibri" panose="020F0502020204030204" pitchFamily="34" charset="0"/>
              </a:rPr>
              <a:t>È un’</a:t>
            </a:r>
            <a:r>
              <a:rPr lang="it-IT" sz="1800" b="1" dirty="0">
                <a:solidFill>
                  <a:srgbClr val="00A197"/>
                </a:solidFill>
                <a:latin typeface="Calibri" panose="020F0502020204030204" pitchFamily="34" charset="0"/>
                <a:cs typeface="Calibri" panose="020F0502020204030204" pitchFamily="34" charset="0"/>
              </a:rPr>
              <a:t>Organizzazione di Volontariato (</a:t>
            </a:r>
            <a:r>
              <a:rPr lang="it-IT" sz="1800" b="1" dirty="0">
                <a:solidFill>
                  <a:srgbClr val="00A197"/>
                </a:solidFill>
                <a:latin typeface="Calibri" panose="020F0502020204030204" pitchFamily="34" charset="0"/>
                <a:cs typeface="Calibri" panose="020F0502020204030204" pitchFamily="34" charset="0"/>
                <a:hlinkClick r:id="rId3"/>
              </a:rPr>
              <a:t>www.unigens.it</a:t>
            </a:r>
            <a:r>
              <a:rPr lang="it-IT" sz="1800" b="1" dirty="0">
                <a:solidFill>
                  <a:srgbClr val="00A197"/>
                </a:solidFill>
                <a:latin typeface="Calibri" panose="020F0502020204030204" pitchFamily="34" charset="0"/>
                <a:cs typeface="Calibri" panose="020F0502020204030204" pitchFamily="34" charset="0"/>
              </a:rPr>
              <a:t>) </a:t>
            </a:r>
            <a:r>
              <a:rPr lang="it-IT" sz="1800" dirty="0">
                <a:latin typeface="Calibri" panose="020F0502020204030204" pitchFamily="34" charset="0"/>
                <a:cs typeface="Calibri" panose="020F0502020204030204" pitchFamily="34" charset="0"/>
              </a:rPr>
              <a:t>che:</a:t>
            </a:r>
          </a:p>
          <a:p>
            <a:pPr marL="361925" indent="-361925" algn="just">
              <a:spcBef>
                <a:spcPts val="600"/>
              </a:spcBef>
              <a:buClr>
                <a:srgbClr val="00A197"/>
              </a:buClr>
              <a:buFont typeface="Wingdings" panose="05000000000000000000" pitchFamily="2" charset="2"/>
              <a:buChar char="ü"/>
            </a:pPr>
            <a:r>
              <a:rPr lang="it-IT" sz="1800" i="1" dirty="0">
                <a:latin typeface="Calibri" panose="020F0502020204030204" pitchFamily="34" charset="0"/>
                <a:cs typeface="Calibri" panose="020F0502020204030204" pitchFamily="34" charset="0"/>
              </a:rPr>
              <a:t>“</a:t>
            </a:r>
            <a:r>
              <a:rPr lang="it-IT" sz="1800" dirty="0">
                <a:latin typeface="Calibri" panose="020F0502020204030204" pitchFamily="34" charset="0"/>
                <a:cs typeface="Calibri" panose="020F0502020204030204" pitchFamily="34" charset="0"/>
              </a:rPr>
              <a:t>persegue esclusivamente finalità di </a:t>
            </a:r>
            <a:r>
              <a:rPr lang="it-IT" sz="1800" b="1" dirty="0">
                <a:solidFill>
                  <a:srgbClr val="00A197"/>
                </a:solidFill>
                <a:latin typeface="Calibri" panose="020F0502020204030204" pitchFamily="34" charset="0"/>
                <a:cs typeface="Calibri" panose="020F0502020204030204" pitchFamily="34" charset="0"/>
              </a:rPr>
              <a:t>solidarietà</a:t>
            </a:r>
            <a:r>
              <a:rPr lang="it-IT" sz="1800" dirty="0">
                <a:solidFill>
                  <a:srgbClr val="009DBB"/>
                </a:solidFill>
                <a:latin typeface="Calibri" panose="020F0502020204030204" pitchFamily="34" charset="0"/>
                <a:cs typeface="Calibri" panose="020F0502020204030204" pitchFamily="34" charset="0"/>
              </a:rPr>
              <a:t> </a:t>
            </a:r>
            <a:r>
              <a:rPr lang="it-IT" sz="1800" b="1" dirty="0">
                <a:solidFill>
                  <a:srgbClr val="00A197"/>
                </a:solidFill>
                <a:latin typeface="Calibri" panose="020F0502020204030204" pitchFamily="34" charset="0"/>
                <a:cs typeface="Calibri" panose="020F0502020204030204" pitchFamily="34" charset="0"/>
              </a:rPr>
              <a:t>sociale</a:t>
            </a:r>
            <a:r>
              <a:rPr lang="it-IT" sz="1800" i="1" dirty="0">
                <a:latin typeface="Calibri" panose="020F0502020204030204" pitchFamily="34" charset="0"/>
                <a:cs typeface="Calibri" panose="020F0502020204030204" pitchFamily="34" charset="0"/>
              </a:rPr>
              <a:t>“</a:t>
            </a:r>
            <a:endParaRPr lang="it-IT" sz="1800" b="1" dirty="0">
              <a:solidFill>
                <a:srgbClr val="00A197"/>
              </a:solidFill>
              <a:latin typeface="Calibri" panose="020F0502020204030204" pitchFamily="34" charset="0"/>
              <a:cs typeface="Calibri" panose="020F0502020204030204" pitchFamily="34" charset="0"/>
            </a:endParaRPr>
          </a:p>
          <a:p>
            <a:pPr marL="361925" indent="-361925" algn="just">
              <a:spcBef>
                <a:spcPts val="600"/>
              </a:spcBef>
              <a:buClr>
                <a:srgbClr val="00A197"/>
              </a:buClr>
              <a:buFont typeface="Wingdings" panose="05000000000000000000" pitchFamily="2" charset="2"/>
              <a:buChar char="ü"/>
            </a:pPr>
            <a:r>
              <a:rPr lang="it-IT" sz="1800" dirty="0">
                <a:latin typeface="Calibri" panose="020F0502020204030204" pitchFamily="34" charset="0"/>
                <a:cs typeface="Calibri" panose="020F0502020204030204" pitchFamily="34" charset="0"/>
              </a:rPr>
              <a:t>Ad oggi conta su circa </a:t>
            </a:r>
            <a:r>
              <a:rPr lang="it-IT" sz="1800" b="1" dirty="0">
                <a:solidFill>
                  <a:srgbClr val="00A197"/>
                </a:solidFill>
                <a:latin typeface="Calibri" panose="020F0502020204030204" pitchFamily="34" charset="0"/>
                <a:cs typeface="Calibri" panose="020F0502020204030204" pitchFamily="34" charset="0"/>
              </a:rPr>
              <a:t>500</a:t>
            </a:r>
            <a:r>
              <a:rPr lang="it-IT" sz="1800" b="1" dirty="0">
                <a:solidFill>
                  <a:srgbClr val="009DBB"/>
                </a:solidFill>
                <a:latin typeface="Calibri" panose="020F0502020204030204" pitchFamily="34" charset="0"/>
                <a:cs typeface="Calibri" panose="020F0502020204030204" pitchFamily="34" charset="0"/>
              </a:rPr>
              <a:t> </a:t>
            </a:r>
            <a:r>
              <a:rPr lang="it-IT" sz="1800" b="1" dirty="0">
                <a:solidFill>
                  <a:srgbClr val="00A197"/>
                </a:solidFill>
                <a:latin typeface="Calibri" panose="020F0502020204030204" pitchFamily="34" charset="0"/>
                <a:cs typeface="Calibri" panose="020F0502020204030204" pitchFamily="34" charset="0"/>
              </a:rPr>
              <a:t>volontari</a:t>
            </a:r>
            <a:r>
              <a:rPr lang="it-IT" sz="1800" b="1" dirty="0">
                <a:solidFill>
                  <a:srgbClr val="009DBB"/>
                </a:solidFill>
                <a:latin typeface="Calibri" panose="020F0502020204030204" pitchFamily="34" charset="0"/>
                <a:cs typeface="Calibri" panose="020F0502020204030204" pitchFamily="34" charset="0"/>
              </a:rPr>
              <a:t> </a:t>
            </a:r>
            <a:r>
              <a:rPr lang="it-IT" sz="1800" dirty="0">
                <a:latin typeface="Calibri" panose="020F0502020204030204" pitchFamily="34" charset="0"/>
                <a:cs typeface="Calibri" panose="020F0502020204030204" pitchFamily="34" charset="0"/>
              </a:rPr>
              <a:t>attivi, tutti </a:t>
            </a:r>
            <a:r>
              <a:rPr lang="it-IT" sz="1800" b="1" dirty="0">
                <a:solidFill>
                  <a:srgbClr val="00A197"/>
                </a:solidFill>
                <a:latin typeface="Calibri" panose="020F0502020204030204" pitchFamily="34" charset="0"/>
                <a:cs typeface="Calibri" panose="020F0502020204030204" pitchFamily="34" charset="0"/>
              </a:rPr>
              <a:t>ex-bancari</a:t>
            </a:r>
            <a:r>
              <a:rPr lang="it-IT" sz="1800" dirty="0">
                <a:latin typeface="Calibri" panose="020F0502020204030204" pitchFamily="34" charset="0"/>
                <a:cs typeface="Calibri" panose="020F0502020204030204" pitchFamily="34" charset="0"/>
              </a:rPr>
              <a:t> che hanno deciso di </a:t>
            </a:r>
            <a:r>
              <a:rPr lang="it-IT" sz="1800" b="1" dirty="0">
                <a:solidFill>
                  <a:srgbClr val="00A197"/>
                </a:solidFill>
                <a:latin typeface="Calibri" panose="020F0502020204030204" pitchFamily="34" charset="0"/>
                <a:cs typeface="Calibri" panose="020F0502020204030204" pitchFamily="34" charset="0"/>
              </a:rPr>
              <a:t>donare</a:t>
            </a:r>
            <a:r>
              <a:rPr lang="it-IT" sz="1800" dirty="0">
                <a:latin typeface="Calibri" panose="020F0502020204030204" pitchFamily="34" charset="0"/>
                <a:cs typeface="Calibri" panose="020F0502020204030204" pitchFamily="34" charset="0"/>
              </a:rPr>
              <a:t> le </a:t>
            </a:r>
            <a:r>
              <a:rPr lang="it-IT" sz="1800" b="1" dirty="0">
                <a:solidFill>
                  <a:srgbClr val="00A197"/>
                </a:solidFill>
                <a:latin typeface="Calibri" panose="020F0502020204030204" pitchFamily="34" charset="0"/>
                <a:cs typeface="Calibri" panose="020F0502020204030204" pitchFamily="34" charset="0"/>
              </a:rPr>
              <a:t>competenze</a:t>
            </a:r>
            <a:r>
              <a:rPr lang="it-IT" sz="1800" dirty="0">
                <a:latin typeface="Calibri" panose="020F0502020204030204" pitchFamily="34" charset="0"/>
                <a:cs typeface="Calibri" panose="020F0502020204030204" pitchFamily="34" charset="0"/>
              </a:rPr>
              <a:t> acquisite durante l’attività lavorativa</a:t>
            </a:r>
          </a:p>
          <a:p>
            <a:pPr marL="361925" indent="-361925" algn="just">
              <a:spcBef>
                <a:spcPts val="600"/>
              </a:spcBef>
              <a:buClr>
                <a:srgbClr val="00A197"/>
              </a:buClr>
              <a:buFont typeface="Wingdings" panose="05000000000000000000" pitchFamily="2" charset="2"/>
              <a:buChar char="ü"/>
            </a:pPr>
            <a:r>
              <a:rPr lang="it-IT" sz="1800" dirty="0">
                <a:latin typeface="Calibri" panose="020F0502020204030204" pitchFamily="34" charset="0"/>
                <a:cs typeface="Calibri" panose="020F0502020204030204" pitchFamily="34" charset="0"/>
              </a:rPr>
              <a:t>Ha una </a:t>
            </a:r>
            <a:r>
              <a:rPr lang="it-IT" sz="1800" b="1" dirty="0">
                <a:solidFill>
                  <a:srgbClr val="00A197"/>
                </a:solidFill>
                <a:latin typeface="Calibri" panose="020F0502020204030204" pitchFamily="34" charset="0"/>
                <a:cs typeface="Calibri" panose="020F0502020204030204" pitchFamily="34" charset="0"/>
              </a:rPr>
              <a:t>sede</a:t>
            </a:r>
            <a:r>
              <a:rPr lang="it-IT" sz="1800" dirty="0">
                <a:solidFill>
                  <a:srgbClr val="009DBB"/>
                </a:solidFill>
                <a:latin typeface="Calibri" panose="020F0502020204030204" pitchFamily="34" charset="0"/>
                <a:cs typeface="Calibri" panose="020F0502020204030204" pitchFamily="34" charset="0"/>
              </a:rPr>
              <a:t> </a:t>
            </a:r>
            <a:r>
              <a:rPr lang="it-IT" sz="1800" b="1" dirty="0">
                <a:solidFill>
                  <a:srgbClr val="00A197"/>
                </a:solidFill>
                <a:latin typeface="Calibri" panose="020F0502020204030204" pitchFamily="34" charset="0"/>
                <a:cs typeface="Calibri" panose="020F0502020204030204" pitchFamily="34" charset="0"/>
              </a:rPr>
              <a:t>centrale</a:t>
            </a:r>
            <a:r>
              <a:rPr lang="it-IT" sz="1800" dirty="0">
                <a:latin typeface="Calibri" panose="020F0502020204030204" pitchFamily="34" charset="0"/>
                <a:cs typeface="Calibri" panose="020F0502020204030204" pitchFamily="34" charset="0"/>
              </a:rPr>
              <a:t> a </a:t>
            </a:r>
            <a:r>
              <a:rPr lang="it-IT" sz="1800" b="1" dirty="0">
                <a:solidFill>
                  <a:srgbClr val="00A197"/>
                </a:solidFill>
                <a:latin typeface="Calibri" panose="020F0502020204030204" pitchFamily="34" charset="0"/>
                <a:cs typeface="Calibri" panose="020F0502020204030204" pitchFamily="34" charset="0"/>
              </a:rPr>
              <a:t>Milano</a:t>
            </a:r>
            <a:r>
              <a:rPr lang="it-IT" sz="1800" dirty="0">
                <a:solidFill>
                  <a:srgbClr val="009DBB"/>
                </a:solidFill>
                <a:latin typeface="Calibri" panose="020F0502020204030204" pitchFamily="34" charset="0"/>
                <a:cs typeface="Calibri" panose="020F0502020204030204" pitchFamily="34" charset="0"/>
              </a:rPr>
              <a:t> </a:t>
            </a:r>
            <a:r>
              <a:rPr lang="it-IT" sz="1800" dirty="0">
                <a:latin typeface="Calibri" panose="020F0502020204030204" pitchFamily="34" charset="0"/>
                <a:cs typeface="Calibri" panose="020F0502020204030204" pitchFamily="34" charset="0"/>
              </a:rPr>
              <a:t>e </a:t>
            </a:r>
            <a:r>
              <a:rPr lang="it-IT" sz="1800" b="1" dirty="0">
                <a:solidFill>
                  <a:srgbClr val="00A197"/>
                </a:solidFill>
                <a:latin typeface="Calibri" panose="020F0502020204030204" pitchFamily="34" charset="0"/>
                <a:cs typeface="Calibri" panose="020F0502020204030204" pitchFamily="34" charset="0"/>
              </a:rPr>
              <a:t>7</a:t>
            </a:r>
            <a:r>
              <a:rPr lang="it-IT" sz="1800" b="1" dirty="0">
                <a:solidFill>
                  <a:srgbClr val="009DBB"/>
                </a:solidFill>
                <a:latin typeface="Calibri" panose="020F0502020204030204" pitchFamily="34" charset="0"/>
                <a:cs typeface="Calibri" panose="020F0502020204030204" pitchFamily="34" charset="0"/>
              </a:rPr>
              <a:t> </a:t>
            </a:r>
            <a:r>
              <a:rPr lang="it-IT" sz="1800" b="1" dirty="0">
                <a:solidFill>
                  <a:srgbClr val="00A197"/>
                </a:solidFill>
                <a:latin typeface="Calibri" panose="020F0502020204030204" pitchFamily="34" charset="0"/>
                <a:cs typeface="Calibri" panose="020F0502020204030204" pitchFamily="34" charset="0"/>
              </a:rPr>
              <a:t>sedi</a:t>
            </a:r>
            <a:r>
              <a:rPr lang="it-IT" sz="1800" dirty="0">
                <a:solidFill>
                  <a:srgbClr val="009DBB"/>
                </a:solidFill>
                <a:latin typeface="Calibri" panose="020F0502020204030204" pitchFamily="34" charset="0"/>
                <a:cs typeface="Calibri" panose="020F0502020204030204" pitchFamily="34" charset="0"/>
              </a:rPr>
              <a:t> </a:t>
            </a:r>
            <a:r>
              <a:rPr lang="it-IT" sz="1800" b="1" dirty="0">
                <a:solidFill>
                  <a:srgbClr val="00A197"/>
                </a:solidFill>
                <a:latin typeface="Calibri" panose="020F0502020204030204" pitchFamily="34" charset="0"/>
                <a:cs typeface="Calibri" panose="020F0502020204030204" pitchFamily="34" charset="0"/>
              </a:rPr>
              <a:t>secondarie</a:t>
            </a:r>
            <a:r>
              <a:rPr lang="it-IT" sz="1800" dirty="0">
                <a:solidFill>
                  <a:srgbClr val="009DBB"/>
                </a:solidFill>
                <a:latin typeface="Calibri" panose="020F0502020204030204" pitchFamily="34" charset="0"/>
                <a:cs typeface="Calibri" panose="020F0502020204030204" pitchFamily="34" charset="0"/>
              </a:rPr>
              <a:t> </a:t>
            </a:r>
            <a:r>
              <a:rPr lang="it-IT" sz="1800" dirty="0">
                <a:latin typeface="Calibri" panose="020F0502020204030204" pitchFamily="34" charset="0"/>
                <a:cs typeface="Calibri" panose="020F0502020204030204" pitchFamily="34" charset="0"/>
              </a:rPr>
              <a:t>(Milano, Torino, Verona, Bologna, Roma, Napoli, Palermo) </a:t>
            </a:r>
          </a:p>
          <a:p>
            <a:pPr marL="361925" indent="-361925" algn="just">
              <a:spcBef>
                <a:spcPts val="600"/>
              </a:spcBef>
              <a:buClr>
                <a:srgbClr val="00A197"/>
              </a:buClr>
              <a:buFont typeface="Wingdings" panose="05000000000000000000" pitchFamily="2" charset="2"/>
              <a:buChar char="ü"/>
            </a:pPr>
            <a:r>
              <a:rPr lang="it-IT" sz="1800" dirty="0">
                <a:latin typeface="Calibri" panose="020F0502020204030204" pitchFamily="34" charset="0"/>
                <a:cs typeface="Calibri" panose="020F0502020204030204" pitchFamily="34" charset="0"/>
              </a:rPr>
              <a:t>Il nostro </a:t>
            </a:r>
            <a:r>
              <a:rPr lang="it-IT" sz="1800" b="1" dirty="0">
                <a:solidFill>
                  <a:srgbClr val="00A197"/>
                </a:solidFill>
                <a:latin typeface="Calibri" panose="020F0502020204030204" pitchFamily="34" charset="0"/>
                <a:cs typeface="Calibri" panose="020F0502020204030204" pitchFamily="34" charset="0"/>
              </a:rPr>
              <a:t>principale</a:t>
            </a:r>
            <a:r>
              <a:rPr lang="it-IT" sz="1800" dirty="0">
                <a:latin typeface="Calibri" panose="020F0502020204030204" pitchFamily="34" charset="0"/>
                <a:cs typeface="Calibri" panose="020F0502020204030204" pitchFamily="34" charset="0"/>
              </a:rPr>
              <a:t> </a:t>
            </a:r>
            <a:r>
              <a:rPr lang="it-IT" sz="1800" b="1" dirty="0">
                <a:solidFill>
                  <a:srgbClr val="00A197"/>
                </a:solidFill>
                <a:latin typeface="Calibri" panose="020F0502020204030204" pitchFamily="34" charset="0"/>
                <a:cs typeface="Calibri" panose="020F0502020204030204" pitchFamily="34" charset="0"/>
              </a:rPr>
              <a:t>ambito</a:t>
            </a:r>
            <a:r>
              <a:rPr lang="it-IT" sz="1800" dirty="0">
                <a:latin typeface="Calibri" panose="020F0502020204030204" pitchFamily="34" charset="0"/>
                <a:cs typeface="Calibri" panose="020F0502020204030204" pitchFamily="34" charset="0"/>
              </a:rPr>
              <a:t> di intervento è l’educazione finanziaria con: </a:t>
            </a:r>
          </a:p>
          <a:p>
            <a:pPr marL="895283" lvl="1" indent="-533360" algn="just">
              <a:spcBef>
                <a:spcPts val="600"/>
              </a:spcBef>
              <a:buClr>
                <a:srgbClr val="00A197"/>
              </a:buClr>
              <a:buFont typeface="Wingdings" panose="05000000000000000000" pitchFamily="2" charset="2"/>
              <a:buChar char="ü"/>
            </a:pPr>
            <a:r>
              <a:rPr lang="it-IT" sz="1800" b="1" dirty="0">
                <a:solidFill>
                  <a:srgbClr val="00A197"/>
                </a:solidFill>
                <a:latin typeface="Calibri" panose="020F0502020204030204" pitchFamily="34" charset="0"/>
                <a:cs typeface="Calibri" panose="020F0502020204030204" pitchFamily="34" charset="0"/>
              </a:rPr>
              <a:t>interventi</a:t>
            </a:r>
            <a:r>
              <a:rPr lang="it-IT" sz="1800" dirty="0">
                <a:latin typeface="Calibri" panose="020F0502020204030204" pitchFamily="34" charset="0"/>
                <a:cs typeface="Calibri" panose="020F0502020204030204" pitchFamily="34" charset="0"/>
              </a:rPr>
              <a:t> di </a:t>
            </a:r>
            <a:r>
              <a:rPr lang="it-IT" sz="1800" b="1" dirty="0">
                <a:solidFill>
                  <a:srgbClr val="00A197"/>
                </a:solidFill>
                <a:latin typeface="Calibri" panose="020F0502020204030204" pitchFamily="34" charset="0"/>
                <a:cs typeface="Calibri" panose="020F0502020204030204" pitchFamily="34" charset="0"/>
              </a:rPr>
              <a:t>docenza</a:t>
            </a:r>
            <a:r>
              <a:rPr lang="it-IT" sz="1800" dirty="0">
                <a:latin typeface="Calibri" panose="020F0502020204030204" pitchFamily="34" charset="0"/>
                <a:cs typeface="Calibri" panose="020F0502020204030204" pitchFamily="34" charset="0"/>
              </a:rPr>
              <a:t> (studenti PCTO, studenti ITS, Università della Terza età, immigrati, detenuti a fine pena, ecc.) in </a:t>
            </a:r>
            <a:r>
              <a:rPr lang="it-IT" sz="1800" b="1" dirty="0">
                <a:solidFill>
                  <a:srgbClr val="00A197"/>
                </a:solidFill>
                <a:latin typeface="Calibri" panose="020F0502020204030204" pitchFamily="34" charset="0"/>
                <a:cs typeface="Calibri" panose="020F0502020204030204" pitchFamily="34" charset="0"/>
              </a:rPr>
              <a:t>presenza</a:t>
            </a:r>
            <a:r>
              <a:rPr lang="it-IT" sz="1800" dirty="0">
                <a:latin typeface="Calibri" panose="020F0502020204030204" pitchFamily="34" charset="0"/>
                <a:cs typeface="Calibri" panose="020F0502020204030204" pitchFamily="34" charset="0"/>
              </a:rPr>
              <a:t> o da </a:t>
            </a:r>
            <a:r>
              <a:rPr lang="it-IT" sz="1800" b="1" dirty="0">
                <a:solidFill>
                  <a:srgbClr val="00A197"/>
                </a:solidFill>
                <a:latin typeface="Calibri" panose="020F0502020204030204" pitchFamily="34" charset="0"/>
                <a:cs typeface="Calibri" panose="020F0502020204030204" pitchFamily="34" charset="0"/>
              </a:rPr>
              <a:t>remoto</a:t>
            </a:r>
            <a:endParaRPr lang="it-IT" sz="1800" dirty="0">
              <a:solidFill>
                <a:srgbClr val="FF0000"/>
              </a:solidFill>
              <a:latin typeface="Calibri" panose="020F0502020204030204" pitchFamily="34" charset="0"/>
              <a:cs typeface="Calibri" panose="020F0502020204030204" pitchFamily="34" charset="0"/>
            </a:endParaRPr>
          </a:p>
          <a:p>
            <a:pPr marL="895283" lvl="1" indent="-533360" algn="just">
              <a:spcBef>
                <a:spcPts val="600"/>
              </a:spcBef>
              <a:buClr>
                <a:srgbClr val="00A197"/>
              </a:buClr>
              <a:buFont typeface="Wingdings" panose="05000000000000000000" pitchFamily="2" charset="2"/>
              <a:buChar char="ü"/>
            </a:pPr>
            <a:r>
              <a:rPr lang="it-IT" sz="1800" b="1" dirty="0">
                <a:solidFill>
                  <a:srgbClr val="00A197"/>
                </a:solidFill>
                <a:latin typeface="Calibri" panose="020F0502020204030204" pitchFamily="34" charset="0"/>
                <a:cs typeface="Calibri" panose="020F0502020204030204" pitchFamily="34" charset="0"/>
              </a:rPr>
              <a:t>supporto</a:t>
            </a:r>
            <a:r>
              <a:rPr lang="it-IT" sz="1800" dirty="0">
                <a:latin typeface="Calibri" panose="020F0502020204030204" pitchFamily="34" charset="0"/>
                <a:cs typeface="Calibri" panose="020F0502020204030204" pitchFamily="34" charset="0"/>
              </a:rPr>
              <a:t> </a:t>
            </a:r>
            <a:r>
              <a:rPr lang="it-IT" sz="1800" b="1" dirty="0">
                <a:solidFill>
                  <a:srgbClr val="00A197"/>
                </a:solidFill>
                <a:latin typeface="Calibri" panose="020F0502020204030204" pitchFamily="34" charset="0"/>
                <a:cs typeface="Calibri" panose="020F0502020204030204" pitchFamily="34" charset="0"/>
              </a:rPr>
              <a:t>individuale</a:t>
            </a:r>
            <a:r>
              <a:rPr lang="it-IT" sz="1800" dirty="0">
                <a:latin typeface="Calibri" panose="020F0502020204030204" pitchFamily="34" charset="0"/>
                <a:cs typeface="Calibri" panose="020F0502020204030204" pitchFamily="34" charset="0"/>
              </a:rPr>
              <a:t> a </a:t>
            </a:r>
            <a:r>
              <a:rPr lang="it-IT" sz="1800" b="1" dirty="0">
                <a:solidFill>
                  <a:srgbClr val="00A197"/>
                </a:solidFill>
                <a:latin typeface="Calibri" panose="020F0502020204030204" pitchFamily="34" charset="0"/>
                <a:cs typeface="Calibri" panose="020F0502020204030204" pitchFamily="34" charset="0"/>
              </a:rPr>
              <a:t>piccoli</a:t>
            </a:r>
            <a:r>
              <a:rPr lang="it-IT" sz="1800" dirty="0">
                <a:latin typeface="Calibri" panose="020F0502020204030204" pitchFamily="34" charset="0"/>
                <a:cs typeface="Calibri" panose="020F0502020204030204" pitchFamily="34" charset="0"/>
              </a:rPr>
              <a:t> </a:t>
            </a:r>
            <a:r>
              <a:rPr lang="it-IT" sz="1800" b="1" dirty="0">
                <a:solidFill>
                  <a:srgbClr val="00A197"/>
                </a:solidFill>
                <a:latin typeface="Calibri" panose="020F0502020204030204" pitchFamily="34" charset="0"/>
                <a:cs typeface="Calibri" panose="020F0502020204030204" pitchFamily="34" charset="0"/>
              </a:rPr>
              <a:t>imprenditori</a:t>
            </a:r>
            <a:r>
              <a:rPr lang="it-IT" sz="1800" dirty="0">
                <a:latin typeface="Calibri" panose="020F0502020204030204" pitchFamily="34" charset="0"/>
                <a:cs typeface="Calibri" panose="020F0502020204030204" pitchFamily="34" charset="0"/>
              </a:rPr>
              <a:t> (attività propedeutiche, avvio attività, sviluppo del business)</a:t>
            </a:r>
            <a:endParaRPr lang="it-IT" sz="1800" dirty="0">
              <a:solidFill>
                <a:srgbClr val="FF0000"/>
              </a:solidFill>
              <a:latin typeface="Calibri" panose="020F0502020204030204" pitchFamily="34" charset="0"/>
              <a:cs typeface="Calibri" panose="020F0502020204030204" pitchFamily="34" charset="0"/>
            </a:endParaRPr>
          </a:p>
        </p:txBody>
      </p:sp>
      <p:pic>
        <p:nvPicPr>
          <p:cNvPr id="3" name="Immagine 2">
            <a:extLst>
              <a:ext uri="{FF2B5EF4-FFF2-40B4-BE49-F238E27FC236}">
                <a16:creationId xmlns:a16="http://schemas.microsoft.com/office/drawing/2014/main" id="{8FB4107A-B0E7-4F82-BD70-FC5F35F0D1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70806" y="6498000"/>
            <a:ext cx="1108567" cy="162000"/>
          </a:xfrm>
          <a:prstGeom prst="rect">
            <a:avLst/>
          </a:prstGeom>
        </p:spPr>
      </p:pic>
      <p:sp>
        <p:nvSpPr>
          <p:cNvPr id="4" name="Segnaposto numero diapositiva 3">
            <a:extLst>
              <a:ext uri="{FF2B5EF4-FFF2-40B4-BE49-F238E27FC236}">
                <a16:creationId xmlns:a16="http://schemas.microsoft.com/office/drawing/2014/main" id="{576234CB-C33E-4B21-BFBA-0F9FDBA8DD9C}"/>
              </a:ext>
            </a:extLst>
          </p:cNvPr>
          <p:cNvSpPr>
            <a:spLocks noGrp="1"/>
          </p:cNvSpPr>
          <p:nvPr>
            <p:ph type="sldNum" sz="quarter" idx="4294967295"/>
          </p:nvPr>
        </p:nvSpPr>
        <p:spPr>
          <a:xfrm>
            <a:off x="6457950" y="6356351"/>
            <a:ext cx="2057400" cy="365125"/>
          </a:xfrm>
        </p:spPr>
        <p:txBody>
          <a:bodyPr/>
          <a:lstStyle/>
          <a:p>
            <a:pPr>
              <a:defRPr/>
            </a:pPr>
            <a:r>
              <a:rPr lang="en-GB" noProof="1"/>
              <a:t> </a:t>
            </a:r>
          </a:p>
        </p:txBody>
      </p:sp>
      <p:sp>
        <p:nvSpPr>
          <p:cNvPr id="9" name="CasellaDiTesto 8">
            <a:extLst>
              <a:ext uri="{FF2B5EF4-FFF2-40B4-BE49-F238E27FC236}">
                <a16:creationId xmlns:a16="http://schemas.microsoft.com/office/drawing/2014/main" id="{E470E5CA-BD8A-43D7-92E6-9559DF340BBC}"/>
              </a:ext>
            </a:extLst>
          </p:cNvPr>
          <p:cNvSpPr txBox="1"/>
          <p:nvPr/>
        </p:nvSpPr>
        <p:spPr>
          <a:xfrm>
            <a:off x="270000" y="6318002"/>
            <a:ext cx="263214" cy="276999"/>
          </a:xfrm>
          <a:prstGeom prst="rect">
            <a:avLst/>
          </a:prstGeom>
          <a:noFill/>
        </p:spPr>
        <p:txBody>
          <a:bodyPr wrap="none" rtlCol="0">
            <a:spAutoFit/>
          </a:bodyPr>
          <a:lstStyle/>
          <a:p>
            <a:r>
              <a:rPr lang="it-IT" sz="1200" dirty="0">
                <a:solidFill>
                  <a:srgbClr val="00A197"/>
                </a:solidFill>
                <a:latin typeface="Calibri" panose="020F0502020204030204" pitchFamily="34" charset="0"/>
                <a:cs typeface="Calibri" panose="020F0502020204030204" pitchFamily="34" charset="0"/>
              </a:rPr>
              <a:t>2</a:t>
            </a:r>
          </a:p>
        </p:txBody>
      </p:sp>
    </p:spTree>
    <p:extLst>
      <p:ext uri="{BB962C8B-B14F-4D97-AF65-F5344CB8AC3E}">
        <p14:creationId xmlns:p14="http://schemas.microsoft.com/office/powerpoint/2010/main" val="4555833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a:extLst>
              <a:ext uri="{FF2B5EF4-FFF2-40B4-BE49-F238E27FC236}">
                <a16:creationId xmlns:a16="http://schemas.microsoft.com/office/drawing/2014/main" id="{78BBD03B-A5C5-47AA-8481-FEEF519DA1B8}"/>
              </a:ext>
            </a:extLst>
          </p:cNvPr>
          <p:cNvSpPr txBox="1"/>
          <p:nvPr/>
        </p:nvSpPr>
        <p:spPr>
          <a:xfrm>
            <a:off x="270000" y="6318002"/>
            <a:ext cx="341760" cy="276999"/>
          </a:xfrm>
          <a:prstGeom prst="rect">
            <a:avLst/>
          </a:prstGeom>
          <a:noFill/>
        </p:spPr>
        <p:txBody>
          <a:bodyPr wrap="none" rtlCol="0">
            <a:spAutoFit/>
          </a:bodyPr>
          <a:lstStyle/>
          <a:p>
            <a:r>
              <a:rPr lang="it-IT" sz="1200" dirty="0">
                <a:solidFill>
                  <a:srgbClr val="00A197"/>
                </a:solidFill>
                <a:latin typeface="Calibri" panose="020F0502020204030204" pitchFamily="34" charset="0"/>
                <a:cs typeface="Calibri" panose="020F0502020204030204" pitchFamily="34" charset="0"/>
              </a:rPr>
              <a:t>20</a:t>
            </a:r>
          </a:p>
        </p:txBody>
      </p:sp>
      <p:pic>
        <p:nvPicPr>
          <p:cNvPr id="8" name="Immagine 7">
            <a:extLst>
              <a:ext uri="{FF2B5EF4-FFF2-40B4-BE49-F238E27FC236}">
                <a16:creationId xmlns:a16="http://schemas.microsoft.com/office/drawing/2014/main" id="{19127CAD-21FB-440D-A909-8DD3EF5BFE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0802" y="6498000"/>
            <a:ext cx="1108567" cy="162000"/>
          </a:xfrm>
          <a:prstGeom prst="rect">
            <a:avLst/>
          </a:prstGeom>
        </p:spPr>
      </p:pic>
      <p:pic>
        <p:nvPicPr>
          <p:cNvPr id="6" name="Immagine 5">
            <a:extLst>
              <a:ext uri="{FF2B5EF4-FFF2-40B4-BE49-F238E27FC236}">
                <a16:creationId xmlns:a16="http://schemas.microsoft.com/office/drawing/2014/main" id="{3C40CE9F-7146-4EBC-AC71-B57F2F23BD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000" y="1339200"/>
            <a:ext cx="1656000" cy="1656000"/>
          </a:xfrm>
          <a:prstGeom prst="rect">
            <a:avLst/>
          </a:prstGeom>
        </p:spPr>
      </p:pic>
      <p:sp>
        <p:nvSpPr>
          <p:cNvPr id="5" name="CasellaDiTesto 4">
            <a:extLst>
              <a:ext uri="{FF2B5EF4-FFF2-40B4-BE49-F238E27FC236}">
                <a16:creationId xmlns:a16="http://schemas.microsoft.com/office/drawing/2014/main" id="{7635F85B-5BCC-4338-B4E0-545F6511ACA7}"/>
              </a:ext>
            </a:extLst>
          </p:cNvPr>
          <p:cNvSpPr txBox="1"/>
          <p:nvPr/>
        </p:nvSpPr>
        <p:spPr>
          <a:xfrm>
            <a:off x="2160000" y="1242000"/>
            <a:ext cx="6480000" cy="1107996"/>
          </a:xfrm>
          <a:prstGeom prst="rect">
            <a:avLst/>
          </a:prstGeom>
          <a:noFill/>
        </p:spPr>
        <p:txBody>
          <a:bodyPr wrap="square" rtlCol="0">
            <a:spAutoFit/>
          </a:bodyPr>
          <a:lstStyle/>
          <a:p>
            <a:pPr algn="just">
              <a:spcAft>
                <a:spcPts val="600"/>
              </a:spcAft>
            </a:pPr>
            <a:r>
              <a:rPr lang="it-IT" sz="2200" b="1" i="1" dirty="0">
                <a:solidFill>
                  <a:srgbClr val="00A197"/>
                </a:solidFill>
              </a:rPr>
              <a:t>Porre fine alla fame, raggiungere la sicurezza alimentare, migliorare la nutrizione e promuovere un’agricoltura sostenibile</a:t>
            </a:r>
          </a:p>
        </p:txBody>
      </p:sp>
      <p:sp>
        <p:nvSpPr>
          <p:cNvPr id="10" name="Titolo 3">
            <a:extLst>
              <a:ext uri="{FF2B5EF4-FFF2-40B4-BE49-F238E27FC236}">
                <a16:creationId xmlns:a16="http://schemas.microsoft.com/office/drawing/2014/main" id="{5CB1AC67-FD81-4064-83E2-7E8146600058}"/>
              </a:ext>
            </a:extLst>
          </p:cNvPr>
          <p:cNvSpPr txBox="1">
            <a:spLocks/>
          </p:cNvSpPr>
          <p:nvPr/>
        </p:nvSpPr>
        <p:spPr>
          <a:xfrm>
            <a:off x="234000" y="475200"/>
            <a:ext cx="8690400" cy="505528"/>
          </a:xfrm>
          <a:prstGeom prst="rect">
            <a:avLst/>
          </a:prstGeom>
        </p:spPr>
        <p:txBody>
          <a:bodyPr vert="horz" lIns="0" tIns="0" rIns="0" bIns="0" rtlCol="0" anchor="t" anchorCtr="0">
            <a:noAutofit/>
          </a:bodyPr>
          <a:lstStyle>
            <a:lvl1pPr algn="l" rtl="0" eaLnBrk="1" fontAlgn="base" hangingPunct="1">
              <a:lnSpc>
                <a:spcPts val="2400"/>
              </a:lnSpc>
              <a:spcBef>
                <a:spcPct val="0"/>
              </a:spcBef>
              <a:spcAft>
                <a:spcPct val="0"/>
              </a:spcAft>
              <a:defRPr lang="en-GB" sz="2200" b="1" kern="1200" noProof="0" dirty="0">
                <a:solidFill>
                  <a:schemeClr val="tx1"/>
                </a:solidFill>
                <a:latin typeface="+mj-lt"/>
                <a:ea typeface="+mj-ea"/>
                <a:cs typeface="Arial" panose="020B0604020202020204" pitchFamily="34" charset="0"/>
              </a:defRPr>
            </a:lvl1pPr>
            <a:lvl2pPr algn="ctr" rtl="0" eaLnBrk="1" fontAlgn="base" hangingPunct="1">
              <a:spcBef>
                <a:spcPct val="0"/>
              </a:spcBef>
              <a:spcAft>
                <a:spcPct val="0"/>
              </a:spcAft>
              <a:defRPr sz="3300">
                <a:solidFill>
                  <a:schemeClr val="tx1"/>
                </a:solidFill>
                <a:latin typeface="Arial" charset="0"/>
              </a:defRPr>
            </a:lvl2pPr>
            <a:lvl3pPr algn="ctr" rtl="0" eaLnBrk="1" fontAlgn="base" hangingPunct="1">
              <a:spcBef>
                <a:spcPct val="0"/>
              </a:spcBef>
              <a:spcAft>
                <a:spcPct val="0"/>
              </a:spcAft>
              <a:defRPr sz="3300">
                <a:solidFill>
                  <a:schemeClr val="tx1"/>
                </a:solidFill>
                <a:latin typeface="Arial" charset="0"/>
              </a:defRPr>
            </a:lvl3pPr>
            <a:lvl4pPr algn="ctr" rtl="0" eaLnBrk="1" fontAlgn="base" hangingPunct="1">
              <a:spcBef>
                <a:spcPct val="0"/>
              </a:spcBef>
              <a:spcAft>
                <a:spcPct val="0"/>
              </a:spcAft>
              <a:defRPr sz="3300">
                <a:solidFill>
                  <a:schemeClr val="tx1"/>
                </a:solidFill>
                <a:latin typeface="Arial" charset="0"/>
              </a:defRPr>
            </a:lvl4pPr>
            <a:lvl5pPr algn="ctr" rtl="0" eaLnBrk="1" fontAlgn="base" hangingPunct="1">
              <a:spcBef>
                <a:spcPct val="0"/>
              </a:spcBef>
              <a:spcAft>
                <a:spcPct val="0"/>
              </a:spcAft>
              <a:defRPr sz="3300">
                <a:solidFill>
                  <a:schemeClr val="tx1"/>
                </a:solidFill>
                <a:latin typeface="Arial" charset="0"/>
              </a:defRPr>
            </a:lvl5pPr>
            <a:lvl6pPr marL="342875" algn="ctr" rtl="0" eaLnBrk="1" fontAlgn="base" hangingPunct="1">
              <a:spcBef>
                <a:spcPct val="0"/>
              </a:spcBef>
              <a:spcAft>
                <a:spcPct val="0"/>
              </a:spcAft>
              <a:defRPr sz="3300">
                <a:solidFill>
                  <a:schemeClr val="tx1"/>
                </a:solidFill>
                <a:latin typeface="Arial" charset="0"/>
              </a:defRPr>
            </a:lvl6pPr>
            <a:lvl7pPr marL="685749" algn="ctr" rtl="0" eaLnBrk="1" fontAlgn="base" hangingPunct="1">
              <a:spcBef>
                <a:spcPct val="0"/>
              </a:spcBef>
              <a:spcAft>
                <a:spcPct val="0"/>
              </a:spcAft>
              <a:defRPr sz="3300">
                <a:solidFill>
                  <a:schemeClr val="tx1"/>
                </a:solidFill>
                <a:latin typeface="Arial" charset="0"/>
              </a:defRPr>
            </a:lvl7pPr>
            <a:lvl8pPr marL="1028624" algn="ctr" rtl="0" eaLnBrk="1" fontAlgn="base" hangingPunct="1">
              <a:spcBef>
                <a:spcPct val="0"/>
              </a:spcBef>
              <a:spcAft>
                <a:spcPct val="0"/>
              </a:spcAft>
              <a:defRPr sz="3300">
                <a:solidFill>
                  <a:schemeClr val="tx1"/>
                </a:solidFill>
                <a:latin typeface="Arial" charset="0"/>
              </a:defRPr>
            </a:lvl8pPr>
            <a:lvl9pPr marL="1371498" algn="ctr" rtl="0" eaLnBrk="1" fontAlgn="base" hangingPunct="1">
              <a:spcBef>
                <a:spcPct val="0"/>
              </a:spcBef>
              <a:spcAft>
                <a:spcPct val="0"/>
              </a:spcAft>
              <a:defRPr sz="3300">
                <a:solidFill>
                  <a:schemeClr val="tx1"/>
                </a:solidFill>
                <a:latin typeface="Arial" charset="0"/>
              </a:defRPr>
            </a:lvl9pPr>
          </a:lstStyle>
          <a:p>
            <a:pPr lvl="0"/>
            <a:r>
              <a:rPr lang="it-IT" sz="2800" b="0" dirty="0">
                <a:latin typeface="+mn-lt"/>
                <a:cs typeface="+mj-cs"/>
              </a:rPr>
              <a:t>Obiettivi e Target</a:t>
            </a:r>
            <a:endParaRPr lang="it-IT" sz="2800" dirty="0"/>
          </a:p>
        </p:txBody>
      </p:sp>
      <p:sp>
        <p:nvSpPr>
          <p:cNvPr id="11" name="CasellaDiTesto 10">
            <a:extLst>
              <a:ext uri="{FF2B5EF4-FFF2-40B4-BE49-F238E27FC236}">
                <a16:creationId xmlns:a16="http://schemas.microsoft.com/office/drawing/2014/main" id="{1B9839F5-BB13-422E-B066-3C835C080C2F}"/>
              </a:ext>
            </a:extLst>
          </p:cNvPr>
          <p:cNvSpPr txBox="1"/>
          <p:nvPr/>
        </p:nvSpPr>
        <p:spPr>
          <a:xfrm>
            <a:off x="234000" y="3060000"/>
            <a:ext cx="7200000" cy="3062377"/>
          </a:xfrm>
          <a:prstGeom prst="rect">
            <a:avLst/>
          </a:prstGeom>
          <a:noFill/>
        </p:spPr>
        <p:txBody>
          <a:bodyPr wrap="square" rtlCol="0">
            <a:spAutoFit/>
          </a:bodyPr>
          <a:lstStyle/>
          <a:p>
            <a:pPr algn="just">
              <a:spcAft>
                <a:spcPts val="600"/>
              </a:spcAft>
            </a:pPr>
            <a:r>
              <a:rPr lang="it-IT" sz="2400" b="1" dirty="0">
                <a:solidFill>
                  <a:srgbClr val="00A197"/>
                </a:solidFill>
              </a:rPr>
              <a:t>Target</a:t>
            </a:r>
          </a:p>
          <a:p>
            <a:pPr algn="just">
              <a:spcAft>
                <a:spcPts val="600"/>
              </a:spcAft>
              <a:buClr>
                <a:srgbClr val="00A197"/>
              </a:buClr>
            </a:pPr>
            <a:r>
              <a:rPr lang="it-IT" sz="1900" dirty="0"/>
              <a:t>Entro il </a:t>
            </a:r>
            <a:r>
              <a:rPr lang="it-IT" sz="1900" b="1" dirty="0">
                <a:solidFill>
                  <a:srgbClr val="00A197"/>
                </a:solidFill>
              </a:rPr>
              <a:t>2030</a:t>
            </a:r>
            <a:endParaRPr lang="it-IT" sz="1900" dirty="0"/>
          </a:p>
          <a:p>
            <a:pPr marL="719138" indent="-358775" algn="just">
              <a:spcAft>
                <a:spcPts val="600"/>
              </a:spcAft>
              <a:buClr>
                <a:srgbClr val="00A197"/>
              </a:buClr>
              <a:buFont typeface="Arial" panose="020B0604020202020204" pitchFamily="34" charset="0"/>
              <a:buChar char="•"/>
            </a:pPr>
            <a:r>
              <a:rPr lang="it-IT" sz="1900" b="1" dirty="0">
                <a:solidFill>
                  <a:srgbClr val="00A197"/>
                </a:solidFill>
              </a:rPr>
              <a:t>Eliminare</a:t>
            </a:r>
            <a:r>
              <a:rPr lang="it-IT" sz="1900" dirty="0"/>
              <a:t> la </a:t>
            </a:r>
            <a:r>
              <a:rPr lang="it-IT" sz="1900" b="1" dirty="0">
                <a:solidFill>
                  <a:srgbClr val="00A197"/>
                </a:solidFill>
              </a:rPr>
              <a:t>fame e </a:t>
            </a:r>
            <a:r>
              <a:rPr lang="it-IT" sz="1900" dirty="0"/>
              <a:t>tutte</a:t>
            </a:r>
            <a:r>
              <a:rPr lang="it-IT" sz="1900" b="1" dirty="0">
                <a:solidFill>
                  <a:srgbClr val="00A197"/>
                </a:solidFill>
              </a:rPr>
              <a:t> </a:t>
            </a:r>
            <a:r>
              <a:rPr lang="it-IT" sz="1900" dirty="0"/>
              <a:t>le</a:t>
            </a:r>
            <a:r>
              <a:rPr lang="it-IT" sz="1900" b="1" dirty="0">
                <a:solidFill>
                  <a:srgbClr val="00A197"/>
                </a:solidFill>
              </a:rPr>
              <a:t> </a:t>
            </a:r>
            <a:r>
              <a:rPr lang="it-IT" sz="1900" dirty="0"/>
              <a:t>forme</a:t>
            </a:r>
            <a:r>
              <a:rPr lang="it-IT" sz="1900" b="1" dirty="0">
                <a:solidFill>
                  <a:srgbClr val="00A197"/>
                </a:solidFill>
              </a:rPr>
              <a:t> </a:t>
            </a:r>
            <a:r>
              <a:rPr lang="it-IT" sz="1900" dirty="0"/>
              <a:t>di</a:t>
            </a:r>
            <a:r>
              <a:rPr lang="it-IT" sz="1900" b="1" dirty="0">
                <a:solidFill>
                  <a:srgbClr val="00A197"/>
                </a:solidFill>
              </a:rPr>
              <a:t> malnutrizione</a:t>
            </a:r>
          </a:p>
          <a:p>
            <a:pPr marL="719138" indent="-358775" algn="just">
              <a:spcAft>
                <a:spcPts val="600"/>
              </a:spcAft>
              <a:buClr>
                <a:srgbClr val="00A197"/>
              </a:buClr>
              <a:buFont typeface="Arial" panose="020B0604020202020204" pitchFamily="34" charset="0"/>
              <a:buChar char="•"/>
            </a:pPr>
            <a:r>
              <a:rPr lang="it-IT" sz="1900" b="1" dirty="0">
                <a:solidFill>
                  <a:srgbClr val="00A197"/>
                </a:solidFill>
              </a:rPr>
              <a:t>Raddoppiare</a:t>
            </a:r>
            <a:r>
              <a:rPr lang="it-IT" sz="1900" dirty="0"/>
              <a:t> la </a:t>
            </a:r>
            <a:r>
              <a:rPr lang="it-IT" sz="1900" b="1" dirty="0">
                <a:solidFill>
                  <a:srgbClr val="00A197"/>
                </a:solidFill>
              </a:rPr>
              <a:t>produttività</a:t>
            </a:r>
            <a:r>
              <a:rPr lang="it-IT" sz="1900" dirty="0"/>
              <a:t> </a:t>
            </a:r>
            <a:r>
              <a:rPr lang="it-IT" sz="1900" b="1" dirty="0">
                <a:solidFill>
                  <a:srgbClr val="00A197"/>
                </a:solidFill>
              </a:rPr>
              <a:t>agricola</a:t>
            </a:r>
            <a:r>
              <a:rPr lang="it-IT" sz="1900" dirty="0"/>
              <a:t> </a:t>
            </a:r>
          </a:p>
          <a:p>
            <a:pPr marL="719138" indent="-358775" algn="just">
              <a:spcAft>
                <a:spcPts val="600"/>
              </a:spcAft>
              <a:buClr>
                <a:srgbClr val="00A197"/>
              </a:buClr>
              <a:buFont typeface="Arial" panose="020B0604020202020204" pitchFamily="34" charset="0"/>
              <a:buChar char="•"/>
            </a:pPr>
            <a:r>
              <a:rPr lang="it-IT" sz="1900" dirty="0"/>
              <a:t>Garantire sistemi di </a:t>
            </a:r>
            <a:r>
              <a:rPr lang="it-IT" sz="1900" b="1" dirty="0">
                <a:solidFill>
                  <a:srgbClr val="00A197"/>
                </a:solidFill>
              </a:rPr>
              <a:t>produzione</a:t>
            </a:r>
            <a:r>
              <a:rPr lang="it-IT" sz="1900" dirty="0"/>
              <a:t> </a:t>
            </a:r>
            <a:r>
              <a:rPr lang="it-IT" sz="1900" b="1" dirty="0">
                <a:solidFill>
                  <a:srgbClr val="00A197"/>
                </a:solidFill>
              </a:rPr>
              <a:t>alimentare</a:t>
            </a:r>
            <a:r>
              <a:rPr lang="it-IT" sz="1900" dirty="0"/>
              <a:t> </a:t>
            </a:r>
            <a:r>
              <a:rPr lang="it-IT" sz="1900" b="1" dirty="0">
                <a:solidFill>
                  <a:srgbClr val="00A197"/>
                </a:solidFill>
              </a:rPr>
              <a:t>sostenibili</a:t>
            </a:r>
          </a:p>
          <a:p>
            <a:pPr marL="719138" indent="-358775" algn="just">
              <a:spcAft>
                <a:spcPts val="600"/>
              </a:spcAft>
              <a:buClr>
                <a:srgbClr val="00A197"/>
              </a:buClr>
              <a:buFont typeface="Arial" panose="020B0604020202020204" pitchFamily="34" charset="0"/>
              <a:buChar char="•"/>
            </a:pPr>
            <a:r>
              <a:rPr lang="it-IT" sz="1900" b="1" dirty="0">
                <a:solidFill>
                  <a:srgbClr val="00A197"/>
                </a:solidFill>
              </a:rPr>
              <a:t>…</a:t>
            </a:r>
            <a:r>
              <a:rPr lang="it-IT" sz="1900" dirty="0"/>
              <a:t> </a:t>
            </a:r>
          </a:p>
          <a:p>
            <a:pPr marL="285750" indent="-285750" algn="just">
              <a:spcAft>
                <a:spcPts val="600"/>
              </a:spcAft>
              <a:buClr>
                <a:srgbClr val="00A197"/>
              </a:buClr>
              <a:buFont typeface="Arial" panose="020B0604020202020204" pitchFamily="34" charset="0"/>
              <a:buChar char="•"/>
            </a:pPr>
            <a:endParaRPr lang="it-IT" sz="2000" dirty="0"/>
          </a:p>
          <a:p>
            <a:pPr marL="285750" indent="-285750" algn="just">
              <a:spcAft>
                <a:spcPts val="600"/>
              </a:spcAft>
              <a:buClr>
                <a:srgbClr val="00A197"/>
              </a:buClr>
              <a:buFont typeface="Arial" panose="020B0604020202020204" pitchFamily="34" charset="0"/>
              <a:buChar char="•"/>
            </a:pPr>
            <a:endParaRPr lang="it-IT" sz="1900" dirty="0"/>
          </a:p>
        </p:txBody>
      </p:sp>
      <p:pic>
        <p:nvPicPr>
          <p:cNvPr id="13" name="Picture 6" descr="Target market Vectors &amp; Illustrations for Free Download | Freepik">
            <a:extLst>
              <a:ext uri="{FF2B5EF4-FFF2-40B4-BE49-F238E27FC236}">
                <a16:creationId xmlns:a16="http://schemas.microsoft.com/office/drawing/2014/main" id="{0AEF29F2-7873-4738-9DF6-A0FC4BD7E5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90699" y="3750810"/>
            <a:ext cx="949300" cy="949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20068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a:extLst>
              <a:ext uri="{FF2B5EF4-FFF2-40B4-BE49-F238E27FC236}">
                <a16:creationId xmlns:a16="http://schemas.microsoft.com/office/drawing/2014/main" id="{78BBD03B-A5C5-47AA-8481-FEEF519DA1B8}"/>
              </a:ext>
            </a:extLst>
          </p:cNvPr>
          <p:cNvSpPr txBox="1"/>
          <p:nvPr/>
        </p:nvSpPr>
        <p:spPr>
          <a:xfrm>
            <a:off x="270000" y="6318002"/>
            <a:ext cx="341760" cy="276999"/>
          </a:xfrm>
          <a:prstGeom prst="rect">
            <a:avLst/>
          </a:prstGeom>
          <a:noFill/>
        </p:spPr>
        <p:txBody>
          <a:bodyPr wrap="none" rtlCol="0">
            <a:spAutoFit/>
          </a:bodyPr>
          <a:lstStyle/>
          <a:p>
            <a:r>
              <a:rPr lang="it-IT" sz="1200" dirty="0">
                <a:solidFill>
                  <a:srgbClr val="00A197"/>
                </a:solidFill>
                <a:latin typeface="Calibri" panose="020F0502020204030204" pitchFamily="34" charset="0"/>
                <a:cs typeface="Calibri" panose="020F0502020204030204" pitchFamily="34" charset="0"/>
              </a:rPr>
              <a:t>21</a:t>
            </a:r>
          </a:p>
        </p:txBody>
      </p:sp>
      <p:pic>
        <p:nvPicPr>
          <p:cNvPr id="8" name="Immagine 7">
            <a:extLst>
              <a:ext uri="{FF2B5EF4-FFF2-40B4-BE49-F238E27FC236}">
                <a16:creationId xmlns:a16="http://schemas.microsoft.com/office/drawing/2014/main" id="{19127CAD-21FB-440D-A909-8DD3EF5BFE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0802" y="6498000"/>
            <a:ext cx="1108567" cy="162000"/>
          </a:xfrm>
          <a:prstGeom prst="rect">
            <a:avLst/>
          </a:prstGeom>
        </p:spPr>
      </p:pic>
      <p:pic>
        <p:nvPicPr>
          <p:cNvPr id="10" name="Immagine 9">
            <a:extLst>
              <a:ext uri="{FF2B5EF4-FFF2-40B4-BE49-F238E27FC236}">
                <a16:creationId xmlns:a16="http://schemas.microsoft.com/office/drawing/2014/main" id="{0BF66130-EBB0-448F-90B1-EC98924B6B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000" y="1339200"/>
            <a:ext cx="1656000" cy="1656000"/>
          </a:xfrm>
          <a:prstGeom prst="rect">
            <a:avLst/>
          </a:prstGeom>
        </p:spPr>
      </p:pic>
      <p:sp>
        <p:nvSpPr>
          <p:cNvPr id="9" name="CasellaDiTesto 8">
            <a:extLst>
              <a:ext uri="{FF2B5EF4-FFF2-40B4-BE49-F238E27FC236}">
                <a16:creationId xmlns:a16="http://schemas.microsoft.com/office/drawing/2014/main" id="{CD66E4B9-86F7-4785-8E56-436B9BFC6CAF}"/>
              </a:ext>
            </a:extLst>
          </p:cNvPr>
          <p:cNvSpPr txBox="1"/>
          <p:nvPr/>
        </p:nvSpPr>
        <p:spPr>
          <a:xfrm>
            <a:off x="2160000" y="1242000"/>
            <a:ext cx="6480000" cy="769441"/>
          </a:xfrm>
          <a:prstGeom prst="rect">
            <a:avLst/>
          </a:prstGeom>
          <a:noFill/>
        </p:spPr>
        <p:txBody>
          <a:bodyPr wrap="square" rtlCol="0">
            <a:spAutoFit/>
          </a:bodyPr>
          <a:lstStyle/>
          <a:p>
            <a:pPr algn="just">
              <a:spcAft>
                <a:spcPts val="600"/>
              </a:spcAft>
            </a:pPr>
            <a:r>
              <a:rPr lang="it-IT" sz="2200" b="1" i="1" dirty="0">
                <a:solidFill>
                  <a:srgbClr val="00A197"/>
                </a:solidFill>
              </a:rPr>
              <a:t>Assicurare la salute e il benessere per tutti e per tutte le età</a:t>
            </a:r>
          </a:p>
        </p:txBody>
      </p:sp>
      <p:sp>
        <p:nvSpPr>
          <p:cNvPr id="11" name="Titolo 3">
            <a:extLst>
              <a:ext uri="{FF2B5EF4-FFF2-40B4-BE49-F238E27FC236}">
                <a16:creationId xmlns:a16="http://schemas.microsoft.com/office/drawing/2014/main" id="{87A13D31-7B68-44C3-B26F-9278728169EC}"/>
              </a:ext>
            </a:extLst>
          </p:cNvPr>
          <p:cNvSpPr txBox="1">
            <a:spLocks/>
          </p:cNvSpPr>
          <p:nvPr/>
        </p:nvSpPr>
        <p:spPr>
          <a:xfrm>
            <a:off x="234000" y="475200"/>
            <a:ext cx="8690400" cy="505528"/>
          </a:xfrm>
          <a:prstGeom prst="rect">
            <a:avLst/>
          </a:prstGeom>
        </p:spPr>
        <p:txBody>
          <a:bodyPr vert="horz" lIns="0" tIns="0" rIns="0" bIns="0" rtlCol="0" anchor="t" anchorCtr="0">
            <a:noAutofit/>
          </a:bodyPr>
          <a:lstStyle>
            <a:lvl1pPr algn="l" rtl="0" eaLnBrk="1" fontAlgn="base" hangingPunct="1">
              <a:lnSpc>
                <a:spcPts val="2400"/>
              </a:lnSpc>
              <a:spcBef>
                <a:spcPct val="0"/>
              </a:spcBef>
              <a:spcAft>
                <a:spcPct val="0"/>
              </a:spcAft>
              <a:defRPr lang="en-GB" sz="2200" b="1" kern="1200" noProof="0" dirty="0">
                <a:solidFill>
                  <a:schemeClr val="tx1"/>
                </a:solidFill>
                <a:latin typeface="+mj-lt"/>
                <a:ea typeface="+mj-ea"/>
                <a:cs typeface="Arial" panose="020B0604020202020204" pitchFamily="34" charset="0"/>
              </a:defRPr>
            </a:lvl1pPr>
            <a:lvl2pPr algn="ctr" rtl="0" eaLnBrk="1" fontAlgn="base" hangingPunct="1">
              <a:spcBef>
                <a:spcPct val="0"/>
              </a:spcBef>
              <a:spcAft>
                <a:spcPct val="0"/>
              </a:spcAft>
              <a:defRPr sz="3300">
                <a:solidFill>
                  <a:schemeClr val="tx1"/>
                </a:solidFill>
                <a:latin typeface="Arial" charset="0"/>
              </a:defRPr>
            </a:lvl2pPr>
            <a:lvl3pPr algn="ctr" rtl="0" eaLnBrk="1" fontAlgn="base" hangingPunct="1">
              <a:spcBef>
                <a:spcPct val="0"/>
              </a:spcBef>
              <a:spcAft>
                <a:spcPct val="0"/>
              </a:spcAft>
              <a:defRPr sz="3300">
                <a:solidFill>
                  <a:schemeClr val="tx1"/>
                </a:solidFill>
                <a:latin typeface="Arial" charset="0"/>
              </a:defRPr>
            </a:lvl3pPr>
            <a:lvl4pPr algn="ctr" rtl="0" eaLnBrk="1" fontAlgn="base" hangingPunct="1">
              <a:spcBef>
                <a:spcPct val="0"/>
              </a:spcBef>
              <a:spcAft>
                <a:spcPct val="0"/>
              </a:spcAft>
              <a:defRPr sz="3300">
                <a:solidFill>
                  <a:schemeClr val="tx1"/>
                </a:solidFill>
                <a:latin typeface="Arial" charset="0"/>
              </a:defRPr>
            </a:lvl4pPr>
            <a:lvl5pPr algn="ctr" rtl="0" eaLnBrk="1" fontAlgn="base" hangingPunct="1">
              <a:spcBef>
                <a:spcPct val="0"/>
              </a:spcBef>
              <a:spcAft>
                <a:spcPct val="0"/>
              </a:spcAft>
              <a:defRPr sz="3300">
                <a:solidFill>
                  <a:schemeClr val="tx1"/>
                </a:solidFill>
                <a:latin typeface="Arial" charset="0"/>
              </a:defRPr>
            </a:lvl5pPr>
            <a:lvl6pPr marL="342875" algn="ctr" rtl="0" eaLnBrk="1" fontAlgn="base" hangingPunct="1">
              <a:spcBef>
                <a:spcPct val="0"/>
              </a:spcBef>
              <a:spcAft>
                <a:spcPct val="0"/>
              </a:spcAft>
              <a:defRPr sz="3300">
                <a:solidFill>
                  <a:schemeClr val="tx1"/>
                </a:solidFill>
                <a:latin typeface="Arial" charset="0"/>
              </a:defRPr>
            </a:lvl6pPr>
            <a:lvl7pPr marL="685749" algn="ctr" rtl="0" eaLnBrk="1" fontAlgn="base" hangingPunct="1">
              <a:spcBef>
                <a:spcPct val="0"/>
              </a:spcBef>
              <a:spcAft>
                <a:spcPct val="0"/>
              </a:spcAft>
              <a:defRPr sz="3300">
                <a:solidFill>
                  <a:schemeClr val="tx1"/>
                </a:solidFill>
                <a:latin typeface="Arial" charset="0"/>
              </a:defRPr>
            </a:lvl7pPr>
            <a:lvl8pPr marL="1028624" algn="ctr" rtl="0" eaLnBrk="1" fontAlgn="base" hangingPunct="1">
              <a:spcBef>
                <a:spcPct val="0"/>
              </a:spcBef>
              <a:spcAft>
                <a:spcPct val="0"/>
              </a:spcAft>
              <a:defRPr sz="3300">
                <a:solidFill>
                  <a:schemeClr val="tx1"/>
                </a:solidFill>
                <a:latin typeface="Arial" charset="0"/>
              </a:defRPr>
            </a:lvl8pPr>
            <a:lvl9pPr marL="1371498" algn="ctr" rtl="0" eaLnBrk="1" fontAlgn="base" hangingPunct="1">
              <a:spcBef>
                <a:spcPct val="0"/>
              </a:spcBef>
              <a:spcAft>
                <a:spcPct val="0"/>
              </a:spcAft>
              <a:defRPr sz="3300">
                <a:solidFill>
                  <a:schemeClr val="tx1"/>
                </a:solidFill>
                <a:latin typeface="Arial" charset="0"/>
              </a:defRPr>
            </a:lvl9pPr>
          </a:lstStyle>
          <a:p>
            <a:pPr lvl="0"/>
            <a:r>
              <a:rPr lang="it-IT" sz="2800" b="0" dirty="0">
                <a:latin typeface="+mn-lt"/>
                <a:cs typeface="+mj-cs"/>
              </a:rPr>
              <a:t>Obiettivi e Target</a:t>
            </a:r>
            <a:endParaRPr lang="it-IT" sz="2800" dirty="0"/>
          </a:p>
        </p:txBody>
      </p:sp>
      <p:sp>
        <p:nvSpPr>
          <p:cNvPr id="13" name="CasellaDiTesto 12">
            <a:extLst>
              <a:ext uri="{FF2B5EF4-FFF2-40B4-BE49-F238E27FC236}">
                <a16:creationId xmlns:a16="http://schemas.microsoft.com/office/drawing/2014/main" id="{1258B686-9E57-42E6-8C67-832461072A2D}"/>
              </a:ext>
            </a:extLst>
          </p:cNvPr>
          <p:cNvSpPr txBox="1"/>
          <p:nvPr/>
        </p:nvSpPr>
        <p:spPr>
          <a:xfrm>
            <a:off x="234000" y="3060000"/>
            <a:ext cx="7200000" cy="2616101"/>
          </a:xfrm>
          <a:prstGeom prst="rect">
            <a:avLst/>
          </a:prstGeom>
          <a:noFill/>
        </p:spPr>
        <p:txBody>
          <a:bodyPr wrap="square" rtlCol="0">
            <a:spAutoFit/>
          </a:bodyPr>
          <a:lstStyle/>
          <a:p>
            <a:pPr algn="just">
              <a:spcAft>
                <a:spcPts val="600"/>
              </a:spcAft>
            </a:pPr>
            <a:r>
              <a:rPr lang="it-IT" sz="2400" b="1" dirty="0">
                <a:solidFill>
                  <a:srgbClr val="00A197"/>
                </a:solidFill>
              </a:rPr>
              <a:t>Target</a:t>
            </a:r>
          </a:p>
          <a:p>
            <a:pPr marL="719138" indent="-358775" algn="just">
              <a:spcAft>
                <a:spcPts val="600"/>
              </a:spcAft>
              <a:buClr>
                <a:srgbClr val="00A197"/>
              </a:buClr>
              <a:buFont typeface="Arial" panose="020B0604020202020204" pitchFamily="34" charset="0"/>
              <a:buChar char="•"/>
              <a:tabLst>
                <a:tab pos="719138" algn="l"/>
              </a:tabLst>
            </a:pPr>
            <a:r>
              <a:rPr lang="it-IT" sz="1900" dirty="0"/>
              <a:t>Entro il </a:t>
            </a:r>
            <a:r>
              <a:rPr lang="it-IT" sz="1900" b="1" dirty="0">
                <a:solidFill>
                  <a:srgbClr val="00A197"/>
                </a:solidFill>
              </a:rPr>
              <a:t>2030</a:t>
            </a:r>
            <a:r>
              <a:rPr lang="it-IT" sz="1900" dirty="0"/>
              <a:t>, porre </a:t>
            </a:r>
            <a:r>
              <a:rPr lang="it-IT" sz="1900" b="1" dirty="0">
                <a:solidFill>
                  <a:srgbClr val="00A197"/>
                </a:solidFill>
              </a:rPr>
              <a:t>fine</a:t>
            </a:r>
            <a:r>
              <a:rPr lang="it-IT" sz="1900" dirty="0"/>
              <a:t> alle </a:t>
            </a:r>
            <a:r>
              <a:rPr lang="it-IT" sz="1900" b="1" dirty="0">
                <a:solidFill>
                  <a:srgbClr val="00A197"/>
                </a:solidFill>
              </a:rPr>
              <a:t>epidemie</a:t>
            </a:r>
            <a:r>
              <a:rPr lang="it-IT" sz="1900" dirty="0"/>
              <a:t> di </a:t>
            </a:r>
            <a:r>
              <a:rPr lang="it-IT" sz="1900" b="1" dirty="0">
                <a:solidFill>
                  <a:srgbClr val="00A197"/>
                </a:solidFill>
              </a:rPr>
              <a:t>AIDS</a:t>
            </a:r>
            <a:r>
              <a:rPr lang="it-IT" sz="1900" dirty="0"/>
              <a:t>, </a:t>
            </a:r>
            <a:r>
              <a:rPr lang="it-IT" sz="1900" b="1" dirty="0">
                <a:solidFill>
                  <a:srgbClr val="00A197"/>
                </a:solidFill>
              </a:rPr>
              <a:t>tubercolosi</a:t>
            </a:r>
            <a:r>
              <a:rPr lang="it-IT" sz="1900" dirty="0"/>
              <a:t>, </a:t>
            </a:r>
            <a:r>
              <a:rPr lang="it-IT" sz="1900" b="1" dirty="0">
                <a:solidFill>
                  <a:srgbClr val="00A197"/>
                </a:solidFill>
              </a:rPr>
              <a:t>malaria</a:t>
            </a:r>
            <a:r>
              <a:rPr lang="it-IT" sz="1900" dirty="0"/>
              <a:t> e </a:t>
            </a:r>
            <a:r>
              <a:rPr lang="it-IT" sz="1900" b="1" dirty="0">
                <a:solidFill>
                  <a:srgbClr val="00A197"/>
                </a:solidFill>
              </a:rPr>
              <a:t>malattie</a:t>
            </a:r>
          </a:p>
          <a:p>
            <a:pPr marL="719138" indent="-358775" algn="just">
              <a:spcAft>
                <a:spcPts val="600"/>
              </a:spcAft>
              <a:buClr>
                <a:srgbClr val="00A197"/>
              </a:buClr>
              <a:buFont typeface="Arial" panose="020B0604020202020204" pitchFamily="34" charset="0"/>
              <a:buChar char="•"/>
              <a:tabLst>
                <a:tab pos="719138" algn="l"/>
              </a:tabLst>
            </a:pPr>
            <a:r>
              <a:rPr lang="it-IT" sz="1900" dirty="0"/>
              <a:t>Entro il </a:t>
            </a:r>
            <a:r>
              <a:rPr lang="it-IT" sz="1900" b="1" dirty="0">
                <a:solidFill>
                  <a:srgbClr val="00A197"/>
                </a:solidFill>
              </a:rPr>
              <a:t>2020</a:t>
            </a:r>
            <a:r>
              <a:rPr lang="it-IT" sz="1900" dirty="0"/>
              <a:t>, </a:t>
            </a:r>
            <a:r>
              <a:rPr lang="it-IT" sz="1900" b="1" dirty="0">
                <a:solidFill>
                  <a:srgbClr val="00A197"/>
                </a:solidFill>
              </a:rPr>
              <a:t>dimezzare</a:t>
            </a:r>
            <a:r>
              <a:rPr lang="it-IT" sz="1900" dirty="0"/>
              <a:t> il </a:t>
            </a:r>
            <a:r>
              <a:rPr lang="it-IT" sz="1900" b="1" dirty="0">
                <a:solidFill>
                  <a:srgbClr val="00A197"/>
                </a:solidFill>
              </a:rPr>
              <a:t>numero</a:t>
            </a:r>
            <a:r>
              <a:rPr lang="it-IT" sz="1900" dirty="0"/>
              <a:t> di </a:t>
            </a:r>
            <a:r>
              <a:rPr lang="it-IT" sz="1900" b="1" dirty="0">
                <a:solidFill>
                  <a:srgbClr val="00A197"/>
                </a:solidFill>
              </a:rPr>
              <a:t>decessi</a:t>
            </a:r>
            <a:r>
              <a:rPr lang="it-IT" sz="1900" dirty="0"/>
              <a:t> a livello mondiale e le lesioni da </a:t>
            </a:r>
            <a:r>
              <a:rPr lang="it-IT" sz="1900" b="1" dirty="0">
                <a:solidFill>
                  <a:srgbClr val="00A197"/>
                </a:solidFill>
              </a:rPr>
              <a:t>incidenti</a:t>
            </a:r>
            <a:r>
              <a:rPr lang="it-IT" sz="1900" dirty="0"/>
              <a:t> </a:t>
            </a:r>
            <a:r>
              <a:rPr lang="it-IT" sz="1900" b="1" dirty="0">
                <a:solidFill>
                  <a:srgbClr val="00A197"/>
                </a:solidFill>
              </a:rPr>
              <a:t>stradali</a:t>
            </a:r>
          </a:p>
          <a:p>
            <a:pPr marL="719138" indent="-358775" algn="just">
              <a:spcAft>
                <a:spcPts val="600"/>
              </a:spcAft>
              <a:buClr>
                <a:srgbClr val="00A197"/>
              </a:buClr>
              <a:buFont typeface="Arial" panose="020B0604020202020204" pitchFamily="34" charset="0"/>
              <a:buChar char="•"/>
              <a:tabLst>
                <a:tab pos="719138" algn="l"/>
              </a:tabLst>
            </a:pPr>
            <a:r>
              <a:rPr lang="it-IT" sz="1900" b="1" dirty="0">
                <a:solidFill>
                  <a:srgbClr val="00A197"/>
                </a:solidFill>
              </a:rPr>
              <a:t>…</a:t>
            </a:r>
          </a:p>
          <a:p>
            <a:pPr marL="285750" indent="-285750" algn="just">
              <a:spcAft>
                <a:spcPts val="600"/>
              </a:spcAft>
              <a:buClr>
                <a:srgbClr val="00A197"/>
              </a:buClr>
              <a:buFont typeface="Arial" panose="020B0604020202020204" pitchFamily="34" charset="0"/>
              <a:buChar char="•"/>
            </a:pPr>
            <a:endParaRPr lang="it-IT" sz="2000" dirty="0"/>
          </a:p>
        </p:txBody>
      </p:sp>
      <p:pic>
        <p:nvPicPr>
          <p:cNvPr id="14" name="Picture 6" descr="Target market Vectors &amp; Illustrations for Free Download | Freepik">
            <a:extLst>
              <a:ext uri="{FF2B5EF4-FFF2-40B4-BE49-F238E27FC236}">
                <a16:creationId xmlns:a16="http://schemas.microsoft.com/office/drawing/2014/main" id="{24163FF3-9344-4284-A2DF-06FBD5A79C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90699" y="3750810"/>
            <a:ext cx="949300" cy="949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65516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a:extLst>
              <a:ext uri="{FF2B5EF4-FFF2-40B4-BE49-F238E27FC236}">
                <a16:creationId xmlns:a16="http://schemas.microsoft.com/office/drawing/2014/main" id="{78BBD03B-A5C5-47AA-8481-FEEF519DA1B8}"/>
              </a:ext>
            </a:extLst>
          </p:cNvPr>
          <p:cNvSpPr txBox="1"/>
          <p:nvPr/>
        </p:nvSpPr>
        <p:spPr>
          <a:xfrm>
            <a:off x="270000" y="6318002"/>
            <a:ext cx="341760" cy="276999"/>
          </a:xfrm>
          <a:prstGeom prst="rect">
            <a:avLst/>
          </a:prstGeom>
          <a:noFill/>
        </p:spPr>
        <p:txBody>
          <a:bodyPr wrap="none" rtlCol="0">
            <a:spAutoFit/>
          </a:bodyPr>
          <a:lstStyle/>
          <a:p>
            <a:r>
              <a:rPr lang="it-IT" sz="1200" dirty="0">
                <a:solidFill>
                  <a:srgbClr val="00A197"/>
                </a:solidFill>
                <a:latin typeface="Calibri" panose="020F0502020204030204" pitchFamily="34" charset="0"/>
                <a:cs typeface="Calibri" panose="020F0502020204030204" pitchFamily="34" charset="0"/>
              </a:rPr>
              <a:t>22</a:t>
            </a:r>
          </a:p>
        </p:txBody>
      </p:sp>
      <p:pic>
        <p:nvPicPr>
          <p:cNvPr id="8" name="Immagine 7">
            <a:extLst>
              <a:ext uri="{FF2B5EF4-FFF2-40B4-BE49-F238E27FC236}">
                <a16:creationId xmlns:a16="http://schemas.microsoft.com/office/drawing/2014/main" id="{19127CAD-21FB-440D-A909-8DD3EF5BFE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0802" y="6498000"/>
            <a:ext cx="1108567" cy="162000"/>
          </a:xfrm>
          <a:prstGeom prst="rect">
            <a:avLst/>
          </a:prstGeom>
        </p:spPr>
      </p:pic>
      <p:pic>
        <p:nvPicPr>
          <p:cNvPr id="11" name="Immagine 10">
            <a:extLst>
              <a:ext uri="{FF2B5EF4-FFF2-40B4-BE49-F238E27FC236}">
                <a16:creationId xmlns:a16="http://schemas.microsoft.com/office/drawing/2014/main" id="{9B13F6DA-77D3-49DE-BB25-2B62C472C8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000" y="1339200"/>
            <a:ext cx="1656000" cy="1656000"/>
          </a:xfrm>
          <a:prstGeom prst="rect">
            <a:avLst/>
          </a:prstGeom>
        </p:spPr>
      </p:pic>
      <p:sp>
        <p:nvSpPr>
          <p:cNvPr id="12" name="CasellaDiTesto 11">
            <a:extLst>
              <a:ext uri="{FF2B5EF4-FFF2-40B4-BE49-F238E27FC236}">
                <a16:creationId xmlns:a16="http://schemas.microsoft.com/office/drawing/2014/main" id="{157D2A6D-EE62-4103-88F5-7364B0F5D4CE}"/>
              </a:ext>
            </a:extLst>
          </p:cNvPr>
          <p:cNvSpPr txBox="1"/>
          <p:nvPr/>
        </p:nvSpPr>
        <p:spPr>
          <a:xfrm>
            <a:off x="2160000" y="1242000"/>
            <a:ext cx="6480000" cy="1107996"/>
          </a:xfrm>
          <a:prstGeom prst="rect">
            <a:avLst/>
          </a:prstGeom>
          <a:noFill/>
        </p:spPr>
        <p:txBody>
          <a:bodyPr wrap="square" rtlCol="0">
            <a:spAutoFit/>
          </a:bodyPr>
          <a:lstStyle/>
          <a:p>
            <a:pPr algn="just">
              <a:spcAft>
                <a:spcPts val="600"/>
              </a:spcAft>
            </a:pPr>
            <a:r>
              <a:rPr lang="it-IT" sz="2200" b="1" i="1" dirty="0">
                <a:solidFill>
                  <a:srgbClr val="00A197"/>
                </a:solidFill>
              </a:rPr>
              <a:t>Assicurare un’istruzione di qualità, equa ed inclusiva, e promuovere opportunità di apprendimento permanente per tutti</a:t>
            </a:r>
          </a:p>
        </p:txBody>
      </p:sp>
      <p:sp>
        <p:nvSpPr>
          <p:cNvPr id="9" name="Titolo 3">
            <a:extLst>
              <a:ext uri="{FF2B5EF4-FFF2-40B4-BE49-F238E27FC236}">
                <a16:creationId xmlns:a16="http://schemas.microsoft.com/office/drawing/2014/main" id="{F84C84D7-3CB2-4166-A28C-8A7D0603203A}"/>
              </a:ext>
            </a:extLst>
          </p:cNvPr>
          <p:cNvSpPr txBox="1">
            <a:spLocks/>
          </p:cNvSpPr>
          <p:nvPr/>
        </p:nvSpPr>
        <p:spPr>
          <a:xfrm>
            <a:off x="234000" y="475200"/>
            <a:ext cx="8690400" cy="505528"/>
          </a:xfrm>
          <a:prstGeom prst="rect">
            <a:avLst/>
          </a:prstGeom>
        </p:spPr>
        <p:txBody>
          <a:bodyPr vert="horz" lIns="0" tIns="0" rIns="0" bIns="0" rtlCol="0" anchor="t" anchorCtr="0">
            <a:noAutofit/>
          </a:bodyPr>
          <a:lstStyle>
            <a:lvl1pPr algn="l" rtl="0" eaLnBrk="1" fontAlgn="base" hangingPunct="1">
              <a:lnSpc>
                <a:spcPts val="2400"/>
              </a:lnSpc>
              <a:spcBef>
                <a:spcPct val="0"/>
              </a:spcBef>
              <a:spcAft>
                <a:spcPct val="0"/>
              </a:spcAft>
              <a:defRPr lang="en-GB" sz="2200" b="1" kern="1200" noProof="0" dirty="0">
                <a:solidFill>
                  <a:schemeClr val="tx1"/>
                </a:solidFill>
                <a:latin typeface="+mj-lt"/>
                <a:ea typeface="+mj-ea"/>
                <a:cs typeface="Arial" panose="020B0604020202020204" pitchFamily="34" charset="0"/>
              </a:defRPr>
            </a:lvl1pPr>
            <a:lvl2pPr algn="ctr" rtl="0" eaLnBrk="1" fontAlgn="base" hangingPunct="1">
              <a:spcBef>
                <a:spcPct val="0"/>
              </a:spcBef>
              <a:spcAft>
                <a:spcPct val="0"/>
              </a:spcAft>
              <a:defRPr sz="3300">
                <a:solidFill>
                  <a:schemeClr val="tx1"/>
                </a:solidFill>
                <a:latin typeface="Arial" charset="0"/>
              </a:defRPr>
            </a:lvl2pPr>
            <a:lvl3pPr algn="ctr" rtl="0" eaLnBrk="1" fontAlgn="base" hangingPunct="1">
              <a:spcBef>
                <a:spcPct val="0"/>
              </a:spcBef>
              <a:spcAft>
                <a:spcPct val="0"/>
              </a:spcAft>
              <a:defRPr sz="3300">
                <a:solidFill>
                  <a:schemeClr val="tx1"/>
                </a:solidFill>
                <a:latin typeface="Arial" charset="0"/>
              </a:defRPr>
            </a:lvl3pPr>
            <a:lvl4pPr algn="ctr" rtl="0" eaLnBrk="1" fontAlgn="base" hangingPunct="1">
              <a:spcBef>
                <a:spcPct val="0"/>
              </a:spcBef>
              <a:spcAft>
                <a:spcPct val="0"/>
              </a:spcAft>
              <a:defRPr sz="3300">
                <a:solidFill>
                  <a:schemeClr val="tx1"/>
                </a:solidFill>
                <a:latin typeface="Arial" charset="0"/>
              </a:defRPr>
            </a:lvl4pPr>
            <a:lvl5pPr algn="ctr" rtl="0" eaLnBrk="1" fontAlgn="base" hangingPunct="1">
              <a:spcBef>
                <a:spcPct val="0"/>
              </a:spcBef>
              <a:spcAft>
                <a:spcPct val="0"/>
              </a:spcAft>
              <a:defRPr sz="3300">
                <a:solidFill>
                  <a:schemeClr val="tx1"/>
                </a:solidFill>
                <a:latin typeface="Arial" charset="0"/>
              </a:defRPr>
            </a:lvl5pPr>
            <a:lvl6pPr marL="342875" algn="ctr" rtl="0" eaLnBrk="1" fontAlgn="base" hangingPunct="1">
              <a:spcBef>
                <a:spcPct val="0"/>
              </a:spcBef>
              <a:spcAft>
                <a:spcPct val="0"/>
              </a:spcAft>
              <a:defRPr sz="3300">
                <a:solidFill>
                  <a:schemeClr val="tx1"/>
                </a:solidFill>
                <a:latin typeface="Arial" charset="0"/>
              </a:defRPr>
            </a:lvl6pPr>
            <a:lvl7pPr marL="685749" algn="ctr" rtl="0" eaLnBrk="1" fontAlgn="base" hangingPunct="1">
              <a:spcBef>
                <a:spcPct val="0"/>
              </a:spcBef>
              <a:spcAft>
                <a:spcPct val="0"/>
              </a:spcAft>
              <a:defRPr sz="3300">
                <a:solidFill>
                  <a:schemeClr val="tx1"/>
                </a:solidFill>
                <a:latin typeface="Arial" charset="0"/>
              </a:defRPr>
            </a:lvl7pPr>
            <a:lvl8pPr marL="1028624" algn="ctr" rtl="0" eaLnBrk="1" fontAlgn="base" hangingPunct="1">
              <a:spcBef>
                <a:spcPct val="0"/>
              </a:spcBef>
              <a:spcAft>
                <a:spcPct val="0"/>
              </a:spcAft>
              <a:defRPr sz="3300">
                <a:solidFill>
                  <a:schemeClr val="tx1"/>
                </a:solidFill>
                <a:latin typeface="Arial" charset="0"/>
              </a:defRPr>
            </a:lvl8pPr>
            <a:lvl9pPr marL="1371498" algn="ctr" rtl="0" eaLnBrk="1" fontAlgn="base" hangingPunct="1">
              <a:spcBef>
                <a:spcPct val="0"/>
              </a:spcBef>
              <a:spcAft>
                <a:spcPct val="0"/>
              </a:spcAft>
              <a:defRPr sz="3300">
                <a:solidFill>
                  <a:schemeClr val="tx1"/>
                </a:solidFill>
                <a:latin typeface="Arial" charset="0"/>
              </a:defRPr>
            </a:lvl9pPr>
          </a:lstStyle>
          <a:p>
            <a:pPr lvl="0"/>
            <a:r>
              <a:rPr lang="it-IT" sz="2800" b="0" dirty="0">
                <a:latin typeface="+mn-lt"/>
                <a:cs typeface="+mj-cs"/>
              </a:rPr>
              <a:t>Obiettivi e Target</a:t>
            </a:r>
            <a:endParaRPr lang="it-IT" sz="2800" dirty="0"/>
          </a:p>
        </p:txBody>
      </p:sp>
      <p:sp>
        <p:nvSpPr>
          <p:cNvPr id="10" name="CasellaDiTesto 9">
            <a:extLst>
              <a:ext uri="{FF2B5EF4-FFF2-40B4-BE49-F238E27FC236}">
                <a16:creationId xmlns:a16="http://schemas.microsoft.com/office/drawing/2014/main" id="{A8D6D9B5-DE20-44C2-BC50-56380C47CF20}"/>
              </a:ext>
            </a:extLst>
          </p:cNvPr>
          <p:cNvSpPr txBox="1"/>
          <p:nvPr/>
        </p:nvSpPr>
        <p:spPr>
          <a:xfrm>
            <a:off x="234000" y="3060000"/>
            <a:ext cx="7200000" cy="3062377"/>
          </a:xfrm>
          <a:prstGeom prst="rect">
            <a:avLst/>
          </a:prstGeom>
          <a:noFill/>
        </p:spPr>
        <p:txBody>
          <a:bodyPr wrap="square" rtlCol="0">
            <a:spAutoFit/>
          </a:bodyPr>
          <a:lstStyle/>
          <a:p>
            <a:pPr algn="just">
              <a:spcAft>
                <a:spcPts val="600"/>
              </a:spcAft>
            </a:pPr>
            <a:r>
              <a:rPr lang="it-IT" sz="2400" b="1" dirty="0">
                <a:solidFill>
                  <a:srgbClr val="00A197"/>
                </a:solidFill>
              </a:rPr>
              <a:t>Target</a:t>
            </a:r>
          </a:p>
          <a:p>
            <a:pPr algn="just">
              <a:spcAft>
                <a:spcPts val="600"/>
              </a:spcAft>
              <a:buClr>
                <a:srgbClr val="00A197"/>
              </a:buClr>
            </a:pPr>
            <a:r>
              <a:rPr lang="it-IT" sz="1900" dirty="0"/>
              <a:t>Entro il </a:t>
            </a:r>
            <a:r>
              <a:rPr lang="it-IT" sz="1900" b="1" dirty="0">
                <a:solidFill>
                  <a:srgbClr val="00A197"/>
                </a:solidFill>
              </a:rPr>
              <a:t>2030</a:t>
            </a:r>
          </a:p>
          <a:p>
            <a:pPr marL="719138" lvl="1" indent="-358775" algn="just">
              <a:spcAft>
                <a:spcPts val="600"/>
              </a:spcAft>
              <a:buClr>
                <a:srgbClr val="00A197"/>
              </a:buClr>
              <a:buFont typeface="Arial" panose="020B0604020202020204" pitchFamily="34" charset="0"/>
              <a:buChar char="•"/>
            </a:pPr>
            <a:r>
              <a:rPr lang="it-IT" sz="1900" dirty="0"/>
              <a:t>Assicurarsi che </a:t>
            </a:r>
            <a:r>
              <a:rPr lang="it-IT" sz="1900" b="1" dirty="0">
                <a:solidFill>
                  <a:srgbClr val="00A197"/>
                </a:solidFill>
              </a:rPr>
              <a:t>tutti</a:t>
            </a:r>
            <a:r>
              <a:rPr lang="it-IT" sz="1900" dirty="0"/>
              <a:t> i </a:t>
            </a:r>
            <a:r>
              <a:rPr lang="it-IT" sz="1900" b="1" dirty="0">
                <a:solidFill>
                  <a:srgbClr val="00A197"/>
                </a:solidFill>
              </a:rPr>
              <a:t>ragazzi</a:t>
            </a:r>
            <a:r>
              <a:rPr lang="it-IT" sz="1900" dirty="0"/>
              <a:t> e le </a:t>
            </a:r>
            <a:r>
              <a:rPr lang="it-IT" sz="1900" b="1" dirty="0">
                <a:solidFill>
                  <a:srgbClr val="00A197"/>
                </a:solidFill>
              </a:rPr>
              <a:t>ragazze</a:t>
            </a:r>
            <a:r>
              <a:rPr lang="it-IT" sz="1900" dirty="0"/>
              <a:t> </a:t>
            </a:r>
            <a:r>
              <a:rPr lang="it-IT" sz="1900" b="1" dirty="0">
                <a:solidFill>
                  <a:srgbClr val="00A197"/>
                </a:solidFill>
              </a:rPr>
              <a:t>completino</a:t>
            </a:r>
            <a:r>
              <a:rPr lang="it-IT" sz="1900" dirty="0"/>
              <a:t> una </a:t>
            </a:r>
            <a:r>
              <a:rPr lang="it-IT" sz="1900" b="1" dirty="0">
                <a:solidFill>
                  <a:srgbClr val="00A197"/>
                </a:solidFill>
              </a:rPr>
              <a:t>istruzione</a:t>
            </a:r>
            <a:r>
              <a:rPr lang="it-IT" sz="1900" dirty="0"/>
              <a:t> </a:t>
            </a:r>
            <a:r>
              <a:rPr lang="it-IT" sz="1900" b="1" dirty="0">
                <a:solidFill>
                  <a:srgbClr val="00A197"/>
                </a:solidFill>
              </a:rPr>
              <a:t>primaria</a:t>
            </a:r>
            <a:r>
              <a:rPr lang="it-IT" sz="1900" dirty="0"/>
              <a:t> e </a:t>
            </a:r>
            <a:r>
              <a:rPr lang="it-IT" sz="1900" b="1" dirty="0">
                <a:solidFill>
                  <a:srgbClr val="00A197"/>
                </a:solidFill>
              </a:rPr>
              <a:t>secondaria</a:t>
            </a:r>
            <a:r>
              <a:rPr lang="it-IT" sz="1900" dirty="0"/>
              <a:t> libera, equa e di qualità</a:t>
            </a:r>
          </a:p>
          <a:p>
            <a:pPr marL="719138" lvl="1" indent="-358775" algn="just">
              <a:spcAft>
                <a:spcPts val="600"/>
              </a:spcAft>
              <a:buClr>
                <a:srgbClr val="00A197"/>
              </a:buClr>
              <a:buFont typeface="Arial" panose="020B0604020202020204" pitchFamily="34" charset="0"/>
              <a:buChar char="•"/>
            </a:pPr>
            <a:r>
              <a:rPr lang="it-IT" sz="1900" dirty="0"/>
              <a:t> Garantire la </a:t>
            </a:r>
            <a:r>
              <a:rPr lang="it-IT" sz="1900" b="1" dirty="0">
                <a:solidFill>
                  <a:srgbClr val="00A197"/>
                </a:solidFill>
              </a:rPr>
              <a:t>parità</a:t>
            </a:r>
            <a:r>
              <a:rPr lang="it-IT" sz="1900" dirty="0"/>
              <a:t> di </a:t>
            </a:r>
            <a:r>
              <a:rPr lang="it-IT" sz="1900" b="1" dirty="0">
                <a:solidFill>
                  <a:srgbClr val="00A197"/>
                </a:solidFill>
              </a:rPr>
              <a:t>accesso</a:t>
            </a:r>
            <a:r>
              <a:rPr lang="it-IT" sz="1900" dirty="0"/>
              <a:t> per tutte le </a:t>
            </a:r>
            <a:r>
              <a:rPr lang="it-IT" sz="1900" b="1" dirty="0">
                <a:solidFill>
                  <a:srgbClr val="00A197"/>
                </a:solidFill>
              </a:rPr>
              <a:t>donne</a:t>
            </a:r>
            <a:r>
              <a:rPr lang="it-IT" sz="1900" dirty="0"/>
              <a:t> e gli </a:t>
            </a:r>
            <a:r>
              <a:rPr lang="it-IT" sz="1900" b="1" dirty="0">
                <a:solidFill>
                  <a:srgbClr val="00A197"/>
                </a:solidFill>
              </a:rPr>
              <a:t>uomini</a:t>
            </a:r>
            <a:r>
              <a:rPr lang="it-IT" sz="1900" dirty="0"/>
              <a:t> ad una </a:t>
            </a:r>
            <a:r>
              <a:rPr lang="it-IT" sz="1900" b="1" dirty="0">
                <a:solidFill>
                  <a:srgbClr val="00A197"/>
                </a:solidFill>
              </a:rPr>
              <a:t>istruzione</a:t>
            </a:r>
            <a:r>
              <a:rPr lang="it-IT" sz="1900" dirty="0"/>
              <a:t> a </a:t>
            </a:r>
            <a:r>
              <a:rPr lang="it-IT" sz="1900" b="1" dirty="0">
                <a:solidFill>
                  <a:srgbClr val="00A197"/>
                </a:solidFill>
              </a:rPr>
              <a:t>costi</a:t>
            </a:r>
            <a:r>
              <a:rPr lang="it-IT" sz="1900" dirty="0"/>
              <a:t> </a:t>
            </a:r>
            <a:r>
              <a:rPr lang="it-IT" sz="1900" b="1" dirty="0">
                <a:solidFill>
                  <a:srgbClr val="00A197"/>
                </a:solidFill>
              </a:rPr>
              <a:t>accessibili</a:t>
            </a:r>
            <a:r>
              <a:rPr lang="it-IT" sz="1900" dirty="0"/>
              <a:t> e di </a:t>
            </a:r>
            <a:r>
              <a:rPr lang="it-IT" sz="1900" b="1" dirty="0">
                <a:solidFill>
                  <a:srgbClr val="00A197"/>
                </a:solidFill>
              </a:rPr>
              <a:t>qualità</a:t>
            </a:r>
          </a:p>
          <a:p>
            <a:pPr marL="719138" lvl="1" indent="-358775" algn="just">
              <a:spcAft>
                <a:spcPts val="600"/>
              </a:spcAft>
              <a:buClr>
                <a:srgbClr val="00A197"/>
              </a:buClr>
              <a:buFont typeface="Arial" panose="020B0604020202020204" pitchFamily="34" charset="0"/>
              <a:buChar char="•"/>
            </a:pPr>
            <a:r>
              <a:rPr lang="it-IT" sz="1900" b="1" dirty="0">
                <a:solidFill>
                  <a:srgbClr val="00A197"/>
                </a:solidFill>
              </a:rPr>
              <a:t>…</a:t>
            </a:r>
            <a:endParaRPr lang="it-IT" sz="1900" dirty="0">
              <a:solidFill>
                <a:srgbClr val="00A197"/>
              </a:solidFill>
            </a:endParaRPr>
          </a:p>
          <a:p>
            <a:pPr algn="just">
              <a:spcBef>
                <a:spcPts val="600"/>
              </a:spcBef>
              <a:spcAft>
                <a:spcPts val="600"/>
              </a:spcAft>
            </a:pPr>
            <a:endParaRPr lang="it-IT" sz="1900" dirty="0"/>
          </a:p>
        </p:txBody>
      </p:sp>
      <p:pic>
        <p:nvPicPr>
          <p:cNvPr id="13" name="Picture 6" descr="Target market Vectors &amp; Illustrations for Free Download | Freepik">
            <a:extLst>
              <a:ext uri="{FF2B5EF4-FFF2-40B4-BE49-F238E27FC236}">
                <a16:creationId xmlns:a16="http://schemas.microsoft.com/office/drawing/2014/main" id="{46EFCDAC-7758-46FB-920B-9DEAD29E07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90699" y="3750810"/>
            <a:ext cx="949300" cy="949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7489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a:extLst>
              <a:ext uri="{FF2B5EF4-FFF2-40B4-BE49-F238E27FC236}">
                <a16:creationId xmlns:a16="http://schemas.microsoft.com/office/drawing/2014/main" id="{78BBD03B-A5C5-47AA-8481-FEEF519DA1B8}"/>
              </a:ext>
            </a:extLst>
          </p:cNvPr>
          <p:cNvSpPr txBox="1"/>
          <p:nvPr/>
        </p:nvSpPr>
        <p:spPr>
          <a:xfrm>
            <a:off x="270000" y="6318002"/>
            <a:ext cx="341760" cy="276999"/>
          </a:xfrm>
          <a:prstGeom prst="rect">
            <a:avLst/>
          </a:prstGeom>
          <a:noFill/>
        </p:spPr>
        <p:txBody>
          <a:bodyPr wrap="none" rtlCol="0">
            <a:spAutoFit/>
          </a:bodyPr>
          <a:lstStyle/>
          <a:p>
            <a:r>
              <a:rPr lang="it-IT" sz="1200" dirty="0">
                <a:solidFill>
                  <a:srgbClr val="00A197"/>
                </a:solidFill>
                <a:latin typeface="Calibri" panose="020F0502020204030204" pitchFamily="34" charset="0"/>
                <a:cs typeface="Calibri" panose="020F0502020204030204" pitchFamily="34" charset="0"/>
              </a:rPr>
              <a:t>23</a:t>
            </a:r>
          </a:p>
        </p:txBody>
      </p:sp>
      <p:pic>
        <p:nvPicPr>
          <p:cNvPr id="8" name="Immagine 7">
            <a:extLst>
              <a:ext uri="{FF2B5EF4-FFF2-40B4-BE49-F238E27FC236}">
                <a16:creationId xmlns:a16="http://schemas.microsoft.com/office/drawing/2014/main" id="{19127CAD-21FB-440D-A909-8DD3EF5BFE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0802" y="6498000"/>
            <a:ext cx="1108567" cy="162000"/>
          </a:xfrm>
          <a:prstGeom prst="rect">
            <a:avLst/>
          </a:prstGeom>
        </p:spPr>
      </p:pic>
      <p:pic>
        <p:nvPicPr>
          <p:cNvPr id="6" name="Immagine 5">
            <a:extLst>
              <a:ext uri="{FF2B5EF4-FFF2-40B4-BE49-F238E27FC236}">
                <a16:creationId xmlns:a16="http://schemas.microsoft.com/office/drawing/2014/main" id="{9FD7A82D-117D-4D8C-A1B3-F56F216D41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000" y="1339200"/>
            <a:ext cx="1656000" cy="1656000"/>
          </a:xfrm>
          <a:prstGeom prst="rect">
            <a:avLst/>
          </a:prstGeom>
        </p:spPr>
      </p:pic>
      <p:sp>
        <p:nvSpPr>
          <p:cNvPr id="5" name="CasellaDiTesto 4">
            <a:extLst>
              <a:ext uri="{FF2B5EF4-FFF2-40B4-BE49-F238E27FC236}">
                <a16:creationId xmlns:a16="http://schemas.microsoft.com/office/drawing/2014/main" id="{B1C6D294-88DA-44EE-95F8-FF3A03E3157F}"/>
              </a:ext>
            </a:extLst>
          </p:cNvPr>
          <p:cNvSpPr txBox="1"/>
          <p:nvPr/>
        </p:nvSpPr>
        <p:spPr>
          <a:xfrm>
            <a:off x="2160000" y="1242000"/>
            <a:ext cx="6480000" cy="1107996"/>
          </a:xfrm>
          <a:prstGeom prst="rect">
            <a:avLst/>
          </a:prstGeom>
          <a:noFill/>
        </p:spPr>
        <p:txBody>
          <a:bodyPr wrap="square" rtlCol="0">
            <a:spAutoFit/>
          </a:bodyPr>
          <a:lstStyle/>
          <a:p>
            <a:pPr algn="just">
              <a:spcAft>
                <a:spcPts val="600"/>
              </a:spcAft>
            </a:pPr>
            <a:r>
              <a:rPr lang="it-IT" sz="2200" b="1" i="1" dirty="0">
                <a:solidFill>
                  <a:srgbClr val="00A197"/>
                </a:solidFill>
              </a:rPr>
              <a:t>Raggiungere l'uguaglianza di genere e l'empowerment (maggiore forza, autostima e consapevolezza) di tutte le donne e le ragazze</a:t>
            </a:r>
          </a:p>
        </p:txBody>
      </p:sp>
      <p:sp>
        <p:nvSpPr>
          <p:cNvPr id="9" name="Titolo 3">
            <a:extLst>
              <a:ext uri="{FF2B5EF4-FFF2-40B4-BE49-F238E27FC236}">
                <a16:creationId xmlns:a16="http://schemas.microsoft.com/office/drawing/2014/main" id="{C70432B0-2933-4330-8E6B-45D62CFA1F56}"/>
              </a:ext>
            </a:extLst>
          </p:cNvPr>
          <p:cNvSpPr txBox="1">
            <a:spLocks/>
          </p:cNvSpPr>
          <p:nvPr/>
        </p:nvSpPr>
        <p:spPr>
          <a:xfrm>
            <a:off x="234000" y="475200"/>
            <a:ext cx="8690400" cy="505528"/>
          </a:xfrm>
          <a:prstGeom prst="rect">
            <a:avLst/>
          </a:prstGeom>
        </p:spPr>
        <p:txBody>
          <a:bodyPr vert="horz" lIns="0" tIns="0" rIns="0" bIns="0" rtlCol="0" anchor="t" anchorCtr="0">
            <a:noAutofit/>
          </a:bodyPr>
          <a:lstStyle>
            <a:lvl1pPr algn="l" rtl="0" eaLnBrk="1" fontAlgn="base" hangingPunct="1">
              <a:lnSpc>
                <a:spcPts val="2400"/>
              </a:lnSpc>
              <a:spcBef>
                <a:spcPct val="0"/>
              </a:spcBef>
              <a:spcAft>
                <a:spcPct val="0"/>
              </a:spcAft>
              <a:defRPr lang="en-GB" sz="2200" b="1" kern="1200" noProof="0" dirty="0">
                <a:solidFill>
                  <a:schemeClr val="tx1"/>
                </a:solidFill>
                <a:latin typeface="+mj-lt"/>
                <a:ea typeface="+mj-ea"/>
                <a:cs typeface="Arial" panose="020B0604020202020204" pitchFamily="34" charset="0"/>
              </a:defRPr>
            </a:lvl1pPr>
            <a:lvl2pPr algn="ctr" rtl="0" eaLnBrk="1" fontAlgn="base" hangingPunct="1">
              <a:spcBef>
                <a:spcPct val="0"/>
              </a:spcBef>
              <a:spcAft>
                <a:spcPct val="0"/>
              </a:spcAft>
              <a:defRPr sz="3300">
                <a:solidFill>
                  <a:schemeClr val="tx1"/>
                </a:solidFill>
                <a:latin typeface="Arial" charset="0"/>
              </a:defRPr>
            </a:lvl2pPr>
            <a:lvl3pPr algn="ctr" rtl="0" eaLnBrk="1" fontAlgn="base" hangingPunct="1">
              <a:spcBef>
                <a:spcPct val="0"/>
              </a:spcBef>
              <a:spcAft>
                <a:spcPct val="0"/>
              </a:spcAft>
              <a:defRPr sz="3300">
                <a:solidFill>
                  <a:schemeClr val="tx1"/>
                </a:solidFill>
                <a:latin typeface="Arial" charset="0"/>
              </a:defRPr>
            </a:lvl3pPr>
            <a:lvl4pPr algn="ctr" rtl="0" eaLnBrk="1" fontAlgn="base" hangingPunct="1">
              <a:spcBef>
                <a:spcPct val="0"/>
              </a:spcBef>
              <a:spcAft>
                <a:spcPct val="0"/>
              </a:spcAft>
              <a:defRPr sz="3300">
                <a:solidFill>
                  <a:schemeClr val="tx1"/>
                </a:solidFill>
                <a:latin typeface="Arial" charset="0"/>
              </a:defRPr>
            </a:lvl4pPr>
            <a:lvl5pPr algn="ctr" rtl="0" eaLnBrk="1" fontAlgn="base" hangingPunct="1">
              <a:spcBef>
                <a:spcPct val="0"/>
              </a:spcBef>
              <a:spcAft>
                <a:spcPct val="0"/>
              </a:spcAft>
              <a:defRPr sz="3300">
                <a:solidFill>
                  <a:schemeClr val="tx1"/>
                </a:solidFill>
                <a:latin typeface="Arial" charset="0"/>
              </a:defRPr>
            </a:lvl5pPr>
            <a:lvl6pPr marL="342875" algn="ctr" rtl="0" eaLnBrk="1" fontAlgn="base" hangingPunct="1">
              <a:spcBef>
                <a:spcPct val="0"/>
              </a:spcBef>
              <a:spcAft>
                <a:spcPct val="0"/>
              </a:spcAft>
              <a:defRPr sz="3300">
                <a:solidFill>
                  <a:schemeClr val="tx1"/>
                </a:solidFill>
                <a:latin typeface="Arial" charset="0"/>
              </a:defRPr>
            </a:lvl6pPr>
            <a:lvl7pPr marL="685749" algn="ctr" rtl="0" eaLnBrk="1" fontAlgn="base" hangingPunct="1">
              <a:spcBef>
                <a:spcPct val="0"/>
              </a:spcBef>
              <a:spcAft>
                <a:spcPct val="0"/>
              </a:spcAft>
              <a:defRPr sz="3300">
                <a:solidFill>
                  <a:schemeClr val="tx1"/>
                </a:solidFill>
                <a:latin typeface="Arial" charset="0"/>
              </a:defRPr>
            </a:lvl7pPr>
            <a:lvl8pPr marL="1028624" algn="ctr" rtl="0" eaLnBrk="1" fontAlgn="base" hangingPunct="1">
              <a:spcBef>
                <a:spcPct val="0"/>
              </a:spcBef>
              <a:spcAft>
                <a:spcPct val="0"/>
              </a:spcAft>
              <a:defRPr sz="3300">
                <a:solidFill>
                  <a:schemeClr val="tx1"/>
                </a:solidFill>
                <a:latin typeface="Arial" charset="0"/>
              </a:defRPr>
            </a:lvl8pPr>
            <a:lvl9pPr marL="1371498" algn="ctr" rtl="0" eaLnBrk="1" fontAlgn="base" hangingPunct="1">
              <a:spcBef>
                <a:spcPct val="0"/>
              </a:spcBef>
              <a:spcAft>
                <a:spcPct val="0"/>
              </a:spcAft>
              <a:defRPr sz="3300">
                <a:solidFill>
                  <a:schemeClr val="tx1"/>
                </a:solidFill>
                <a:latin typeface="Arial" charset="0"/>
              </a:defRPr>
            </a:lvl9pPr>
          </a:lstStyle>
          <a:p>
            <a:pPr lvl="0"/>
            <a:r>
              <a:rPr lang="it-IT" sz="2800" b="0" dirty="0">
                <a:latin typeface="+mn-lt"/>
                <a:cs typeface="+mj-cs"/>
              </a:rPr>
              <a:t>Obiettivi e Target</a:t>
            </a:r>
            <a:endParaRPr lang="it-IT" sz="2800" dirty="0"/>
          </a:p>
        </p:txBody>
      </p:sp>
      <p:sp>
        <p:nvSpPr>
          <p:cNvPr id="10" name="CasellaDiTesto 9">
            <a:extLst>
              <a:ext uri="{FF2B5EF4-FFF2-40B4-BE49-F238E27FC236}">
                <a16:creationId xmlns:a16="http://schemas.microsoft.com/office/drawing/2014/main" id="{0D017F44-1EF3-47E2-B82E-B22C9E24C4E7}"/>
              </a:ext>
            </a:extLst>
          </p:cNvPr>
          <p:cNvSpPr txBox="1"/>
          <p:nvPr/>
        </p:nvSpPr>
        <p:spPr>
          <a:xfrm>
            <a:off x="234000" y="3060000"/>
            <a:ext cx="7231102" cy="2677656"/>
          </a:xfrm>
          <a:prstGeom prst="rect">
            <a:avLst/>
          </a:prstGeom>
          <a:noFill/>
        </p:spPr>
        <p:txBody>
          <a:bodyPr wrap="square" rtlCol="0">
            <a:spAutoFit/>
          </a:bodyPr>
          <a:lstStyle/>
          <a:p>
            <a:pPr algn="just">
              <a:spcAft>
                <a:spcPts val="600"/>
              </a:spcAft>
            </a:pPr>
            <a:r>
              <a:rPr lang="it-IT" sz="2400" b="1" dirty="0">
                <a:solidFill>
                  <a:srgbClr val="00A197"/>
                </a:solidFill>
              </a:rPr>
              <a:t>Target</a:t>
            </a:r>
          </a:p>
          <a:p>
            <a:pPr algn="just">
              <a:spcAft>
                <a:spcPts val="600"/>
              </a:spcAft>
              <a:buClr>
                <a:srgbClr val="00A197"/>
              </a:buClr>
            </a:pPr>
            <a:r>
              <a:rPr lang="it-IT" sz="1900" dirty="0"/>
              <a:t>Entro il </a:t>
            </a:r>
            <a:r>
              <a:rPr lang="it-IT" sz="1900" b="1" dirty="0">
                <a:solidFill>
                  <a:srgbClr val="00A197"/>
                </a:solidFill>
              </a:rPr>
              <a:t>2030</a:t>
            </a:r>
          </a:p>
          <a:p>
            <a:pPr marL="719138" lvl="1" indent="-358775" algn="just">
              <a:spcAft>
                <a:spcPts val="600"/>
              </a:spcAft>
              <a:buClr>
                <a:srgbClr val="00A197"/>
              </a:buClr>
              <a:buFont typeface="Arial" panose="020B0604020202020204" pitchFamily="34" charset="0"/>
              <a:buChar char="•"/>
            </a:pPr>
            <a:r>
              <a:rPr lang="it-IT" sz="1900" dirty="0"/>
              <a:t>Porre </a:t>
            </a:r>
            <a:r>
              <a:rPr lang="it-IT" sz="1900" b="1" dirty="0">
                <a:solidFill>
                  <a:srgbClr val="00A197"/>
                </a:solidFill>
              </a:rPr>
              <a:t>fine</a:t>
            </a:r>
            <a:r>
              <a:rPr lang="it-IT" sz="1900" dirty="0"/>
              <a:t> a ogni forma di </a:t>
            </a:r>
            <a:r>
              <a:rPr lang="it-IT" sz="1900" b="1" dirty="0">
                <a:solidFill>
                  <a:srgbClr val="00A197"/>
                </a:solidFill>
              </a:rPr>
              <a:t>discriminazione</a:t>
            </a:r>
            <a:r>
              <a:rPr lang="it-IT" sz="1900" dirty="0"/>
              <a:t> nei confronti di </a:t>
            </a:r>
            <a:r>
              <a:rPr lang="it-IT" sz="1900" b="1" dirty="0">
                <a:solidFill>
                  <a:srgbClr val="00A197"/>
                </a:solidFill>
              </a:rPr>
              <a:t>tutte</a:t>
            </a:r>
            <a:r>
              <a:rPr lang="it-IT" sz="1900" dirty="0"/>
              <a:t> le </a:t>
            </a:r>
            <a:r>
              <a:rPr lang="it-IT" sz="1900" b="1" dirty="0">
                <a:solidFill>
                  <a:srgbClr val="00A197"/>
                </a:solidFill>
              </a:rPr>
              <a:t>donne</a:t>
            </a:r>
            <a:r>
              <a:rPr lang="it-IT" sz="1900" dirty="0"/>
              <a:t> in ogni parte del mondo</a:t>
            </a:r>
          </a:p>
          <a:p>
            <a:pPr marL="719138" indent="-358775" algn="just">
              <a:spcAft>
                <a:spcPts val="600"/>
              </a:spcAft>
              <a:buClr>
                <a:srgbClr val="00A197"/>
              </a:buClr>
              <a:buFont typeface="Arial" panose="020B0604020202020204" pitchFamily="34" charset="0"/>
              <a:buChar char="•"/>
            </a:pPr>
            <a:r>
              <a:rPr lang="it-IT" sz="1900" b="1" dirty="0">
                <a:solidFill>
                  <a:srgbClr val="00A197"/>
                </a:solidFill>
              </a:rPr>
              <a:t>Eliminare</a:t>
            </a:r>
            <a:r>
              <a:rPr lang="it-IT" sz="1900" dirty="0"/>
              <a:t> ogni forma di </a:t>
            </a:r>
            <a:r>
              <a:rPr lang="it-IT" sz="1900" b="1" dirty="0">
                <a:solidFill>
                  <a:srgbClr val="00A197"/>
                </a:solidFill>
              </a:rPr>
              <a:t>violenza</a:t>
            </a:r>
            <a:r>
              <a:rPr lang="it-IT" sz="1900" dirty="0"/>
              <a:t> </a:t>
            </a:r>
            <a:r>
              <a:rPr lang="it-IT" sz="1900" b="1" dirty="0">
                <a:solidFill>
                  <a:srgbClr val="00A197"/>
                </a:solidFill>
              </a:rPr>
              <a:t>contro</a:t>
            </a:r>
            <a:r>
              <a:rPr lang="it-IT" sz="1900" dirty="0"/>
              <a:t> tutte le </a:t>
            </a:r>
            <a:r>
              <a:rPr lang="it-IT" sz="1900" b="1" dirty="0">
                <a:solidFill>
                  <a:srgbClr val="00A197"/>
                </a:solidFill>
              </a:rPr>
              <a:t>donne</a:t>
            </a:r>
          </a:p>
          <a:p>
            <a:pPr marL="719138" indent="-358775" algn="just">
              <a:spcAft>
                <a:spcPts val="600"/>
              </a:spcAft>
              <a:buClr>
                <a:srgbClr val="00A197"/>
              </a:buClr>
              <a:buFont typeface="Arial" panose="020B0604020202020204" pitchFamily="34" charset="0"/>
              <a:buChar char="•"/>
            </a:pPr>
            <a:r>
              <a:rPr lang="it-IT" sz="1900" b="1" dirty="0">
                <a:solidFill>
                  <a:srgbClr val="00A197"/>
                </a:solidFill>
              </a:rPr>
              <a:t>Riconoscere</a:t>
            </a:r>
            <a:r>
              <a:rPr lang="it-IT" sz="1900" dirty="0"/>
              <a:t> e </a:t>
            </a:r>
            <a:r>
              <a:rPr lang="it-IT" sz="1900" b="1" dirty="0">
                <a:solidFill>
                  <a:srgbClr val="00A197"/>
                </a:solidFill>
              </a:rPr>
              <a:t>valorizzare</a:t>
            </a:r>
            <a:r>
              <a:rPr lang="it-IT" sz="1900" dirty="0"/>
              <a:t> il </a:t>
            </a:r>
            <a:r>
              <a:rPr lang="it-IT" sz="1900" b="1" dirty="0">
                <a:solidFill>
                  <a:srgbClr val="00A197"/>
                </a:solidFill>
              </a:rPr>
              <a:t>lavoro</a:t>
            </a:r>
            <a:r>
              <a:rPr lang="it-IT" sz="1900" dirty="0"/>
              <a:t> di </a:t>
            </a:r>
            <a:r>
              <a:rPr lang="it-IT" sz="1900" b="1" dirty="0">
                <a:solidFill>
                  <a:srgbClr val="00A197"/>
                </a:solidFill>
              </a:rPr>
              <a:t>cura</a:t>
            </a:r>
            <a:r>
              <a:rPr lang="it-IT" sz="1900" dirty="0"/>
              <a:t> e </a:t>
            </a:r>
            <a:r>
              <a:rPr lang="it-IT" sz="1900" b="1" dirty="0">
                <a:solidFill>
                  <a:srgbClr val="00A197"/>
                </a:solidFill>
              </a:rPr>
              <a:t>domestico</a:t>
            </a:r>
          </a:p>
          <a:p>
            <a:pPr marL="719138" indent="-358775" algn="just">
              <a:spcAft>
                <a:spcPts val="600"/>
              </a:spcAft>
              <a:buClr>
                <a:srgbClr val="00A197"/>
              </a:buClr>
              <a:buFont typeface="Arial" panose="020B0604020202020204" pitchFamily="34" charset="0"/>
              <a:buChar char="•"/>
            </a:pPr>
            <a:r>
              <a:rPr lang="it-IT" sz="1900" b="1" dirty="0">
                <a:solidFill>
                  <a:srgbClr val="00A197"/>
                </a:solidFill>
              </a:rPr>
              <a:t>…</a:t>
            </a:r>
          </a:p>
        </p:txBody>
      </p:sp>
      <p:pic>
        <p:nvPicPr>
          <p:cNvPr id="11" name="Picture 6" descr="Target market Vectors &amp; Illustrations for Free Download | Freepik">
            <a:extLst>
              <a:ext uri="{FF2B5EF4-FFF2-40B4-BE49-F238E27FC236}">
                <a16:creationId xmlns:a16="http://schemas.microsoft.com/office/drawing/2014/main" id="{7AE882E8-E928-4B88-A948-873A27FAA1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90699" y="3750810"/>
            <a:ext cx="949300" cy="949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79020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a:extLst>
              <a:ext uri="{FF2B5EF4-FFF2-40B4-BE49-F238E27FC236}">
                <a16:creationId xmlns:a16="http://schemas.microsoft.com/office/drawing/2014/main" id="{78BBD03B-A5C5-47AA-8481-FEEF519DA1B8}"/>
              </a:ext>
            </a:extLst>
          </p:cNvPr>
          <p:cNvSpPr txBox="1"/>
          <p:nvPr/>
        </p:nvSpPr>
        <p:spPr>
          <a:xfrm>
            <a:off x="270000" y="6318002"/>
            <a:ext cx="341760" cy="276999"/>
          </a:xfrm>
          <a:prstGeom prst="rect">
            <a:avLst/>
          </a:prstGeom>
          <a:noFill/>
        </p:spPr>
        <p:txBody>
          <a:bodyPr wrap="none" rtlCol="0">
            <a:spAutoFit/>
          </a:bodyPr>
          <a:lstStyle/>
          <a:p>
            <a:r>
              <a:rPr lang="it-IT" sz="1200" dirty="0">
                <a:solidFill>
                  <a:srgbClr val="00A197"/>
                </a:solidFill>
                <a:latin typeface="Calibri" panose="020F0502020204030204" pitchFamily="34" charset="0"/>
                <a:cs typeface="Calibri" panose="020F0502020204030204" pitchFamily="34" charset="0"/>
              </a:rPr>
              <a:t>24</a:t>
            </a:r>
          </a:p>
        </p:txBody>
      </p:sp>
      <p:pic>
        <p:nvPicPr>
          <p:cNvPr id="8" name="Immagine 7">
            <a:extLst>
              <a:ext uri="{FF2B5EF4-FFF2-40B4-BE49-F238E27FC236}">
                <a16:creationId xmlns:a16="http://schemas.microsoft.com/office/drawing/2014/main" id="{19127CAD-21FB-440D-A909-8DD3EF5BFE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0802" y="6498000"/>
            <a:ext cx="1108567" cy="162000"/>
          </a:xfrm>
          <a:prstGeom prst="rect">
            <a:avLst/>
          </a:prstGeom>
        </p:spPr>
      </p:pic>
      <p:pic>
        <p:nvPicPr>
          <p:cNvPr id="10" name="Immagine 9">
            <a:extLst>
              <a:ext uri="{FF2B5EF4-FFF2-40B4-BE49-F238E27FC236}">
                <a16:creationId xmlns:a16="http://schemas.microsoft.com/office/drawing/2014/main" id="{D2351744-7813-48F0-A05B-FEDBE2FF8C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000" y="1339200"/>
            <a:ext cx="1620000" cy="1620000"/>
          </a:xfrm>
          <a:prstGeom prst="rect">
            <a:avLst/>
          </a:prstGeom>
        </p:spPr>
      </p:pic>
      <p:sp>
        <p:nvSpPr>
          <p:cNvPr id="9" name="CasellaDiTesto 8">
            <a:extLst>
              <a:ext uri="{FF2B5EF4-FFF2-40B4-BE49-F238E27FC236}">
                <a16:creationId xmlns:a16="http://schemas.microsoft.com/office/drawing/2014/main" id="{FD36451D-A0ED-4DA3-A7E7-B88AAD34A6B0}"/>
              </a:ext>
            </a:extLst>
          </p:cNvPr>
          <p:cNvSpPr txBox="1"/>
          <p:nvPr/>
        </p:nvSpPr>
        <p:spPr>
          <a:xfrm>
            <a:off x="2160000" y="1242000"/>
            <a:ext cx="6480000" cy="1107996"/>
          </a:xfrm>
          <a:prstGeom prst="rect">
            <a:avLst/>
          </a:prstGeom>
          <a:noFill/>
        </p:spPr>
        <p:txBody>
          <a:bodyPr wrap="square" rtlCol="0">
            <a:spAutoFit/>
          </a:bodyPr>
          <a:lstStyle/>
          <a:p>
            <a:pPr algn="just">
              <a:spcAft>
                <a:spcPts val="600"/>
              </a:spcAft>
            </a:pPr>
            <a:r>
              <a:rPr lang="it-IT" sz="2200" b="1" i="1" dirty="0">
                <a:solidFill>
                  <a:srgbClr val="00A197"/>
                </a:solidFill>
              </a:rPr>
              <a:t>Garantire a tutti la disponibilità e la gestione sostenibile dell'acqua e delle strutture igienico-sanitarie</a:t>
            </a:r>
          </a:p>
        </p:txBody>
      </p:sp>
      <p:sp>
        <p:nvSpPr>
          <p:cNvPr id="11" name="Titolo 3">
            <a:extLst>
              <a:ext uri="{FF2B5EF4-FFF2-40B4-BE49-F238E27FC236}">
                <a16:creationId xmlns:a16="http://schemas.microsoft.com/office/drawing/2014/main" id="{0D79204F-A4C1-4CB0-A845-8B540853CA3A}"/>
              </a:ext>
            </a:extLst>
          </p:cNvPr>
          <p:cNvSpPr txBox="1">
            <a:spLocks/>
          </p:cNvSpPr>
          <p:nvPr/>
        </p:nvSpPr>
        <p:spPr>
          <a:xfrm>
            <a:off x="234000" y="475200"/>
            <a:ext cx="8690400" cy="505528"/>
          </a:xfrm>
          <a:prstGeom prst="rect">
            <a:avLst/>
          </a:prstGeom>
        </p:spPr>
        <p:txBody>
          <a:bodyPr vert="horz" lIns="0" tIns="0" rIns="0" bIns="0" rtlCol="0" anchor="t" anchorCtr="0">
            <a:noAutofit/>
          </a:bodyPr>
          <a:lstStyle>
            <a:lvl1pPr algn="l" rtl="0" eaLnBrk="1" fontAlgn="base" hangingPunct="1">
              <a:lnSpc>
                <a:spcPts val="2400"/>
              </a:lnSpc>
              <a:spcBef>
                <a:spcPct val="0"/>
              </a:spcBef>
              <a:spcAft>
                <a:spcPct val="0"/>
              </a:spcAft>
              <a:defRPr lang="en-GB" sz="2200" b="1" kern="1200" noProof="0" dirty="0">
                <a:solidFill>
                  <a:schemeClr val="tx1"/>
                </a:solidFill>
                <a:latin typeface="+mj-lt"/>
                <a:ea typeface="+mj-ea"/>
                <a:cs typeface="Arial" panose="020B0604020202020204" pitchFamily="34" charset="0"/>
              </a:defRPr>
            </a:lvl1pPr>
            <a:lvl2pPr algn="ctr" rtl="0" eaLnBrk="1" fontAlgn="base" hangingPunct="1">
              <a:spcBef>
                <a:spcPct val="0"/>
              </a:spcBef>
              <a:spcAft>
                <a:spcPct val="0"/>
              </a:spcAft>
              <a:defRPr sz="3300">
                <a:solidFill>
                  <a:schemeClr val="tx1"/>
                </a:solidFill>
                <a:latin typeface="Arial" charset="0"/>
              </a:defRPr>
            </a:lvl2pPr>
            <a:lvl3pPr algn="ctr" rtl="0" eaLnBrk="1" fontAlgn="base" hangingPunct="1">
              <a:spcBef>
                <a:spcPct val="0"/>
              </a:spcBef>
              <a:spcAft>
                <a:spcPct val="0"/>
              </a:spcAft>
              <a:defRPr sz="3300">
                <a:solidFill>
                  <a:schemeClr val="tx1"/>
                </a:solidFill>
                <a:latin typeface="Arial" charset="0"/>
              </a:defRPr>
            </a:lvl3pPr>
            <a:lvl4pPr algn="ctr" rtl="0" eaLnBrk="1" fontAlgn="base" hangingPunct="1">
              <a:spcBef>
                <a:spcPct val="0"/>
              </a:spcBef>
              <a:spcAft>
                <a:spcPct val="0"/>
              </a:spcAft>
              <a:defRPr sz="3300">
                <a:solidFill>
                  <a:schemeClr val="tx1"/>
                </a:solidFill>
                <a:latin typeface="Arial" charset="0"/>
              </a:defRPr>
            </a:lvl4pPr>
            <a:lvl5pPr algn="ctr" rtl="0" eaLnBrk="1" fontAlgn="base" hangingPunct="1">
              <a:spcBef>
                <a:spcPct val="0"/>
              </a:spcBef>
              <a:spcAft>
                <a:spcPct val="0"/>
              </a:spcAft>
              <a:defRPr sz="3300">
                <a:solidFill>
                  <a:schemeClr val="tx1"/>
                </a:solidFill>
                <a:latin typeface="Arial" charset="0"/>
              </a:defRPr>
            </a:lvl5pPr>
            <a:lvl6pPr marL="342875" algn="ctr" rtl="0" eaLnBrk="1" fontAlgn="base" hangingPunct="1">
              <a:spcBef>
                <a:spcPct val="0"/>
              </a:spcBef>
              <a:spcAft>
                <a:spcPct val="0"/>
              </a:spcAft>
              <a:defRPr sz="3300">
                <a:solidFill>
                  <a:schemeClr val="tx1"/>
                </a:solidFill>
                <a:latin typeface="Arial" charset="0"/>
              </a:defRPr>
            </a:lvl6pPr>
            <a:lvl7pPr marL="685749" algn="ctr" rtl="0" eaLnBrk="1" fontAlgn="base" hangingPunct="1">
              <a:spcBef>
                <a:spcPct val="0"/>
              </a:spcBef>
              <a:spcAft>
                <a:spcPct val="0"/>
              </a:spcAft>
              <a:defRPr sz="3300">
                <a:solidFill>
                  <a:schemeClr val="tx1"/>
                </a:solidFill>
                <a:latin typeface="Arial" charset="0"/>
              </a:defRPr>
            </a:lvl7pPr>
            <a:lvl8pPr marL="1028624" algn="ctr" rtl="0" eaLnBrk="1" fontAlgn="base" hangingPunct="1">
              <a:spcBef>
                <a:spcPct val="0"/>
              </a:spcBef>
              <a:spcAft>
                <a:spcPct val="0"/>
              </a:spcAft>
              <a:defRPr sz="3300">
                <a:solidFill>
                  <a:schemeClr val="tx1"/>
                </a:solidFill>
                <a:latin typeface="Arial" charset="0"/>
              </a:defRPr>
            </a:lvl8pPr>
            <a:lvl9pPr marL="1371498" algn="ctr" rtl="0" eaLnBrk="1" fontAlgn="base" hangingPunct="1">
              <a:spcBef>
                <a:spcPct val="0"/>
              </a:spcBef>
              <a:spcAft>
                <a:spcPct val="0"/>
              </a:spcAft>
              <a:defRPr sz="3300">
                <a:solidFill>
                  <a:schemeClr val="tx1"/>
                </a:solidFill>
                <a:latin typeface="Arial" charset="0"/>
              </a:defRPr>
            </a:lvl9pPr>
          </a:lstStyle>
          <a:p>
            <a:pPr lvl="0"/>
            <a:r>
              <a:rPr lang="it-IT" sz="2800" b="0" dirty="0">
                <a:latin typeface="+mn-lt"/>
                <a:cs typeface="+mj-cs"/>
              </a:rPr>
              <a:t>Obiettivi e Target</a:t>
            </a:r>
            <a:endParaRPr lang="it-IT" sz="2800" dirty="0"/>
          </a:p>
        </p:txBody>
      </p:sp>
      <p:sp>
        <p:nvSpPr>
          <p:cNvPr id="12" name="CasellaDiTesto 11">
            <a:extLst>
              <a:ext uri="{FF2B5EF4-FFF2-40B4-BE49-F238E27FC236}">
                <a16:creationId xmlns:a16="http://schemas.microsoft.com/office/drawing/2014/main" id="{46EFD850-0948-4FD1-9583-E73FDFECDF74}"/>
              </a:ext>
            </a:extLst>
          </p:cNvPr>
          <p:cNvSpPr txBox="1"/>
          <p:nvPr/>
        </p:nvSpPr>
        <p:spPr>
          <a:xfrm>
            <a:off x="234000" y="3060000"/>
            <a:ext cx="7200000" cy="2577629"/>
          </a:xfrm>
          <a:prstGeom prst="rect">
            <a:avLst/>
          </a:prstGeom>
          <a:noFill/>
        </p:spPr>
        <p:txBody>
          <a:bodyPr wrap="square" rtlCol="0">
            <a:spAutoFit/>
          </a:bodyPr>
          <a:lstStyle/>
          <a:p>
            <a:pPr algn="just">
              <a:spcAft>
                <a:spcPts val="600"/>
              </a:spcAft>
            </a:pPr>
            <a:r>
              <a:rPr lang="it-IT" sz="2400" b="1" dirty="0">
                <a:solidFill>
                  <a:srgbClr val="00A197"/>
                </a:solidFill>
              </a:rPr>
              <a:t>Target</a:t>
            </a:r>
          </a:p>
          <a:p>
            <a:pPr algn="just">
              <a:spcAft>
                <a:spcPts val="600"/>
              </a:spcAft>
              <a:buClr>
                <a:srgbClr val="00A197"/>
              </a:buClr>
            </a:pPr>
            <a:r>
              <a:rPr lang="it-IT" sz="1900" dirty="0"/>
              <a:t>Entro il </a:t>
            </a:r>
            <a:r>
              <a:rPr lang="it-IT" sz="1900" b="1" dirty="0">
                <a:solidFill>
                  <a:srgbClr val="00A197"/>
                </a:solidFill>
              </a:rPr>
              <a:t>2030</a:t>
            </a:r>
          </a:p>
          <a:p>
            <a:pPr marL="719138" lvl="1" indent="-358775" algn="just">
              <a:spcAft>
                <a:spcPts val="300"/>
              </a:spcAft>
              <a:buClr>
                <a:srgbClr val="00A197"/>
              </a:buClr>
              <a:buFont typeface="Arial" panose="020B0604020202020204" pitchFamily="34" charset="0"/>
              <a:buChar char="•"/>
            </a:pPr>
            <a:r>
              <a:rPr lang="it-IT" sz="1900" dirty="0"/>
              <a:t>Conseguire </a:t>
            </a:r>
            <a:r>
              <a:rPr lang="it-IT" sz="1900" b="1" dirty="0">
                <a:solidFill>
                  <a:srgbClr val="00A197"/>
                </a:solidFill>
              </a:rPr>
              <a:t>l'accesso</a:t>
            </a:r>
            <a:r>
              <a:rPr lang="it-IT" sz="1900" dirty="0"/>
              <a:t> </a:t>
            </a:r>
            <a:r>
              <a:rPr lang="it-IT" sz="1900" b="1" dirty="0">
                <a:solidFill>
                  <a:srgbClr val="00A197"/>
                </a:solidFill>
              </a:rPr>
              <a:t>universale</a:t>
            </a:r>
            <a:r>
              <a:rPr lang="it-IT" sz="1900" dirty="0"/>
              <a:t> ed equo </a:t>
            </a:r>
            <a:r>
              <a:rPr lang="it-IT" sz="1900" b="1" dirty="0">
                <a:solidFill>
                  <a:srgbClr val="00A197"/>
                </a:solidFill>
              </a:rPr>
              <a:t>all'acqua</a:t>
            </a:r>
            <a:r>
              <a:rPr lang="it-IT" sz="1900" dirty="0"/>
              <a:t> </a:t>
            </a:r>
            <a:r>
              <a:rPr lang="it-IT" sz="1900" b="1" dirty="0">
                <a:solidFill>
                  <a:srgbClr val="00A197"/>
                </a:solidFill>
              </a:rPr>
              <a:t>potabile</a:t>
            </a:r>
          </a:p>
          <a:p>
            <a:pPr marL="719138" lvl="1" indent="-358775" algn="just">
              <a:spcAft>
                <a:spcPts val="300"/>
              </a:spcAft>
              <a:buClr>
                <a:srgbClr val="00A197"/>
              </a:buClr>
              <a:buFont typeface="Arial" panose="020B0604020202020204" pitchFamily="34" charset="0"/>
              <a:buChar char="•"/>
            </a:pPr>
            <a:r>
              <a:rPr lang="it-IT" sz="1900" dirty="0"/>
              <a:t>Raggiungere un </a:t>
            </a:r>
            <a:r>
              <a:rPr lang="it-IT" sz="1900" b="1" dirty="0">
                <a:solidFill>
                  <a:srgbClr val="00A197"/>
                </a:solidFill>
              </a:rPr>
              <a:t>adeguato</a:t>
            </a:r>
            <a:r>
              <a:rPr lang="it-IT" sz="1900" dirty="0"/>
              <a:t> ed </a:t>
            </a:r>
            <a:r>
              <a:rPr lang="it-IT" sz="1900" b="1" dirty="0">
                <a:solidFill>
                  <a:srgbClr val="00A197"/>
                </a:solidFill>
              </a:rPr>
              <a:t>equo</a:t>
            </a:r>
            <a:r>
              <a:rPr lang="it-IT" sz="1900" dirty="0"/>
              <a:t> </a:t>
            </a:r>
            <a:r>
              <a:rPr lang="it-IT" sz="1900" b="1" dirty="0">
                <a:solidFill>
                  <a:srgbClr val="00A197"/>
                </a:solidFill>
              </a:rPr>
              <a:t>accesso</a:t>
            </a:r>
            <a:r>
              <a:rPr lang="it-IT" sz="1900" dirty="0"/>
              <a:t> ai </a:t>
            </a:r>
            <a:r>
              <a:rPr lang="it-IT" sz="1900" b="1" dirty="0">
                <a:solidFill>
                  <a:srgbClr val="00A197"/>
                </a:solidFill>
              </a:rPr>
              <a:t>servizi</a:t>
            </a:r>
            <a:r>
              <a:rPr lang="it-IT" sz="1900" dirty="0"/>
              <a:t> </a:t>
            </a:r>
            <a:r>
              <a:rPr lang="it-IT" sz="1900" b="1" dirty="0">
                <a:solidFill>
                  <a:srgbClr val="00A197"/>
                </a:solidFill>
              </a:rPr>
              <a:t>igienico-sanitari</a:t>
            </a:r>
          </a:p>
          <a:p>
            <a:pPr marL="719138" lvl="1" indent="-358775" algn="just">
              <a:spcAft>
                <a:spcPts val="300"/>
              </a:spcAft>
              <a:buClr>
                <a:srgbClr val="00A197"/>
              </a:buClr>
              <a:buFont typeface="Arial" panose="020B0604020202020204" pitchFamily="34" charset="0"/>
              <a:buChar char="•"/>
            </a:pPr>
            <a:r>
              <a:rPr lang="it-IT" sz="1900" dirty="0"/>
              <a:t>Migliorare la </a:t>
            </a:r>
            <a:r>
              <a:rPr lang="it-IT" sz="1900" b="1" dirty="0">
                <a:solidFill>
                  <a:srgbClr val="00A197"/>
                </a:solidFill>
              </a:rPr>
              <a:t>qualità</a:t>
            </a:r>
            <a:r>
              <a:rPr lang="it-IT" sz="1900" dirty="0"/>
              <a:t> </a:t>
            </a:r>
            <a:r>
              <a:rPr lang="it-IT" sz="1900" b="1" dirty="0">
                <a:solidFill>
                  <a:srgbClr val="00A197"/>
                </a:solidFill>
              </a:rPr>
              <a:t>dell'acqua</a:t>
            </a:r>
          </a:p>
          <a:p>
            <a:pPr marL="719138" lvl="1" indent="-358775" algn="just">
              <a:spcAft>
                <a:spcPts val="300"/>
              </a:spcAft>
              <a:buClr>
                <a:srgbClr val="00A197"/>
              </a:buClr>
              <a:buFont typeface="Arial" panose="020B0604020202020204" pitchFamily="34" charset="0"/>
              <a:buChar char="•"/>
            </a:pPr>
            <a:r>
              <a:rPr lang="it-IT" sz="1900" b="1" dirty="0">
                <a:solidFill>
                  <a:srgbClr val="00A197"/>
                </a:solidFill>
              </a:rPr>
              <a:t>…</a:t>
            </a:r>
            <a:endParaRPr lang="it-IT" sz="1900" dirty="0"/>
          </a:p>
        </p:txBody>
      </p:sp>
      <p:pic>
        <p:nvPicPr>
          <p:cNvPr id="13" name="Picture 6" descr="Target market Vectors &amp; Illustrations for Free Download | Freepik">
            <a:extLst>
              <a:ext uri="{FF2B5EF4-FFF2-40B4-BE49-F238E27FC236}">
                <a16:creationId xmlns:a16="http://schemas.microsoft.com/office/drawing/2014/main" id="{90A74E05-CE06-48D7-8FA2-EC3917F01E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90699" y="3750810"/>
            <a:ext cx="949300" cy="949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67283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AC91EB7D-8A2F-4E6A-A545-5C280344D8E3}"/>
              </a:ext>
            </a:extLst>
          </p:cNvPr>
          <p:cNvSpPr txBox="1"/>
          <p:nvPr/>
        </p:nvSpPr>
        <p:spPr>
          <a:xfrm>
            <a:off x="234000" y="3060000"/>
            <a:ext cx="7200000" cy="3554819"/>
          </a:xfrm>
          <a:prstGeom prst="rect">
            <a:avLst/>
          </a:prstGeom>
          <a:noFill/>
        </p:spPr>
        <p:txBody>
          <a:bodyPr wrap="square" rtlCol="0">
            <a:spAutoFit/>
          </a:bodyPr>
          <a:lstStyle/>
          <a:p>
            <a:pPr algn="just">
              <a:spcAft>
                <a:spcPts val="600"/>
              </a:spcAft>
              <a:buClr>
                <a:srgbClr val="00A197"/>
              </a:buClr>
            </a:pPr>
            <a:r>
              <a:rPr lang="it-IT" sz="2400" b="1" dirty="0">
                <a:solidFill>
                  <a:srgbClr val="00A197"/>
                </a:solidFill>
              </a:rPr>
              <a:t>Target</a:t>
            </a:r>
          </a:p>
          <a:p>
            <a:pPr algn="just">
              <a:spcAft>
                <a:spcPts val="600"/>
              </a:spcAft>
              <a:buClr>
                <a:srgbClr val="00A197"/>
              </a:buClr>
            </a:pPr>
            <a:r>
              <a:rPr lang="it-IT" sz="1900" dirty="0"/>
              <a:t>Entro il </a:t>
            </a:r>
            <a:r>
              <a:rPr lang="it-IT" sz="1900" b="1" dirty="0">
                <a:solidFill>
                  <a:srgbClr val="00A197"/>
                </a:solidFill>
              </a:rPr>
              <a:t>2030</a:t>
            </a:r>
          </a:p>
          <a:p>
            <a:pPr marL="719138" indent="-358775" algn="just">
              <a:spcAft>
                <a:spcPts val="600"/>
              </a:spcAft>
              <a:buClr>
                <a:srgbClr val="00A197"/>
              </a:buClr>
              <a:buFont typeface="Arial" panose="020B0604020202020204" pitchFamily="34" charset="0"/>
              <a:buChar char="•"/>
            </a:pPr>
            <a:r>
              <a:rPr lang="it-IT" sz="1900" dirty="0"/>
              <a:t>Garantire </a:t>
            </a:r>
            <a:r>
              <a:rPr lang="it-IT" sz="1900" b="1" dirty="0">
                <a:solidFill>
                  <a:srgbClr val="00A197"/>
                </a:solidFill>
              </a:rPr>
              <a:t>l'accesso</a:t>
            </a:r>
            <a:r>
              <a:rPr lang="it-IT" sz="1900" dirty="0"/>
              <a:t> </a:t>
            </a:r>
            <a:r>
              <a:rPr lang="it-IT" sz="1900" b="1" dirty="0">
                <a:solidFill>
                  <a:srgbClr val="00A197"/>
                </a:solidFill>
              </a:rPr>
              <a:t>universale</a:t>
            </a:r>
            <a:r>
              <a:rPr lang="it-IT" sz="1900" dirty="0"/>
              <a:t> ai servizi </a:t>
            </a:r>
            <a:r>
              <a:rPr lang="it-IT" sz="1900" b="1" dirty="0">
                <a:solidFill>
                  <a:srgbClr val="00A197"/>
                </a:solidFill>
              </a:rPr>
              <a:t>energetici</a:t>
            </a:r>
            <a:r>
              <a:rPr lang="it-IT" sz="1900" dirty="0"/>
              <a:t> a </a:t>
            </a:r>
            <a:r>
              <a:rPr lang="it-IT" sz="1900" b="1" dirty="0">
                <a:solidFill>
                  <a:srgbClr val="00A197"/>
                </a:solidFill>
              </a:rPr>
              <a:t>prezzi</a:t>
            </a:r>
            <a:r>
              <a:rPr lang="it-IT" sz="1900" dirty="0"/>
              <a:t> </a:t>
            </a:r>
            <a:r>
              <a:rPr lang="it-IT" sz="1900" b="1" dirty="0">
                <a:solidFill>
                  <a:srgbClr val="00A197"/>
                </a:solidFill>
              </a:rPr>
              <a:t>accessibili</a:t>
            </a:r>
            <a:r>
              <a:rPr lang="it-IT" sz="1900" dirty="0"/>
              <a:t>, affidabili e moderni</a:t>
            </a:r>
          </a:p>
          <a:p>
            <a:pPr marL="719138" indent="-358775" algn="just">
              <a:spcAft>
                <a:spcPts val="600"/>
              </a:spcAft>
              <a:buClr>
                <a:srgbClr val="00A197"/>
              </a:buClr>
              <a:buFont typeface="Arial" panose="020B0604020202020204" pitchFamily="34" charset="0"/>
              <a:buChar char="•"/>
            </a:pPr>
            <a:r>
              <a:rPr lang="it-IT" sz="1900" b="1" dirty="0">
                <a:solidFill>
                  <a:srgbClr val="00A197"/>
                </a:solidFill>
              </a:rPr>
              <a:t>Aumentare</a:t>
            </a:r>
            <a:r>
              <a:rPr lang="it-IT" sz="1900" dirty="0"/>
              <a:t> notevolmente la </a:t>
            </a:r>
            <a:r>
              <a:rPr lang="it-IT" sz="1900" b="1" dirty="0">
                <a:solidFill>
                  <a:srgbClr val="00A197"/>
                </a:solidFill>
              </a:rPr>
              <a:t>quota</a:t>
            </a:r>
            <a:r>
              <a:rPr lang="it-IT" sz="1900" dirty="0"/>
              <a:t> di </a:t>
            </a:r>
            <a:r>
              <a:rPr lang="it-IT" sz="1900" b="1" dirty="0">
                <a:solidFill>
                  <a:srgbClr val="00A197"/>
                </a:solidFill>
              </a:rPr>
              <a:t>energie</a:t>
            </a:r>
            <a:r>
              <a:rPr lang="it-IT" sz="1900" dirty="0"/>
              <a:t> </a:t>
            </a:r>
            <a:r>
              <a:rPr lang="it-IT" sz="1900" b="1" dirty="0">
                <a:solidFill>
                  <a:srgbClr val="00A197"/>
                </a:solidFill>
              </a:rPr>
              <a:t>rinnovabili</a:t>
            </a:r>
            <a:r>
              <a:rPr lang="it-IT" sz="1900" dirty="0"/>
              <a:t> nel mix energetico globale</a:t>
            </a:r>
            <a:endParaRPr lang="it-IT" sz="1900" i="1" dirty="0">
              <a:solidFill>
                <a:srgbClr val="00A197"/>
              </a:solidFill>
            </a:endParaRPr>
          </a:p>
          <a:p>
            <a:pPr marL="719138" indent="-358775" algn="just">
              <a:spcAft>
                <a:spcPts val="600"/>
              </a:spcAft>
              <a:buClr>
                <a:srgbClr val="00A197"/>
              </a:buClr>
              <a:buFont typeface="Arial" panose="020B0604020202020204" pitchFamily="34" charset="0"/>
              <a:buChar char="•"/>
            </a:pPr>
            <a:r>
              <a:rPr lang="it-IT" sz="1900" b="1" dirty="0">
                <a:solidFill>
                  <a:srgbClr val="00A197"/>
                </a:solidFill>
              </a:rPr>
              <a:t>Raddoppiare</a:t>
            </a:r>
            <a:r>
              <a:rPr lang="it-IT" sz="1900" dirty="0"/>
              <a:t> il </a:t>
            </a:r>
            <a:r>
              <a:rPr lang="it-IT" sz="1900" b="1" dirty="0">
                <a:solidFill>
                  <a:srgbClr val="00A197"/>
                </a:solidFill>
              </a:rPr>
              <a:t>tasso</a:t>
            </a:r>
            <a:r>
              <a:rPr lang="it-IT" sz="1900" dirty="0"/>
              <a:t> </a:t>
            </a:r>
            <a:r>
              <a:rPr lang="it-IT" sz="1900" b="1" dirty="0">
                <a:solidFill>
                  <a:srgbClr val="00A197"/>
                </a:solidFill>
              </a:rPr>
              <a:t>globale</a:t>
            </a:r>
            <a:r>
              <a:rPr lang="it-IT" sz="1900" dirty="0"/>
              <a:t> di miglioramento </a:t>
            </a:r>
            <a:r>
              <a:rPr lang="it-IT" sz="1900" b="1" dirty="0">
                <a:solidFill>
                  <a:srgbClr val="00A197"/>
                </a:solidFill>
              </a:rPr>
              <a:t>dell'efficienza</a:t>
            </a:r>
            <a:r>
              <a:rPr lang="it-IT" sz="1900" dirty="0"/>
              <a:t> </a:t>
            </a:r>
            <a:r>
              <a:rPr lang="it-IT" sz="1900" b="1" dirty="0">
                <a:solidFill>
                  <a:srgbClr val="00A197"/>
                </a:solidFill>
              </a:rPr>
              <a:t>energetica</a:t>
            </a:r>
          </a:p>
          <a:p>
            <a:pPr marL="719138" indent="-358775" algn="just">
              <a:spcAft>
                <a:spcPts val="600"/>
              </a:spcAft>
              <a:buClr>
                <a:srgbClr val="00A197"/>
              </a:buClr>
              <a:buFont typeface="Arial" panose="020B0604020202020204" pitchFamily="34" charset="0"/>
              <a:buChar char="•"/>
            </a:pPr>
            <a:r>
              <a:rPr lang="it-IT" sz="1900" b="1" dirty="0">
                <a:solidFill>
                  <a:srgbClr val="00A197"/>
                </a:solidFill>
              </a:rPr>
              <a:t>…</a:t>
            </a:r>
          </a:p>
          <a:p>
            <a:pPr marL="285750" indent="-285750" algn="just">
              <a:buClr>
                <a:srgbClr val="00A197"/>
              </a:buClr>
              <a:buFont typeface="Arial" panose="020B0604020202020204" pitchFamily="34" charset="0"/>
              <a:buChar char="•"/>
            </a:pPr>
            <a:endParaRPr lang="it-IT" sz="1900" dirty="0"/>
          </a:p>
        </p:txBody>
      </p:sp>
      <p:sp>
        <p:nvSpPr>
          <p:cNvPr id="7" name="CasellaDiTesto 6">
            <a:extLst>
              <a:ext uri="{FF2B5EF4-FFF2-40B4-BE49-F238E27FC236}">
                <a16:creationId xmlns:a16="http://schemas.microsoft.com/office/drawing/2014/main" id="{78BBD03B-A5C5-47AA-8481-FEEF519DA1B8}"/>
              </a:ext>
            </a:extLst>
          </p:cNvPr>
          <p:cNvSpPr txBox="1"/>
          <p:nvPr/>
        </p:nvSpPr>
        <p:spPr>
          <a:xfrm>
            <a:off x="270000" y="6318002"/>
            <a:ext cx="341760" cy="276999"/>
          </a:xfrm>
          <a:prstGeom prst="rect">
            <a:avLst/>
          </a:prstGeom>
          <a:noFill/>
        </p:spPr>
        <p:txBody>
          <a:bodyPr wrap="none" rtlCol="0">
            <a:spAutoFit/>
          </a:bodyPr>
          <a:lstStyle/>
          <a:p>
            <a:r>
              <a:rPr lang="it-IT" sz="1200" dirty="0">
                <a:solidFill>
                  <a:srgbClr val="00A197"/>
                </a:solidFill>
                <a:latin typeface="Calibri" panose="020F0502020204030204" pitchFamily="34" charset="0"/>
                <a:cs typeface="Calibri" panose="020F0502020204030204" pitchFamily="34" charset="0"/>
              </a:rPr>
              <a:t>25</a:t>
            </a:r>
          </a:p>
        </p:txBody>
      </p:sp>
      <p:pic>
        <p:nvPicPr>
          <p:cNvPr id="8" name="Immagine 7">
            <a:extLst>
              <a:ext uri="{FF2B5EF4-FFF2-40B4-BE49-F238E27FC236}">
                <a16:creationId xmlns:a16="http://schemas.microsoft.com/office/drawing/2014/main" id="{19127CAD-21FB-440D-A909-8DD3EF5BFE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0802" y="6498000"/>
            <a:ext cx="1108567" cy="162000"/>
          </a:xfrm>
          <a:prstGeom prst="rect">
            <a:avLst/>
          </a:prstGeom>
        </p:spPr>
      </p:pic>
      <p:pic>
        <p:nvPicPr>
          <p:cNvPr id="11" name="Immagine 10">
            <a:extLst>
              <a:ext uri="{FF2B5EF4-FFF2-40B4-BE49-F238E27FC236}">
                <a16:creationId xmlns:a16="http://schemas.microsoft.com/office/drawing/2014/main" id="{22D57C38-29C8-431A-912A-3731045A98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000" y="1339200"/>
            <a:ext cx="1656000" cy="1656000"/>
          </a:xfrm>
          <a:prstGeom prst="rect">
            <a:avLst/>
          </a:prstGeom>
        </p:spPr>
      </p:pic>
      <p:sp>
        <p:nvSpPr>
          <p:cNvPr id="13" name="CasellaDiTesto 12">
            <a:extLst>
              <a:ext uri="{FF2B5EF4-FFF2-40B4-BE49-F238E27FC236}">
                <a16:creationId xmlns:a16="http://schemas.microsoft.com/office/drawing/2014/main" id="{01748854-5DDB-47F6-A099-55E8C8D3D641}"/>
              </a:ext>
            </a:extLst>
          </p:cNvPr>
          <p:cNvSpPr txBox="1"/>
          <p:nvPr/>
        </p:nvSpPr>
        <p:spPr>
          <a:xfrm>
            <a:off x="2160000" y="1242000"/>
            <a:ext cx="6480000" cy="769441"/>
          </a:xfrm>
          <a:prstGeom prst="rect">
            <a:avLst/>
          </a:prstGeom>
          <a:noFill/>
        </p:spPr>
        <p:txBody>
          <a:bodyPr wrap="square" rtlCol="0">
            <a:spAutoFit/>
          </a:bodyPr>
          <a:lstStyle/>
          <a:p>
            <a:pPr algn="just">
              <a:spcAft>
                <a:spcPts val="600"/>
              </a:spcAft>
            </a:pPr>
            <a:r>
              <a:rPr lang="it-IT" sz="2200" b="1" i="1" dirty="0">
                <a:solidFill>
                  <a:srgbClr val="00A197"/>
                </a:solidFill>
              </a:rPr>
              <a:t>Assicurare a tutti l'accesso a sistemi di energia economici, affidabili, sostenibili e moderni</a:t>
            </a:r>
          </a:p>
        </p:txBody>
      </p:sp>
      <p:sp>
        <p:nvSpPr>
          <p:cNvPr id="9" name="Titolo 3">
            <a:extLst>
              <a:ext uri="{FF2B5EF4-FFF2-40B4-BE49-F238E27FC236}">
                <a16:creationId xmlns:a16="http://schemas.microsoft.com/office/drawing/2014/main" id="{CFBB79D5-D176-4666-A17C-F57E21FB97FB}"/>
              </a:ext>
            </a:extLst>
          </p:cNvPr>
          <p:cNvSpPr txBox="1">
            <a:spLocks/>
          </p:cNvSpPr>
          <p:nvPr/>
        </p:nvSpPr>
        <p:spPr>
          <a:xfrm>
            <a:off x="234000" y="475200"/>
            <a:ext cx="8690400" cy="505528"/>
          </a:xfrm>
          <a:prstGeom prst="rect">
            <a:avLst/>
          </a:prstGeom>
        </p:spPr>
        <p:txBody>
          <a:bodyPr vert="horz" lIns="0" tIns="0" rIns="0" bIns="0" rtlCol="0" anchor="t" anchorCtr="0">
            <a:noAutofit/>
          </a:bodyPr>
          <a:lstStyle>
            <a:lvl1pPr algn="l" rtl="0" eaLnBrk="1" fontAlgn="base" hangingPunct="1">
              <a:lnSpc>
                <a:spcPts val="2400"/>
              </a:lnSpc>
              <a:spcBef>
                <a:spcPct val="0"/>
              </a:spcBef>
              <a:spcAft>
                <a:spcPct val="0"/>
              </a:spcAft>
              <a:defRPr lang="en-GB" sz="2200" b="1" kern="1200" noProof="0" dirty="0">
                <a:solidFill>
                  <a:schemeClr val="tx1"/>
                </a:solidFill>
                <a:latin typeface="+mj-lt"/>
                <a:ea typeface="+mj-ea"/>
                <a:cs typeface="Arial" panose="020B0604020202020204" pitchFamily="34" charset="0"/>
              </a:defRPr>
            </a:lvl1pPr>
            <a:lvl2pPr algn="ctr" rtl="0" eaLnBrk="1" fontAlgn="base" hangingPunct="1">
              <a:spcBef>
                <a:spcPct val="0"/>
              </a:spcBef>
              <a:spcAft>
                <a:spcPct val="0"/>
              </a:spcAft>
              <a:defRPr sz="3300">
                <a:solidFill>
                  <a:schemeClr val="tx1"/>
                </a:solidFill>
                <a:latin typeface="Arial" charset="0"/>
              </a:defRPr>
            </a:lvl2pPr>
            <a:lvl3pPr algn="ctr" rtl="0" eaLnBrk="1" fontAlgn="base" hangingPunct="1">
              <a:spcBef>
                <a:spcPct val="0"/>
              </a:spcBef>
              <a:spcAft>
                <a:spcPct val="0"/>
              </a:spcAft>
              <a:defRPr sz="3300">
                <a:solidFill>
                  <a:schemeClr val="tx1"/>
                </a:solidFill>
                <a:latin typeface="Arial" charset="0"/>
              </a:defRPr>
            </a:lvl3pPr>
            <a:lvl4pPr algn="ctr" rtl="0" eaLnBrk="1" fontAlgn="base" hangingPunct="1">
              <a:spcBef>
                <a:spcPct val="0"/>
              </a:spcBef>
              <a:spcAft>
                <a:spcPct val="0"/>
              </a:spcAft>
              <a:defRPr sz="3300">
                <a:solidFill>
                  <a:schemeClr val="tx1"/>
                </a:solidFill>
                <a:latin typeface="Arial" charset="0"/>
              </a:defRPr>
            </a:lvl4pPr>
            <a:lvl5pPr algn="ctr" rtl="0" eaLnBrk="1" fontAlgn="base" hangingPunct="1">
              <a:spcBef>
                <a:spcPct val="0"/>
              </a:spcBef>
              <a:spcAft>
                <a:spcPct val="0"/>
              </a:spcAft>
              <a:defRPr sz="3300">
                <a:solidFill>
                  <a:schemeClr val="tx1"/>
                </a:solidFill>
                <a:latin typeface="Arial" charset="0"/>
              </a:defRPr>
            </a:lvl5pPr>
            <a:lvl6pPr marL="342875" algn="ctr" rtl="0" eaLnBrk="1" fontAlgn="base" hangingPunct="1">
              <a:spcBef>
                <a:spcPct val="0"/>
              </a:spcBef>
              <a:spcAft>
                <a:spcPct val="0"/>
              </a:spcAft>
              <a:defRPr sz="3300">
                <a:solidFill>
                  <a:schemeClr val="tx1"/>
                </a:solidFill>
                <a:latin typeface="Arial" charset="0"/>
              </a:defRPr>
            </a:lvl6pPr>
            <a:lvl7pPr marL="685749" algn="ctr" rtl="0" eaLnBrk="1" fontAlgn="base" hangingPunct="1">
              <a:spcBef>
                <a:spcPct val="0"/>
              </a:spcBef>
              <a:spcAft>
                <a:spcPct val="0"/>
              </a:spcAft>
              <a:defRPr sz="3300">
                <a:solidFill>
                  <a:schemeClr val="tx1"/>
                </a:solidFill>
                <a:latin typeface="Arial" charset="0"/>
              </a:defRPr>
            </a:lvl7pPr>
            <a:lvl8pPr marL="1028624" algn="ctr" rtl="0" eaLnBrk="1" fontAlgn="base" hangingPunct="1">
              <a:spcBef>
                <a:spcPct val="0"/>
              </a:spcBef>
              <a:spcAft>
                <a:spcPct val="0"/>
              </a:spcAft>
              <a:defRPr sz="3300">
                <a:solidFill>
                  <a:schemeClr val="tx1"/>
                </a:solidFill>
                <a:latin typeface="Arial" charset="0"/>
              </a:defRPr>
            </a:lvl8pPr>
            <a:lvl9pPr marL="1371498" algn="ctr" rtl="0" eaLnBrk="1" fontAlgn="base" hangingPunct="1">
              <a:spcBef>
                <a:spcPct val="0"/>
              </a:spcBef>
              <a:spcAft>
                <a:spcPct val="0"/>
              </a:spcAft>
              <a:defRPr sz="3300">
                <a:solidFill>
                  <a:schemeClr val="tx1"/>
                </a:solidFill>
                <a:latin typeface="Arial" charset="0"/>
              </a:defRPr>
            </a:lvl9pPr>
          </a:lstStyle>
          <a:p>
            <a:pPr lvl="0"/>
            <a:r>
              <a:rPr lang="it-IT" sz="2800" b="0" dirty="0">
                <a:latin typeface="+mn-lt"/>
                <a:cs typeface="+mj-cs"/>
              </a:rPr>
              <a:t>Obiettivi e Target</a:t>
            </a:r>
            <a:endParaRPr lang="it-IT" sz="2800" dirty="0"/>
          </a:p>
        </p:txBody>
      </p:sp>
      <p:pic>
        <p:nvPicPr>
          <p:cNvPr id="10" name="Picture 6" descr="Target market Vectors &amp; Illustrations for Free Download | Freepik">
            <a:extLst>
              <a:ext uri="{FF2B5EF4-FFF2-40B4-BE49-F238E27FC236}">
                <a16:creationId xmlns:a16="http://schemas.microsoft.com/office/drawing/2014/main" id="{8AAE310F-C174-45BF-A916-69D6137F4B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90699" y="3750810"/>
            <a:ext cx="949300" cy="949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15394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3">
            <a:extLst>
              <a:ext uri="{FF2B5EF4-FFF2-40B4-BE49-F238E27FC236}">
                <a16:creationId xmlns:a16="http://schemas.microsoft.com/office/drawing/2014/main" id="{59AC5360-577E-4185-AD8F-90661D63CD36}"/>
              </a:ext>
            </a:extLst>
          </p:cNvPr>
          <p:cNvSpPr txBox="1">
            <a:spLocks/>
          </p:cNvSpPr>
          <p:nvPr/>
        </p:nvSpPr>
        <p:spPr>
          <a:xfrm>
            <a:off x="234000" y="475200"/>
            <a:ext cx="8690400" cy="505528"/>
          </a:xfrm>
          <a:prstGeom prst="rect">
            <a:avLst/>
          </a:prstGeom>
        </p:spPr>
        <p:txBody>
          <a:bodyPr vert="horz" lIns="0" tIns="0" rIns="0" bIns="0" rtlCol="0" anchor="t" anchorCtr="0">
            <a:noAutofit/>
          </a:bodyPr>
          <a:lstStyle>
            <a:lvl1pPr algn="l" rtl="0" eaLnBrk="1" fontAlgn="base" hangingPunct="1">
              <a:lnSpc>
                <a:spcPts val="2400"/>
              </a:lnSpc>
              <a:spcBef>
                <a:spcPct val="0"/>
              </a:spcBef>
              <a:spcAft>
                <a:spcPct val="0"/>
              </a:spcAft>
              <a:defRPr lang="en-GB" sz="2200" b="1" kern="1200" noProof="0" dirty="0">
                <a:solidFill>
                  <a:schemeClr val="tx1"/>
                </a:solidFill>
                <a:latin typeface="+mj-lt"/>
                <a:ea typeface="+mj-ea"/>
                <a:cs typeface="Arial" panose="020B0604020202020204" pitchFamily="34" charset="0"/>
              </a:defRPr>
            </a:lvl1pPr>
            <a:lvl2pPr algn="ctr" rtl="0" eaLnBrk="1" fontAlgn="base" hangingPunct="1">
              <a:spcBef>
                <a:spcPct val="0"/>
              </a:spcBef>
              <a:spcAft>
                <a:spcPct val="0"/>
              </a:spcAft>
              <a:defRPr sz="3300">
                <a:solidFill>
                  <a:schemeClr val="tx1"/>
                </a:solidFill>
                <a:latin typeface="Arial" charset="0"/>
              </a:defRPr>
            </a:lvl2pPr>
            <a:lvl3pPr algn="ctr" rtl="0" eaLnBrk="1" fontAlgn="base" hangingPunct="1">
              <a:spcBef>
                <a:spcPct val="0"/>
              </a:spcBef>
              <a:spcAft>
                <a:spcPct val="0"/>
              </a:spcAft>
              <a:defRPr sz="3300">
                <a:solidFill>
                  <a:schemeClr val="tx1"/>
                </a:solidFill>
                <a:latin typeface="Arial" charset="0"/>
              </a:defRPr>
            </a:lvl3pPr>
            <a:lvl4pPr algn="ctr" rtl="0" eaLnBrk="1" fontAlgn="base" hangingPunct="1">
              <a:spcBef>
                <a:spcPct val="0"/>
              </a:spcBef>
              <a:spcAft>
                <a:spcPct val="0"/>
              </a:spcAft>
              <a:defRPr sz="3300">
                <a:solidFill>
                  <a:schemeClr val="tx1"/>
                </a:solidFill>
                <a:latin typeface="Arial" charset="0"/>
              </a:defRPr>
            </a:lvl4pPr>
            <a:lvl5pPr algn="ctr" rtl="0" eaLnBrk="1" fontAlgn="base" hangingPunct="1">
              <a:spcBef>
                <a:spcPct val="0"/>
              </a:spcBef>
              <a:spcAft>
                <a:spcPct val="0"/>
              </a:spcAft>
              <a:defRPr sz="3300">
                <a:solidFill>
                  <a:schemeClr val="tx1"/>
                </a:solidFill>
                <a:latin typeface="Arial" charset="0"/>
              </a:defRPr>
            </a:lvl5pPr>
            <a:lvl6pPr marL="342875" algn="ctr" rtl="0" eaLnBrk="1" fontAlgn="base" hangingPunct="1">
              <a:spcBef>
                <a:spcPct val="0"/>
              </a:spcBef>
              <a:spcAft>
                <a:spcPct val="0"/>
              </a:spcAft>
              <a:defRPr sz="3300">
                <a:solidFill>
                  <a:schemeClr val="tx1"/>
                </a:solidFill>
                <a:latin typeface="Arial" charset="0"/>
              </a:defRPr>
            </a:lvl6pPr>
            <a:lvl7pPr marL="685749" algn="ctr" rtl="0" eaLnBrk="1" fontAlgn="base" hangingPunct="1">
              <a:spcBef>
                <a:spcPct val="0"/>
              </a:spcBef>
              <a:spcAft>
                <a:spcPct val="0"/>
              </a:spcAft>
              <a:defRPr sz="3300">
                <a:solidFill>
                  <a:schemeClr val="tx1"/>
                </a:solidFill>
                <a:latin typeface="Arial" charset="0"/>
              </a:defRPr>
            </a:lvl7pPr>
            <a:lvl8pPr marL="1028624" algn="ctr" rtl="0" eaLnBrk="1" fontAlgn="base" hangingPunct="1">
              <a:spcBef>
                <a:spcPct val="0"/>
              </a:spcBef>
              <a:spcAft>
                <a:spcPct val="0"/>
              </a:spcAft>
              <a:defRPr sz="3300">
                <a:solidFill>
                  <a:schemeClr val="tx1"/>
                </a:solidFill>
                <a:latin typeface="Arial" charset="0"/>
              </a:defRPr>
            </a:lvl8pPr>
            <a:lvl9pPr marL="1371498" algn="ctr" rtl="0" eaLnBrk="1" fontAlgn="base" hangingPunct="1">
              <a:spcBef>
                <a:spcPct val="0"/>
              </a:spcBef>
              <a:spcAft>
                <a:spcPct val="0"/>
              </a:spcAft>
              <a:defRPr sz="3300">
                <a:solidFill>
                  <a:schemeClr val="tx1"/>
                </a:solidFill>
                <a:latin typeface="Arial" charset="0"/>
              </a:defRPr>
            </a:lvl9pPr>
          </a:lstStyle>
          <a:p>
            <a:r>
              <a:rPr lang="it-IT" sz="2800" b="0" spc="-1" dirty="0">
                <a:latin typeface="+mn-lt"/>
                <a:cs typeface="+mj-cs"/>
              </a:rPr>
              <a:t>nella puntata precedente…..</a:t>
            </a:r>
          </a:p>
        </p:txBody>
      </p:sp>
      <p:sp>
        <p:nvSpPr>
          <p:cNvPr id="4" name="CasellaDiTesto 3">
            <a:extLst>
              <a:ext uri="{FF2B5EF4-FFF2-40B4-BE49-F238E27FC236}">
                <a16:creationId xmlns:a16="http://schemas.microsoft.com/office/drawing/2014/main" id="{50D386AF-E347-4C5D-BD5B-45DCDD73229C}"/>
              </a:ext>
            </a:extLst>
          </p:cNvPr>
          <p:cNvSpPr txBox="1"/>
          <p:nvPr/>
        </p:nvSpPr>
        <p:spPr>
          <a:xfrm>
            <a:off x="234000" y="1339200"/>
            <a:ext cx="8067545" cy="5324535"/>
          </a:xfrm>
          <a:prstGeom prst="rect">
            <a:avLst/>
          </a:prstGeom>
          <a:noFill/>
        </p:spPr>
        <p:txBody>
          <a:bodyPr wrap="square" rtlCol="0">
            <a:spAutoFit/>
          </a:bodyPr>
          <a:lstStyle/>
          <a:p>
            <a:pPr marL="342900" indent="-342900" algn="just">
              <a:spcAft>
                <a:spcPts val="600"/>
              </a:spcAft>
              <a:buClr>
                <a:srgbClr val="00A197"/>
              </a:buClr>
              <a:buFont typeface="Arial" panose="020B0604020202020204" pitchFamily="34" charset="0"/>
              <a:buChar char="•"/>
            </a:pPr>
            <a:r>
              <a:rPr lang="it-IT" sz="2000" dirty="0"/>
              <a:t>Da più di </a:t>
            </a:r>
            <a:r>
              <a:rPr lang="it-IT" sz="2000" b="1" dirty="0">
                <a:solidFill>
                  <a:srgbClr val="00A197"/>
                </a:solidFill>
              </a:rPr>
              <a:t>50</a:t>
            </a:r>
            <a:r>
              <a:rPr lang="it-IT" sz="2000" dirty="0"/>
              <a:t> </a:t>
            </a:r>
            <a:r>
              <a:rPr lang="it-IT" sz="2000" b="1" dirty="0">
                <a:solidFill>
                  <a:srgbClr val="00A197"/>
                </a:solidFill>
              </a:rPr>
              <a:t>anni</a:t>
            </a:r>
            <a:r>
              <a:rPr lang="it-IT" sz="2000" dirty="0"/>
              <a:t> il </a:t>
            </a:r>
            <a:r>
              <a:rPr lang="it-IT" sz="2000" b="1" dirty="0">
                <a:solidFill>
                  <a:srgbClr val="00A197"/>
                </a:solidFill>
              </a:rPr>
              <a:t>mondo</a:t>
            </a:r>
            <a:r>
              <a:rPr lang="it-IT" sz="2000" dirty="0"/>
              <a:t> si è reso </a:t>
            </a:r>
            <a:r>
              <a:rPr lang="it-IT" sz="2000" b="1" dirty="0">
                <a:solidFill>
                  <a:srgbClr val="00A197"/>
                </a:solidFill>
              </a:rPr>
              <a:t>consapevole</a:t>
            </a:r>
            <a:r>
              <a:rPr lang="it-IT" sz="2000" dirty="0"/>
              <a:t> che l’attuale m</a:t>
            </a:r>
            <a:r>
              <a:rPr lang="it-IT" sz="2000" b="1" dirty="0">
                <a:solidFill>
                  <a:srgbClr val="00A197"/>
                </a:solidFill>
              </a:rPr>
              <a:t>o</a:t>
            </a:r>
            <a:r>
              <a:rPr lang="it-IT" sz="2000" dirty="0"/>
              <a:t>dello di </a:t>
            </a:r>
            <a:r>
              <a:rPr lang="it-IT" sz="2000" b="1" dirty="0">
                <a:solidFill>
                  <a:srgbClr val="00A197"/>
                </a:solidFill>
              </a:rPr>
              <a:t>sviluppo</a:t>
            </a:r>
            <a:r>
              <a:rPr lang="it-IT" sz="2000" dirty="0"/>
              <a:t> </a:t>
            </a:r>
            <a:r>
              <a:rPr lang="it-IT" sz="2000" b="1" dirty="0">
                <a:solidFill>
                  <a:srgbClr val="00A197"/>
                </a:solidFill>
              </a:rPr>
              <a:t>non</a:t>
            </a:r>
            <a:r>
              <a:rPr lang="it-IT" sz="2000" dirty="0"/>
              <a:t> </a:t>
            </a:r>
            <a:r>
              <a:rPr lang="it-IT" sz="2000" b="1" dirty="0">
                <a:solidFill>
                  <a:srgbClr val="00A197"/>
                </a:solidFill>
              </a:rPr>
              <a:t>è</a:t>
            </a:r>
            <a:r>
              <a:rPr lang="it-IT" sz="2000" dirty="0"/>
              <a:t> più </a:t>
            </a:r>
            <a:r>
              <a:rPr lang="it-IT" sz="2000" b="1" dirty="0">
                <a:solidFill>
                  <a:srgbClr val="00A197"/>
                </a:solidFill>
              </a:rPr>
              <a:t>sostenibile</a:t>
            </a:r>
          </a:p>
          <a:p>
            <a:pPr marL="342900" indent="-342900" algn="just">
              <a:spcAft>
                <a:spcPts val="600"/>
              </a:spcAft>
              <a:buClr>
                <a:srgbClr val="00A197"/>
              </a:buClr>
              <a:buFont typeface="Arial" panose="020B0604020202020204" pitchFamily="34" charset="0"/>
              <a:buChar char="•"/>
            </a:pPr>
            <a:r>
              <a:rPr lang="it-IT" sz="2000" dirty="0"/>
              <a:t>Dal </a:t>
            </a:r>
            <a:r>
              <a:rPr lang="it-IT" sz="2000" b="1" dirty="0">
                <a:solidFill>
                  <a:srgbClr val="00A197"/>
                </a:solidFill>
              </a:rPr>
              <a:t>1972</a:t>
            </a:r>
            <a:r>
              <a:rPr lang="it-IT" sz="2000" dirty="0"/>
              <a:t> sono state avviate una serie di </a:t>
            </a:r>
            <a:r>
              <a:rPr lang="it-IT" sz="2000" b="1" dirty="0">
                <a:solidFill>
                  <a:srgbClr val="00A197"/>
                </a:solidFill>
              </a:rPr>
              <a:t>conferenze</a:t>
            </a:r>
            <a:r>
              <a:rPr lang="it-IT" sz="2000" dirty="0"/>
              <a:t> con gli </a:t>
            </a:r>
            <a:r>
              <a:rPr lang="it-IT" sz="2000" b="1" dirty="0">
                <a:solidFill>
                  <a:srgbClr val="00A197"/>
                </a:solidFill>
              </a:rPr>
              <a:t>Stati</a:t>
            </a:r>
            <a:r>
              <a:rPr lang="it-IT" sz="2000" dirty="0"/>
              <a:t> per </a:t>
            </a:r>
            <a:r>
              <a:rPr lang="it-IT" sz="2000" b="1" dirty="0">
                <a:solidFill>
                  <a:srgbClr val="00A197"/>
                </a:solidFill>
              </a:rPr>
              <a:t>trovare</a:t>
            </a:r>
            <a:r>
              <a:rPr lang="it-IT" sz="2000" dirty="0"/>
              <a:t> e </a:t>
            </a:r>
            <a:r>
              <a:rPr lang="it-IT" sz="2000" b="1" dirty="0">
                <a:solidFill>
                  <a:srgbClr val="00A197"/>
                </a:solidFill>
              </a:rPr>
              <a:t>attuare</a:t>
            </a:r>
            <a:r>
              <a:rPr lang="it-IT" sz="2000" dirty="0"/>
              <a:t> le </a:t>
            </a:r>
            <a:r>
              <a:rPr lang="it-IT" sz="2000" b="1" dirty="0">
                <a:solidFill>
                  <a:srgbClr val="00A197"/>
                </a:solidFill>
              </a:rPr>
              <a:t>soluzioni</a:t>
            </a:r>
          </a:p>
          <a:p>
            <a:pPr marL="342900" indent="-342900" algn="just">
              <a:spcAft>
                <a:spcPts val="600"/>
              </a:spcAft>
              <a:buClr>
                <a:srgbClr val="00A197"/>
              </a:buClr>
              <a:buFont typeface="Arial" panose="020B0604020202020204" pitchFamily="34" charset="0"/>
              <a:buChar char="•"/>
            </a:pPr>
            <a:r>
              <a:rPr lang="it-IT" sz="2000" dirty="0"/>
              <a:t>La realizzazione di un modello di </a:t>
            </a:r>
            <a:r>
              <a:rPr lang="it-IT" sz="2000" b="1" dirty="0">
                <a:solidFill>
                  <a:srgbClr val="00A197"/>
                </a:solidFill>
              </a:rPr>
              <a:t>sviluppo</a:t>
            </a:r>
            <a:r>
              <a:rPr lang="it-IT" sz="2000" dirty="0"/>
              <a:t> </a:t>
            </a:r>
            <a:r>
              <a:rPr lang="it-IT" sz="2000" b="1" dirty="0">
                <a:solidFill>
                  <a:srgbClr val="00A197"/>
                </a:solidFill>
              </a:rPr>
              <a:t>sostenibile</a:t>
            </a:r>
            <a:r>
              <a:rPr lang="it-IT" sz="2000" dirty="0"/>
              <a:t> deve necessariamente passare da una </a:t>
            </a:r>
            <a:r>
              <a:rPr lang="it-IT" sz="2000" b="1" dirty="0">
                <a:solidFill>
                  <a:srgbClr val="00A197"/>
                </a:solidFill>
              </a:rPr>
              <a:t>visione</a:t>
            </a:r>
            <a:r>
              <a:rPr lang="it-IT" sz="2000" dirty="0"/>
              <a:t> </a:t>
            </a:r>
            <a:r>
              <a:rPr lang="it-IT" sz="2000" b="1" dirty="0">
                <a:solidFill>
                  <a:srgbClr val="00A197"/>
                </a:solidFill>
              </a:rPr>
              <a:t>integrata</a:t>
            </a:r>
            <a:r>
              <a:rPr lang="it-IT" sz="2000" dirty="0"/>
              <a:t> e </a:t>
            </a:r>
            <a:r>
              <a:rPr lang="it-IT" sz="2000" b="1" dirty="0">
                <a:solidFill>
                  <a:srgbClr val="00A197"/>
                </a:solidFill>
              </a:rPr>
              <a:t>sistemica</a:t>
            </a:r>
            <a:r>
              <a:rPr lang="it-IT" sz="2000" dirty="0"/>
              <a:t> degli ambiti </a:t>
            </a:r>
            <a:r>
              <a:rPr lang="it-IT" sz="2000" b="1" dirty="0">
                <a:solidFill>
                  <a:srgbClr val="00A197"/>
                </a:solidFill>
              </a:rPr>
              <a:t>ambientale</a:t>
            </a:r>
            <a:r>
              <a:rPr lang="it-IT" sz="2000" dirty="0"/>
              <a:t>, </a:t>
            </a:r>
            <a:r>
              <a:rPr lang="it-IT" sz="2000" b="1" dirty="0">
                <a:solidFill>
                  <a:srgbClr val="00A197"/>
                </a:solidFill>
              </a:rPr>
              <a:t>sociale</a:t>
            </a:r>
            <a:r>
              <a:rPr lang="it-IT" sz="2000" dirty="0"/>
              <a:t> ed </a:t>
            </a:r>
            <a:r>
              <a:rPr lang="it-IT" sz="2000" b="1" dirty="0">
                <a:solidFill>
                  <a:srgbClr val="00A197"/>
                </a:solidFill>
              </a:rPr>
              <a:t>economico</a:t>
            </a:r>
            <a:r>
              <a:rPr lang="it-IT" sz="2000" dirty="0"/>
              <a:t>.</a:t>
            </a:r>
          </a:p>
          <a:p>
            <a:pPr marL="342900" indent="-342900" algn="just">
              <a:spcAft>
                <a:spcPts val="600"/>
              </a:spcAft>
              <a:buClr>
                <a:srgbClr val="00A197"/>
              </a:buClr>
              <a:buFont typeface="Arial" panose="020B0604020202020204" pitchFamily="34" charset="0"/>
              <a:buChar char="•"/>
            </a:pPr>
            <a:r>
              <a:rPr lang="it-IT" sz="2000" dirty="0"/>
              <a:t>Gli </a:t>
            </a:r>
            <a:r>
              <a:rPr lang="it-IT" sz="2000" b="1" dirty="0">
                <a:solidFill>
                  <a:srgbClr val="00A197"/>
                </a:solidFill>
              </a:rPr>
              <a:t>attori</a:t>
            </a:r>
            <a:r>
              <a:rPr lang="it-IT" sz="2000" dirty="0"/>
              <a:t> che devono impegnarsi in questa trasformazione sono gli </a:t>
            </a:r>
            <a:r>
              <a:rPr lang="it-IT" sz="2000" b="1" dirty="0">
                <a:solidFill>
                  <a:srgbClr val="00A197"/>
                </a:solidFill>
              </a:rPr>
              <a:t>Stati</a:t>
            </a:r>
            <a:r>
              <a:rPr lang="it-IT" sz="2000" dirty="0"/>
              <a:t>, le </a:t>
            </a:r>
            <a:r>
              <a:rPr lang="it-IT" sz="2000" b="1" dirty="0">
                <a:solidFill>
                  <a:srgbClr val="00A197"/>
                </a:solidFill>
              </a:rPr>
              <a:t>imprese</a:t>
            </a:r>
            <a:r>
              <a:rPr lang="it-IT" sz="2000" dirty="0"/>
              <a:t>, le </a:t>
            </a:r>
            <a:r>
              <a:rPr lang="it-IT" sz="2000" b="1" dirty="0">
                <a:solidFill>
                  <a:srgbClr val="00A197"/>
                </a:solidFill>
              </a:rPr>
              <a:t>associazioni</a:t>
            </a:r>
            <a:r>
              <a:rPr lang="it-IT" sz="2000" dirty="0"/>
              <a:t> e i </a:t>
            </a:r>
            <a:r>
              <a:rPr lang="it-IT" sz="2000" b="1" dirty="0">
                <a:solidFill>
                  <a:srgbClr val="00A197"/>
                </a:solidFill>
              </a:rPr>
              <a:t>cittadini</a:t>
            </a:r>
          </a:p>
          <a:p>
            <a:pPr marL="342900" indent="-342900" algn="just">
              <a:spcAft>
                <a:spcPts val="600"/>
              </a:spcAft>
              <a:buClr>
                <a:srgbClr val="00A197"/>
              </a:buClr>
              <a:buFont typeface="Arial" panose="020B0604020202020204" pitchFamily="34" charset="0"/>
              <a:buChar char="•"/>
            </a:pPr>
            <a:r>
              <a:rPr lang="it-IT" sz="2000" dirty="0"/>
              <a:t>I </a:t>
            </a:r>
            <a:r>
              <a:rPr lang="it-IT" sz="2000" b="1" dirty="0">
                <a:solidFill>
                  <a:srgbClr val="00A197"/>
                </a:solidFill>
              </a:rPr>
              <a:t>cittadini</a:t>
            </a:r>
            <a:r>
              <a:rPr lang="it-IT" sz="2000" dirty="0"/>
              <a:t> sono </a:t>
            </a:r>
            <a:r>
              <a:rPr lang="it-IT" sz="2000" b="1" dirty="0">
                <a:solidFill>
                  <a:srgbClr val="00A197"/>
                </a:solidFill>
              </a:rPr>
              <a:t>consapevoli</a:t>
            </a:r>
            <a:r>
              <a:rPr lang="it-IT" sz="2000" dirty="0"/>
              <a:t> delle </a:t>
            </a:r>
            <a:r>
              <a:rPr lang="it-IT" sz="2000" b="1" dirty="0">
                <a:solidFill>
                  <a:srgbClr val="00A197"/>
                </a:solidFill>
              </a:rPr>
              <a:t>necessità</a:t>
            </a:r>
            <a:r>
              <a:rPr lang="it-IT" sz="2000" dirty="0"/>
              <a:t> e </a:t>
            </a:r>
            <a:r>
              <a:rPr lang="it-IT" sz="2000" b="1" dirty="0">
                <a:solidFill>
                  <a:srgbClr val="00A197"/>
                </a:solidFill>
              </a:rPr>
              <a:t>urgenza</a:t>
            </a:r>
            <a:r>
              <a:rPr lang="it-IT" sz="2000" dirty="0"/>
              <a:t> di avviare questo processo di trasformazione, ma la </a:t>
            </a:r>
            <a:r>
              <a:rPr lang="it-IT" sz="2000" b="1" dirty="0">
                <a:solidFill>
                  <a:srgbClr val="00A197"/>
                </a:solidFill>
              </a:rPr>
              <a:t>conoscenza</a:t>
            </a:r>
            <a:r>
              <a:rPr lang="it-IT" sz="2000" dirty="0"/>
              <a:t> delle azioni </a:t>
            </a:r>
            <a:r>
              <a:rPr lang="it-IT" sz="2000" b="1" dirty="0">
                <a:solidFill>
                  <a:srgbClr val="00A197"/>
                </a:solidFill>
              </a:rPr>
              <a:t>non</a:t>
            </a:r>
            <a:r>
              <a:rPr lang="it-IT" sz="2000" dirty="0"/>
              <a:t> è </a:t>
            </a:r>
            <a:r>
              <a:rPr lang="it-IT" sz="2000" b="1" dirty="0">
                <a:solidFill>
                  <a:srgbClr val="00A197"/>
                </a:solidFill>
              </a:rPr>
              <a:t>diffusa</a:t>
            </a:r>
          </a:p>
          <a:p>
            <a:pPr marL="342900" indent="-342900" algn="just">
              <a:spcAft>
                <a:spcPts val="600"/>
              </a:spcAft>
              <a:buClr>
                <a:srgbClr val="00A197"/>
              </a:buClr>
              <a:buFont typeface="Arial" panose="020B0604020202020204" pitchFamily="34" charset="0"/>
              <a:buChar char="•"/>
            </a:pPr>
            <a:r>
              <a:rPr lang="it-IT" sz="2000" dirty="0"/>
              <a:t>Il </a:t>
            </a:r>
            <a:r>
              <a:rPr lang="it-IT" sz="2000" b="1" dirty="0">
                <a:solidFill>
                  <a:srgbClr val="00A197"/>
                </a:solidFill>
              </a:rPr>
              <a:t>25</a:t>
            </a:r>
            <a:r>
              <a:rPr lang="it-IT" sz="2000" dirty="0"/>
              <a:t> </a:t>
            </a:r>
            <a:r>
              <a:rPr lang="it-IT" sz="2000" b="1" dirty="0">
                <a:solidFill>
                  <a:srgbClr val="00A197"/>
                </a:solidFill>
              </a:rPr>
              <a:t>settembre</a:t>
            </a:r>
            <a:r>
              <a:rPr lang="it-IT" sz="2000" dirty="0"/>
              <a:t> </a:t>
            </a:r>
            <a:r>
              <a:rPr lang="it-IT" sz="2000" b="1" dirty="0">
                <a:solidFill>
                  <a:srgbClr val="00A197"/>
                </a:solidFill>
              </a:rPr>
              <a:t>2015</a:t>
            </a:r>
            <a:r>
              <a:rPr lang="it-IT" sz="2000" dirty="0"/>
              <a:t> viene approvata </a:t>
            </a:r>
            <a:r>
              <a:rPr lang="it-IT" sz="2000" b="1" dirty="0">
                <a:solidFill>
                  <a:srgbClr val="00A197"/>
                </a:solidFill>
              </a:rPr>
              <a:t>l’Agenda</a:t>
            </a:r>
            <a:r>
              <a:rPr lang="it-IT" sz="2000" dirty="0"/>
              <a:t> </a:t>
            </a:r>
            <a:r>
              <a:rPr lang="it-IT" sz="2000" b="1" dirty="0">
                <a:solidFill>
                  <a:srgbClr val="00A197"/>
                </a:solidFill>
              </a:rPr>
              <a:t>2030</a:t>
            </a:r>
          </a:p>
          <a:p>
            <a:pPr marL="342900" indent="-342900" algn="just">
              <a:spcAft>
                <a:spcPts val="600"/>
              </a:spcAft>
              <a:buClr>
                <a:srgbClr val="00A197"/>
              </a:buClr>
              <a:buFont typeface="Arial" panose="020B0604020202020204" pitchFamily="34" charset="0"/>
              <a:buChar char="•"/>
            </a:pPr>
            <a:r>
              <a:rPr lang="it-IT" sz="2000" b="1" dirty="0">
                <a:solidFill>
                  <a:srgbClr val="00A197"/>
                </a:solidFill>
              </a:rPr>
              <a:t>L’Agenda</a:t>
            </a:r>
            <a:r>
              <a:rPr lang="it-IT" sz="2000" dirty="0"/>
              <a:t> individua </a:t>
            </a:r>
            <a:r>
              <a:rPr lang="it-IT" sz="2000" b="1" dirty="0">
                <a:solidFill>
                  <a:srgbClr val="00A197"/>
                </a:solidFill>
              </a:rPr>
              <a:t>17</a:t>
            </a:r>
            <a:r>
              <a:rPr lang="it-IT" sz="2000" dirty="0"/>
              <a:t> </a:t>
            </a:r>
            <a:r>
              <a:rPr lang="it-IT" sz="2000" b="1" dirty="0">
                <a:solidFill>
                  <a:srgbClr val="00A197"/>
                </a:solidFill>
              </a:rPr>
              <a:t>obiettivi</a:t>
            </a:r>
            <a:r>
              <a:rPr lang="it-IT" sz="2000" dirty="0"/>
              <a:t>, </a:t>
            </a:r>
            <a:r>
              <a:rPr lang="it-IT" sz="2000" b="1" dirty="0">
                <a:solidFill>
                  <a:srgbClr val="00A197"/>
                </a:solidFill>
              </a:rPr>
              <a:t>169</a:t>
            </a:r>
            <a:r>
              <a:rPr lang="it-IT" sz="2000" dirty="0"/>
              <a:t> </a:t>
            </a:r>
            <a:r>
              <a:rPr lang="it-IT" sz="2000" b="1" dirty="0">
                <a:solidFill>
                  <a:srgbClr val="00A197"/>
                </a:solidFill>
              </a:rPr>
              <a:t>target </a:t>
            </a:r>
            <a:r>
              <a:rPr lang="it-IT" sz="2000" dirty="0"/>
              <a:t>e</a:t>
            </a:r>
            <a:r>
              <a:rPr lang="it-IT" sz="2000" b="1" dirty="0">
                <a:solidFill>
                  <a:srgbClr val="00A197"/>
                </a:solidFill>
              </a:rPr>
              <a:t> 170 azioni quotidiane</a:t>
            </a:r>
          </a:p>
          <a:p>
            <a:pPr marL="342900" indent="-342900" algn="just">
              <a:spcAft>
                <a:spcPts val="600"/>
              </a:spcAft>
              <a:buClr>
                <a:srgbClr val="00A197"/>
              </a:buClr>
              <a:buFont typeface="Arial" panose="020B0604020202020204" pitchFamily="34" charset="0"/>
              <a:buChar char="•"/>
            </a:pPr>
            <a:endParaRPr lang="it-IT" sz="2000" dirty="0"/>
          </a:p>
          <a:p>
            <a:pPr marL="342900" indent="-342900" algn="just">
              <a:spcAft>
                <a:spcPts val="600"/>
              </a:spcAft>
              <a:buClr>
                <a:srgbClr val="00A197"/>
              </a:buClr>
              <a:buFont typeface="Arial" panose="020B0604020202020204" pitchFamily="34" charset="0"/>
              <a:buChar char="•"/>
            </a:pPr>
            <a:endParaRPr lang="it-IT" sz="2000" dirty="0"/>
          </a:p>
        </p:txBody>
      </p:sp>
    </p:spTree>
    <p:extLst>
      <p:ext uri="{BB962C8B-B14F-4D97-AF65-F5344CB8AC3E}">
        <p14:creationId xmlns:p14="http://schemas.microsoft.com/office/powerpoint/2010/main" val="3323986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a:extLst>
              <a:ext uri="{FF2B5EF4-FFF2-40B4-BE49-F238E27FC236}">
                <a16:creationId xmlns:a16="http://schemas.microsoft.com/office/drawing/2014/main" id="{78BBD03B-A5C5-47AA-8481-FEEF519DA1B8}"/>
              </a:ext>
            </a:extLst>
          </p:cNvPr>
          <p:cNvSpPr txBox="1"/>
          <p:nvPr/>
        </p:nvSpPr>
        <p:spPr>
          <a:xfrm>
            <a:off x="270000" y="6318002"/>
            <a:ext cx="341760" cy="276999"/>
          </a:xfrm>
          <a:prstGeom prst="rect">
            <a:avLst/>
          </a:prstGeom>
          <a:noFill/>
        </p:spPr>
        <p:txBody>
          <a:bodyPr wrap="none" rtlCol="0">
            <a:spAutoFit/>
          </a:bodyPr>
          <a:lstStyle/>
          <a:p>
            <a:r>
              <a:rPr lang="it-IT" sz="1200" dirty="0">
                <a:solidFill>
                  <a:srgbClr val="00A197"/>
                </a:solidFill>
                <a:latin typeface="Calibri" panose="020F0502020204030204" pitchFamily="34" charset="0"/>
                <a:cs typeface="Calibri" panose="020F0502020204030204" pitchFamily="34" charset="0"/>
              </a:rPr>
              <a:t>26</a:t>
            </a:r>
          </a:p>
        </p:txBody>
      </p:sp>
      <p:pic>
        <p:nvPicPr>
          <p:cNvPr id="8" name="Immagine 7">
            <a:extLst>
              <a:ext uri="{FF2B5EF4-FFF2-40B4-BE49-F238E27FC236}">
                <a16:creationId xmlns:a16="http://schemas.microsoft.com/office/drawing/2014/main" id="{19127CAD-21FB-440D-A909-8DD3EF5BFE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0802" y="6498000"/>
            <a:ext cx="1108567" cy="162000"/>
          </a:xfrm>
          <a:prstGeom prst="rect">
            <a:avLst/>
          </a:prstGeom>
        </p:spPr>
      </p:pic>
      <p:pic>
        <p:nvPicPr>
          <p:cNvPr id="12" name="Immagine 11">
            <a:extLst>
              <a:ext uri="{FF2B5EF4-FFF2-40B4-BE49-F238E27FC236}">
                <a16:creationId xmlns:a16="http://schemas.microsoft.com/office/drawing/2014/main" id="{B996945C-584B-4E3E-89E6-9B03711270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000" y="1339200"/>
            <a:ext cx="1656000" cy="1656000"/>
          </a:xfrm>
          <a:prstGeom prst="rect">
            <a:avLst/>
          </a:prstGeom>
        </p:spPr>
      </p:pic>
      <p:sp>
        <p:nvSpPr>
          <p:cNvPr id="14" name="CasellaDiTesto 13">
            <a:extLst>
              <a:ext uri="{FF2B5EF4-FFF2-40B4-BE49-F238E27FC236}">
                <a16:creationId xmlns:a16="http://schemas.microsoft.com/office/drawing/2014/main" id="{ED0BBE29-0679-46C6-8834-46BAAF975DE6}"/>
              </a:ext>
            </a:extLst>
          </p:cNvPr>
          <p:cNvSpPr txBox="1"/>
          <p:nvPr/>
        </p:nvSpPr>
        <p:spPr>
          <a:xfrm>
            <a:off x="2160000" y="1242000"/>
            <a:ext cx="6480000" cy="1107996"/>
          </a:xfrm>
          <a:prstGeom prst="rect">
            <a:avLst/>
          </a:prstGeom>
          <a:noFill/>
        </p:spPr>
        <p:txBody>
          <a:bodyPr wrap="square" rtlCol="0">
            <a:spAutoFit/>
          </a:bodyPr>
          <a:lstStyle/>
          <a:p>
            <a:pPr algn="just">
              <a:spcAft>
                <a:spcPts val="600"/>
              </a:spcAft>
            </a:pPr>
            <a:r>
              <a:rPr lang="it-IT" sz="2200" b="1" i="1" dirty="0">
                <a:solidFill>
                  <a:srgbClr val="00A197"/>
                </a:solidFill>
              </a:rPr>
              <a:t>Incentivare una crescita economica duratura, inclusiva e sostenibile, un'occupazione piena e produttiva ed un lavoro dignitoso per tutti</a:t>
            </a:r>
          </a:p>
        </p:txBody>
      </p:sp>
      <p:sp>
        <p:nvSpPr>
          <p:cNvPr id="2" name="CasellaDiTesto 1">
            <a:extLst>
              <a:ext uri="{FF2B5EF4-FFF2-40B4-BE49-F238E27FC236}">
                <a16:creationId xmlns:a16="http://schemas.microsoft.com/office/drawing/2014/main" id="{66E519E7-D3E4-49AF-A10F-C40389036785}"/>
              </a:ext>
            </a:extLst>
          </p:cNvPr>
          <p:cNvSpPr txBox="1"/>
          <p:nvPr/>
        </p:nvSpPr>
        <p:spPr>
          <a:xfrm>
            <a:off x="233999" y="3060000"/>
            <a:ext cx="7200000" cy="2846933"/>
          </a:xfrm>
          <a:prstGeom prst="rect">
            <a:avLst/>
          </a:prstGeom>
          <a:noFill/>
        </p:spPr>
        <p:txBody>
          <a:bodyPr wrap="square" rtlCol="0">
            <a:spAutoFit/>
          </a:bodyPr>
          <a:lstStyle/>
          <a:p>
            <a:pPr algn="just">
              <a:spcAft>
                <a:spcPts val="600"/>
              </a:spcAft>
              <a:buClr>
                <a:srgbClr val="00A197"/>
              </a:buClr>
            </a:pPr>
            <a:r>
              <a:rPr lang="it-IT" sz="2400" b="1" dirty="0">
                <a:solidFill>
                  <a:srgbClr val="00A197"/>
                </a:solidFill>
              </a:rPr>
              <a:t>Target</a:t>
            </a:r>
          </a:p>
          <a:p>
            <a:pPr marL="719138" indent="-358775" algn="just">
              <a:spcAft>
                <a:spcPts val="600"/>
              </a:spcAft>
              <a:buClr>
                <a:srgbClr val="00A197"/>
              </a:buClr>
              <a:buFont typeface="Arial" panose="020B0604020202020204" pitchFamily="34" charset="0"/>
              <a:buChar char="•"/>
            </a:pPr>
            <a:r>
              <a:rPr lang="it-IT" sz="1900" dirty="0"/>
              <a:t>Entro il </a:t>
            </a:r>
            <a:r>
              <a:rPr lang="it-IT" sz="1900" b="1" dirty="0">
                <a:solidFill>
                  <a:srgbClr val="00A197"/>
                </a:solidFill>
              </a:rPr>
              <a:t>2030</a:t>
            </a:r>
            <a:r>
              <a:rPr lang="it-IT" sz="1900" dirty="0"/>
              <a:t>, raggiungere la </a:t>
            </a:r>
            <a:r>
              <a:rPr lang="it-IT" sz="1900" b="1" dirty="0">
                <a:solidFill>
                  <a:srgbClr val="00A197"/>
                </a:solidFill>
              </a:rPr>
              <a:t>piena</a:t>
            </a:r>
            <a:r>
              <a:rPr lang="it-IT" sz="1900" dirty="0"/>
              <a:t> e </a:t>
            </a:r>
            <a:r>
              <a:rPr lang="it-IT" sz="1900" b="1" dirty="0">
                <a:solidFill>
                  <a:srgbClr val="00A197"/>
                </a:solidFill>
              </a:rPr>
              <a:t>produttiva</a:t>
            </a:r>
            <a:r>
              <a:rPr lang="it-IT" sz="1900" dirty="0"/>
              <a:t> </a:t>
            </a:r>
            <a:r>
              <a:rPr lang="it-IT" sz="1900" b="1" dirty="0">
                <a:solidFill>
                  <a:srgbClr val="00A197"/>
                </a:solidFill>
              </a:rPr>
              <a:t>occupazione</a:t>
            </a:r>
            <a:r>
              <a:rPr lang="it-IT" sz="1900" dirty="0"/>
              <a:t> e un </a:t>
            </a:r>
            <a:r>
              <a:rPr lang="it-IT" sz="1900" b="1" dirty="0">
                <a:solidFill>
                  <a:srgbClr val="00A197"/>
                </a:solidFill>
              </a:rPr>
              <a:t>lavoro</a:t>
            </a:r>
            <a:r>
              <a:rPr lang="it-IT" sz="1900" dirty="0"/>
              <a:t> </a:t>
            </a:r>
            <a:r>
              <a:rPr lang="it-IT" sz="1900" b="1" dirty="0">
                <a:solidFill>
                  <a:srgbClr val="00A197"/>
                </a:solidFill>
              </a:rPr>
              <a:t>dignitoso</a:t>
            </a:r>
            <a:r>
              <a:rPr lang="it-IT" sz="1900" dirty="0"/>
              <a:t> per tutte le </a:t>
            </a:r>
            <a:r>
              <a:rPr lang="it-IT" sz="1900" b="1" dirty="0">
                <a:solidFill>
                  <a:srgbClr val="00A197"/>
                </a:solidFill>
              </a:rPr>
              <a:t>donne</a:t>
            </a:r>
            <a:r>
              <a:rPr lang="it-IT" sz="1900" dirty="0"/>
              <a:t> e gli </a:t>
            </a:r>
            <a:r>
              <a:rPr lang="it-IT" sz="1900" b="1" dirty="0">
                <a:solidFill>
                  <a:srgbClr val="00A197"/>
                </a:solidFill>
              </a:rPr>
              <a:t>uomini</a:t>
            </a:r>
            <a:r>
              <a:rPr lang="it-IT" sz="1900" dirty="0"/>
              <a:t> e la </a:t>
            </a:r>
            <a:r>
              <a:rPr lang="it-IT" sz="1900" b="1" dirty="0">
                <a:solidFill>
                  <a:srgbClr val="00A197"/>
                </a:solidFill>
              </a:rPr>
              <a:t>parità</a:t>
            </a:r>
            <a:r>
              <a:rPr lang="it-IT" sz="1900" dirty="0"/>
              <a:t> di </a:t>
            </a:r>
            <a:r>
              <a:rPr lang="it-IT" sz="1900" b="1" dirty="0">
                <a:solidFill>
                  <a:srgbClr val="00A197"/>
                </a:solidFill>
              </a:rPr>
              <a:t>retribuzione</a:t>
            </a:r>
            <a:r>
              <a:rPr lang="it-IT" sz="1900" dirty="0"/>
              <a:t> per lavoro di pari valore</a:t>
            </a:r>
          </a:p>
          <a:p>
            <a:pPr marL="719138" indent="-358775" algn="just">
              <a:spcAft>
                <a:spcPts val="600"/>
              </a:spcAft>
              <a:buClr>
                <a:srgbClr val="00A197"/>
              </a:buClr>
              <a:buFont typeface="Arial" panose="020B0604020202020204" pitchFamily="34" charset="0"/>
              <a:buChar char="•"/>
            </a:pPr>
            <a:r>
              <a:rPr lang="it-IT" sz="1900" dirty="0"/>
              <a:t>Entro il </a:t>
            </a:r>
            <a:r>
              <a:rPr lang="it-IT" sz="1900" b="1" dirty="0">
                <a:solidFill>
                  <a:srgbClr val="00A197"/>
                </a:solidFill>
              </a:rPr>
              <a:t>2020</a:t>
            </a:r>
            <a:r>
              <a:rPr lang="it-IT" sz="1900" dirty="0"/>
              <a:t>, </a:t>
            </a:r>
            <a:r>
              <a:rPr lang="it-IT" sz="1900" b="1" dirty="0">
                <a:solidFill>
                  <a:srgbClr val="00A197"/>
                </a:solidFill>
              </a:rPr>
              <a:t>ridurre</a:t>
            </a:r>
            <a:r>
              <a:rPr lang="it-IT" sz="1900" dirty="0"/>
              <a:t> sostanzialmente la </a:t>
            </a:r>
            <a:r>
              <a:rPr lang="it-IT" sz="1900" b="1" dirty="0">
                <a:solidFill>
                  <a:srgbClr val="00A197"/>
                </a:solidFill>
              </a:rPr>
              <a:t>percentuale</a:t>
            </a:r>
            <a:r>
              <a:rPr lang="it-IT" sz="1900" dirty="0"/>
              <a:t> di </a:t>
            </a:r>
            <a:r>
              <a:rPr lang="it-IT" sz="1900" b="1" dirty="0">
                <a:solidFill>
                  <a:srgbClr val="00A197"/>
                </a:solidFill>
              </a:rPr>
              <a:t>giovani</a:t>
            </a:r>
            <a:r>
              <a:rPr lang="it-IT" sz="1900" dirty="0"/>
              <a:t> </a:t>
            </a:r>
            <a:r>
              <a:rPr lang="it-IT" sz="1900" b="1" dirty="0">
                <a:solidFill>
                  <a:srgbClr val="00A197"/>
                </a:solidFill>
              </a:rPr>
              <a:t>disoccupati</a:t>
            </a:r>
            <a:r>
              <a:rPr lang="it-IT" sz="1900" dirty="0"/>
              <a:t> che non seguano un corso di studi o che non seguano corsi di formazione</a:t>
            </a:r>
          </a:p>
          <a:p>
            <a:pPr marL="719138" indent="-358775" algn="just">
              <a:spcAft>
                <a:spcPts val="600"/>
              </a:spcAft>
              <a:buClr>
                <a:srgbClr val="00A197"/>
              </a:buClr>
              <a:buFont typeface="Arial" panose="020B0604020202020204" pitchFamily="34" charset="0"/>
              <a:buChar char="•"/>
            </a:pPr>
            <a:r>
              <a:rPr lang="it-IT" sz="1900" b="1" dirty="0">
                <a:solidFill>
                  <a:srgbClr val="00A197"/>
                </a:solidFill>
              </a:rPr>
              <a:t>…</a:t>
            </a:r>
          </a:p>
        </p:txBody>
      </p:sp>
      <p:sp>
        <p:nvSpPr>
          <p:cNvPr id="9" name="Titolo 3">
            <a:extLst>
              <a:ext uri="{FF2B5EF4-FFF2-40B4-BE49-F238E27FC236}">
                <a16:creationId xmlns:a16="http://schemas.microsoft.com/office/drawing/2014/main" id="{8613311E-FFE0-495F-A4B2-660D05E9AC84}"/>
              </a:ext>
            </a:extLst>
          </p:cNvPr>
          <p:cNvSpPr txBox="1">
            <a:spLocks/>
          </p:cNvSpPr>
          <p:nvPr/>
        </p:nvSpPr>
        <p:spPr>
          <a:xfrm>
            <a:off x="234000" y="475200"/>
            <a:ext cx="8690400" cy="505528"/>
          </a:xfrm>
          <a:prstGeom prst="rect">
            <a:avLst/>
          </a:prstGeom>
        </p:spPr>
        <p:txBody>
          <a:bodyPr vert="horz" lIns="0" tIns="0" rIns="0" bIns="0" rtlCol="0" anchor="t" anchorCtr="0">
            <a:noAutofit/>
          </a:bodyPr>
          <a:lstStyle>
            <a:lvl1pPr algn="l" rtl="0" eaLnBrk="1" fontAlgn="base" hangingPunct="1">
              <a:lnSpc>
                <a:spcPts val="2400"/>
              </a:lnSpc>
              <a:spcBef>
                <a:spcPct val="0"/>
              </a:spcBef>
              <a:spcAft>
                <a:spcPct val="0"/>
              </a:spcAft>
              <a:defRPr lang="en-GB" sz="2200" b="1" kern="1200" noProof="0" dirty="0">
                <a:solidFill>
                  <a:schemeClr val="tx1"/>
                </a:solidFill>
                <a:latin typeface="+mj-lt"/>
                <a:ea typeface="+mj-ea"/>
                <a:cs typeface="Arial" panose="020B0604020202020204" pitchFamily="34" charset="0"/>
              </a:defRPr>
            </a:lvl1pPr>
            <a:lvl2pPr algn="ctr" rtl="0" eaLnBrk="1" fontAlgn="base" hangingPunct="1">
              <a:spcBef>
                <a:spcPct val="0"/>
              </a:spcBef>
              <a:spcAft>
                <a:spcPct val="0"/>
              </a:spcAft>
              <a:defRPr sz="3300">
                <a:solidFill>
                  <a:schemeClr val="tx1"/>
                </a:solidFill>
                <a:latin typeface="Arial" charset="0"/>
              </a:defRPr>
            </a:lvl2pPr>
            <a:lvl3pPr algn="ctr" rtl="0" eaLnBrk="1" fontAlgn="base" hangingPunct="1">
              <a:spcBef>
                <a:spcPct val="0"/>
              </a:spcBef>
              <a:spcAft>
                <a:spcPct val="0"/>
              </a:spcAft>
              <a:defRPr sz="3300">
                <a:solidFill>
                  <a:schemeClr val="tx1"/>
                </a:solidFill>
                <a:latin typeface="Arial" charset="0"/>
              </a:defRPr>
            </a:lvl3pPr>
            <a:lvl4pPr algn="ctr" rtl="0" eaLnBrk="1" fontAlgn="base" hangingPunct="1">
              <a:spcBef>
                <a:spcPct val="0"/>
              </a:spcBef>
              <a:spcAft>
                <a:spcPct val="0"/>
              </a:spcAft>
              <a:defRPr sz="3300">
                <a:solidFill>
                  <a:schemeClr val="tx1"/>
                </a:solidFill>
                <a:latin typeface="Arial" charset="0"/>
              </a:defRPr>
            </a:lvl4pPr>
            <a:lvl5pPr algn="ctr" rtl="0" eaLnBrk="1" fontAlgn="base" hangingPunct="1">
              <a:spcBef>
                <a:spcPct val="0"/>
              </a:spcBef>
              <a:spcAft>
                <a:spcPct val="0"/>
              </a:spcAft>
              <a:defRPr sz="3300">
                <a:solidFill>
                  <a:schemeClr val="tx1"/>
                </a:solidFill>
                <a:latin typeface="Arial" charset="0"/>
              </a:defRPr>
            </a:lvl5pPr>
            <a:lvl6pPr marL="342875" algn="ctr" rtl="0" eaLnBrk="1" fontAlgn="base" hangingPunct="1">
              <a:spcBef>
                <a:spcPct val="0"/>
              </a:spcBef>
              <a:spcAft>
                <a:spcPct val="0"/>
              </a:spcAft>
              <a:defRPr sz="3300">
                <a:solidFill>
                  <a:schemeClr val="tx1"/>
                </a:solidFill>
                <a:latin typeface="Arial" charset="0"/>
              </a:defRPr>
            </a:lvl6pPr>
            <a:lvl7pPr marL="685749" algn="ctr" rtl="0" eaLnBrk="1" fontAlgn="base" hangingPunct="1">
              <a:spcBef>
                <a:spcPct val="0"/>
              </a:spcBef>
              <a:spcAft>
                <a:spcPct val="0"/>
              </a:spcAft>
              <a:defRPr sz="3300">
                <a:solidFill>
                  <a:schemeClr val="tx1"/>
                </a:solidFill>
                <a:latin typeface="Arial" charset="0"/>
              </a:defRPr>
            </a:lvl7pPr>
            <a:lvl8pPr marL="1028624" algn="ctr" rtl="0" eaLnBrk="1" fontAlgn="base" hangingPunct="1">
              <a:spcBef>
                <a:spcPct val="0"/>
              </a:spcBef>
              <a:spcAft>
                <a:spcPct val="0"/>
              </a:spcAft>
              <a:defRPr sz="3300">
                <a:solidFill>
                  <a:schemeClr val="tx1"/>
                </a:solidFill>
                <a:latin typeface="Arial" charset="0"/>
              </a:defRPr>
            </a:lvl8pPr>
            <a:lvl9pPr marL="1371498" algn="ctr" rtl="0" eaLnBrk="1" fontAlgn="base" hangingPunct="1">
              <a:spcBef>
                <a:spcPct val="0"/>
              </a:spcBef>
              <a:spcAft>
                <a:spcPct val="0"/>
              </a:spcAft>
              <a:defRPr sz="3300">
                <a:solidFill>
                  <a:schemeClr val="tx1"/>
                </a:solidFill>
                <a:latin typeface="Arial" charset="0"/>
              </a:defRPr>
            </a:lvl9pPr>
          </a:lstStyle>
          <a:p>
            <a:pPr lvl="0"/>
            <a:r>
              <a:rPr lang="it-IT" sz="2800" b="0" dirty="0">
                <a:latin typeface="+mn-lt"/>
                <a:cs typeface="+mj-cs"/>
              </a:rPr>
              <a:t>Obiettivi e Target</a:t>
            </a:r>
            <a:endParaRPr lang="it-IT" sz="2800" dirty="0"/>
          </a:p>
        </p:txBody>
      </p:sp>
      <p:pic>
        <p:nvPicPr>
          <p:cNvPr id="10" name="Picture 6" descr="Target market Vectors &amp; Illustrations for Free Download | Freepik">
            <a:extLst>
              <a:ext uri="{FF2B5EF4-FFF2-40B4-BE49-F238E27FC236}">
                <a16:creationId xmlns:a16="http://schemas.microsoft.com/office/drawing/2014/main" id="{23EA09AB-DFE3-4911-95EC-8DD6538CBD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90699" y="3750810"/>
            <a:ext cx="949300" cy="949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79330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a:extLst>
              <a:ext uri="{FF2B5EF4-FFF2-40B4-BE49-F238E27FC236}">
                <a16:creationId xmlns:a16="http://schemas.microsoft.com/office/drawing/2014/main" id="{78BBD03B-A5C5-47AA-8481-FEEF519DA1B8}"/>
              </a:ext>
            </a:extLst>
          </p:cNvPr>
          <p:cNvSpPr txBox="1"/>
          <p:nvPr/>
        </p:nvSpPr>
        <p:spPr>
          <a:xfrm>
            <a:off x="270000" y="6318002"/>
            <a:ext cx="341760" cy="276999"/>
          </a:xfrm>
          <a:prstGeom prst="rect">
            <a:avLst/>
          </a:prstGeom>
          <a:noFill/>
        </p:spPr>
        <p:txBody>
          <a:bodyPr wrap="none" rtlCol="0">
            <a:spAutoFit/>
          </a:bodyPr>
          <a:lstStyle/>
          <a:p>
            <a:r>
              <a:rPr lang="it-IT" sz="1200" dirty="0">
                <a:solidFill>
                  <a:srgbClr val="00A197"/>
                </a:solidFill>
                <a:latin typeface="Calibri" panose="020F0502020204030204" pitchFamily="34" charset="0"/>
                <a:cs typeface="Calibri" panose="020F0502020204030204" pitchFamily="34" charset="0"/>
              </a:rPr>
              <a:t>27</a:t>
            </a:r>
          </a:p>
        </p:txBody>
      </p:sp>
      <p:pic>
        <p:nvPicPr>
          <p:cNvPr id="8" name="Immagine 7">
            <a:extLst>
              <a:ext uri="{FF2B5EF4-FFF2-40B4-BE49-F238E27FC236}">
                <a16:creationId xmlns:a16="http://schemas.microsoft.com/office/drawing/2014/main" id="{19127CAD-21FB-440D-A909-8DD3EF5BFE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0802" y="6498000"/>
            <a:ext cx="1108567" cy="162000"/>
          </a:xfrm>
          <a:prstGeom prst="rect">
            <a:avLst/>
          </a:prstGeom>
        </p:spPr>
      </p:pic>
      <p:pic>
        <p:nvPicPr>
          <p:cNvPr id="10" name="Immagine 9">
            <a:extLst>
              <a:ext uri="{FF2B5EF4-FFF2-40B4-BE49-F238E27FC236}">
                <a16:creationId xmlns:a16="http://schemas.microsoft.com/office/drawing/2014/main" id="{48DAA8FC-7353-4F66-862B-E2DE877920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000" y="1339200"/>
            <a:ext cx="1656000" cy="1656000"/>
          </a:xfrm>
          <a:prstGeom prst="rect">
            <a:avLst/>
          </a:prstGeom>
        </p:spPr>
      </p:pic>
      <p:sp>
        <p:nvSpPr>
          <p:cNvPr id="9" name="CasellaDiTesto 8">
            <a:extLst>
              <a:ext uri="{FF2B5EF4-FFF2-40B4-BE49-F238E27FC236}">
                <a16:creationId xmlns:a16="http://schemas.microsoft.com/office/drawing/2014/main" id="{D8C7D38D-FFF3-423F-A3FC-9C1D0E548DA2}"/>
              </a:ext>
            </a:extLst>
          </p:cNvPr>
          <p:cNvSpPr txBox="1"/>
          <p:nvPr/>
        </p:nvSpPr>
        <p:spPr>
          <a:xfrm>
            <a:off x="2160000" y="1242000"/>
            <a:ext cx="6480000" cy="1107996"/>
          </a:xfrm>
          <a:prstGeom prst="rect">
            <a:avLst/>
          </a:prstGeom>
          <a:noFill/>
        </p:spPr>
        <p:txBody>
          <a:bodyPr wrap="square" rtlCol="0">
            <a:spAutoFit/>
          </a:bodyPr>
          <a:lstStyle/>
          <a:p>
            <a:pPr algn="just">
              <a:spcAft>
                <a:spcPts val="600"/>
              </a:spcAft>
            </a:pPr>
            <a:r>
              <a:rPr lang="it-IT" sz="2200" b="1" i="1" dirty="0">
                <a:solidFill>
                  <a:srgbClr val="00A197"/>
                </a:solidFill>
              </a:rPr>
              <a:t>Costruire una infrastruttura resiliente e promuovere l'innovazione ed una industrializzazione equa, responsabile e sostenibile</a:t>
            </a:r>
          </a:p>
        </p:txBody>
      </p:sp>
      <p:sp>
        <p:nvSpPr>
          <p:cNvPr id="2" name="CasellaDiTesto 1">
            <a:extLst>
              <a:ext uri="{FF2B5EF4-FFF2-40B4-BE49-F238E27FC236}">
                <a16:creationId xmlns:a16="http://schemas.microsoft.com/office/drawing/2014/main" id="{B314BE9E-1D97-4C95-9D78-DA13E069E449}"/>
              </a:ext>
            </a:extLst>
          </p:cNvPr>
          <p:cNvSpPr txBox="1"/>
          <p:nvPr/>
        </p:nvSpPr>
        <p:spPr>
          <a:xfrm>
            <a:off x="233999" y="3060000"/>
            <a:ext cx="7200000" cy="3200876"/>
          </a:xfrm>
          <a:prstGeom prst="rect">
            <a:avLst/>
          </a:prstGeom>
          <a:noFill/>
        </p:spPr>
        <p:txBody>
          <a:bodyPr wrap="square" rtlCol="0">
            <a:spAutoFit/>
          </a:bodyPr>
          <a:lstStyle/>
          <a:p>
            <a:pPr algn="just">
              <a:spcAft>
                <a:spcPts val="600"/>
              </a:spcAft>
              <a:buClr>
                <a:srgbClr val="00A197"/>
              </a:buClr>
            </a:pPr>
            <a:r>
              <a:rPr lang="it-IT" sz="2400" b="1" dirty="0">
                <a:solidFill>
                  <a:srgbClr val="00A197"/>
                </a:solidFill>
              </a:rPr>
              <a:t>Target</a:t>
            </a:r>
          </a:p>
          <a:p>
            <a:pPr marL="719138" indent="-358775" algn="just">
              <a:spcAft>
                <a:spcPts val="600"/>
              </a:spcAft>
              <a:buClr>
                <a:srgbClr val="00A197"/>
              </a:buClr>
              <a:buFont typeface="Arial" panose="020B0604020202020204" pitchFamily="34" charset="0"/>
              <a:buChar char="•"/>
            </a:pPr>
            <a:r>
              <a:rPr lang="it-IT" sz="1900" dirty="0"/>
              <a:t>Sviluppare </a:t>
            </a:r>
            <a:r>
              <a:rPr lang="it-IT" sz="1900" b="1" dirty="0">
                <a:solidFill>
                  <a:srgbClr val="00A197"/>
                </a:solidFill>
              </a:rPr>
              <a:t>infrastrutture</a:t>
            </a:r>
            <a:r>
              <a:rPr lang="it-IT" sz="1900" dirty="0"/>
              <a:t> di </a:t>
            </a:r>
            <a:r>
              <a:rPr lang="it-IT" sz="1900" b="1" dirty="0">
                <a:solidFill>
                  <a:srgbClr val="00A197"/>
                </a:solidFill>
              </a:rPr>
              <a:t>qualità</a:t>
            </a:r>
            <a:r>
              <a:rPr lang="it-IT" sz="1900" dirty="0"/>
              <a:t>, </a:t>
            </a:r>
            <a:r>
              <a:rPr lang="it-IT" sz="1900" b="1" dirty="0">
                <a:solidFill>
                  <a:srgbClr val="00A197"/>
                </a:solidFill>
              </a:rPr>
              <a:t>affidabili</a:t>
            </a:r>
            <a:r>
              <a:rPr lang="it-IT" sz="1900" dirty="0"/>
              <a:t>, </a:t>
            </a:r>
            <a:r>
              <a:rPr lang="it-IT" sz="1900" b="1" dirty="0">
                <a:solidFill>
                  <a:srgbClr val="00A197"/>
                </a:solidFill>
              </a:rPr>
              <a:t>sostenibili</a:t>
            </a:r>
            <a:r>
              <a:rPr lang="it-IT" sz="1900" dirty="0"/>
              <a:t> e </a:t>
            </a:r>
            <a:r>
              <a:rPr lang="it-IT" sz="1900" b="1" dirty="0">
                <a:solidFill>
                  <a:srgbClr val="00A197"/>
                </a:solidFill>
              </a:rPr>
              <a:t>resilienti </a:t>
            </a:r>
            <a:r>
              <a:rPr lang="it-IT" sz="1900" dirty="0"/>
              <a:t>per sostenere lo sviluppo economico e il benessere umano</a:t>
            </a:r>
          </a:p>
          <a:p>
            <a:pPr marL="719138" indent="-358775" algn="just">
              <a:spcAft>
                <a:spcPts val="600"/>
              </a:spcAft>
              <a:buClr>
                <a:srgbClr val="00A197"/>
              </a:buClr>
              <a:buFont typeface="Arial" panose="020B0604020202020204" pitchFamily="34" charset="0"/>
              <a:buChar char="•"/>
            </a:pPr>
            <a:r>
              <a:rPr lang="it-IT" sz="1900" dirty="0"/>
              <a:t>Promuovere </a:t>
            </a:r>
            <a:r>
              <a:rPr lang="it-IT" sz="1900" b="1" dirty="0">
                <a:solidFill>
                  <a:srgbClr val="00A197"/>
                </a:solidFill>
              </a:rPr>
              <a:t>l'industrializzazione</a:t>
            </a:r>
            <a:r>
              <a:rPr lang="it-IT" sz="1900" dirty="0"/>
              <a:t> </a:t>
            </a:r>
            <a:r>
              <a:rPr lang="it-IT" sz="1900" b="1" dirty="0">
                <a:solidFill>
                  <a:srgbClr val="00A197"/>
                </a:solidFill>
              </a:rPr>
              <a:t>inclusiva</a:t>
            </a:r>
            <a:r>
              <a:rPr lang="it-IT" sz="1900" dirty="0"/>
              <a:t> e </a:t>
            </a:r>
            <a:r>
              <a:rPr lang="it-IT" sz="1900" b="1" dirty="0">
                <a:solidFill>
                  <a:srgbClr val="00A197"/>
                </a:solidFill>
              </a:rPr>
              <a:t>sostenibile</a:t>
            </a:r>
            <a:r>
              <a:rPr lang="it-IT" sz="1900" dirty="0"/>
              <a:t> e, entro il </a:t>
            </a:r>
            <a:r>
              <a:rPr lang="it-IT" sz="1900" b="1" dirty="0">
                <a:solidFill>
                  <a:srgbClr val="00A197"/>
                </a:solidFill>
              </a:rPr>
              <a:t>2030</a:t>
            </a:r>
            <a:r>
              <a:rPr lang="it-IT" sz="1900" dirty="0"/>
              <a:t>, </a:t>
            </a:r>
            <a:r>
              <a:rPr lang="it-IT" sz="1900" b="1" dirty="0">
                <a:solidFill>
                  <a:srgbClr val="00A197"/>
                </a:solidFill>
              </a:rPr>
              <a:t>aumentare</a:t>
            </a:r>
            <a:r>
              <a:rPr lang="it-IT" sz="1900" dirty="0"/>
              <a:t> in modo significativo la </a:t>
            </a:r>
            <a:r>
              <a:rPr lang="it-IT" sz="1900" b="1" dirty="0">
                <a:solidFill>
                  <a:srgbClr val="00A197"/>
                </a:solidFill>
              </a:rPr>
              <a:t>quota</a:t>
            </a:r>
            <a:r>
              <a:rPr lang="it-IT" sz="1900" dirty="0"/>
              <a:t> del </a:t>
            </a:r>
            <a:r>
              <a:rPr lang="it-IT" sz="1900" b="1" dirty="0">
                <a:solidFill>
                  <a:srgbClr val="00A197"/>
                </a:solidFill>
              </a:rPr>
              <a:t>settore</a:t>
            </a:r>
            <a:r>
              <a:rPr lang="it-IT" sz="1900" dirty="0"/>
              <a:t> di </a:t>
            </a:r>
            <a:r>
              <a:rPr lang="it-IT" sz="1900" b="1" dirty="0">
                <a:solidFill>
                  <a:srgbClr val="00A197"/>
                </a:solidFill>
              </a:rPr>
              <a:t>occupazione</a:t>
            </a:r>
            <a:r>
              <a:rPr lang="it-IT" sz="1900" dirty="0"/>
              <a:t> e il </a:t>
            </a:r>
            <a:r>
              <a:rPr lang="it-IT" sz="1900" b="1" dirty="0">
                <a:solidFill>
                  <a:srgbClr val="00A197"/>
                </a:solidFill>
              </a:rPr>
              <a:t>prodotto</a:t>
            </a:r>
            <a:r>
              <a:rPr lang="it-IT" sz="1900" dirty="0"/>
              <a:t> </a:t>
            </a:r>
            <a:r>
              <a:rPr lang="it-IT" sz="1900" b="1" dirty="0">
                <a:solidFill>
                  <a:srgbClr val="00A197"/>
                </a:solidFill>
              </a:rPr>
              <a:t>interno</a:t>
            </a:r>
            <a:r>
              <a:rPr lang="it-IT" sz="1900" dirty="0"/>
              <a:t> </a:t>
            </a:r>
            <a:r>
              <a:rPr lang="it-IT" sz="1900" b="1" dirty="0">
                <a:solidFill>
                  <a:srgbClr val="00A197"/>
                </a:solidFill>
              </a:rPr>
              <a:t>lordo</a:t>
            </a:r>
          </a:p>
          <a:p>
            <a:pPr marL="719138" indent="-358775" algn="just">
              <a:spcAft>
                <a:spcPts val="600"/>
              </a:spcAft>
              <a:buClr>
                <a:srgbClr val="00A197"/>
              </a:buClr>
              <a:buFont typeface="Arial" panose="020B0604020202020204" pitchFamily="34" charset="0"/>
              <a:buChar char="•"/>
            </a:pPr>
            <a:r>
              <a:rPr lang="it-IT" sz="1900" dirty="0">
                <a:solidFill>
                  <a:srgbClr val="00A197"/>
                </a:solidFill>
              </a:rPr>
              <a:t>…</a:t>
            </a:r>
          </a:p>
          <a:p>
            <a:pPr marL="342900" indent="-342900" algn="just">
              <a:buClr>
                <a:srgbClr val="00A197"/>
              </a:buClr>
              <a:buFont typeface="Arial" panose="020B0604020202020204" pitchFamily="34" charset="0"/>
              <a:buChar char="•"/>
            </a:pPr>
            <a:endParaRPr lang="it-IT" sz="1900" dirty="0"/>
          </a:p>
        </p:txBody>
      </p:sp>
      <p:sp>
        <p:nvSpPr>
          <p:cNvPr id="11" name="Titolo 3">
            <a:extLst>
              <a:ext uri="{FF2B5EF4-FFF2-40B4-BE49-F238E27FC236}">
                <a16:creationId xmlns:a16="http://schemas.microsoft.com/office/drawing/2014/main" id="{8913EFAF-C7B5-4D42-83ED-15CE9161AF90}"/>
              </a:ext>
            </a:extLst>
          </p:cNvPr>
          <p:cNvSpPr txBox="1">
            <a:spLocks/>
          </p:cNvSpPr>
          <p:nvPr/>
        </p:nvSpPr>
        <p:spPr>
          <a:xfrm>
            <a:off x="234000" y="475200"/>
            <a:ext cx="8690400" cy="505528"/>
          </a:xfrm>
          <a:prstGeom prst="rect">
            <a:avLst/>
          </a:prstGeom>
        </p:spPr>
        <p:txBody>
          <a:bodyPr vert="horz" lIns="0" tIns="0" rIns="0" bIns="0" rtlCol="0" anchor="t" anchorCtr="0">
            <a:noAutofit/>
          </a:bodyPr>
          <a:lstStyle>
            <a:lvl1pPr algn="l" rtl="0" eaLnBrk="1" fontAlgn="base" hangingPunct="1">
              <a:lnSpc>
                <a:spcPts val="2400"/>
              </a:lnSpc>
              <a:spcBef>
                <a:spcPct val="0"/>
              </a:spcBef>
              <a:spcAft>
                <a:spcPct val="0"/>
              </a:spcAft>
              <a:defRPr lang="en-GB" sz="2200" b="1" kern="1200" noProof="0" dirty="0">
                <a:solidFill>
                  <a:schemeClr val="tx1"/>
                </a:solidFill>
                <a:latin typeface="+mj-lt"/>
                <a:ea typeface="+mj-ea"/>
                <a:cs typeface="Arial" panose="020B0604020202020204" pitchFamily="34" charset="0"/>
              </a:defRPr>
            </a:lvl1pPr>
            <a:lvl2pPr algn="ctr" rtl="0" eaLnBrk="1" fontAlgn="base" hangingPunct="1">
              <a:spcBef>
                <a:spcPct val="0"/>
              </a:spcBef>
              <a:spcAft>
                <a:spcPct val="0"/>
              </a:spcAft>
              <a:defRPr sz="3300">
                <a:solidFill>
                  <a:schemeClr val="tx1"/>
                </a:solidFill>
                <a:latin typeface="Arial" charset="0"/>
              </a:defRPr>
            </a:lvl2pPr>
            <a:lvl3pPr algn="ctr" rtl="0" eaLnBrk="1" fontAlgn="base" hangingPunct="1">
              <a:spcBef>
                <a:spcPct val="0"/>
              </a:spcBef>
              <a:spcAft>
                <a:spcPct val="0"/>
              </a:spcAft>
              <a:defRPr sz="3300">
                <a:solidFill>
                  <a:schemeClr val="tx1"/>
                </a:solidFill>
                <a:latin typeface="Arial" charset="0"/>
              </a:defRPr>
            </a:lvl3pPr>
            <a:lvl4pPr algn="ctr" rtl="0" eaLnBrk="1" fontAlgn="base" hangingPunct="1">
              <a:spcBef>
                <a:spcPct val="0"/>
              </a:spcBef>
              <a:spcAft>
                <a:spcPct val="0"/>
              </a:spcAft>
              <a:defRPr sz="3300">
                <a:solidFill>
                  <a:schemeClr val="tx1"/>
                </a:solidFill>
                <a:latin typeface="Arial" charset="0"/>
              </a:defRPr>
            </a:lvl4pPr>
            <a:lvl5pPr algn="ctr" rtl="0" eaLnBrk="1" fontAlgn="base" hangingPunct="1">
              <a:spcBef>
                <a:spcPct val="0"/>
              </a:spcBef>
              <a:spcAft>
                <a:spcPct val="0"/>
              </a:spcAft>
              <a:defRPr sz="3300">
                <a:solidFill>
                  <a:schemeClr val="tx1"/>
                </a:solidFill>
                <a:latin typeface="Arial" charset="0"/>
              </a:defRPr>
            </a:lvl5pPr>
            <a:lvl6pPr marL="342875" algn="ctr" rtl="0" eaLnBrk="1" fontAlgn="base" hangingPunct="1">
              <a:spcBef>
                <a:spcPct val="0"/>
              </a:spcBef>
              <a:spcAft>
                <a:spcPct val="0"/>
              </a:spcAft>
              <a:defRPr sz="3300">
                <a:solidFill>
                  <a:schemeClr val="tx1"/>
                </a:solidFill>
                <a:latin typeface="Arial" charset="0"/>
              </a:defRPr>
            </a:lvl6pPr>
            <a:lvl7pPr marL="685749" algn="ctr" rtl="0" eaLnBrk="1" fontAlgn="base" hangingPunct="1">
              <a:spcBef>
                <a:spcPct val="0"/>
              </a:spcBef>
              <a:spcAft>
                <a:spcPct val="0"/>
              </a:spcAft>
              <a:defRPr sz="3300">
                <a:solidFill>
                  <a:schemeClr val="tx1"/>
                </a:solidFill>
                <a:latin typeface="Arial" charset="0"/>
              </a:defRPr>
            </a:lvl7pPr>
            <a:lvl8pPr marL="1028624" algn="ctr" rtl="0" eaLnBrk="1" fontAlgn="base" hangingPunct="1">
              <a:spcBef>
                <a:spcPct val="0"/>
              </a:spcBef>
              <a:spcAft>
                <a:spcPct val="0"/>
              </a:spcAft>
              <a:defRPr sz="3300">
                <a:solidFill>
                  <a:schemeClr val="tx1"/>
                </a:solidFill>
                <a:latin typeface="Arial" charset="0"/>
              </a:defRPr>
            </a:lvl8pPr>
            <a:lvl9pPr marL="1371498" algn="ctr" rtl="0" eaLnBrk="1" fontAlgn="base" hangingPunct="1">
              <a:spcBef>
                <a:spcPct val="0"/>
              </a:spcBef>
              <a:spcAft>
                <a:spcPct val="0"/>
              </a:spcAft>
              <a:defRPr sz="3300">
                <a:solidFill>
                  <a:schemeClr val="tx1"/>
                </a:solidFill>
                <a:latin typeface="Arial" charset="0"/>
              </a:defRPr>
            </a:lvl9pPr>
          </a:lstStyle>
          <a:p>
            <a:pPr lvl="0"/>
            <a:r>
              <a:rPr lang="it-IT" sz="2800" b="0" dirty="0">
                <a:latin typeface="+mn-lt"/>
                <a:cs typeface="+mj-cs"/>
              </a:rPr>
              <a:t>Obiettivi e Target</a:t>
            </a:r>
            <a:endParaRPr lang="it-IT" sz="2800" dirty="0"/>
          </a:p>
        </p:txBody>
      </p:sp>
      <p:pic>
        <p:nvPicPr>
          <p:cNvPr id="12" name="Picture 6" descr="Target market Vectors &amp; Illustrations for Free Download | Freepik">
            <a:extLst>
              <a:ext uri="{FF2B5EF4-FFF2-40B4-BE49-F238E27FC236}">
                <a16:creationId xmlns:a16="http://schemas.microsoft.com/office/drawing/2014/main" id="{6600DF73-9C78-46A5-BF12-D6FD9E44E9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90699" y="3750810"/>
            <a:ext cx="949300" cy="949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67978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a:extLst>
              <a:ext uri="{FF2B5EF4-FFF2-40B4-BE49-F238E27FC236}">
                <a16:creationId xmlns:a16="http://schemas.microsoft.com/office/drawing/2014/main" id="{78BBD03B-A5C5-47AA-8481-FEEF519DA1B8}"/>
              </a:ext>
            </a:extLst>
          </p:cNvPr>
          <p:cNvSpPr txBox="1"/>
          <p:nvPr/>
        </p:nvSpPr>
        <p:spPr>
          <a:xfrm>
            <a:off x="270000" y="6318002"/>
            <a:ext cx="341760" cy="276999"/>
          </a:xfrm>
          <a:prstGeom prst="rect">
            <a:avLst/>
          </a:prstGeom>
          <a:noFill/>
        </p:spPr>
        <p:txBody>
          <a:bodyPr wrap="none" rtlCol="0">
            <a:spAutoFit/>
          </a:bodyPr>
          <a:lstStyle/>
          <a:p>
            <a:r>
              <a:rPr lang="it-IT" sz="1200" dirty="0">
                <a:solidFill>
                  <a:srgbClr val="00A197"/>
                </a:solidFill>
                <a:latin typeface="Calibri" panose="020F0502020204030204" pitchFamily="34" charset="0"/>
                <a:cs typeface="Calibri" panose="020F0502020204030204" pitchFamily="34" charset="0"/>
              </a:rPr>
              <a:t>28</a:t>
            </a:r>
          </a:p>
        </p:txBody>
      </p:sp>
      <p:pic>
        <p:nvPicPr>
          <p:cNvPr id="8" name="Immagine 7">
            <a:extLst>
              <a:ext uri="{FF2B5EF4-FFF2-40B4-BE49-F238E27FC236}">
                <a16:creationId xmlns:a16="http://schemas.microsoft.com/office/drawing/2014/main" id="{19127CAD-21FB-440D-A909-8DD3EF5BFE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0802" y="6498000"/>
            <a:ext cx="1108567" cy="162000"/>
          </a:xfrm>
          <a:prstGeom prst="rect">
            <a:avLst/>
          </a:prstGeom>
        </p:spPr>
      </p:pic>
      <p:pic>
        <p:nvPicPr>
          <p:cNvPr id="11" name="Immagine 10">
            <a:extLst>
              <a:ext uri="{FF2B5EF4-FFF2-40B4-BE49-F238E27FC236}">
                <a16:creationId xmlns:a16="http://schemas.microsoft.com/office/drawing/2014/main" id="{74CB5270-9E8B-4B4D-B5CE-9853139CA1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000" y="1339200"/>
            <a:ext cx="1656000" cy="1656000"/>
          </a:xfrm>
          <a:prstGeom prst="rect">
            <a:avLst/>
          </a:prstGeom>
        </p:spPr>
      </p:pic>
      <p:sp>
        <p:nvSpPr>
          <p:cNvPr id="14" name="CasellaDiTesto 13">
            <a:extLst>
              <a:ext uri="{FF2B5EF4-FFF2-40B4-BE49-F238E27FC236}">
                <a16:creationId xmlns:a16="http://schemas.microsoft.com/office/drawing/2014/main" id="{97B04D40-D3A2-431D-B5CA-00B9F7C05888}"/>
              </a:ext>
            </a:extLst>
          </p:cNvPr>
          <p:cNvSpPr txBox="1"/>
          <p:nvPr/>
        </p:nvSpPr>
        <p:spPr>
          <a:xfrm>
            <a:off x="2160000" y="1242000"/>
            <a:ext cx="6480000" cy="430887"/>
          </a:xfrm>
          <a:prstGeom prst="rect">
            <a:avLst/>
          </a:prstGeom>
          <a:noFill/>
        </p:spPr>
        <p:txBody>
          <a:bodyPr wrap="square" rtlCol="0">
            <a:spAutoFit/>
          </a:bodyPr>
          <a:lstStyle/>
          <a:p>
            <a:pPr algn="just">
              <a:spcAft>
                <a:spcPts val="600"/>
              </a:spcAft>
            </a:pPr>
            <a:r>
              <a:rPr lang="it-IT" sz="2200" b="1" i="1" dirty="0">
                <a:solidFill>
                  <a:srgbClr val="00A197"/>
                </a:solidFill>
              </a:rPr>
              <a:t>Ridurre l'ineguaglianza all'interno di e fra le Nazioni</a:t>
            </a:r>
          </a:p>
        </p:txBody>
      </p:sp>
      <p:sp>
        <p:nvSpPr>
          <p:cNvPr id="2" name="CasellaDiTesto 1">
            <a:extLst>
              <a:ext uri="{FF2B5EF4-FFF2-40B4-BE49-F238E27FC236}">
                <a16:creationId xmlns:a16="http://schemas.microsoft.com/office/drawing/2014/main" id="{C4427E9D-E65D-4C39-AFE0-88FEC689C868}"/>
              </a:ext>
            </a:extLst>
          </p:cNvPr>
          <p:cNvSpPr txBox="1"/>
          <p:nvPr/>
        </p:nvSpPr>
        <p:spPr>
          <a:xfrm>
            <a:off x="234000" y="3060000"/>
            <a:ext cx="7200000" cy="3231654"/>
          </a:xfrm>
          <a:prstGeom prst="rect">
            <a:avLst/>
          </a:prstGeom>
          <a:noFill/>
        </p:spPr>
        <p:txBody>
          <a:bodyPr wrap="square" rtlCol="0">
            <a:spAutoFit/>
          </a:bodyPr>
          <a:lstStyle/>
          <a:p>
            <a:pPr algn="just">
              <a:spcAft>
                <a:spcPts val="600"/>
              </a:spcAft>
              <a:buClr>
                <a:srgbClr val="00A197"/>
              </a:buClr>
            </a:pPr>
            <a:r>
              <a:rPr lang="it-IT" sz="2400" b="1" dirty="0">
                <a:solidFill>
                  <a:srgbClr val="00A197"/>
                </a:solidFill>
              </a:rPr>
              <a:t>Target</a:t>
            </a:r>
          </a:p>
          <a:p>
            <a:pPr marL="719138" indent="-358775" algn="just">
              <a:spcAft>
                <a:spcPts val="600"/>
              </a:spcAft>
              <a:buClr>
                <a:srgbClr val="00A197"/>
              </a:buClr>
              <a:buFont typeface="Arial" panose="020B0604020202020204" pitchFamily="34" charset="0"/>
              <a:buChar char="•"/>
            </a:pPr>
            <a:r>
              <a:rPr lang="it-IT" sz="1900" dirty="0"/>
              <a:t>Entro il </a:t>
            </a:r>
            <a:r>
              <a:rPr lang="it-IT" sz="1900" b="1" dirty="0">
                <a:solidFill>
                  <a:srgbClr val="00A197"/>
                </a:solidFill>
              </a:rPr>
              <a:t>2030</a:t>
            </a:r>
            <a:r>
              <a:rPr lang="it-IT" sz="1900" dirty="0"/>
              <a:t>, potenziare e promuovere </a:t>
            </a:r>
            <a:r>
              <a:rPr lang="it-IT" sz="1900" b="1" dirty="0">
                <a:solidFill>
                  <a:srgbClr val="00A197"/>
                </a:solidFill>
              </a:rPr>
              <a:t>l'inclusione</a:t>
            </a:r>
            <a:r>
              <a:rPr lang="it-IT" sz="1900" dirty="0"/>
              <a:t> </a:t>
            </a:r>
            <a:r>
              <a:rPr lang="it-IT" sz="1900" b="1" dirty="0">
                <a:solidFill>
                  <a:srgbClr val="00A197"/>
                </a:solidFill>
              </a:rPr>
              <a:t>sociale</a:t>
            </a:r>
            <a:r>
              <a:rPr lang="it-IT" sz="1900" dirty="0"/>
              <a:t>, </a:t>
            </a:r>
            <a:r>
              <a:rPr lang="it-IT" sz="1900" b="1" dirty="0">
                <a:solidFill>
                  <a:srgbClr val="00A197"/>
                </a:solidFill>
              </a:rPr>
              <a:t>economica</a:t>
            </a:r>
            <a:r>
              <a:rPr lang="it-IT" sz="1900" dirty="0"/>
              <a:t> e </a:t>
            </a:r>
            <a:r>
              <a:rPr lang="it-IT" sz="1900" b="1" dirty="0">
                <a:solidFill>
                  <a:srgbClr val="00A197"/>
                </a:solidFill>
              </a:rPr>
              <a:t>politica</a:t>
            </a:r>
            <a:r>
              <a:rPr lang="it-IT" sz="1900" dirty="0"/>
              <a:t> di </a:t>
            </a:r>
            <a:r>
              <a:rPr lang="it-IT" sz="1900" b="1" dirty="0">
                <a:solidFill>
                  <a:srgbClr val="00A197"/>
                </a:solidFill>
              </a:rPr>
              <a:t>tutti</a:t>
            </a:r>
            <a:r>
              <a:rPr lang="it-IT" sz="1900" dirty="0"/>
              <a:t>.</a:t>
            </a:r>
          </a:p>
          <a:p>
            <a:pPr marL="719138" indent="-358775" algn="just">
              <a:spcAft>
                <a:spcPts val="600"/>
              </a:spcAft>
              <a:buClr>
                <a:srgbClr val="00A197"/>
              </a:buClr>
              <a:buFont typeface="Arial" panose="020B0604020202020204" pitchFamily="34" charset="0"/>
              <a:buChar char="•"/>
            </a:pPr>
            <a:r>
              <a:rPr lang="it-IT" sz="1900" dirty="0"/>
              <a:t>Garantire a </a:t>
            </a:r>
            <a:r>
              <a:rPr lang="it-IT" sz="1900" b="1" dirty="0">
                <a:solidFill>
                  <a:srgbClr val="00A197"/>
                </a:solidFill>
              </a:rPr>
              <a:t>tutti</a:t>
            </a:r>
            <a:r>
              <a:rPr lang="it-IT" sz="1900" dirty="0"/>
              <a:t> </a:t>
            </a:r>
            <a:r>
              <a:rPr lang="it-IT" sz="1900" b="1" dirty="0">
                <a:solidFill>
                  <a:srgbClr val="00A197"/>
                </a:solidFill>
              </a:rPr>
              <a:t>pari</a:t>
            </a:r>
            <a:r>
              <a:rPr lang="it-IT" sz="1900" dirty="0"/>
              <a:t> </a:t>
            </a:r>
            <a:r>
              <a:rPr lang="it-IT" sz="1900" b="1" dirty="0">
                <a:solidFill>
                  <a:srgbClr val="00A197"/>
                </a:solidFill>
              </a:rPr>
              <a:t>opportunità</a:t>
            </a:r>
            <a:r>
              <a:rPr lang="it-IT" sz="1900" dirty="0"/>
              <a:t> e ridurre le disuguaglianze di risultato</a:t>
            </a:r>
          </a:p>
          <a:p>
            <a:pPr marL="719138" indent="-358775" algn="just">
              <a:spcAft>
                <a:spcPts val="600"/>
              </a:spcAft>
              <a:buClr>
                <a:srgbClr val="00A197"/>
              </a:buClr>
              <a:buFont typeface="Arial" panose="020B0604020202020204" pitchFamily="34" charset="0"/>
              <a:buChar char="•"/>
            </a:pPr>
            <a:r>
              <a:rPr lang="it-IT" sz="1900" dirty="0"/>
              <a:t>Adottare </a:t>
            </a:r>
            <a:r>
              <a:rPr lang="it-IT" sz="1900" b="1" dirty="0">
                <a:solidFill>
                  <a:srgbClr val="00A197"/>
                </a:solidFill>
              </a:rPr>
              <a:t>politiche</a:t>
            </a:r>
            <a:r>
              <a:rPr lang="it-IT" sz="1900" dirty="0"/>
              <a:t>, in particolare </a:t>
            </a:r>
            <a:r>
              <a:rPr lang="it-IT" sz="1900" b="1" dirty="0">
                <a:solidFill>
                  <a:srgbClr val="00A197"/>
                </a:solidFill>
              </a:rPr>
              <a:t>fiscali</a:t>
            </a:r>
            <a:r>
              <a:rPr lang="it-IT" sz="1900" dirty="0"/>
              <a:t>, e politiche </a:t>
            </a:r>
            <a:r>
              <a:rPr lang="it-IT" sz="1900" b="1" dirty="0">
                <a:solidFill>
                  <a:srgbClr val="00A197"/>
                </a:solidFill>
              </a:rPr>
              <a:t>salariali</a:t>
            </a:r>
            <a:r>
              <a:rPr lang="it-IT" sz="1900" dirty="0"/>
              <a:t> e di </a:t>
            </a:r>
            <a:r>
              <a:rPr lang="it-IT" sz="1900" b="1" dirty="0">
                <a:solidFill>
                  <a:srgbClr val="00A197"/>
                </a:solidFill>
              </a:rPr>
              <a:t>protezione</a:t>
            </a:r>
            <a:r>
              <a:rPr lang="it-IT" sz="1900" dirty="0"/>
              <a:t> </a:t>
            </a:r>
            <a:r>
              <a:rPr lang="it-IT" sz="1900" b="1" dirty="0">
                <a:solidFill>
                  <a:srgbClr val="00A197"/>
                </a:solidFill>
              </a:rPr>
              <a:t>sociale</a:t>
            </a:r>
            <a:r>
              <a:rPr lang="it-IT" sz="1900" dirty="0"/>
              <a:t>, e raggiungere progressivamente una </a:t>
            </a:r>
            <a:r>
              <a:rPr lang="it-IT" sz="1900" b="1" dirty="0">
                <a:solidFill>
                  <a:srgbClr val="00A197"/>
                </a:solidFill>
              </a:rPr>
              <a:t>maggiore</a:t>
            </a:r>
            <a:r>
              <a:rPr lang="it-IT" sz="1900" dirty="0"/>
              <a:t> </a:t>
            </a:r>
            <a:r>
              <a:rPr lang="it-IT" sz="1900" b="1" dirty="0">
                <a:solidFill>
                  <a:srgbClr val="00A197"/>
                </a:solidFill>
              </a:rPr>
              <a:t>uguaglianza</a:t>
            </a:r>
          </a:p>
          <a:p>
            <a:pPr marL="719138" indent="-358775" algn="just">
              <a:spcAft>
                <a:spcPts val="600"/>
              </a:spcAft>
              <a:buClr>
                <a:srgbClr val="00A197"/>
              </a:buClr>
              <a:buFont typeface="Arial" panose="020B0604020202020204" pitchFamily="34" charset="0"/>
              <a:buChar char="•"/>
            </a:pPr>
            <a:r>
              <a:rPr lang="it-IT" sz="1900" b="1" dirty="0">
                <a:solidFill>
                  <a:srgbClr val="00A197"/>
                </a:solidFill>
              </a:rPr>
              <a:t>…</a:t>
            </a:r>
            <a:endParaRPr lang="it-IT" sz="1900" dirty="0"/>
          </a:p>
        </p:txBody>
      </p:sp>
      <p:sp>
        <p:nvSpPr>
          <p:cNvPr id="9" name="Titolo 3">
            <a:extLst>
              <a:ext uri="{FF2B5EF4-FFF2-40B4-BE49-F238E27FC236}">
                <a16:creationId xmlns:a16="http://schemas.microsoft.com/office/drawing/2014/main" id="{3CD3982E-D74D-4C1B-8988-96D4528FAD08}"/>
              </a:ext>
            </a:extLst>
          </p:cNvPr>
          <p:cNvSpPr txBox="1">
            <a:spLocks/>
          </p:cNvSpPr>
          <p:nvPr/>
        </p:nvSpPr>
        <p:spPr>
          <a:xfrm>
            <a:off x="234000" y="475200"/>
            <a:ext cx="8690400" cy="505528"/>
          </a:xfrm>
          <a:prstGeom prst="rect">
            <a:avLst/>
          </a:prstGeom>
        </p:spPr>
        <p:txBody>
          <a:bodyPr vert="horz" lIns="0" tIns="0" rIns="0" bIns="0" rtlCol="0" anchor="t" anchorCtr="0">
            <a:noAutofit/>
          </a:bodyPr>
          <a:lstStyle>
            <a:lvl1pPr algn="l" rtl="0" eaLnBrk="1" fontAlgn="base" hangingPunct="1">
              <a:lnSpc>
                <a:spcPts val="2400"/>
              </a:lnSpc>
              <a:spcBef>
                <a:spcPct val="0"/>
              </a:spcBef>
              <a:spcAft>
                <a:spcPct val="0"/>
              </a:spcAft>
              <a:defRPr lang="en-GB" sz="2200" b="1" kern="1200" noProof="0" dirty="0">
                <a:solidFill>
                  <a:schemeClr val="tx1"/>
                </a:solidFill>
                <a:latin typeface="+mj-lt"/>
                <a:ea typeface="+mj-ea"/>
                <a:cs typeface="Arial" panose="020B0604020202020204" pitchFamily="34" charset="0"/>
              </a:defRPr>
            </a:lvl1pPr>
            <a:lvl2pPr algn="ctr" rtl="0" eaLnBrk="1" fontAlgn="base" hangingPunct="1">
              <a:spcBef>
                <a:spcPct val="0"/>
              </a:spcBef>
              <a:spcAft>
                <a:spcPct val="0"/>
              </a:spcAft>
              <a:defRPr sz="3300">
                <a:solidFill>
                  <a:schemeClr val="tx1"/>
                </a:solidFill>
                <a:latin typeface="Arial" charset="0"/>
              </a:defRPr>
            </a:lvl2pPr>
            <a:lvl3pPr algn="ctr" rtl="0" eaLnBrk="1" fontAlgn="base" hangingPunct="1">
              <a:spcBef>
                <a:spcPct val="0"/>
              </a:spcBef>
              <a:spcAft>
                <a:spcPct val="0"/>
              </a:spcAft>
              <a:defRPr sz="3300">
                <a:solidFill>
                  <a:schemeClr val="tx1"/>
                </a:solidFill>
                <a:latin typeface="Arial" charset="0"/>
              </a:defRPr>
            </a:lvl3pPr>
            <a:lvl4pPr algn="ctr" rtl="0" eaLnBrk="1" fontAlgn="base" hangingPunct="1">
              <a:spcBef>
                <a:spcPct val="0"/>
              </a:spcBef>
              <a:spcAft>
                <a:spcPct val="0"/>
              </a:spcAft>
              <a:defRPr sz="3300">
                <a:solidFill>
                  <a:schemeClr val="tx1"/>
                </a:solidFill>
                <a:latin typeface="Arial" charset="0"/>
              </a:defRPr>
            </a:lvl4pPr>
            <a:lvl5pPr algn="ctr" rtl="0" eaLnBrk="1" fontAlgn="base" hangingPunct="1">
              <a:spcBef>
                <a:spcPct val="0"/>
              </a:spcBef>
              <a:spcAft>
                <a:spcPct val="0"/>
              </a:spcAft>
              <a:defRPr sz="3300">
                <a:solidFill>
                  <a:schemeClr val="tx1"/>
                </a:solidFill>
                <a:latin typeface="Arial" charset="0"/>
              </a:defRPr>
            </a:lvl5pPr>
            <a:lvl6pPr marL="342875" algn="ctr" rtl="0" eaLnBrk="1" fontAlgn="base" hangingPunct="1">
              <a:spcBef>
                <a:spcPct val="0"/>
              </a:spcBef>
              <a:spcAft>
                <a:spcPct val="0"/>
              </a:spcAft>
              <a:defRPr sz="3300">
                <a:solidFill>
                  <a:schemeClr val="tx1"/>
                </a:solidFill>
                <a:latin typeface="Arial" charset="0"/>
              </a:defRPr>
            </a:lvl6pPr>
            <a:lvl7pPr marL="685749" algn="ctr" rtl="0" eaLnBrk="1" fontAlgn="base" hangingPunct="1">
              <a:spcBef>
                <a:spcPct val="0"/>
              </a:spcBef>
              <a:spcAft>
                <a:spcPct val="0"/>
              </a:spcAft>
              <a:defRPr sz="3300">
                <a:solidFill>
                  <a:schemeClr val="tx1"/>
                </a:solidFill>
                <a:latin typeface="Arial" charset="0"/>
              </a:defRPr>
            </a:lvl7pPr>
            <a:lvl8pPr marL="1028624" algn="ctr" rtl="0" eaLnBrk="1" fontAlgn="base" hangingPunct="1">
              <a:spcBef>
                <a:spcPct val="0"/>
              </a:spcBef>
              <a:spcAft>
                <a:spcPct val="0"/>
              </a:spcAft>
              <a:defRPr sz="3300">
                <a:solidFill>
                  <a:schemeClr val="tx1"/>
                </a:solidFill>
                <a:latin typeface="Arial" charset="0"/>
              </a:defRPr>
            </a:lvl8pPr>
            <a:lvl9pPr marL="1371498" algn="ctr" rtl="0" eaLnBrk="1" fontAlgn="base" hangingPunct="1">
              <a:spcBef>
                <a:spcPct val="0"/>
              </a:spcBef>
              <a:spcAft>
                <a:spcPct val="0"/>
              </a:spcAft>
              <a:defRPr sz="3300">
                <a:solidFill>
                  <a:schemeClr val="tx1"/>
                </a:solidFill>
                <a:latin typeface="Arial" charset="0"/>
              </a:defRPr>
            </a:lvl9pPr>
          </a:lstStyle>
          <a:p>
            <a:pPr lvl="0"/>
            <a:r>
              <a:rPr lang="it-IT" sz="2800" b="0" dirty="0">
                <a:latin typeface="+mn-lt"/>
                <a:cs typeface="+mj-cs"/>
              </a:rPr>
              <a:t>Obiettivi e Target</a:t>
            </a:r>
            <a:endParaRPr lang="it-IT" sz="2800" dirty="0"/>
          </a:p>
        </p:txBody>
      </p:sp>
      <p:pic>
        <p:nvPicPr>
          <p:cNvPr id="10" name="Picture 6" descr="Target market Vectors &amp; Illustrations for Free Download | Freepik">
            <a:extLst>
              <a:ext uri="{FF2B5EF4-FFF2-40B4-BE49-F238E27FC236}">
                <a16:creationId xmlns:a16="http://schemas.microsoft.com/office/drawing/2014/main" id="{DF9C3552-322D-4ADA-9D09-02B62D42A1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90699" y="3750810"/>
            <a:ext cx="949300" cy="949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01436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a:xfrm>
            <a:off x="234000" y="475203"/>
            <a:ext cx="8690400" cy="306367"/>
          </a:xfrm>
        </p:spPr>
        <p:txBody>
          <a:bodyPr anchor="t" anchorCtr="0">
            <a:noAutofit/>
          </a:bodyPr>
          <a:lstStyle/>
          <a:p>
            <a:r>
              <a:rPr lang="it-IT" sz="2800" b="0" spc="-1" dirty="0">
                <a:latin typeface="+mn-lt"/>
              </a:rPr>
              <a:t>Chi è </a:t>
            </a:r>
            <a:r>
              <a:rPr lang="it-IT" sz="2800" b="0" spc="-1" dirty="0" err="1">
                <a:latin typeface="+mn-lt"/>
              </a:rPr>
              <a:t>UniGens</a:t>
            </a:r>
            <a:endParaRPr lang="it-IT" sz="2800" b="0" spc="-1" dirty="0">
              <a:latin typeface="+mn-lt"/>
            </a:endParaRPr>
          </a:p>
        </p:txBody>
      </p:sp>
      <p:sp>
        <p:nvSpPr>
          <p:cNvPr id="7" name="Segnaposto contenuto 6"/>
          <p:cNvSpPr txBox="1">
            <a:spLocks noGrp="1"/>
          </p:cNvSpPr>
          <p:nvPr>
            <p:ph sz="quarter" idx="15"/>
          </p:nvPr>
        </p:nvSpPr>
        <p:spPr>
          <a:xfrm>
            <a:off x="234000" y="1339202"/>
            <a:ext cx="8460000" cy="923330"/>
          </a:xfrm>
          <a:prstGeom prst="rect">
            <a:avLst/>
          </a:prstGeom>
          <a:noFill/>
          <a:ln>
            <a:noFill/>
          </a:ln>
        </p:spPr>
        <p:txBody>
          <a:bodyPr wrap="square" rtlCol="0">
            <a:spAutoFit/>
          </a:bodyPr>
          <a:lstStyle/>
          <a:p>
            <a:pPr marL="0" indent="0" algn="just">
              <a:spcBef>
                <a:spcPts val="600"/>
              </a:spcBef>
              <a:buNone/>
            </a:pPr>
            <a:r>
              <a:rPr lang="it-IT" sz="1800" b="1" dirty="0" err="1">
                <a:solidFill>
                  <a:srgbClr val="00A197"/>
                </a:solidFill>
              </a:rPr>
              <a:t>UniGens</a:t>
            </a:r>
            <a:r>
              <a:rPr lang="it-IT" sz="1800" dirty="0">
                <a:cs typeface="Calibri" panose="020F0502020204030204" pitchFamily="34" charset="0"/>
              </a:rPr>
              <a:t> si </a:t>
            </a:r>
            <a:r>
              <a:rPr lang="it-IT" sz="1800" b="1" dirty="0">
                <a:solidFill>
                  <a:srgbClr val="00A197"/>
                </a:solidFill>
                <a:cs typeface="Calibri" panose="020F0502020204030204" pitchFamily="34" charset="0"/>
              </a:rPr>
              <a:t>distingue</a:t>
            </a:r>
            <a:r>
              <a:rPr lang="it-IT" sz="1800" dirty="0">
                <a:cs typeface="Calibri" panose="020F0502020204030204" pitchFamily="34" charset="0"/>
              </a:rPr>
              <a:t> tra le agenzie che forniscono educazione finanziaria, oltre che per la </a:t>
            </a:r>
            <a:r>
              <a:rPr lang="it-IT" sz="1800" b="1" dirty="0">
                <a:solidFill>
                  <a:srgbClr val="00A197"/>
                </a:solidFill>
                <a:cs typeface="Calibri" panose="020F0502020204030204" pitchFamily="34" charset="0"/>
              </a:rPr>
              <a:t>competenza</a:t>
            </a:r>
            <a:r>
              <a:rPr lang="it-IT" sz="1800" dirty="0">
                <a:cs typeface="Calibri" panose="020F0502020204030204" pitchFamily="34" charset="0"/>
              </a:rPr>
              <a:t> </a:t>
            </a:r>
            <a:r>
              <a:rPr lang="it-IT" sz="1800" b="1" dirty="0">
                <a:solidFill>
                  <a:srgbClr val="00A197"/>
                </a:solidFill>
                <a:cs typeface="Calibri" panose="020F0502020204030204" pitchFamily="34" charset="0"/>
              </a:rPr>
              <a:t>acquisita</a:t>
            </a:r>
            <a:r>
              <a:rPr lang="it-IT" sz="1800" dirty="0">
                <a:cs typeface="Calibri" panose="020F0502020204030204" pitchFamily="34" charset="0"/>
              </a:rPr>
              <a:t> nell’ambito lavorativo bancario e tenuta </a:t>
            </a:r>
            <a:r>
              <a:rPr lang="it-IT" sz="1800" b="1" dirty="0">
                <a:solidFill>
                  <a:srgbClr val="00A197"/>
                </a:solidFill>
                <a:cs typeface="Calibri" panose="020F0502020204030204" pitchFamily="34" charset="0"/>
              </a:rPr>
              <a:t>aggiornata</a:t>
            </a:r>
            <a:r>
              <a:rPr lang="it-IT" sz="1800" dirty="0">
                <a:cs typeface="Calibri" panose="020F0502020204030204" pitchFamily="34" charset="0"/>
              </a:rPr>
              <a:t> nel tempo, per:</a:t>
            </a:r>
          </a:p>
        </p:txBody>
      </p:sp>
      <p:pic>
        <p:nvPicPr>
          <p:cNvPr id="3" name="Immagine 2">
            <a:extLst>
              <a:ext uri="{FF2B5EF4-FFF2-40B4-BE49-F238E27FC236}">
                <a16:creationId xmlns:a16="http://schemas.microsoft.com/office/drawing/2014/main" id="{8FB4107A-B0E7-4F82-BD70-FC5F35F0D1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0806" y="6498000"/>
            <a:ext cx="1108567" cy="162000"/>
          </a:xfrm>
          <a:prstGeom prst="rect">
            <a:avLst/>
          </a:prstGeom>
        </p:spPr>
      </p:pic>
      <p:sp>
        <p:nvSpPr>
          <p:cNvPr id="9" name="Segnaposto contenuto 6">
            <a:extLst>
              <a:ext uri="{FF2B5EF4-FFF2-40B4-BE49-F238E27FC236}">
                <a16:creationId xmlns:a16="http://schemas.microsoft.com/office/drawing/2014/main" id="{02375344-194A-4B09-AFF7-F229F98FD99C}"/>
              </a:ext>
            </a:extLst>
          </p:cNvPr>
          <p:cNvSpPr txBox="1">
            <a:spLocks/>
          </p:cNvSpPr>
          <p:nvPr/>
        </p:nvSpPr>
        <p:spPr>
          <a:xfrm>
            <a:off x="234000" y="2302533"/>
            <a:ext cx="6166800" cy="3216265"/>
          </a:xfrm>
          <a:prstGeom prst="rect">
            <a:avLst/>
          </a:prstGeom>
          <a:noFill/>
          <a:ln>
            <a:noFill/>
          </a:ln>
        </p:spPr>
        <p:txBody>
          <a:bodyPr vert="horz" wrap="square" lIns="91440" tIns="45720" rIns="91440" bIns="45720" rtlCol="0">
            <a:spAutoFit/>
          </a:bodyPr>
          <a:lstStyle>
            <a:lvl1pPr marL="176197" marR="0" indent="-176197" algn="l" defTabSz="457156" rtl="0" eaLnBrk="1" fontAlgn="auto" latinLnBrk="0" hangingPunct="1">
              <a:lnSpc>
                <a:spcPct val="100000"/>
              </a:lnSpc>
              <a:spcBef>
                <a:spcPct val="20000"/>
              </a:spcBef>
              <a:spcAft>
                <a:spcPts val="0"/>
              </a:spcAft>
              <a:buClr>
                <a:srgbClr val="E1061C"/>
              </a:buClr>
              <a:buSzTx/>
              <a:buFont typeface="Arial"/>
              <a:buChar char="•"/>
              <a:tabLst/>
              <a:defRPr sz="2800" kern="1200">
                <a:solidFill>
                  <a:schemeClr val="tx1"/>
                </a:solidFill>
                <a:latin typeface="+mn-lt"/>
                <a:ea typeface="+mn-ea"/>
                <a:cs typeface="+mn-cs"/>
              </a:defRPr>
            </a:lvl1pPr>
            <a:lvl2pPr marL="626999" marR="0" indent="-169846" algn="l" defTabSz="457156" rtl="0" eaLnBrk="1" fontAlgn="auto" latinLnBrk="0" hangingPunct="1">
              <a:lnSpc>
                <a:spcPct val="100000"/>
              </a:lnSpc>
              <a:spcBef>
                <a:spcPct val="20000"/>
              </a:spcBef>
              <a:spcAft>
                <a:spcPts val="0"/>
              </a:spcAft>
              <a:buClr>
                <a:srgbClr val="E1061C"/>
              </a:buClr>
              <a:buSzTx/>
              <a:buFont typeface="Arial"/>
              <a:buChar char="•"/>
              <a:tabLst/>
              <a:defRPr sz="2400" kern="1200">
                <a:solidFill>
                  <a:schemeClr val="tx1"/>
                </a:solidFill>
                <a:latin typeface="+mn-lt"/>
                <a:ea typeface="+mn-ea"/>
                <a:cs typeface="+mn-cs"/>
              </a:defRPr>
            </a:lvl2pPr>
            <a:lvl3pPr marL="1079393" marR="0" indent="-165084" algn="l" defTabSz="457156" rtl="0" eaLnBrk="1" fontAlgn="auto" latinLnBrk="0" hangingPunct="1">
              <a:lnSpc>
                <a:spcPct val="100000"/>
              </a:lnSpc>
              <a:spcBef>
                <a:spcPct val="20000"/>
              </a:spcBef>
              <a:spcAft>
                <a:spcPts val="0"/>
              </a:spcAft>
              <a:buClr>
                <a:srgbClr val="E1061C"/>
              </a:buClr>
              <a:buSzTx/>
              <a:buFont typeface="Arial"/>
              <a:buChar char="•"/>
              <a:tabLst/>
              <a:defRPr sz="2000" kern="1200">
                <a:solidFill>
                  <a:schemeClr val="tx1"/>
                </a:solidFill>
                <a:latin typeface="+mn-lt"/>
                <a:ea typeface="+mn-ea"/>
                <a:cs typeface="+mn-cs"/>
              </a:defRPr>
            </a:lvl3pPr>
            <a:lvl4pPr marL="1522261" marR="0" indent="-150800" algn="l" defTabSz="457156" rtl="0" eaLnBrk="1" fontAlgn="auto" latinLnBrk="0" hangingPunct="1">
              <a:lnSpc>
                <a:spcPct val="100000"/>
              </a:lnSpc>
              <a:spcBef>
                <a:spcPct val="20000"/>
              </a:spcBef>
              <a:spcAft>
                <a:spcPts val="0"/>
              </a:spcAft>
              <a:buClr>
                <a:srgbClr val="E1061C"/>
              </a:buClr>
              <a:buSzTx/>
              <a:buFont typeface="Arial"/>
              <a:buChar char="•"/>
              <a:tabLst/>
              <a:defRPr sz="1800" kern="1200">
                <a:solidFill>
                  <a:schemeClr val="tx1"/>
                </a:solidFill>
                <a:latin typeface="+mn-lt"/>
                <a:ea typeface="+mn-ea"/>
                <a:cs typeface="+mn-cs"/>
              </a:defRPr>
            </a:lvl4pPr>
            <a:lvl5pPr marL="1973066" marR="0" indent="-144448" algn="l" defTabSz="457156" rtl="0" eaLnBrk="1" fontAlgn="auto" latinLnBrk="0" hangingPunct="1">
              <a:lnSpc>
                <a:spcPct val="100000"/>
              </a:lnSpc>
              <a:spcBef>
                <a:spcPct val="20000"/>
              </a:spcBef>
              <a:spcAft>
                <a:spcPts val="0"/>
              </a:spcAft>
              <a:buClr>
                <a:srgbClr val="E1061C"/>
              </a:buClr>
              <a:buSzTx/>
              <a:buFont typeface="Arial"/>
              <a:buChar char="•"/>
              <a:tabLst/>
              <a:defRPr sz="1800" kern="1200">
                <a:solidFill>
                  <a:schemeClr val="tx1"/>
                </a:solidFill>
                <a:latin typeface="+mn-lt"/>
                <a:ea typeface="+mn-ea"/>
                <a:cs typeface="+mn-cs"/>
              </a:defRPr>
            </a:lvl5pPr>
            <a:lvl6pPr marL="2514411" indent="-228584" algn="l" defTabSz="91433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09" indent="-228584" algn="l" defTabSz="91433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39711" indent="-539711" algn="just">
              <a:spcBef>
                <a:spcPts val="600"/>
              </a:spcBef>
              <a:buClr>
                <a:srgbClr val="00A197"/>
              </a:buClr>
              <a:buFont typeface="Wingdings" panose="05000000000000000000" pitchFamily="2" charset="2"/>
              <a:buChar char="ü"/>
            </a:pPr>
            <a:r>
              <a:rPr lang="it-IT" sz="1800" dirty="0">
                <a:cs typeface="Calibri" panose="020F0502020204030204" pitchFamily="34" charset="0"/>
              </a:rPr>
              <a:t>La capacità di </a:t>
            </a:r>
            <a:r>
              <a:rPr lang="it-IT" sz="1800" b="1" dirty="0">
                <a:solidFill>
                  <a:srgbClr val="00A197"/>
                </a:solidFill>
                <a:cs typeface="Calibri" panose="020F0502020204030204" pitchFamily="34" charset="0"/>
              </a:rPr>
              <a:t>presentare</a:t>
            </a:r>
            <a:r>
              <a:rPr lang="it-IT" sz="1800" dirty="0">
                <a:cs typeface="Calibri" panose="020F0502020204030204" pitchFamily="34" charset="0"/>
              </a:rPr>
              <a:t> e </a:t>
            </a:r>
            <a:r>
              <a:rPr lang="it-IT" sz="1800" b="1" dirty="0">
                <a:solidFill>
                  <a:srgbClr val="00A197"/>
                </a:solidFill>
                <a:cs typeface="Calibri" panose="020F0502020204030204" pitchFamily="34" charset="0"/>
              </a:rPr>
              <a:t>condividere</a:t>
            </a:r>
            <a:r>
              <a:rPr lang="it-IT" sz="1800" dirty="0">
                <a:cs typeface="Calibri" panose="020F0502020204030204" pitchFamily="34" charset="0"/>
              </a:rPr>
              <a:t> un </a:t>
            </a:r>
            <a:r>
              <a:rPr lang="it-IT" sz="1800" b="1" dirty="0">
                <a:solidFill>
                  <a:srgbClr val="00A197"/>
                </a:solidFill>
                <a:cs typeface="Calibri" panose="020F0502020204030204" pitchFamily="34" charset="0"/>
              </a:rPr>
              <a:t>patrimonio</a:t>
            </a:r>
            <a:r>
              <a:rPr lang="it-IT" sz="1800" dirty="0">
                <a:cs typeface="Calibri" panose="020F0502020204030204" pitchFamily="34" charset="0"/>
              </a:rPr>
              <a:t> di </a:t>
            </a:r>
            <a:r>
              <a:rPr lang="it-IT" sz="1800" b="1" dirty="0">
                <a:solidFill>
                  <a:srgbClr val="00A197"/>
                </a:solidFill>
                <a:cs typeface="Calibri" panose="020F0502020204030204" pitchFamily="34" charset="0"/>
              </a:rPr>
              <a:t>competenze</a:t>
            </a:r>
            <a:r>
              <a:rPr lang="it-IT" sz="1800" dirty="0">
                <a:cs typeface="Calibri" panose="020F0502020204030204" pitchFamily="34" charset="0"/>
              </a:rPr>
              <a:t> sempre </a:t>
            </a:r>
            <a:r>
              <a:rPr lang="it-IT" sz="1800" b="1" dirty="0">
                <a:solidFill>
                  <a:srgbClr val="00A197"/>
                </a:solidFill>
                <a:cs typeface="Calibri" panose="020F0502020204030204" pitchFamily="34" charset="0"/>
              </a:rPr>
              <a:t>contestualizzate</a:t>
            </a:r>
            <a:r>
              <a:rPr lang="it-IT" sz="1800" dirty="0">
                <a:cs typeface="Calibri" panose="020F0502020204030204" pitchFamily="34" charset="0"/>
              </a:rPr>
              <a:t> anche con </a:t>
            </a:r>
            <a:r>
              <a:rPr lang="it-IT" sz="1800" b="1" dirty="0">
                <a:solidFill>
                  <a:srgbClr val="00A197"/>
                </a:solidFill>
                <a:cs typeface="Calibri" panose="020F0502020204030204" pitchFamily="34" charset="0"/>
              </a:rPr>
              <a:t>esempi</a:t>
            </a:r>
            <a:r>
              <a:rPr lang="it-IT" sz="1800" dirty="0">
                <a:cs typeface="Calibri" panose="020F0502020204030204" pitchFamily="34" charset="0"/>
              </a:rPr>
              <a:t> </a:t>
            </a:r>
            <a:r>
              <a:rPr lang="it-IT" sz="1800" b="1" dirty="0">
                <a:solidFill>
                  <a:srgbClr val="00A197"/>
                </a:solidFill>
                <a:cs typeface="Calibri" panose="020F0502020204030204" pitchFamily="34" charset="0"/>
              </a:rPr>
              <a:t>concreti</a:t>
            </a:r>
            <a:r>
              <a:rPr lang="it-IT" sz="1800" dirty="0">
                <a:cs typeface="Calibri" panose="020F0502020204030204" pitchFamily="34" charset="0"/>
              </a:rPr>
              <a:t> frutto </a:t>
            </a:r>
            <a:r>
              <a:rPr lang="it-IT" sz="1800" b="1" dirty="0">
                <a:solidFill>
                  <a:srgbClr val="00A197"/>
                </a:solidFill>
                <a:cs typeface="Calibri" panose="020F0502020204030204" pitchFamily="34" charset="0"/>
              </a:rPr>
              <a:t>dell’esperienza</a:t>
            </a:r>
            <a:r>
              <a:rPr lang="it-IT" sz="1800" dirty="0">
                <a:cs typeface="Calibri" panose="020F0502020204030204" pitchFamily="34" charset="0"/>
              </a:rPr>
              <a:t> </a:t>
            </a:r>
            <a:r>
              <a:rPr lang="it-IT" sz="1800" b="1" dirty="0">
                <a:solidFill>
                  <a:srgbClr val="00A197"/>
                </a:solidFill>
                <a:cs typeface="Calibri" panose="020F0502020204030204" pitchFamily="34" charset="0"/>
              </a:rPr>
              <a:t>professionale</a:t>
            </a:r>
            <a:r>
              <a:rPr lang="it-IT" sz="1800" dirty="0">
                <a:cs typeface="Calibri" panose="020F0502020204030204" pitchFamily="34" charset="0"/>
              </a:rPr>
              <a:t> e </a:t>
            </a:r>
            <a:r>
              <a:rPr lang="it-IT" sz="1800" b="1" dirty="0">
                <a:solidFill>
                  <a:srgbClr val="00A197"/>
                </a:solidFill>
                <a:cs typeface="Calibri" panose="020F0502020204030204" pitchFamily="34" charset="0"/>
              </a:rPr>
              <a:t>personale</a:t>
            </a:r>
            <a:r>
              <a:rPr lang="it-IT" sz="1800" dirty="0">
                <a:cs typeface="Calibri" panose="020F0502020204030204" pitchFamily="34" charset="0"/>
              </a:rPr>
              <a:t> maturata</a:t>
            </a:r>
          </a:p>
          <a:p>
            <a:pPr marL="539711" indent="-539711" algn="just">
              <a:spcBef>
                <a:spcPts val="600"/>
              </a:spcBef>
              <a:buClr>
                <a:srgbClr val="00A197"/>
              </a:buClr>
              <a:buFont typeface="Wingdings" panose="05000000000000000000" pitchFamily="2" charset="2"/>
              <a:buChar char="ü"/>
            </a:pPr>
            <a:r>
              <a:rPr lang="it-IT" sz="1800" dirty="0">
                <a:cs typeface="Calibri" panose="020F0502020204030204" pitchFamily="34" charset="0"/>
              </a:rPr>
              <a:t>Il dare </a:t>
            </a:r>
            <a:r>
              <a:rPr lang="it-IT" sz="1800" b="1" dirty="0">
                <a:solidFill>
                  <a:srgbClr val="00A197"/>
                </a:solidFill>
                <a:cs typeface="Calibri" panose="020F0502020204030204" pitchFamily="34" charset="0"/>
              </a:rPr>
              <a:t>continuità</a:t>
            </a:r>
            <a:r>
              <a:rPr lang="it-IT" sz="1800" dirty="0">
                <a:cs typeface="Calibri" panose="020F0502020204030204" pitchFamily="34" charset="0"/>
              </a:rPr>
              <a:t> </a:t>
            </a:r>
            <a:r>
              <a:rPr lang="it-IT" sz="1800" b="1" dirty="0">
                <a:solidFill>
                  <a:srgbClr val="00A197"/>
                </a:solidFill>
                <a:cs typeface="Calibri" panose="020F0502020204030204" pitchFamily="34" charset="0"/>
              </a:rPr>
              <a:t>all’esperienza</a:t>
            </a:r>
            <a:r>
              <a:rPr lang="it-IT" sz="1800" dirty="0">
                <a:cs typeface="Calibri" panose="020F0502020204030204" pitchFamily="34" charset="0"/>
              </a:rPr>
              <a:t> </a:t>
            </a:r>
            <a:r>
              <a:rPr lang="it-IT" sz="1800" b="1" dirty="0">
                <a:solidFill>
                  <a:srgbClr val="00A197"/>
                </a:solidFill>
                <a:cs typeface="Calibri" panose="020F0502020204030204" pitchFamily="34" charset="0"/>
              </a:rPr>
              <a:t>formativa</a:t>
            </a:r>
            <a:r>
              <a:rPr lang="it-IT" sz="1800" dirty="0">
                <a:cs typeface="Calibri" panose="020F0502020204030204" pitchFamily="34" charset="0"/>
              </a:rPr>
              <a:t> con attività di </a:t>
            </a:r>
            <a:r>
              <a:rPr lang="it-IT" sz="1800" b="1" dirty="0">
                <a:solidFill>
                  <a:srgbClr val="00A197"/>
                </a:solidFill>
                <a:cs typeface="Calibri" panose="020F0502020204030204" pitchFamily="34" charset="0"/>
              </a:rPr>
              <a:t>accompagnamento</a:t>
            </a:r>
            <a:r>
              <a:rPr lang="it-IT" sz="1800" dirty="0">
                <a:cs typeface="Calibri" panose="020F0502020204030204" pitchFamily="34" charset="0"/>
              </a:rPr>
              <a:t> che aiutano il beneficiario della formazione a </a:t>
            </a:r>
            <a:r>
              <a:rPr lang="it-IT" sz="1800" b="1" dirty="0">
                <a:solidFill>
                  <a:srgbClr val="00A197"/>
                </a:solidFill>
                <a:cs typeface="Calibri" panose="020F0502020204030204" pitchFamily="34" charset="0"/>
              </a:rPr>
              <a:t>mettere</a:t>
            </a:r>
            <a:r>
              <a:rPr lang="it-IT" sz="1800" dirty="0">
                <a:cs typeface="Calibri" panose="020F0502020204030204" pitchFamily="34" charset="0"/>
              </a:rPr>
              <a:t> in </a:t>
            </a:r>
            <a:r>
              <a:rPr lang="it-IT" sz="1800" b="1" dirty="0">
                <a:solidFill>
                  <a:srgbClr val="00A197"/>
                </a:solidFill>
                <a:cs typeface="Calibri" panose="020F0502020204030204" pitchFamily="34" charset="0"/>
              </a:rPr>
              <a:t>pratica</a:t>
            </a:r>
            <a:r>
              <a:rPr lang="it-IT" sz="1800" dirty="0">
                <a:cs typeface="Calibri" panose="020F0502020204030204" pitchFamily="34" charset="0"/>
              </a:rPr>
              <a:t> quanto </a:t>
            </a:r>
            <a:r>
              <a:rPr lang="it-IT" sz="1800" b="1" dirty="0">
                <a:solidFill>
                  <a:srgbClr val="00A197"/>
                </a:solidFill>
                <a:cs typeface="Calibri" panose="020F0502020204030204" pitchFamily="34" charset="0"/>
              </a:rPr>
              <a:t>appreso</a:t>
            </a:r>
            <a:r>
              <a:rPr lang="it-IT" sz="1800" dirty="0">
                <a:cs typeface="Calibri" panose="020F0502020204030204" pitchFamily="34" charset="0"/>
              </a:rPr>
              <a:t> </a:t>
            </a:r>
            <a:r>
              <a:rPr lang="it-IT" sz="1800" i="1" dirty="0">
                <a:latin typeface="Calibri" panose="020F0502020204030204" pitchFamily="34" charset="0"/>
                <a:cs typeface="Calibri" panose="020F0502020204030204" pitchFamily="34" charset="0"/>
              </a:rPr>
              <a:t>“</a:t>
            </a:r>
            <a:r>
              <a:rPr lang="it-IT" sz="1800" dirty="0">
                <a:cs typeface="Calibri" panose="020F0502020204030204" pitchFamily="34" charset="0"/>
              </a:rPr>
              <a:t>in aula</a:t>
            </a:r>
            <a:r>
              <a:rPr lang="it-IT" sz="1800" i="1" dirty="0">
                <a:latin typeface="Calibri" panose="020F0502020204030204" pitchFamily="34" charset="0"/>
                <a:cs typeface="Calibri" panose="020F0502020204030204" pitchFamily="34" charset="0"/>
              </a:rPr>
              <a:t>“</a:t>
            </a:r>
            <a:r>
              <a:rPr lang="it-IT" sz="1800" dirty="0">
                <a:cs typeface="Calibri" panose="020F0502020204030204" pitchFamily="34" charset="0"/>
              </a:rPr>
              <a:t>. Questo si concretizza ad </a:t>
            </a:r>
            <a:r>
              <a:rPr lang="it-IT" sz="1800" b="1" dirty="0">
                <a:solidFill>
                  <a:srgbClr val="00A197"/>
                </a:solidFill>
                <a:cs typeface="Calibri" panose="020F0502020204030204" pitchFamily="34" charset="0"/>
              </a:rPr>
              <a:t>esempio</a:t>
            </a:r>
            <a:r>
              <a:rPr lang="it-IT" sz="1800" dirty="0">
                <a:cs typeface="Calibri" panose="020F0502020204030204" pitchFamily="34" charset="0"/>
              </a:rPr>
              <a:t> con </a:t>
            </a:r>
            <a:r>
              <a:rPr lang="it-IT" sz="1800" b="1" dirty="0">
                <a:solidFill>
                  <a:srgbClr val="00A197"/>
                </a:solidFill>
                <a:cs typeface="Calibri" panose="020F0502020204030204" pitchFamily="34" charset="0"/>
              </a:rPr>
              <a:t>l’accompagnamento</a:t>
            </a:r>
            <a:r>
              <a:rPr lang="it-IT" sz="1800" dirty="0">
                <a:cs typeface="Calibri" panose="020F0502020204030204" pitchFamily="34" charset="0"/>
              </a:rPr>
              <a:t> del </a:t>
            </a:r>
            <a:r>
              <a:rPr lang="it-IT" sz="1800" b="1" dirty="0">
                <a:solidFill>
                  <a:srgbClr val="00A197"/>
                </a:solidFill>
                <a:cs typeface="Calibri" panose="020F0502020204030204" pitchFamily="34" charset="0"/>
              </a:rPr>
              <a:t>neo</a:t>
            </a:r>
            <a:r>
              <a:rPr lang="it-IT" sz="1800" dirty="0">
                <a:cs typeface="Calibri" panose="020F0502020204030204" pitchFamily="34" charset="0"/>
              </a:rPr>
              <a:t> </a:t>
            </a:r>
            <a:r>
              <a:rPr lang="it-IT" sz="1800" b="1" dirty="0">
                <a:solidFill>
                  <a:srgbClr val="00A197"/>
                </a:solidFill>
                <a:cs typeface="Calibri" panose="020F0502020204030204" pitchFamily="34" charset="0"/>
              </a:rPr>
              <a:t>imprenditore</a:t>
            </a:r>
            <a:r>
              <a:rPr lang="it-IT" sz="1800" dirty="0">
                <a:cs typeface="Calibri" panose="020F0502020204030204" pitchFamily="34" charset="0"/>
              </a:rPr>
              <a:t> che ha ricevuto un </a:t>
            </a:r>
            <a:r>
              <a:rPr lang="it-IT" sz="1800" b="1" dirty="0">
                <a:solidFill>
                  <a:srgbClr val="00A197"/>
                </a:solidFill>
                <a:cs typeface="Calibri" panose="020F0502020204030204" pitchFamily="34" charset="0"/>
              </a:rPr>
              <a:t>finanziamento</a:t>
            </a:r>
            <a:r>
              <a:rPr lang="it-IT" sz="1800" dirty="0">
                <a:cs typeface="Calibri" panose="020F0502020204030204" pitchFamily="34" charset="0"/>
              </a:rPr>
              <a:t> di </a:t>
            </a:r>
            <a:r>
              <a:rPr lang="it-IT" sz="1800" b="1" dirty="0">
                <a:solidFill>
                  <a:srgbClr val="00A197"/>
                </a:solidFill>
                <a:cs typeface="Calibri" panose="020F0502020204030204" pitchFamily="34" charset="0"/>
              </a:rPr>
              <a:t>microcredito</a:t>
            </a:r>
            <a:r>
              <a:rPr lang="it-IT" sz="1800" dirty="0">
                <a:cs typeface="Calibri" panose="020F0502020204030204" pitchFamily="34" charset="0"/>
              </a:rPr>
              <a:t> e che viene </a:t>
            </a:r>
            <a:r>
              <a:rPr lang="it-IT" sz="1800" b="1" dirty="0">
                <a:solidFill>
                  <a:srgbClr val="00A197"/>
                </a:solidFill>
                <a:cs typeface="Calibri" panose="020F0502020204030204" pitchFamily="34" charset="0"/>
              </a:rPr>
              <a:t>aiutato</a:t>
            </a:r>
            <a:r>
              <a:rPr lang="it-IT" sz="1800" dirty="0">
                <a:cs typeface="Calibri" panose="020F0502020204030204" pitchFamily="34" charset="0"/>
              </a:rPr>
              <a:t> nella fase di </a:t>
            </a:r>
            <a:r>
              <a:rPr lang="it-IT" sz="1800" b="1" dirty="0">
                <a:solidFill>
                  <a:srgbClr val="00A197"/>
                </a:solidFill>
                <a:cs typeface="Calibri" panose="020F0502020204030204" pitchFamily="34" charset="0"/>
              </a:rPr>
              <a:t>avvio</a:t>
            </a:r>
            <a:r>
              <a:rPr lang="it-IT" sz="1800" dirty="0">
                <a:cs typeface="Calibri" panose="020F0502020204030204" pitchFamily="34" charset="0"/>
              </a:rPr>
              <a:t> </a:t>
            </a:r>
            <a:r>
              <a:rPr lang="it-IT" sz="1800" b="1" dirty="0">
                <a:solidFill>
                  <a:srgbClr val="00A197"/>
                </a:solidFill>
                <a:cs typeface="Calibri" panose="020F0502020204030204" pitchFamily="34" charset="0"/>
              </a:rPr>
              <a:t>dell’impresa</a:t>
            </a:r>
            <a:endParaRPr lang="it-IT" sz="1800" dirty="0">
              <a:latin typeface="Calibri" panose="020F0502020204030204" pitchFamily="34" charset="0"/>
              <a:cs typeface="Calibri" panose="020F0502020204030204" pitchFamily="34" charset="0"/>
            </a:endParaRPr>
          </a:p>
        </p:txBody>
      </p:sp>
      <p:pic>
        <p:nvPicPr>
          <p:cNvPr id="4" name="Immagine 3">
            <a:extLst>
              <a:ext uri="{FF2B5EF4-FFF2-40B4-BE49-F238E27FC236}">
                <a16:creationId xmlns:a16="http://schemas.microsoft.com/office/drawing/2014/main" id="{7D03E0C0-E47A-491D-8A28-0848B159A18C}"/>
              </a:ext>
            </a:extLst>
          </p:cNvPr>
          <p:cNvPicPr>
            <a:picLocks noChangeAspect="1"/>
          </p:cNvPicPr>
          <p:nvPr/>
        </p:nvPicPr>
        <p:blipFill>
          <a:blip r:embed="rId4"/>
          <a:stretch>
            <a:fillRect/>
          </a:stretch>
        </p:blipFill>
        <p:spPr>
          <a:xfrm>
            <a:off x="6790579" y="2399659"/>
            <a:ext cx="1753814" cy="1029341"/>
          </a:xfrm>
          <a:prstGeom prst="rect">
            <a:avLst/>
          </a:prstGeom>
        </p:spPr>
      </p:pic>
      <p:pic>
        <p:nvPicPr>
          <p:cNvPr id="5" name="Immagine 4">
            <a:extLst>
              <a:ext uri="{FF2B5EF4-FFF2-40B4-BE49-F238E27FC236}">
                <a16:creationId xmlns:a16="http://schemas.microsoft.com/office/drawing/2014/main" id="{B1F6DF29-B1D3-4255-9111-2054C2248F19}"/>
              </a:ext>
            </a:extLst>
          </p:cNvPr>
          <p:cNvPicPr>
            <a:picLocks noChangeAspect="1"/>
          </p:cNvPicPr>
          <p:nvPr/>
        </p:nvPicPr>
        <p:blipFill>
          <a:blip r:embed="rId5"/>
          <a:stretch>
            <a:fillRect/>
          </a:stretch>
        </p:blipFill>
        <p:spPr>
          <a:xfrm>
            <a:off x="6790579" y="3733675"/>
            <a:ext cx="1753814" cy="1483746"/>
          </a:xfrm>
          <a:prstGeom prst="rect">
            <a:avLst/>
          </a:prstGeom>
        </p:spPr>
      </p:pic>
      <p:sp>
        <p:nvSpPr>
          <p:cNvPr id="10" name="Segnaposto numero diapositiva 9">
            <a:extLst>
              <a:ext uri="{FF2B5EF4-FFF2-40B4-BE49-F238E27FC236}">
                <a16:creationId xmlns:a16="http://schemas.microsoft.com/office/drawing/2014/main" id="{99D88ED3-DEAB-4E72-8EF0-4EE1661A0200}"/>
              </a:ext>
            </a:extLst>
          </p:cNvPr>
          <p:cNvSpPr>
            <a:spLocks noGrp="1"/>
          </p:cNvSpPr>
          <p:nvPr>
            <p:ph type="sldNum" sz="quarter" idx="4294967295"/>
          </p:nvPr>
        </p:nvSpPr>
        <p:spPr>
          <a:xfrm>
            <a:off x="6457950" y="6356351"/>
            <a:ext cx="2057400" cy="365125"/>
          </a:xfrm>
        </p:spPr>
        <p:txBody>
          <a:bodyPr/>
          <a:lstStyle/>
          <a:p>
            <a:pPr>
              <a:defRPr/>
            </a:pPr>
            <a:r>
              <a:rPr lang="en-GB" noProof="1"/>
              <a:t> </a:t>
            </a:r>
          </a:p>
        </p:txBody>
      </p:sp>
      <p:sp>
        <p:nvSpPr>
          <p:cNvPr id="11" name="CasellaDiTesto 10">
            <a:extLst>
              <a:ext uri="{FF2B5EF4-FFF2-40B4-BE49-F238E27FC236}">
                <a16:creationId xmlns:a16="http://schemas.microsoft.com/office/drawing/2014/main" id="{5C853C4D-1A89-4682-AE37-0269B8A85745}"/>
              </a:ext>
            </a:extLst>
          </p:cNvPr>
          <p:cNvSpPr txBox="1"/>
          <p:nvPr/>
        </p:nvSpPr>
        <p:spPr>
          <a:xfrm>
            <a:off x="270000" y="6318002"/>
            <a:ext cx="263214" cy="276999"/>
          </a:xfrm>
          <a:prstGeom prst="rect">
            <a:avLst/>
          </a:prstGeom>
          <a:noFill/>
        </p:spPr>
        <p:txBody>
          <a:bodyPr wrap="none" rtlCol="0">
            <a:spAutoFit/>
          </a:bodyPr>
          <a:lstStyle/>
          <a:p>
            <a:r>
              <a:rPr lang="it-IT" sz="1200" dirty="0">
                <a:solidFill>
                  <a:srgbClr val="00A197"/>
                </a:solidFill>
                <a:latin typeface="Calibri" panose="020F0502020204030204" pitchFamily="34" charset="0"/>
                <a:cs typeface="Calibri" panose="020F0502020204030204" pitchFamily="34" charset="0"/>
              </a:rPr>
              <a:t>3</a:t>
            </a:r>
          </a:p>
        </p:txBody>
      </p:sp>
    </p:spTree>
    <p:extLst>
      <p:ext uri="{BB962C8B-B14F-4D97-AF65-F5344CB8AC3E}">
        <p14:creationId xmlns:p14="http://schemas.microsoft.com/office/powerpoint/2010/main" val="41859456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a:extLst>
              <a:ext uri="{FF2B5EF4-FFF2-40B4-BE49-F238E27FC236}">
                <a16:creationId xmlns:a16="http://schemas.microsoft.com/office/drawing/2014/main" id="{78BBD03B-A5C5-47AA-8481-FEEF519DA1B8}"/>
              </a:ext>
            </a:extLst>
          </p:cNvPr>
          <p:cNvSpPr txBox="1"/>
          <p:nvPr/>
        </p:nvSpPr>
        <p:spPr>
          <a:xfrm>
            <a:off x="270000" y="6318002"/>
            <a:ext cx="341760" cy="276999"/>
          </a:xfrm>
          <a:prstGeom prst="rect">
            <a:avLst/>
          </a:prstGeom>
          <a:noFill/>
        </p:spPr>
        <p:txBody>
          <a:bodyPr wrap="none" rtlCol="0">
            <a:spAutoFit/>
          </a:bodyPr>
          <a:lstStyle/>
          <a:p>
            <a:r>
              <a:rPr lang="it-IT" sz="1200" dirty="0">
                <a:solidFill>
                  <a:srgbClr val="00A197"/>
                </a:solidFill>
                <a:latin typeface="Calibri" panose="020F0502020204030204" pitchFamily="34" charset="0"/>
                <a:cs typeface="Calibri" panose="020F0502020204030204" pitchFamily="34" charset="0"/>
              </a:rPr>
              <a:t>29</a:t>
            </a:r>
          </a:p>
        </p:txBody>
      </p:sp>
      <p:pic>
        <p:nvPicPr>
          <p:cNvPr id="8" name="Immagine 7">
            <a:extLst>
              <a:ext uri="{FF2B5EF4-FFF2-40B4-BE49-F238E27FC236}">
                <a16:creationId xmlns:a16="http://schemas.microsoft.com/office/drawing/2014/main" id="{19127CAD-21FB-440D-A909-8DD3EF5BFE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0802" y="6498000"/>
            <a:ext cx="1108567" cy="162000"/>
          </a:xfrm>
          <a:prstGeom prst="rect">
            <a:avLst/>
          </a:prstGeom>
        </p:spPr>
      </p:pic>
      <p:pic>
        <p:nvPicPr>
          <p:cNvPr id="12" name="Immagine 11">
            <a:extLst>
              <a:ext uri="{FF2B5EF4-FFF2-40B4-BE49-F238E27FC236}">
                <a16:creationId xmlns:a16="http://schemas.microsoft.com/office/drawing/2014/main" id="{0ABE2CC9-1339-44EC-A493-E0A9617CE7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000" y="1339200"/>
            <a:ext cx="1656000" cy="1656000"/>
          </a:xfrm>
          <a:prstGeom prst="rect">
            <a:avLst/>
          </a:prstGeom>
        </p:spPr>
      </p:pic>
      <p:sp>
        <p:nvSpPr>
          <p:cNvPr id="15" name="CasellaDiTesto 14">
            <a:extLst>
              <a:ext uri="{FF2B5EF4-FFF2-40B4-BE49-F238E27FC236}">
                <a16:creationId xmlns:a16="http://schemas.microsoft.com/office/drawing/2014/main" id="{60E540DF-94C9-4CB9-B66E-C8EF2DF1F314}"/>
              </a:ext>
            </a:extLst>
          </p:cNvPr>
          <p:cNvSpPr txBox="1"/>
          <p:nvPr/>
        </p:nvSpPr>
        <p:spPr>
          <a:xfrm>
            <a:off x="2160000" y="1242000"/>
            <a:ext cx="6480000" cy="1154162"/>
          </a:xfrm>
          <a:prstGeom prst="rect">
            <a:avLst/>
          </a:prstGeom>
          <a:noFill/>
        </p:spPr>
        <p:txBody>
          <a:bodyPr wrap="square" rtlCol="0">
            <a:spAutoFit/>
          </a:bodyPr>
          <a:lstStyle/>
          <a:p>
            <a:pPr algn="just">
              <a:spcAft>
                <a:spcPts val="600"/>
              </a:spcAft>
            </a:pPr>
            <a:r>
              <a:rPr lang="it-IT" sz="2200" b="1" i="1" dirty="0">
                <a:solidFill>
                  <a:srgbClr val="00A197"/>
                </a:solidFill>
              </a:rPr>
              <a:t>Rendere le città e gli insediamenti umani inclusivi, sicuri, duraturi e sostenibili</a:t>
            </a:r>
          </a:p>
          <a:p>
            <a:pPr algn="just"/>
            <a:endParaRPr lang="it-IT" sz="2000" dirty="0">
              <a:solidFill>
                <a:srgbClr val="00A197"/>
              </a:solidFill>
            </a:endParaRPr>
          </a:p>
        </p:txBody>
      </p:sp>
      <p:sp>
        <p:nvSpPr>
          <p:cNvPr id="2" name="CasellaDiTesto 1">
            <a:extLst>
              <a:ext uri="{FF2B5EF4-FFF2-40B4-BE49-F238E27FC236}">
                <a16:creationId xmlns:a16="http://schemas.microsoft.com/office/drawing/2014/main" id="{8A8C3E61-7D38-4799-BE1F-293D5E329B5F}"/>
              </a:ext>
            </a:extLst>
          </p:cNvPr>
          <p:cNvSpPr txBox="1"/>
          <p:nvPr/>
        </p:nvSpPr>
        <p:spPr>
          <a:xfrm>
            <a:off x="234000" y="3060000"/>
            <a:ext cx="7200000" cy="2923877"/>
          </a:xfrm>
          <a:prstGeom prst="rect">
            <a:avLst/>
          </a:prstGeom>
          <a:noFill/>
        </p:spPr>
        <p:txBody>
          <a:bodyPr wrap="square" rtlCol="0">
            <a:spAutoFit/>
          </a:bodyPr>
          <a:lstStyle/>
          <a:p>
            <a:pPr algn="just">
              <a:spcAft>
                <a:spcPts val="600"/>
              </a:spcAft>
              <a:buClr>
                <a:srgbClr val="00A197"/>
              </a:buClr>
            </a:pPr>
            <a:r>
              <a:rPr lang="it-IT" sz="2400" b="1" dirty="0">
                <a:solidFill>
                  <a:srgbClr val="00A197"/>
                </a:solidFill>
              </a:rPr>
              <a:t>Target</a:t>
            </a:r>
          </a:p>
          <a:p>
            <a:pPr algn="just">
              <a:spcAft>
                <a:spcPts val="600"/>
              </a:spcAft>
              <a:buClr>
                <a:srgbClr val="00A197"/>
              </a:buClr>
            </a:pPr>
            <a:r>
              <a:rPr lang="it-IT" sz="1900" dirty="0"/>
              <a:t>Entro il </a:t>
            </a:r>
            <a:r>
              <a:rPr lang="it-IT" sz="1900" b="1" dirty="0">
                <a:solidFill>
                  <a:srgbClr val="00A197"/>
                </a:solidFill>
              </a:rPr>
              <a:t>2030</a:t>
            </a:r>
            <a:endParaRPr lang="it-IT" sz="1900" dirty="0"/>
          </a:p>
          <a:p>
            <a:pPr marL="719138" indent="-358775" algn="just">
              <a:spcAft>
                <a:spcPts val="600"/>
              </a:spcAft>
              <a:buClr>
                <a:srgbClr val="00A197"/>
              </a:buClr>
              <a:buFont typeface="Arial" panose="020B0604020202020204" pitchFamily="34" charset="0"/>
              <a:buChar char="•"/>
            </a:pPr>
            <a:r>
              <a:rPr lang="it-IT" sz="1900" dirty="0"/>
              <a:t>Garantire a tutti l'accesso ad un </a:t>
            </a:r>
            <a:r>
              <a:rPr lang="it-IT" sz="1900" b="1" dirty="0">
                <a:solidFill>
                  <a:srgbClr val="00A197"/>
                </a:solidFill>
              </a:rPr>
              <a:t>alloggio</a:t>
            </a:r>
            <a:r>
              <a:rPr lang="it-IT" sz="1900" dirty="0"/>
              <a:t> e a </a:t>
            </a:r>
            <a:r>
              <a:rPr lang="it-IT" sz="1900" b="1" dirty="0">
                <a:solidFill>
                  <a:srgbClr val="00A197"/>
                </a:solidFill>
              </a:rPr>
              <a:t>servizi</a:t>
            </a:r>
            <a:r>
              <a:rPr lang="it-IT" sz="1900" dirty="0"/>
              <a:t> di </a:t>
            </a:r>
            <a:r>
              <a:rPr lang="it-IT" sz="1900" b="1" dirty="0">
                <a:solidFill>
                  <a:srgbClr val="00A197"/>
                </a:solidFill>
              </a:rPr>
              <a:t>base</a:t>
            </a:r>
            <a:r>
              <a:rPr lang="it-IT" sz="1900" dirty="0"/>
              <a:t> </a:t>
            </a:r>
            <a:r>
              <a:rPr lang="it-IT" sz="1900" b="1" dirty="0">
                <a:solidFill>
                  <a:srgbClr val="00A197"/>
                </a:solidFill>
              </a:rPr>
              <a:t>adeguati</a:t>
            </a:r>
            <a:r>
              <a:rPr lang="it-IT" sz="1900" dirty="0"/>
              <a:t>, sicuri e convenienti e </a:t>
            </a:r>
            <a:r>
              <a:rPr lang="it-IT" sz="1900" b="1" dirty="0">
                <a:solidFill>
                  <a:srgbClr val="00A197"/>
                </a:solidFill>
              </a:rPr>
              <a:t>l’ammodernamento</a:t>
            </a:r>
            <a:r>
              <a:rPr lang="it-IT" sz="1900" dirty="0"/>
              <a:t> dei </a:t>
            </a:r>
            <a:r>
              <a:rPr lang="it-IT" sz="1900" b="1" dirty="0">
                <a:solidFill>
                  <a:srgbClr val="00A197"/>
                </a:solidFill>
              </a:rPr>
              <a:t>quartieri</a:t>
            </a:r>
            <a:r>
              <a:rPr lang="it-IT" sz="1900" dirty="0"/>
              <a:t> </a:t>
            </a:r>
            <a:r>
              <a:rPr lang="it-IT" sz="1900" b="1" dirty="0">
                <a:solidFill>
                  <a:srgbClr val="00A197"/>
                </a:solidFill>
              </a:rPr>
              <a:t>poveri</a:t>
            </a:r>
          </a:p>
          <a:p>
            <a:pPr marL="719138" indent="-358775" algn="just">
              <a:spcAft>
                <a:spcPts val="600"/>
              </a:spcAft>
              <a:buClr>
                <a:srgbClr val="00A197"/>
              </a:buClr>
              <a:buFont typeface="Arial" panose="020B0604020202020204" pitchFamily="34" charset="0"/>
              <a:buChar char="•"/>
            </a:pPr>
            <a:r>
              <a:rPr lang="it-IT" sz="1900" dirty="0"/>
              <a:t>Fornire l'accesso a sistemi di </a:t>
            </a:r>
            <a:r>
              <a:rPr lang="it-IT" sz="1900" b="1" dirty="0">
                <a:solidFill>
                  <a:srgbClr val="00A197"/>
                </a:solidFill>
              </a:rPr>
              <a:t>trasporto</a:t>
            </a:r>
            <a:r>
              <a:rPr lang="it-IT" sz="1900" dirty="0"/>
              <a:t> </a:t>
            </a:r>
            <a:r>
              <a:rPr lang="it-IT" sz="1900" b="1" dirty="0">
                <a:solidFill>
                  <a:srgbClr val="00A197"/>
                </a:solidFill>
              </a:rPr>
              <a:t>sicuri</a:t>
            </a:r>
            <a:r>
              <a:rPr lang="it-IT" sz="1900" dirty="0"/>
              <a:t>, sostenibili, e convenienti per tutti, migliorare la </a:t>
            </a:r>
            <a:r>
              <a:rPr lang="it-IT" sz="1900" b="1" dirty="0">
                <a:solidFill>
                  <a:srgbClr val="00A197"/>
                </a:solidFill>
              </a:rPr>
              <a:t>sicurezza</a:t>
            </a:r>
            <a:r>
              <a:rPr lang="it-IT" sz="1900" dirty="0"/>
              <a:t> </a:t>
            </a:r>
            <a:r>
              <a:rPr lang="it-IT" sz="1900" b="1" dirty="0">
                <a:solidFill>
                  <a:srgbClr val="00A197"/>
                </a:solidFill>
              </a:rPr>
              <a:t>stradale</a:t>
            </a:r>
          </a:p>
          <a:p>
            <a:pPr marL="719138" indent="-358775" algn="just">
              <a:spcAft>
                <a:spcPts val="600"/>
              </a:spcAft>
              <a:buClr>
                <a:srgbClr val="00A197"/>
              </a:buClr>
              <a:buFont typeface="Arial" panose="020B0604020202020204" pitchFamily="34" charset="0"/>
              <a:buChar char="•"/>
            </a:pPr>
            <a:r>
              <a:rPr lang="it-IT" sz="1900" b="1" dirty="0">
                <a:solidFill>
                  <a:srgbClr val="00A197"/>
                </a:solidFill>
              </a:rPr>
              <a:t>…</a:t>
            </a:r>
            <a:endParaRPr lang="it-IT" sz="1900" dirty="0"/>
          </a:p>
        </p:txBody>
      </p:sp>
      <p:sp>
        <p:nvSpPr>
          <p:cNvPr id="9" name="Titolo 3">
            <a:extLst>
              <a:ext uri="{FF2B5EF4-FFF2-40B4-BE49-F238E27FC236}">
                <a16:creationId xmlns:a16="http://schemas.microsoft.com/office/drawing/2014/main" id="{46D043EA-FAEA-459C-B02B-932DD271F917}"/>
              </a:ext>
            </a:extLst>
          </p:cNvPr>
          <p:cNvSpPr txBox="1">
            <a:spLocks/>
          </p:cNvSpPr>
          <p:nvPr/>
        </p:nvSpPr>
        <p:spPr>
          <a:xfrm>
            <a:off x="234000" y="475200"/>
            <a:ext cx="8690400" cy="505528"/>
          </a:xfrm>
          <a:prstGeom prst="rect">
            <a:avLst/>
          </a:prstGeom>
        </p:spPr>
        <p:txBody>
          <a:bodyPr vert="horz" lIns="0" tIns="0" rIns="0" bIns="0" rtlCol="0" anchor="t" anchorCtr="0">
            <a:noAutofit/>
          </a:bodyPr>
          <a:lstStyle>
            <a:lvl1pPr algn="l" rtl="0" eaLnBrk="1" fontAlgn="base" hangingPunct="1">
              <a:lnSpc>
                <a:spcPts val="2400"/>
              </a:lnSpc>
              <a:spcBef>
                <a:spcPct val="0"/>
              </a:spcBef>
              <a:spcAft>
                <a:spcPct val="0"/>
              </a:spcAft>
              <a:defRPr lang="en-GB" sz="2200" b="1" kern="1200" noProof="0" dirty="0">
                <a:solidFill>
                  <a:schemeClr val="tx1"/>
                </a:solidFill>
                <a:latin typeface="+mj-lt"/>
                <a:ea typeface="+mj-ea"/>
                <a:cs typeface="Arial" panose="020B0604020202020204" pitchFamily="34" charset="0"/>
              </a:defRPr>
            </a:lvl1pPr>
            <a:lvl2pPr algn="ctr" rtl="0" eaLnBrk="1" fontAlgn="base" hangingPunct="1">
              <a:spcBef>
                <a:spcPct val="0"/>
              </a:spcBef>
              <a:spcAft>
                <a:spcPct val="0"/>
              </a:spcAft>
              <a:defRPr sz="3300">
                <a:solidFill>
                  <a:schemeClr val="tx1"/>
                </a:solidFill>
                <a:latin typeface="Arial" charset="0"/>
              </a:defRPr>
            </a:lvl2pPr>
            <a:lvl3pPr algn="ctr" rtl="0" eaLnBrk="1" fontAlgn="base" hangingPunct="1">
              <a:spcBef>
                <a:spcPct val="0"/>
              </a:spcBef>
              <a:spcAft>
                <a:spcPct val="0"/>
              </a:spcAft>
              <a:defRPr sz="3300">
                <a:solidFill>
                  <a:schemeClr val="tx1"/>
                </a:solidFill>
                <a:latin typeface="Arial" charset="0"/>
              </a:defRPr>
            </a:lvl3pPr>
            <a:lvl4pPr algn="ctr" rtl="0" eaLnBrk="1" fontAlgn="base" hangingPunct="1">
              <a:spcBef>
                <a:spcPct val="0"/>
              </a:spcBef>
              <a:spcAft>
                <a:spcPct val="0"/>
              </a:spcAft>
              <a:defRPr sz="3300">
                <a:solidFill>
                  <a:schemeClr val="tx1"/>
                </a:solidFill>
                <a:latin typeface="Arial" charset="0"/>
              </a:defRPr>
            </a:lvl4pPr>
            <a:lvl5pPr algn="ctr" rtl="0" eaLnBrk="1" fontAlgn="base" hangingPunct="1">
              <a:spcBef>
                <a:spcPct val="0"/>
              </a:spcBef>
              <a:spcAft>
                <a:spcPct val="0"/>
              </a:spcAft>
              <a:defRPr sz="3300">
                <a:solidFill>
                  <a:schemeClr val="tx1"/>
                </a:solidFill>
                <a:latin typeface="Arial" charset="0"/>
              </a:defRPr>
            </a:lvl5pPr>
            <a:lvl6pPr marL="342875" algn="ctr" rtl="0" eaLnBrk="1" fontAlgn="base" hangingPunct="1">
              <a:spcBef>
                <a:spcPct val="0"/>
              </a:spcBef>
              <a:spcAft>
                <a:spcPct val="0"/>
              </a:spcAft>
              <a:defRPr sz="3300">
                <a:solidFill>
                  <a:schemeClr val="tx1"/>
                </a:solidFill>
                <a:latin typeface="Arial" charset="0"/>
              </a:defRPr>
            </a:lvl6pPr>
            <a:lvl7pPr marL="685749" algn="ctr" rtl="0" eaLnBrk="1" fontAlgn="base" hangingPunct="1">
              <a:spcBef>
                <a:spcPct val="0"/>
              </a:spcBef>
              <a:spcAft>
                <a:spcPct val="0"/>
              </a:spcAft>
              <a:defRPr sz="3300">
                <a:solidFill>
                  <a:schemeClr val="tx1"/>
                </a:solidFill>
                <a:latin typeface="Arial" charset="0"/>
              </a:defRPr>
            </a:lvl7pPr>
            <a:lvl8pPr marL="1028624" algn="ctr" rtl="0" eaLnBrk="1" fontAlgn="base" hangingPunct="1">
              <a:spcBef>
                <a:spcPct val="0"/>
              </a:spcBef>
              <a:spcAft>
                <a:spcPct val="0"/>
              </a:spcAft>
              <a:defRPr sz="3300">
                <a:solidFill>
                  <a:schemeClr val="tx1"/>
                </a:solidFill>
                <a:latin typeface="Arial" charset="0"/>
              </a:defRPr>
            </a:lvl8pPr>
            <a:lvl9pPr marL="1371498" algn="ctr" rtl="0" eaLnBrk="1" fontAlgn="base" hangingPunct="1">
              <a:spcBef>
                <a:spcPct val="0"/>
              </a:spcBef>
              <a:spcAft>
                <a:spcPct val="0"/>
              </a:spcAft>
              <a:defRPr sz="3300">
                <a:solidFill>
                  <a:schemeClr val="tx1"/>
                </a:solidFill>
                <a:latin typeface="Arial" charset="0"/>
              </a:defRPr>
            </a:lvl9pPr>
          </a:lstStyle>
          <a:p>
            <a:pPr lvl="0"/>
            <a:r>
              <a:rPr lang="it-IT" sz="2800" b="0" dirty="0">
                <a:latin typeface="+mn-lt"/>
                <a:cs typeface="+mj-cs"/>
              </a:rPr>
              <a:t>Obiettivi e Target</a:t>
            </a:r>
            <a:endParaRPr lang="it-IT" sz="2800" dirty="0"/>
          </a:p>
        </p:txBody>
      </p:sp>
      <p:pic>
        <p:nvPicPr>
          <p:cNvPr id="10" name="Picture 6" descr="Target market Vectors &amp; Illustrations for Free Download | Freepik">
            <a:extLst>
              <a:ext uri="{FF2B5EF4-FFF2-40B4-BE49-F238E27FC236}">
                <a16:creationId xmlns:a16="http://schemas.microsoft.com/office/drawing/2014/main" id="{38995376-58AD-4208-AA9B-6B11E11741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90699" y="3750810"/>
            <a:ext cx="949300" cy="949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81706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a:extLst>
              <a:ext uri="{FF2B5EF4-FFF2-40B4-BE49-F238E27FC236}">
                <a16:creationId xmlns:a16="http://schemas.microsoft.com/office/drawing/2014/main" id="{78BBD03B-A5C5-47AA-8481-FEEF519DA1B8}"/>
              </a:ext>
            </a:extLst>
          </p:cNvPr>
          <p:cNvSpPr txBox="1"/>
          <p:nvPr/>
        </p:nvSpPr>
        <p:spPr>
          <a:xfrm>
            <a:off x="270000" y="6318002"/>
            <a:ext cx="341760" cy="276999"/>
          </a:xfrm>
          <a:prstGeom prst="rect">
            <a:avLst/>
          </a:prstGeom>
          <a:noFill/>
        </p:spPr>
        <p:txBody>
          <a:bodyPr wrap="none" rtlCol="0">
            <a:spAutoFit/>
          </a:bodyPr>
          <a:lstStyle/>
          <a:p>
            <a:r>
              <a:rPr lang="it-IT" sz="1200" dirty="0">
                <a:solidFill>
                  <a:srgbClr val="00A197"/>
                </a:solidFill>
                <a:latin typeface="Calibri" panose="020F0502020204030204" pitchFamily="34" charset="0"/>
                <a:cs typeface="Calibri" panose="020F0502020204030204" pitchFamily="34" charset="0"/>
              </a:rPr>
              <a:t>30</a:t>
            </a:r>
          </a:p>
        </p:txBody>
      </p:sp>
      <p:pic>
        <p:nvPicPr>
          <p:cNvPr id="8" name="Immagine 7">
            <a:extLst>
              <a:ext uri="{FF2B5EF4-FFF2-40B4-BE49-F238E27FC236}">
                <a16:creationId xmlns:a16="http://schemas.microsoft.com/office/drawing/2014/main" id="{19127CAD-21FB-440D-A909-8DD3EF5BFE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0802" y="6498000"/>
            <a:ext cx="1108567" cy="162000"/>
          </a:xfrm>
          <a:prstGeom prst="rect">
            <a:avLst/>
          </a:prstGeom>
        </p:spPr>
      </p:pic>
      <p:pic>
        <p:nvPicPr>
          <p:cNvPr id="13" name="Immagine 12">
            <a:extLst>
              <a:ext uri="{FF2B5EF4-FFF2-40B4-BE49-F238E27FC236}">
                <a16:creationId xmlns:a16="http://schemas.microsoft.com/office/drawing/2014/main" id="{C3E3AB97-E71C-4E4D-AA89-08931C2BDE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000" y="1339200"/>
            <a:ext cx="1656000" cy="1656000"/>
          </a:xfrm>
          <a:prstGeom prst="rect">
            <a:avLst/>
          </a:prstGeom>
        </p:spPr>
      </p:pic>
      <p:sp>
        <p:nvSpPr>
          <p:cNvPr id="16" name="CasellaDiTesto 15">
            <a:extLst>
              <a:ext uri="{FF2B5EF4-FFF2-40B4-BE49-F238E27FC236}">
                <a16:creationId xmlns:a16="http://schemas.microsoft.com/office/drawing/2014/main" id="{C97B9996-79D7-4106-8929-9FC9325FBCA5}"/>
              </a:ext>
            </a:extLst>
          </p:cNvPr>
          <p:cNvSpPr txBox="1"/>
          <p:nvPr/>
        </p:nvSpPr>
        <p:spPr>
          <a:xfrm>
            <a:off x="2160000" y="1242000"/>
            <a:ext cx="6480000" cy="769441"/>
          </a:xfrm>
          <a:prstGeom prst="rect">
            <a:avLst/>
          </a:prstGeom>
          <a:noFill/>
        </p:spPr>
        <p:txBody>
          <a:bodyPr wrap="square" rtlCol="0">
            <a:spAutoFit/>
          </a:bodyPr>
          <a:lstStyle/>
          <a:p>
            <a:pPr algn="just">
              <a:spcAft>
                <a:spcPts val="600"/>
              </a:spcAft>
            </a:pPr>
            <a:r>
              <a:rPr lang="it-IT" sz="2200" b="1" i="1" dirty="0">
                <a:solidFill>
                  <a:srgbClr val="00A197"/>
                </a:solidFill>
              </a:rPr>
              <a:t>Garantire modelli sostenibili di produzione e di consumo</a:t>
            </a:r>
          </a:p>
        </p:txBody>
      </p:sp>
      <p:sp>
        <p:nvSpPr>
          <p:cNvPr id="2" name="CasellaDiTesto 1">
            <a:extLst>
              <a:ext uri="{FF2B5EF4-FFF2-40B4-BE49-F238E27FC236}">
                <a16:creationId xmlns:a16="http://schemas.microsoft.com/office/drawing/2014/main" id="{91988A37-0B59-4258-B9FE-2D6E518A7B30}"/>
              </a:ext>
            </a:extLst>
          </p:cNvPr>
          <p:cNvSpPr txBox="1"/>
          <p:nvPr/>
        </p:nvSpPr>
        <p:spPr>
          <a:xfrm>
            <a:off x="234000" y="3060000"/>
            <a:ext cx="7200000" cy="3308598"/>
          </a:xfrm>
          <a:prstGeom prst="rect">
            <a:avLst/>
          </a:prstGeom>
          <a:noFill/>
        </p:spPr>
        <p:txBody>
          <a:bodyPr wrap="square" rtlCol="0">
            <a:spAutoFit/>
          </a:bodyPr>
          <a:lstStyle/>
          <a:p>
            <a:pPr algn="just">
              <a:spcAft>
                <a:spcPts val="600"/>
              </a:spcAft>
              <a:buClr>
                <a:srgbClr val="00A197"/>
              </a:buClr>
            </a:pPr>
            <a:r>
              <a:rPr lang="it-IT" sz="2400" b="1" dirty="0">
                <a:solidFill>
                  <a:srgbClr val="00A197"/>
                </a:solidFill>
              </a:rPr>
              <a:t>Target</a:t>
            </a:r>
          </a:p>
          <a:p>
            <a:pPr algn="just">
              <a:spcAft>
                <a:spcPts val="600"/>
              </a:spcAft>
              <a:buClr>
                <a:srgbClr val="00A197"/>
              </a:buClr>
            </a:pPr>
            <a:r>
              <a:rPr lang="it-IT" sz="1900" dirty="0"/>
              <a:t>Entro il </a:t>
            </a:r>
            <a:r>
              <a:rPr lang="it-IT" sz="1900" b="1" dirty="0">
                <a:solidFill>
                  <a:srgbClr val="00A197"/>
                </a:solidFill>
              </a:rPr>
              <a:t>2030</a:t>
            </a:r>
          </a:p>
          <a:p>
            <a:pPr marL="719138" indent="-358775" algn="just">
              <a:spcAft>
                <a:spcPts val="600"/>
              </a:spcAft>
              <a:buClr>
                <a:srgbClr val="00A197"/>
              </a:buClr>
              <a:buFont typeface="Arial" panose="020B0604020202020204" pitchFamily="34" charset="0"/>
              <a:buChar char="•"/>
            </a:pPr>
            <a:r>
              <a:rPr lang="it-IT" sz="1900" dirty="0"/>
              <a:t>Raggiungere la </a:t>
            </a:r>
            <a:r>
              <a:rPr lang="it-IT" sz="1900" b="1" dirty="0">
                <a:solidFill>
                  <a:srgbClr val="00A197"/>
                </a:solidFill>
              </a:rPr>
              <a:t>gestione</a:t>
            </a:r>
            <a:r>
              <a:rPr lang="it-IT" sz="1900" dirty="0"/>
              <a:t> </a:t>
            </a:r>
            <a:r>
              <a:rPr lang="it-IT" sz="1900" b="1" dirty="0">
                <a:solidFill>
                  <a:srgbClr val="00A197"/>
                </a:solidFill>
              </a:rPr>
              <a:t>sostenibile</a:t>
            </a:r>
            <a:r>
              <a:rPr lang="it-IT" sz="1900" dirty="0"/>
              <a:t> e l'uso </a:t>
            </a:r>
            <a:r>
              <a:rPr lang="it-IT" sz="1900" b="1" dirty="0">
                <a:solidFill>
                  <a:srgbClr val="00A197"/>
                </a:solidFill>
              </a:rPr>
              <a:t>efficiente</a:t>
            </a:r>
            <a:r>
              <a:rPr lang="it-IT" sz="1900" dirty="0"/>
              <a:t> delle </a:t>
            </a:r>
            <a:r>
              <a:rPr lang="it-IT" sz="1900" b="1" dirty="0">
                <a:solidFill>
                  <a:srgbClr val="00A197"/>
                </a:solidFill>
              </a:rPr>
              <a:t>risorse</a:t>
            </a:r>
            <a:r>
              <a:rPr lang="it-IT" sz="1900" dirty="0"/>
              <a:t> </a:t>
            </a:r>
            <a:r>
              <a:rPr lang="it-IT" sz="1900" b="1" dirty="0">
                <a:solidFill>
                  <a:srgbClr val="00A197"/>
                </a:solidFill>
              </a:rPr>
              <a:t>naturali</a:t>
            </a:r>
          </a:p>
          <a:p>
            <a:pPr marL="719138" indent="-358775" algn="just">
              <a:spcAft>
                <a:spcPts val="600"/>
              </a:spcAft>
              <a:buClr>
                <a:srgbClr val="00A197"/>
              </a:buClr>
              <a:buFont typeface="Arial" panose="020B0604020202020204" pitchFamily="34" charset="0"/>
              <a:buChar char="•"/>
            </a:pPr>
            <a:r>
              <a:rPr lang="it-IT" sz="1900" b="1" dirty="0">
                <a:solidFill>
                  <a:srgbClr val="00A197"/>
                </a:solidFill>
              </a:rPr>
              <a:t>Dimezzare</a:t>
            </a:r>
            <a:r>
              <a:rPr lang="it-IT" sz="1900" dirty="0"/>
              <a:t> lo </a:t>
            </a:r>
            <a:r>
              <a:rPr lang="it-IT" sz="1900" b="1" dirty="0">
                <a:solidFill>
                  <a:srgbClr val="00A197"/>
                </a:solidFill>
              </a:rPr>
              <a:t>spreco</a:t>
            </a:r>
            <a:r>
              <a:rPr lang="it-IT" sz="1900" dirty="0"/>
              <a:t> pro </a:t>
            </a:r>
            <a:r>
              <a:rPr lang="it-IT" sz="1900" b="1" dirty="0">
                <a:solidFill>
                  <a:srgbClr val="00A197"/>
                </a:solidFill>
              </a:rPr>
              <a:t>capite</a:t>
            </a:r>
            <a:r>
              <a:rPr lang="it-IT" sz="1900" dirty="0"/>
              <a:t> globale di rifiuti alimentari nella vendita al dettaglio e dei consumatori </a:t>
            </a:r>
          </a:p>
          <a:p>
            <a:pPr marL="719138" indent="-358775" algn="just">
              <a:spcAft>
                <a:spcPts val="600"/>
              </a:spcAft>
              <a:buClr>
                <a:srgbClr val="00A197"/>
              </a:buClr>
              <a:buFont typeface="Arial" panose="020B0604020202020204" pitchFamily="34" charset="0"/>
              <a:buChar char="•"/>
            </a:pPr>
            <a:r>
              <a:rPr lang="it-IT" sz="1900" b="1" dirty="0">
                <a:solidFill>
                  <a:srgbClr val="00A197"/>
                </a:solidFill>
              </a:rPr>
              <a:t>Sostenere</a:t>
            </a:r>
            <a:r>
              <a:rPr lang="it-IT" sz="1900" dirty="0"/>
              <a:t> i </a:t>
            </a:r>
            <a:r>
              <a:rPr lang="it-IT" sz="1900" b="1" dirty="0">
                <a:solidFill>
                  <a:srgbClr val="00A197"/>
                </a:solidFill>
              </a:rPr>
              <a:t>paesi</a:t>
            </a:r>
            <a:r>
              <a:rPr lang="it-IT" sz="1900" dirty="0"/>
              <a:t> in </a:t>
            </a:r>
            <a:r>
              <a:rPr lang="it-IT" sz="1900" b="1" dirty="0">
                <a:solidFill>
                  <a:srgbClr val="00A197"/>
                </a:solidFill>
              </a:rPr>
              <a:t>via</a:t>
            </a:r>
            <a:r>
              <a:rPr lang="it-IT" sz="1900" dirty="0"/>
              <a:t> di </a:t>
            </a:r>
            <a:r>
              <a:rPr lang="it-IT" sz="1900" b="1" dirty="0">
                <a:solidFill>
                  <a:srgbClr val="00A197"/>
                </a:solidFill>
              </a:rPr>
              <a:t>sviluppo</a:t>
            </a:r>
            <a:r>
              <a:rPr lang="it-IT" sz="1900" dirty="0"/>
              <a:t> a rafforzare la loro capacità scientifica e tecnologica</a:t>
            </a:r>
          </a:p>
          <a:p>
            <a:pPr marL="719138" indent="-358775" algn="just">
              <a:spcAft>
                <a:spcPts val="600"/>
              </a:spcAft>
              <a:buClr>
                <a:srgbClr val="00A197"/>
              </a:buClr>
              <a:buFont typeface="Arial" panose="020B0604020202020204" pitchFamily="34" charset="0"/>
              <a:buChar char="•"/>
            </a:pPr>
            <a:r>
              <a:rPr lang="it-IT" sz="1900" b="1" dirty="0">
                <a:solidFill>
                  <a:srgbClr val="00A197"/>
                </a:solidFill>
              </a:rPr>
              <a:t>…</a:t>
            </a:r>
          </a:p>
        </p:txBody>
      </p:sp>
      <p:sp>
        <p:nvSpPr>
          <p:cNvPr id="9" name="Titolo 3">
            <a:extLst>
              <a:ext uri="{FF2B5EF4-FFF2-40B4-BE49-F238E27FC236}">
                <a16:creationId xmlns:a16="http://schemas.microsoft.com/office/drawing/2014/main" id="{C5665E98-BF39-466B-912D-34DD1568030E}"/>
              </a:ext>
            </a:extLst>
          </p:cNvPr>
          <p:cNvSpPr txBox="1">
            <a:spLocks/>
          </p:cNvSpPr>
          <p:nvPr/>
        </p:nvSpPr>
        <p:spPr>
          <a:xfrm>
            <a:off x="234000" y="475200"/>
            <a:ext cx="8690400" cy="505528"/>
          </a:xfrm>
          <a:prstGeom prst="rect">
            <a:avLst/>
          </a:prstGeom>
        </p:spPr>
        <p:txBody>
          <a:bodyPr vert="horz" lIns="0" tIns="0" rIns="0" bIns="0" rtlCol="0" anchor="t" anchorCtr="0">
            <a:noAutofit/>
          </a:bodyPr>
          <a:lstStyle>
            <a:lvl1pPr algn="l" rtl="0" eaLnBrk="1" fontAlgn="base" hangingPunct="1">
              <a:lnSpc>
                <a:spcPts val="2400"/>
              </a:lnSpc>
              <a:spcBef>
                <a:spcPct val="0"/>
              </a:spcBef>
              <a:spcAft>
                <a:spcPct val="0"/>
              </a:spcAft>
              <a:defRPr lang="en-GB" sz="2200" b="1" kern="1200" noProof="0" dirty="0">
                <a:solidFill>
                  <a:schemeClr val="tx1"/>
                </a:solidFill>
                <a:latin typeface="+mj-lt"/>
                <a:ea typeface="+mj-ea"/>
                <a:cs typeface="Arial" panose="020B0604020202020204" pitchFamily="34" charset="0"/>
              </a:defRPr>
            </a:lvl1pPr>
            <a:lvl2pPr algn="ctr" rtl="0" eaLnBrk="1" fontAlgn="base" hangingPunct="1">
              <a:spcBef>
                <a:spcPct val="0"/>
              </a:spcBef>
              <a:spcAft>
                <a:spcPct val="0"/>
              </a:spcAft>
              <a:defRPr sz="3300">
                <a:solidFill>
                  <a:schemeClr val="tx1"/>
                </a:solidFill>
                <a:latin typeface="Arial" charset="0"/>
              </a:defRPr>
            </a:lvl2pPr>
            <a:lvl3pPr algn="ctr" rtl="0" eaLnBrk="1" fontAlgn="base" hangingPunct="1">
              <a:spcBef>
                <a:spcPct val="0"/>
              </a:spcBef>
              <a:spcAft>
                <a:spcPct val="0"/>
              </a:spcAft>
              <a:defRPr sz="3300">
                <a:solidFill>
                  <a:schemeClr val="tx1"/>
                </a:solidFill>
                <a:latin typeface="Arial" charset="0"/>
              </a:defRPr>
            </a:lvl3pPr>
            <a:lvl4pPr algn="ctr" rtl="0" eaLnBrk="1" fontAlgn="base" hangingPunct="1">
              <a:spcBef>
                <a:spcPct val="0"/>
              </a:spcBef>
              <a:spcAft>
                <a:spcPct val="0"/>
              </a:spcAft>
              <a:defRPr sz="3300">
                <a:solidFill>
                  <a:schemeClr val="tx1"/>
                </a:solidFill>
                <a:latin typeface="Arial" charset="0"/>
              </a:defRPr>
            </a:lvl4pPr>
            <a:lvl5pPr algn="ctr" rtl="0" eaLnBrk="1" fontAlgn="base" hangingPunct="1">
              <a:spcBef>
                <a:spcPct val="0"/>
              </a:spcBef>
              <a:spcAft>
                <a:spcPct val="0"/>
              </a:spcAft>
              <a:defRPr sz="3300">
                <a:solidFill>
                  <a:schemeClr val="tx1"/>
                </a:solidFill>
                <a:latin typeface="Arial" charset="0"/>
              </a:defRPr>
            </a:lvl5pPr>
            <a:lvl6pPr marL="342875" algn="ctr" rtl="0" eaLnBrk="1" fontAlgn="base" hangingPunct="1">
              <a:spcBef>
                <a:spcPct val="0"/>
              </a:spcBef>
              <a:spcAft>
                <a:spcPct val="0"/>
              </a:spcAft>
              <a:defRPr sz="3300">
                <a:solidFill>
                  <a:schemeClr val="tx1"/>
                </a:solidFill>
                <a:latin typeface="Arial" charset="0"/>
              </a:defRPr>
            </a:lvl6pPr>
            <a:lvl7pPr marL="685749" algn="ctr" rtl="0" eaLnBrk="1" fontAlgn="base" hangingPunct="1">
              <a:spcBef>
                <a:spcPct val="0"/>
              </a:spcBef>
              <a:spcAft>
                <a:spcPct val="0"/>
              </a:spcAft>
              <a:defRPr sz="3300">
                <a:solidFill>
                  <a:schemeClr val="tx1"/>
                </a:solidFill>
                <a:latin typeface="Arial" charset="0"/>
              </a:defRPr>
            </a:lvl7pPr>
            <a:lvl8pPr marL="1028624" algn="ctr" rtl="0" eaLnBrk="1" fontAlgn="base" hangingPunct="1">
              <a:spcBef>
                <a:spcPct val="0"/>
              </a:spcBef>
              <a:spcAft>
                <a:spcPct val="0"/>
              </a:spcAft>
              <a:defRPr sz="3300">
                <a:solidFill>
                  <a:schemeClr val="tx1"/>
                </a:solidFill>
                <a:latin typeface="Arial" charset="0"/>
              </a:defRPr>
            </a:lvl8pPr>
            <a:lvl9pPr marL="1371498" algn="ctr" rtl="0" eaLnBrk="1" fontAlgn="base" hangingPunct="1">
              <a:spcBef>
                <a:spcPct val="0"/>
              </a:spcBef>
              <a:spcAft>
                <a:spcPct val="0"/>
              </a:spcAft>
              <a:defRPr sz="3300">
                <a:solidFill>
                  <a:schemeClr val="tx1"/>
                </a:solidFill>
                <a:latin typeface="Arial" charset="0"/>
              </a:defRPr>
            </a:lvl9pPr>
          </a:lstStyle>
          <a:p>
            <a:pPr lvl="0"/>
            <a:r>
              <a:rPr lang="it-IT" sz="2800" b="0" dirty="0">
                <a:latin typeface="+mn-lt"/>
                <a:cs typeface="+mj-cs"/>
              </a:rPr>
              <a:t>Obiettivi e Target</a:t>
            </a:r>
            <a:endParaRPr lang="it-IT" sz="2800" dirty="0"/>
          </a:p>
        </p:txBody>
      </p:sp>
      <p:pic>
        <p:nvPicPr>
          <p:cNvPr id="10" name="Picture 6" descr="Target market Vectors &amp; Illustrations for Free Download | Freepik">
            <a:extLst>
              <a:ext uri="{FF2B5EF4-FFF2-40B4-BE49-F238E27FC236}">
                <a16:creationId xmlns:a16="http://schemas.microsoft.com/office/drawing/2014/main" id="{A5514B9D-E6A1-4807-9FCF-25415600EF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90699" y="3750810"/>
            <a:ext cx="949300" cy="949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1460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a:extLst>
              <a:ext uri="{FF2B5EF4-FFF2-40B4-BE49-F238E27FC236}">
                <a16:creationId xmlns:a16="http://schemas.microsoft.com/office/drawing/2014/main" id="{78BBD03B-A5C5-47AA-8481-FEEF519DA1B8}"/>
              </a:ext>
            </a:extLst>
          </p:cNvPr>
          <p:cNvSpPr txBox="1"/>
          <p:nvPr/>
        </p:nvSpPr>
        <p:spPr>
          <a:xfrm>
            <a:off x="270000" y="6318002"/>
            <a:ext cx="341760" cy="276999"/>
          </a:xfrm>
          <a:prstGeom prst="rect">
            <a:avLst/>
          </a:prstGeom>
          <a:noFill/>
        </p:spPr>
        <p:txBody>
          <a:bodyPr wrap="none" rtlCol="0">
            <a:spAutoFit/>
          </a:bodyPr>
          <a:lstStyle/>
          <a:p>
            <a:r>
              <a:rPr lang="it-IT" sz="1200" dirty="0">
                <a:solidFill>
                  <a:srgbClr val="00A197"/>
                </a:solidFill>
                <a:latin typeface="Calibri" panose="020F0502020204030204" pitchFamily="34" charset="0"/>
                <a:cs typeface="Calibri" panose="020F0502020204030204" pitchFamily="34" charset="0"/>
              </a:rPr>
              <a:t>31</a:t>
            </a:r>
          </a:p>
        </p:txBody>
      </p:sp>
      <p:pic>
        <p:nvPicPr>
          <p:cNvPr id="8" name="Immagine 7">
            <a:extLst>
              <a:ext uri="{FF2B5EF4-FFF2-40B4-BE49-F238E27FC236}">
                <a16:creationId xmlns:a16="http://schemas.microsoft.com/office/drawing/2014/main" id="{19127CAD-21FB-440D-A909-8DD3EF5BFE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0802" y="6498000"/>
            <a:ext cx="1108567" cy="162000"/>
          </a:xfrm>
          <a:prstGeom prst="rect">
            <a:avLst/>
          </a:prstGeom>
        </p:spPr>
      </p:pic>
      <p:pic>
        <p:nvPicPr>
          <p:cNvPr id="11" name="Immagine 10">
            <a:extLst>
              <a:ext uri="{FF2B5EF4-FFF2-40B4-BE49-F238E27FC236}">
                <a16:creationId xmlns:a16="http://schemas.microsoft.com/office/drawing/2014/main" id="{2596BB49-0FB5-4D02-8FF9-1DE8704961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000" y="1339200"/>
            <a:ext cx="1656000" cy="1656000"/>
          </a:xfrm>
          <a:prstGeom prst="rect">
            <a:avLst/>
          </a:prstGeom>
        </p:spPr>
      </p:pic>
      <p:sp>
        <p:nvSpPr>
          <p:cNvPr id="15" name="CasellaDiTesto 14">
            <a:extLst>
              <a:ext uri="{FF2B5EF4-FFF2-40B4-BE49-F238E27FC236}">
                <a16:creationId xmlns:a16="http://schemas.microsoft.com/office/drawing/2014/main" id="{37B5749F-6584-49B3-96CB-51B15C29E4CE}"/>
              </a:ext>
            </a:extLst>
          </p:cNvPr>
          <p:cNvSpPr txBox="1"/>
          <p:nvPr/>
        </p:nvSpPr>
        <p:spPr>
          <a:xfrm>
            <a:off x="2160000" y="1242000"/>
            <a:ext cx="6480000" cy="769441"/>
          </a:xfrm>
          <a:prstGeom prst="rect">
            <a:avLst/>
          </a:prstGeom>
          <a:noFill/>
        </p:spPr>
        <p:txBody>
          <a:bodyPr wrap="square" rtlCol="0">
            <a:spAutoFit/>
          </a:bodyPr>
          <a:lstStyle/>
          <a:p>
            <a:pPr algn="just">
              <a:spcAft>
                <a:spcPts val="600"/>
              </a:spcAft>
            </a:pPr>
            <a:r>
              <a:rPr lang="it-IT" sz="2200" b="1" i="1" dirty="0">
                <a:solidFill>
                  <a:srgbClr val="00A197"/>
                </a:solidFill>
              </a:rPr>
              <a:t>Adottare misure urgenti per combattere il cambiamento climatico e le sue conseguenze</a:t>
            </a:r>
          </a:p>
        </p:txBody>
      </p:sp>
      <p:sp>
        <p:nvSpPr>
          <p:cNvPr id="2" name="CasellaDiTesto 1">
            <a:extLst>
              <a:ext uri="{FF2B5EF4-FFF2-40B4-BE49-F238E27FC236}">
                <a16:creationId xmlns:a16="http://schemas.microsoft.com/office/drawing/2014/main" id="{9958DEE3-FF80-4CC9-A740-9A321EDADDA0}"/>
              </a:ext>
            </a:extLst>
          </p:cNvPr>
          <p:cNvSpPr txBox="1"/>
          <p:nvPr/>
        </p:nvSpPr>
        <p:spPr>
          <a:xfrm>
            <a:off x="233999" y="3060000"/>
            <a:ext cx="7200000" cy="2816156"/>
          </a:xfrm>
          <a:prstGeom prst="rect">
            <a:avLst/>
          </a:prstGeom>
          <a:noFill/>
        </p:spPr>
        <p:txBody>
          <a:bodyPr wrap="square" rtlCol="0">
            <a:spAutoFit/>
          </a:bodyPr>
          <a:lstStyle/>
          <a:p>
            <a:pPr algn="just">
              <a:spcAft>
                <a:spcPts val="600"/>
              </a:spcAft>
              <a:buClr>
                <a:srgbClr val="00A197"/>
              </a:buClr>
            </a:pPr>
            <a:r>
              <a:rPr lang="it-IT" sz="2400" b="1" dirty="0">
                <a:solidFill>
                  <a:srgbClr val="00A197"/>
                </a:solidFill>
              </a:rPr>
              <a:t>Target</a:t>
            </a:r>
          </a:p>
          <a:p>
            <a:pPr marL="719138" indent="-358775" algn="just">
              <a:spcAft>
                <a:spcPts val="600"/>
              </a:spcAft>
              <a:buClr>
                <a:srgbClr val="00A197"/>
              </a:buClr>
              <a:buFont typeface="Arial" panose="020B0604020202020204" pitchFamily="34" charset="0"/>
              <a:buChar char="•"/>
            </a:pPr>
            <a:r>
              <a:rPr lang="it-IT" sz="1900" dirty="0"/>
              <a:t>Rafforzare la </a:t>
            </a:r>
            <a:r>
              <a:rPr lang="it-IT" sz="1900" b="1" dirty="0">
                <a:solidFill>
                  <a:srgbClr val="00A197"/>
                </a:solidFill>
              </a:rPr>
              <a:t>resilienza</a:t>
            </a:r>
            <a:r>
              <a:rPr lang="it-IT" sz="1900" dirty="0"/>
              <a:t> e la capacità di </a:t>
            </a:r>
            <a:r>
              <a:rPr lang="it-IT" sz="1900" b="1" dirty="0">
                <a:solidFill>
                  <a:srgbClr val="00A197"/>
                </a:solidFill>
              </a:rPr>
              <a:t>adattamento</a:t>
            </a:r>
            <a:r>
              <a:rPr lang="it-IT" sz="1900" dirty="0"/>
              <a:t> ai </a:t>
            </a:r>
            <a:r>
              <a:rPr lang="it-IT" sz="1900" b="1" dirty="0">
                <a:solidFill>
                  <a:srgbClr val="00A197"/>
                </a:solidFill>
              </a:rPr>
              <a:t>rischi</a:t>
            </a:r>
            <a:r>
              <a:rPr lang="it-IT" sz="1900" dirty="0"/>
              <a:t> legati al </a:t>
            </a:r>
            <a:r>
              <a:rPr lang="it-IT" sz="1900" b="1" dirty="0">
                <a:solidFill>
                  <a:srgbClr val="00A197"/>
                </a:solidFill>
              </a:rPr>
              <a:t>clima</a:t>
            </a:r>
            <a:r>
              <a:rPr lang="it-IT" sz="1900" dirty="0"/>
              <a:t> e ai </a:t>
            </a:r>
            <a:r>
              <a:rPr lang="it-IT" sz="1900" b="1" dirty="0">
                <a:solidFill>
                  <a:srgbClr val="00A197"/>
                </a:solidFill>
              </a:rPr>
              <a:t>disastri</a:t>
            </a:r>
            <a:r>
              <a:rPr lang="it-IT" sz="1900" dirty="0"/>
              <a:t> naturali in tutti i paesi</a:t>
            </a:r>
          </a:p>
          <a:p>
            <a:pPr marL="719138" indent="-358775" algn="just">
              <a:spcAft>
                <a:spcPts val="600"/>
              </a:spcAft>
              <a:buClr>
                <a:srgbClr val="00A197"/>
              </a:buClr>
              <a:buFont typeface="Arial" panose="020B0604020202020204" pitchFamily="34" charset="0"/>
              <a:buChar char="•"/>
            </a:pPr>
            <a:r>
              <a:rPr lang="it-IT" sz="1900" dirty="0"/>
              <a:t>Integrare nelle politiche, nelle strategie e nei piani nazionali le misure di </a:t>
            </a:r>
            <a:r>
              <a:rPr lang="it-IT" sz="1900" b="1" dirty="0">
                <a:solidFill>
                  <a:srgbClr val="00A197"/>
                </a:solidFill>
              </a:rPr>
              <a:t>contrasto</a:t>
            </a:r>
            <a:r>
              <a:rPr lang="it-IT" sz="1900" dirty="0"/>
              <a:t> ai </a:t>
            </a:r>
            <a:r>
              <a:rPr lang="it-IT" sz="1900" b="1" dirty="0">
                <a:solidFill>
                  <a:srgbClr val="00A197"/>
                </a:solidFill>
              </a:rPr>
              <a:t>cambiamenti</a:t>
            </a:r>
            <a:r>
              <a:rPr lang="it-IT" sz="1900" dirty="0"/>
              <a:t> </a:t>
            </a:r>
            <a:endParaRPr lang="it-IT" sz="1900" b="1" dirty="0">
              <a:solidFill>
                <a:srgbClr val="00A197"/>
              </a:solidFill>
            </a:endParaRPr>
          </a:p>
          <a:p>
            <a:pPr marL="719138" indent="-358775" algn="just">
              <a:spcAft>
                <a:spcPts val="600"/>
              </a:spcAft>
              <a:buClr>
                <a:srgbClr val="00A197"/>
              </a:buClr>
              <a:buFont typeface="Arial" panose="020B0604020202020204" pitchFamily="34" charset="0"/>
              <a:buChar char="•"/>
            </a:pPr>
            <a:r>
              <a:rPr lang="it-IT" sz="1900" b="1" dirty="0">
                <a:solidFill>
                  <a:srgbClr val="00A197"/>
                </a:solidFill>
              </a:rPr>
              <a:t>Migliorare</a:t>
            </a:r>
            <a:r>
              <a:rPr lang="it-IT" sz="1900" dirty="0"/>
              <a:t> </a:t>
            </a:r>
            <a:r>
              <a:rPr lang="it-IT" sz="1900" b="1" dirty="0">
                <a:solidFill>
                  <a:srgbClr val="00A197"/>
                </a:solidFill>
              </a:rPr>
              <a:t>l'istruzione</a:t>
            </a:r>
            <a:r>
              <a:rPr lang="it-IT" sz="1900" dirty="0"/>
              <a:t>, la </a:t>
            </a:r>
            <a:r>
              <a:rPr lang="it-IT" sz="1900" b="1" dirty="0">
                <a:solidFill>
                  <a:srgbClr val="00A197"/>
                </a:solidFill>
              </a:rPr>
              <a:t>sensibilizzazione</a:t>
            </a:r>
            <a:r>
              <a:rPr lang="it-IT" sz="1900" dirty="0"/>
              <a:t> e la capacità umana e istituzionale riguardo ai </a:t>
            </a:r>
            <a:r>
              <a:rPr lang="it-IT" sz="1900" b="1" dirty="0">
                <a:solidFill>
                  <a:srgbClr val="00A197"/>
                </a:solidFill>
              </a:rPr>
              <a:t>cambiamenti</a:t>
            </a:r>
            <a:r>
              <a:rPr lang="it-IT" sz="1900" dirty="0"/>
              <a:t> </a:t>
            </a:r>
            <a:r>
              <a:rPr lang="it-IT" sz="1900" b="1" dirty="0">
                <a:solidFill>
                  <a:srgbClr val="00A197"/>
                </a:solidFill>
              </a:rPr>
              <a:t>climatici</a:t>
            </a:r>
            <a:r>
              <a:rPr lang="it-IT" sz="1900" dirty="0"/>
              <a:t> </a:t>
            </a:r>
          </a:p>
          <a:p>
            <a:pPr marL="719138" indent="-358775" algn="just">
              <a:spcAft>
                <a:spcPts val="600"/>
              </a:spcAft>
              <a:buClr>
                <a:srgbClr val="00A197"/>
              </a:buClr>
              <a:buFont typeface="Arial" panose="020B0604020202020204" pitchFamily="34" charset="0"/>
              <a:buChar char="•"/>
            </a:pPr>
            <a:r>
              <a:rPr lang="it-IT" sz="1900" b="1" dirty="0">
                <a:solidFill>
                  <a:srgbClr val="00A197"/>
                </a:solidFill>
              </a:rPr>
              <a:t>…</a:t>
            </a:r>
          </a:p>
        </p:txBody>
      </p:sp>
      <p:sp>
        <p:nvSpPr>
          <p:cNvPr id="9" name="Titolo 3">
            <a:extLst>
              <a:ext uri="{FF2B5EF4-FFF2-40B4-BE49-F238E27FC236}">
                <a16:creationId xmlns:a16="http://schemas.microsoft.com/office/drawing/2014/main" id="{82AC04BE-860E-4C0D-B079-0D2DE4015802}"/>
              </a:ext>
            </a:extLst>
          </p:cNvPr>
          <p:cNvSpPr txBox="1">
            <a:spLocks/>
          </p:cNvSpPr>
          <p:nvPr/>
        </p:nvSpPr>
        <p:spPr>
          <a:xfrm>
            <a:off x="234000" y="475200"/>
            <a:ext cx="8690400" cy="505528"/>
          </a:xfrm>
          <a:prstGeom prst="rect">
            <a:avLst/>
          </a:prstGeom>
        </p:spPr>
        <p:txBody>
          <a:bodyPr vert="horz" lIns="0" tIns="0" rIns="0" bIns="0" rtlCol="0" anchor="t" anchorCtr="0">
            <a:noAutofit/>
          </a:bodyPr>
          <a:lstStyle>
            <a:lvl1pPr algn="l" rtl="0" eaLnBrk="1" fontAlgn="base" hangingPunct="1">
              <a:lnSpc>
                <a:spcPts val="2400"/>
              </a:lnSpc>
              <a:spcBef>
                <a:spcPct val="0"/>
              </a:spcBef>
              <a:spcAft>
                <a:spcPct val="0"/>
              </a:spcAft>
              <a:defRPr lang="en-GB" sz="2200" b="1" kern="1200" noProof="0" dirty="0">
                <a:solidFill>
                  <a:schemeClr val="tx1"/>
                </a:solidFill>
                <a:latin typeface="+mj-lt"/>
                <a:ea typeface="+mj-ea"/>
                <a:cs typeface="Arial" panose="020B0604020202020204" pitchFamily="34" charset="0"/>
              </a:defRPr>
            </a:lvl1pPr>
            <a:lvl2pPr algn="ctr" rtl="0" eaLnBrk="1" fontAlgn="base" hangingPunct="1">
              <a:spcBef>
                <a:spcPct val="0"/>
              </a:spcBef>
              <a:spcAft>
                <a:spcPct val="0"/>
              </a:spcAft>
              <a:defRPr sz="3300">
                <a:solidFill>
                  <a:schemeClr val="tx1"/>
                </a:solidFill>
                <a:latin typeface="Arial" charset="0"/>
              </a:defRPr>
            </a:lvl2pPr>
            <a:lvl3pPr algn="ctr" rtl="0" eaLnBrk="1" fontAlgn="base" hangingPunct="1">
              <a:spcBef>
                <a:spcPct val="0"/>
              </a:spcBef>
              <a:spcAft>
                <a:spcPct val="0"/>
              </a:spcAft>
              <a:defRPr sz="3300">
                <a:solidFill>
                  <a:schemeClr val="tx1"/>
                </a:solidFill>
                <a:latin typeface="Arial" charset="0"/>
              </a:defRPr>
            </a:lvl3pPr>
            <a:lvl4pPr algn="ctr" rtl="0" eaLnBrk="1" fontAlgn="base" hangingPunct="1">
              <a:spcBef>
                <a:spcPct val="0"/>
              </a:spcBef>
              <a:spcAft>
                <a:spcPct val="0"/>
              </a:spcAft>
              <a:defRPr sz="3300">
                <a:solidFill>
                  <a:schemeClr val="tx1"/>
                </a:solidFill>
                <a:latin typeface="Arial" charset="0"/>
              </a:defRPr>
            </a:lvl4pPr>
            <a:lvl5pPr algn="ctr" rtl="0" eaLnBrk="1" fontAlgn="base" hangingPunct="1">
              <a:spcBef>
                <a:spcPct val="0"/>
              </a:spcBef>
              <a:spcAft>
                <a:spcPct val="0"/>
              </a:spcAft>
              <a:defRPr sz="3300">
                <a:solidFill>
                  <a:schemeClr val="tx1"/>
                </a:solidFill>
                <a:latin typeface="Arial" charset="0"/>
              </a:defRPr>
            </a:lvl5pPr>
            <a:lvl6pPr marL="342875" algn="ctr" rtl="0" eaLnBrk="1" fontAlgn="base" hangingPunct="1">
              <a:spcBef>
                <a:spcPct val="0"/>
              </a:spcBef>
              <a:spcAft>
                <a:spcPct val="0"/>
              </a:spcAft>
              <a:defRPr sz="3300">
                <a:solidFill>
                  <a:schemeClr val="tx1"/>
                </a:solidFill>
                <a:latin typeface="Arial" charset="0"/>
              </a:defRPr>
            </a:lvl6pPr>
            <a:lvl7pPr marL="685749" algn="ctr" rtl="0" eaLnBrk="1" fontAlgn="base" hangingPunct="1">
              <a:spcBef>
                <a:spcPct val="0"/>
              </a:spcBef>
              <a:spcAft>
                <a:spcPct val="0"/>
              </a:spcAft>
              <a:defRPr sz="3300">
                <a:solidFill>
                  <a:schemeClr val="tx1"/>
                </a:solidFill>
                <a:latin typeface="Arial" charset="0"/>
              </a:defRPr>
            </a:lvl7pPr>
            <a:lvl8pPr marL="1028624" algn="ctr" rtl="0" eaLnBrk="1" fontAlgn="base" hangingPunct="1">
              <a:spcBef>
                <a:spcPct val="0"/>
              </a:spcBef>
              <a:spcAft>
                <a:spcPct val="0"/>
              </a:spcAft>
              <a:defRPr sz="3300">
                <a:solidFill>
                  <a:schemeClr val="tx1"/>
                </a:solidFill>
                <a:latin typeface="Arial" charset="0"/>
              </a:defRPr>
            </a:lvl8pPr>
            <a:lvl9pPr marL="1371498" algn="ctr" rtl="0" eaLnBrk="1" fontAlgn="base" hangingPunct="1">
              <a:spcBef>
                <a:spcPct val="0"/>
              </a:spcBef>
              <a:spcAft>
                <a:spcPct val="0"/>
              </a:spcAft>
              <a:defRPr sz="3300">
                <a:solidFill>
                  <a:schemeClr val="tx1"/>
                </a:solidFill>
                <a:latin typeface="Arial" charset="0"/>
              </a:defRPr>
            </a:lvl9pPr>
          </a:lstStyle>
          <a:p>
            <a:pPr lvl="0"/>
            <a:r>
              <a:rPr lang="it-IT" sz="2800" b="0" dirty="0">
                <a:latin typeface="+mn-lt"/>
                <a:cs typeface="+mj-cs"/>
              </a:rPr>
              <a:t>Obiettivi e Target</a:t>
            </a:r>
            <a:endParaRPr lang="it-IT" sz="2800" dirty="0"/>
          </a:p>
        </p:txBody>
      </p:sp>
      <p:pic>
        <p:nvPicPr>
          <p:cNvPr id="10" name="Picture 6" descr="Target market Vectors &amp; Illustrations for Free Download | Freepik">
            <a:extLst>
              <a:ext uri="{FF2B5EF4-FFF2-40B4-BE49-F238E27FC236}">
                <a16:creationId xmlns:a16="http://schemas.microsoft.com/office/drawing/2014/main" id="{D0E8E217-1B4A-4EFB-A2F9-C13903C7A4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90699" y="3750810"/>
            <a:ext cx="949300" cy="949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64282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752A1189-404F-470E-8F19-16AE5E5329D4}"/>
              </a:ext>
            </a:extLst>
          </p:cNvPr>
          <p:cNvSpPr txBox="1"/>
          <p:nvPr/>
        </p:nvSpPr>
        <p:spPr>
          <a:xfrm>
            <a:off x="234000" y="3060000"/>
            <a:ext cx="7200000" cy="3462486"/>
          </a:xfrm>
          <a:prstGeom prst="rect">
            <a:avLst/>
          </a:prstGeom>
          <a:noFill/>
        </p:spPr>
        <p:txBody>
          <a:bodyPr wrap="square" rtlCol="0">
            <a:spAutoFit/>
          </a:bodyPr>
          <a:lstStyle/>
          <a:p>
            <a:pPr algn="just">
              <a:spcAft>
                <a:spcPts val="600"/>
              </a:spcAft>
              <a:buClr>
                <a:srgbClr val="00A197"/>
              </a:buClr>
            </a:pPr>
            <a:r>
              <a:rPr lang="it-IT" sz="2400" b="1" dirty="0">
                <a:solidFill>
                  <a:srgbClr val="00A197"/>
                </a:solidFill>
              </a:rPr>
              <a:t>Target</a:t>
            </a:r>
          </a:p>
          <a:p>
            <a:pPr marL="719138" indent="-358775" algn="just">
              <a:spcAft>
                <a:spcPts val="600"/>
              </a:spcAft>
              <a:buClr>
                <a:srgbClr val="00A197"/>
              </a:buClr>
              <a:buFont typeface="Arial" panose="020B0604020202020204" pitchFamily="34" charset="0"/>
              <a:buChar char="•"/>
            </a:pPr>
            <a:r>
              <a:rPr lang="it-IT" sz="1900" dirty="0"/>
              <a:t>Entro il </a:t>
            </a:r>
            <a:r>
              <a:rPr lang="it-IT" sz="1900" b="1" dirty="0">
                <a:solidFill>
                  <a:srgbClr val="00A197"/>
                </a:solidFill>
              </a:rPr>
              <a:t>2025</a:t>
            </a:r>
            <a:r>
              <a:rPr lang="it-IT" sz="1900" dirty="0"/>
              <a:t>, </a:t>
            </a:r>
            <a:r>
              <a:rPr lang="it-IT" sz="1900" b="1" dirty="0">
                <a:solidFill>
                  <a:srgbClr val="00A197"/>
                </a:solidFill>
              </a:rPr>
              <a:t>prevenire</a:t>
            </a:r>
            <a:r>
              <a:rPr lang="it-IT" sz="1900" dirty="0"/>
              <a:t> e </a:t>
            </a:r>
            <a:r>
              <a:rPr lang="it-IT" sz="1900" b="1" dirty="0">
                <a:solidFill>
                  <a:srgbClr val="00A197"/>
                </a:solidFill>
              </a:rPr>
              <a:t>ridurre</a:t>
            </a:r>
            <a:r>
              <a:rPr lang="it-IT" sz="1900" dirty="0"/>
              <a:t> in modo significativo </a:t>
            </a:r>
            <a:r>
              <a:rPr lang="it-IT" sz="1900" b="1" dirty="0">
                <a:solidFill>
                  <a:srgbClr val="00A197"/>
                </a:solidFill>
              </a:rPr>
              <a:t>l'inquinamento</a:t>
            </a:r>
            <a:r>
              <a:rPr lang="it-IT" sz="1900" dirty="0"/>
              <a:t> </a:t>
            </a:r>
            <a:r>
              <a:rPr lang="it-IT" sz="1900" b="1" dirty="0">
                <a:solidFill>
                  <a:srgbClr val="00A197"/>
                </a:solidFill>
              </a:rPr>
              <a:t>marino</a:t>
            </a:r>
            <a:r>
              <a:rPr lang="it-IT" sz="1900" dirty="0"/>
              <a:t> di tutti i tipi</a:t>
            </a:r>
          </a:p>
          <a:p>
            <a:pPr marL="719138" indent="-358775" algn="just">
              <a:spcAft>
                <a:spcPts val="600"/>
              </a:spcAft>
              <a:buClr>
                <a:srgbClr val="00A197"/>
              </a:buClr>
              <a:buFont typeface="Arial" panose="020B0604020202020204" pitchFamily="34" charset="0"/>
              <a:buChar char="•"/>
            </a:pPr>
            <a:r>
              <a:rPr lang="it-IT" sz="1900" dirty="0"/>
              <a:t>Entro il </a:t>
            </a:r>
            <a:r>
              <a:rPr lang="it-IT" sz="1900" b="1" dirty="0">
                <a:solidFill>
                  <a:srgbClr val="00A197"/>
                </a:solidFill>
              </a:rPr>
              <a:t>2020</a:t>
            </a:r>
            <a:r>
              <a:rPr lang="it-IT" sz="1900" dirty="0"/>
              <a:t> </a:t>
            </a:r>
            <a:r>
              <a:rPr lang="it-IT" sz="1900" b="1" dirty="0">
                <a:solidFill>
                  <a:srgbClr val="00A197"/>
                </a:solidFill>
              </a:rPr>
              <a:t>gestire</a:t>
            </a:r>
            <a:r>
              <a:rPr lang="it-IT" sz="1900" dirty="0"/>
              <a:t> e </a:t>
            </a:r>
            <a:r>
              <a:rPr lang="it-IT" sz="1900" b="1" dirty="0">
                <a:solidFill>
                  <a:srgbClr val="00A197"/>
                </a:solidFill>
              </a:rPr>
              <a:t>proteggere</a:t>
            </a:r>
            <a:r>
              <a:rPr lang="it-IT" sz="1900" dirty="0"/>
              <a:t> in modo </a:t>
            </a:r>
            <a:r>
              <a:rPr lang="it-IT" sz="1900" b="1" dirty="0">
                <a:solidFill>
                  <a:srgbClr val="00A197"/>
                </a:solidFill>
              </a:rPr>
              <a:t>sostenibile</a:t>
            </a:r>
            <a:r>
              <a:rPr lang="it-IT" sz="1900" dirty="0"/>
              <a:t> gli </a:t>
            </a:r>
            <a:r>
              <a:rPr lang="it-IT" sz="1900" b="1" dirty="0">
                <a:solidFill>
                  <a:srgbClr val="00A197"/>
                </a:solidFill>
              </a:rPr>
              <a:t>ecosistemi</a:t>
            </a:r>
            <a:r>
              <a:rPr lang="it-IT" sz="1900" dirty="0"/>
              <a:t> </a:t>
            </a:r>
            <a:r>
              <a:rPr lang="it-IT" sz="1900" b="1" dirty="0">
                <a:solidFill>
                  <a:srgbClr val="00A197"/>
                </a:solidFill>
              </a:rPr>
              <a:t>marini</a:t>
            </a:r>
            <a:r>
              <a:rPr lang="it-IT" sz="1900" dirty="0"/>
              <a:t> e </a:t>
            </a:r>
            <a:r>
              <a:rPr lang="it-IT" sz="1900" b="1" dirty="0">
                <a:solidFill>
                  <a:srgbClr val="00A197"/>
                </a:solidFill>
              </a:rPr>
              <a:t>costieri</a:t>
            </a:r>
            <a:endParaRPr lang="it-IT" sz="1900" dirty="0"/>
          </a:p>
          <a:p>
            <a:pPr marL="719138" indent="-358775" algn="just">
              <a:spcAft>
                <a:spcPts val="600"/>
              </a:spcAft>
              <a:buClr>
                <a:srgbClr val="00A197"/>
              </a:buClr>
              <a:buFont typeface="Arial" panose="020B0604020202020204" pitchFamily="34" charset="0"/>
              <a:buChar char="•"/>
            </a:pPr>
            <a:r>
              <a:rPr lang="it-IT" sz="1900" b="1" dirty="0">
                <a:solidFill>
                  <a:srgbClr val="00A197"/>
                </a:solidFill>
              </a:rPr>
              <a:t>Ridurre</a:t>
            </a:r>
            <a:r>
              <a:rPr lang="it-IT" sz="1900" dirty="0"/>
              <a:t> al </a:t>
            </a:r>
            <a:r>
              <a:rPr lang="it-IT" sz="1900" b="1" dirty="0">
                <a:solidFill>
                  <a:srgbClr val="00A197"/>
                </a:solidFill>
              </a:rPr>
              <a:t>minimo</a:t>
            </a:r>
            <a:r>
              <a:rPr lang="it-IT" sz="1900" dirty="0"/>
              <a:t> e affrontare gli </a:t>
            </a:r>
            <a:r>
              <a:rPr lang="it-IT" sz="1900" b="1" dirty="0">
                <a:solidFill>
                  <a:srgbClr val="00A197"/>
                </a:solidFill>
              </a:rPr>
              <a:t>effetti</a:t>
            </a:r>
            <a:r>
              <a:rPr lang="it-IT" sz="1900" dirty="0"/>
              <a:t> </a:t>
            </a:r>
            <a:r>
              <a:rPr lang="it-IT" sz="1900" b="1" dirty="0">
                <a:solidFill>
                  <a:srgbClr val="00A197"/>
                </a:solidFill>
              </a:rPr>
              <a:t>dell'acidificazione</a:t>
            </a:r>
            <a:r>
              <a:rPr lang="it-IT" sz="1900" dirty="0"/>
              <a:t> degli </a:t>
            </a:r>
            <a:r>
              <a:rPr lang="it-IT" sz="1900" b="1" dirty="0">
                <a:solidFill>
                  <a:srgbClr val="00A197"/>
                </a:solidFill>
              </a:rPr>
              <a:t>oceani</a:t>
            </a:r>
            <a:r>
              <a:rPr lang="it-IT" sz="1900" dirty="0"/>
              <a:t> anche attraverso una maggiore cooperazione scientifica a tutti i livelli</a:t>
            </a:r>
          </a:p>
          <a:p>
            <a:pPr marL="719138" indent="-358775" algn="just">
              <a:spcAft>
                <a:spcPts val="600"/>
              </a:spcAft>
              <a:buClr>
                <a:srgbClr val="00A197"/>
              </a:buClr>
              <a:buFont typeface="Arial" panose="020B0604020202020204" pitchFamily="34" charset="0"/>
              <a:buChar char="•"/>
            </a:pPr>
            <a:r>
              <a:rPr lang="it-IT" sz="1900" b="1" dirty="0">
                <a:solidFill>
                  <a:srgbClr val="00A197"/>
                </a:solidFill>
              </a:rPr>
              <a:t>…</a:t>
            </a:r>
          </a:p>
          <a:p>
            <a:endParaRPr lang="it-IT" dirty="0"/>
          </a:p>
        </p:txBody>
      </p:sp>
      <p:sp>
        <p:nvSpPr>
          <p:cNvPr id="7" name="CasellaDiTesto 6">
            <a:extLst>
              <a:ext uri="{FF2B5EF4-FFF2-40B4-BE49-F238E27FC236}">
                <a16:creationId xmlns:a16="http://schemas.microsoft.com/office/drawing/2014/main" id="{78BBD03B-A5C5-47AA-8481-FEEF519DA1B8}"/>
              </a:ext>
            </a:extLst>
          </p:cNvPr>
          <p:cNvSpPr txBox="1"/>
          <p:nvPr/>
        </p:nvSpPr>
        <p:spPr>
          <a:xfrm>
            <a:off x="270000" y="6318002"/>
            <a:ext cx="341760" cy="276999"/>
          </a:xfrm>
          <a:prstGeom prst="rect">
            <a:avLst/>
          </a:prstGeom>
          <a:noFill/>
        </p:spPr>
        <p:txBody>
          <a:bodyPr wrap="none" rtlCol="0">
            <a:spAutoFit/>
          </a:bodyPr>
          <a:lstStyle/>
          <a:p>
            <a:r>
              <a:rPr lang="it-IT" sz="1200" dirty="0">
                <a:solidFill>
                  <a:srgbClr val="00A197"/>
                </a:solidFill>
                <a:latin typeface="Calibri" panose="020F0502020204030204" pitchFamily="34" charset="0"/>
                <a:cs typeface="Calibri" panose="020F0502020204030204" pitchFamily="34" charset="0"/>
              </a:rPr>
              <a:t>32</a:t>
            </a:r>
          </a:p>
        </p:txBody>
      </p:sp>
      <p:pic>
        <p:nvPicPr>
          <p:cNvPr id="8" name="Immagine 7">
            <a:extLst>
              <a:ext uri="{FF2B5EF4-FFF2-40B4-BE49-F238E27FC236}">
                <a16:creationId xmlns:a16="http://schemas.microsoft.com/office/drawing/2014/main" id="{19127CAD-21FB-440D-A909-8DD3EF5BFE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0802" y="6498000"/>
            <a:ext cx="1108567" cy="162000"/>
          </a:xfrm>
          <a:prstGeom prst="rect">
            <a:avLst/>
          </a:prstGeom>
        </p:spPr>
      </p:pic>
      <p:pic>
        <p:nvPicPr>
          <p:cNvPr id="12" name="Immagine 11">
            <a:extLst>
              <a:ext uri="{FF2B5EF4-FFF2-40B4-BE49-F238E27FC236}">
                <a16:creationId xmlns:a16="http://schemas.microsoft.com/office/drawing/2014/main" id="{EF85DCFE-7332-4054-8E2D-E71A5DC226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000" y="1339200"/>
            <a:ext cx="1656000" cy="1656000"/>
          </a:xfrm>
          <a:prstGeom prst="rect">
            <a:avLst/>
          </a:prstGeom>
        </p:spPr>
      </p:pic>
      <p:sp>
        <p:nvSpPr>
          <p:cNvPr id="16" name="CasellaDiTesto 15">
            <a:extLst>
              <a:ext uri="{FF2B5EF4-FFF2-40B4-BE49-F238E27FC236}">
                <a16:creationId xmlns:a16="http://schemas.microsoft.com/office/drawing/2014/main" id="{FE202559-7AFB-4A1C-A62D-666C090E9BE3}"/>
              </a:ext>
            </a:extLst>
          </p:cNvPr>
          <p:cNvSpPr txBox="1"/>
          <p:nvPr/>
        </p:nvSpPr>
        <p:spPr>
          <a:xfrm>
            <a:off x="2160000" y="1242000"/>
            <a:ext cx="6480000" cy="769441"/>
          </a:xfrm>
          <a:prstGeom prst="rect">
            <a:avLst/>
          </a:prstGeom>
          <a:noFill/>
        </p:spPr>
        <p:txBody>
          <a:bodyPr wrap="square" rtlCol="0">
            <a:spAutoFit/>
          </a:bodyPr>
          <a:lstStyle/>
          <a:p>
            <a:pPr algn="just">
              <a:spcAft>
                <a:spcPts val="600"/>
              </a:spcAft>
            </a:pPr>
            <a:r>
              <a:rPr lang="it-IT" sz="2200" b="1" i="1" dirty="0">
                <a:solidFill>
                  <a:srgbClr val="00A197"/>
                </a:solidFill>
              </a:rPr>
              <a:t>Conservare e utilizzare in modo durevole gli oceani, i mari e le risorse marine per uno sviluppo sostenibile</a:t>
            </a:r>
          </a:p>
        </p:txBody>
      </p:sp>
      <p:pic>
        <p:nvPicPr>
          <p:cNvPr id="9" name="Picture 6" descr="Target market Vectors &amp; Illustrations for Free Download | Freepik">
            <a:extLst>
              <a:ext uri="{FF2B5EF4-FFF2-40B4-BE49-F238E27FC236}">
                <a16:creationId xmlns:a16="http://schemas.microsoft.com/office/drawing/2014/main" id="{6E7503D5-1372-44C1-B0D5-3E15E0D5E4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90699" y="3750810"/>
            <a:ext cx="949300" cy="949300"/>
          </a:xfrm>
          <a:prstGeom prst="rect">
            <a:avLst/>
          </a:prstGeom>
          <a:noFill/>
          <a:extLst>
            <a:ext uri="{909E8E84-426E-40DD-AFC4-6F175D3DCCD1}">
              <a14:hiddenFill xmlns:a14="http://schemas.microsoft.com/office/drawing/2010/main">
                <a:solidFill>
                  <a:srgbClr val="FFFFFF"/>
                </a:solidFill>
              </a14:hiddenFill>
            </a:ext>
          </a:extLst>
        </p:spPr>
      </p:pic>
      <p:sp>
        <p:nvSpPr>
          <p:cNvPr id="10" name="Titolo 3">
            <a:extLst>
              <a:ext uri="{FF2B5EF4-FFF2-40B4-BE49-F238E27FC236}">
                <a16:creationId xmlns:a16="http://schemas.microsoft.com/office/drawing/2014/main" id="{CAA6A6E8-DD36-4956-B76C-0F1E07C91419}"/>
              </a:ext>
            </a:extLst>
          </p:cNvPr>
          <p:cNvSpPr txBox="1">
            <a:spLocks/>
          </p:cNvSpPr>
          <p:nvPr/>
        </p:nvSpPr>
        <p:spPr>
          <a:xfrm>
            <a:off x="234000" y="475200"/>
            <a:ext cx="8690400" cy="505528"/>
          </a:xfrm>
          <a:prstGeom prst="rect">
            <a:avLst/>
          </a:prstGeom>
        </p:spPr>
        <p:txBody>
          <a:bodyPr vert="horz" lIns="0" tIns="0" rIns="0" bIns="0" rtlCol="0" anchor="t" anchorCtr="0">
            <a:noAutofit/>
          </a:bodyPr>
          <a:lstStyle>
            <a:lvl1pPr algn="l" rtl="0" eaLnBrk="1" fontAlgn="base" hangingPunct="1">
              <a:lnSpc>
                <a:spcPts val="2400"/>
              </a:lnSpc>
              <a:spcBef>
                <a:spcPct val="0"/>
              </a:spcBef>
              <a:spcAft>
                <a:spcPct val="0"/>
              </a:spcAft>
              <a:defRPr lang="en-GB" sz="2200" b="1" kern="1200" noProof="0" dirty="0">
                <a:solidFill>
                  <a:schemeClr val="tx1"/>
                </a:solidFill>
                <a:latin typeface="+mj-lt"/>
                <a:ea typeface="+mj-ea"/>
                <a:cs typeface="Arial" panose="020B0604020202020204" pitchFamily="34" charset="0"/>
              </a:defRPr>
            </a:lvl1pPr>
            <a:lvl2pPr algn="ctr" rtl="0" eaLnBrk="1" fontAlgn="base" hangingPunct="1">
              <a:spcBef>
                <a:spcPct val="0"/>
              </a:spcBef>
              <a:spcAft>
                <a:spcPct val="0"/>
              </a:spcAft>
              <a:defRPr sz="3300">
                <a:solidFill>
                  <a:schemeClr val="tx1"/>
                </a:solidFill>
                <a:latin typeface="Arial" charset="0"/>
              </a:defRPr>
            </a:lvl2pPr>
            <a:lvl3pPr algn="ctr" rtl="0" eaLnBrk="1" fontAlgn="base" hangingPunct="1">
              <a:spcBef>
                <a:spcPct val="0"/>
              </a:spcBef>
              <a:spcAft>
                <a:spcPct val="0"/>
              </a:spcAft>
              <a:defRPr sz="3300">
                <a:solidFill>
                  <a:schemeClr val="tx1"/>
                </a:solidFill>
                <a:latin typeface="Arial" charset="0"/>
              </a:defRPr>
            </a:lvl3pPr>
            <a:lvl4pPr algn="ctr" rtl="0" eaLnBrk="1" fontAlgn="base" hangingPunct="1">
              <a:spcBef>
                <a:spcPct val="0"/>
              </a:spcBef>
              <a:spcAft>
                <a:spcPct val="0"/>
              </a:spcAft>
              <a:defRPr sz="3300">
                <a:solidFill>
                  <a:schemeClr val="tx1"/>
                </a:solidFill>
                <a:latin typeface="Arial" charset="0"/>
              </a:defRPr>
            </a:lvl4pPr>
            <a:lvl5pPr algn="ctr" rtl="0" eaLnBrk="1" fontAlgn="base" hangingPunct="1">
              <a:spcBef>
                <a:spcPct val="0"/>
              </a:spcBef>
              <a:spcAft>
                <a:spcPct val="0"/>
              </a:spcAft>
              <a:defRPr sz="3300">
                <a:solidFill>
                  <a:schemeClr val="tx1"/>
                </a:solidFill>
                <a:latin typeface="Arial" charset="0"/>
              </a:defRPr>
            </a:lvl5pPr>
            <a:lvl6pPr marL="342875" algn="ctr" rtl="0" eaLnBrk="1" fontAlgn="base" hangingPunct="1">
              <a:spcBef>
                <a:spcPct val="0"/>
              </a:spcBef>
              <a:spcAft>
                <a:spcPct val="0"/>
              </a:spcAft>
              <a:defRPr sz="3300">
                <a:solidFill>
                  <a:schemeClr val="tx1"/>
                </a:solidFill>
                <a:latin typeface="Arial" charset="0"/>
              </a:defRPr>
            </a:lvl6pPr>
            <a:lvl7pPr marL="685749" algn="ctr" rtl="0" eaLnBrk="1" fontAlgn="base" hangingPunct="1">
              <a:spcBef>
                <a:spcPct val="0"/>
              </a:spcBef>
              <a:spcAft>
                <a:spcPct val="0"/>
              </a:spcAft>
              <a:defRPr sz="3300">
                <a:solidFill>
                  <a:schemeClr val="tx1"/>
                </a:solidFill>
                <a:latin typeface="Arial" charset="0"/>
              </a:defRPr>
            </a:lvl7pPr>
            <a:lvl8pPr marL="1028624" algn="ctr" rtl="0" eaLnBrk="1" fontAlgn="base" hangingPunct="1">
              <a:spcBef>
                <a:spcPct val="0"/>
              </a:spcBef>
              <a:spcAft>
                <a:spcPct val="0"/>
              </a:spcAft>
              <a:defRPr sz="3300">
                <a:solidFill>
                  <a:schemeClr val="tx1"/>
                </a:solidFill>
                <a:latin typeface="Arial" charset="0"/>
              </a:defRPr>
            </a:lvl8pPr>
            <a:lvl9pPr marL="1371498" algn="ctr" rtl="0" eaLnBrk="1" fontAlgn="base" hangingPunct="1">
              <a:spcBef>
                <a:spcPct val="0"/>
              </a:spcBef>
              <a:spcAft>
                <a:spcPct val="0"/>
              </a:spcAft>
              <a:defRPr sz="3300">
                <a:solidFill>
                  <a:schemeClr val="tx1"/>
                </a:solidFill>
                <a:latin typeface="Arial" charset="0"/>
              </a:defRPr>
            </a:lvl9pPr>
          </a:lstStyle>
          <a:p>
            <a:pPr lvl="0"/>
            <a:r>
              <a:rPr lang="it-IT" sz="2800" b="0" dirty="0">
                <a:latin typeface="+mn-lt"/>
                <a:cs typeface="+mj-cs"/>
              </a:rPr>
              <a:t>Obiettivi e Target</a:t>
            </a:r>
            <a:endParaRPr lang="it-IT" sz="2800" dirty="0"/>
          </a:p>
        </p:txBody>
      </p:sp>
    </p:spTree>
    <p:extLst>
      <p:ext uri="{BB962C8B-B14F-4D97-AF65-F5344CB8AC3E}">
        <p14:creationId xmlns:p14="http://schemas.microsoft.com/office/powerpoint/2010/main" val="15372400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a:extLst>
              <a:ext uri="{FF2B5EF4-FFF2-40B4-BE49-F238E27FC236}">
                <a16:creationId xmlns:a16="http://schemas.microsoft.com/office/drawing/2014/main" id="{78BBD03B-A5C5-47AA-8481-FEEF519DA1B8}"/>
              </a:ext>
            </a:extLst>
          </p:cNvPr>
          <p:cNvSpPr txBox="1"/>
          <p:nvPr/>
        </p:nvSpPr>
        <p:spPr>
          <a:xfrm>
            <a:off x="270000" y="6318002"/>
            <a:ext cx="341760" cy="276999"/>
          </a:xfrm>
          <a:prstGeom prst="rect">
            <a:avLst/>
          </a:prstGeom>
          <a:noFill/>
        </p:spPr>
        <p:txBody>
          <a:bodyPr wrap="none" rtlCol="0">
            <a:spAutoFit/>
          </a:bodyPr>
          <a:lstStyle/>
          <a:p>
            <a:r>
              <a:rPr lang="it-IT" sz="1200" dirty="0">
                <a:solidFill>
                  <a:srgbClr val="00A197"/>
                </a:solidFill>
                <a:latin typeface="Calibri" panose="020F0502020204030204" pitchFamily="34" charset="0"/>
                <a:cs typeface="Calibri" panose="020F0502020204030204" pitchFamily="34" charset="0"/>
              </a:rPr>
              <a:t>33</a:t>
            </a:r>
          </a:p>
        </p:txBody>
      </p:sp>
      <p:pic>
        <p:nvPicPr>
          <p:cNvPr id="8" name="Immagine 7">
            <a:extLst>
              <a:ext uri="{FF2B5EF4-FFF2-40B4-BE49-F238E27FC236}">
                <a16:creationId xmlns:a16="http://schemas.microsoft.com/office/drawing/2014/main" id="{19127CAD-21FB-440D-A909-8DD3EF5BFE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0802" y="6498000"/>
            <a:ext cx="1108567" cy="162000"/>
          </a:xfrm>
          <a:prstGeom prst="rect">
            <a:avLst/>
          </a:prstGeom>
        </p:spPr>
      </p:pic>
      <p:pic>
        <p:nvPicPr>
          <p:cNvPr id="13" name="Immagine 12">
            <a:extLst>
              <a:ext uri="{FF2B5EF4-FFF2-40B4-BE49-F238E27FC236}">
                <a16:creationId xmlns:a16="http://schemas.microsoft.com/office/drawing/2014/main" id="{CFA56BDB-0CA9-4723-BB92-550D5ACCE2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000" y="1339200"/>
            <a:ext cx="1656000" cy="1656000"/>
          </a:xfrm>
          <a:prstGeom prst="rect">
            <a:avLst/>
          </a:prstGeom>
        </p:spPr>
      </p:pic>
      <p:sp>
        <p:nvSpPr>
          <p:cNvPr id="17" name="CasellaDiTesto 16">
            <a:extLst>
              <a:ext uri="{FF2B5EF4-FFF2-40B4-BE49-F238E27FC236}">
                <a16:creationId xmlns:a16="http://schemas.microsoft.com/office/drawing/2014/main" id="{09255220-69CD-46E7-B3F9-CD4C11FD5755}"/>
              </a:ext>
            </a:extLst>
          </p:cNvPr>
          <p:cNvSpPr txBox="1"/>
          <p:nvPr/>
        </p:nvSpPr>
        <p:spPr>
          <a:xfrm>
            <a:off x="2160000" y="1242000"/>
            <a:ext cx="6480000" cy="2169825"/>
          </a:xfrm>
          <a:prstGeom prst="rect">
            <a:avLst/>
          </a:prstGeom>
          <a:noFill/>
        </p:spPr>
        <p:txBody>
          <a:bodyPr wrap="square" rtlCol="0">
            <a:spAutoFit/>
          </a:bodyPr>
          <a:lstStyle/>
          <a:p>
            <a:pPr algn="just">
              <a:spcAft>
                <a:spcPts val="600"/>
              </a:spcAft>
            </a:pPr>
            <a:r>
              <a:rPr lang="it-IT" sz="2200" b="1" i="1" dirty="0">
                <a:solidFill>
                  <a:srgbClr val="00A197"/>
                </a:solidFill>
              </a:rPr>
              <a:t>Proteggere, ripristinare e favorire un uso sostenibile dell'ecosistema terrestre, gestire sostenibilmente le foreste, contrastare la desertificazione, arrestare e far retrocedere il degrado del terreno, e fermare la perdita di diversità biologica</a:t>
            </a:r>
          </a:p>
          <a:p>
            <a:pPr algn="just"/>
            <a:endParaRPr lang="it-IT" sz="2000" b="1" dirty="0">
              <a:solidFill>
                <a:srgbClr val="00A197"/>
              </a:solidFill>
            </a:endParaRPr>
          </a:p>
        </p:txBody>
      </p:sp>
      <p:sp>
        <p:nvSpPr>
          <p:cNvPr id="2" name="CasellaDiTesto 1">
            <a:extLst>
              <a:ext uri="{FF2B5EF4-FFF2-40B4-BE49-F238E27FC236}">
                <a16:creationId xmlns:a16="http://schemas.microsoft.com/office/drawing/2014/main" id="{E7E2E453-16C0-4EC6-8D3A-9286F04F8DED}"/>
              </a:ext>
            </a:extLst>
          </p:cNvPr>
          <p:cNvSpPr txBox="1"/>
          <p:nvPr/>
        </p:nvSpPr>
        <p:spPr>
          <a:xfrm>
            <a:off x="237600" y="3099220"/>
            <a:ext cx="7200000" cy="2816156"/>
          </a:xfrm>
          <a:prstGeom prst="rect">
            <a:avLst/>
          </a:prstGeom>
          <a:noFill/>
        </p:spPr>
        <p:txBody>
          <a:bodyPr wrap="square" rtlCol="0">
            <a:spAutoFit/>
          </a:bodyPr>
          <a:lstStyle/>
          <a:p>
            <a:pPr>
              <a:spcAft>
                <a:spcPts val="600"/>
              </a:spcAft>
              <a:buClr>
                <a:srgbClr val="00A197"/>
              </a:buClr>
            </a:pPr>
            <a:r>
              <a:rPr lang="it-IT" sz="2400" b="1" dirty="0">
                <a:solidFill>
                  <a:srgbClr val="00A197"/>
                </a:solidFill>
              </a:rPr>
              <a:t>Target</a:t>
            </a:r>
          </a:p>
          <a:p>
            <a:pPr>
              <a:spcAft>
                <a:spcPts val="600"/>
              </a:spcAft>
              <a:buClr>
                <a:srgbClr val="00A197"/>
              </a:buClr>
            </a:pPr>
            <a:r>
              <a:rPr lang="it-IT" sz="1900" dirty="0"/>
              <a:t>Entro il </a:t>
            </a:r>
            <a:r>
              <a:rPr lang="it-IT" sz="1900" b="1" dirty="0">
                <a:solidFill>
                  <a:srgbClr val="00A197"/>
                </a:solidFill>
              </a:rPr>
              <a:t>2020</a:t>
            </a:r>
          </a:p>
          <a:p>
            <a:pPr marL="719138" indent="-358775">
              <a:spcAft>
                <a:spcPts val="600"/>
              </a:spcAft>
              <a:buClr>
                <a:srgbClr val="00A197"/>
              </a:buClr>
              <a:buFont typeface="Arial" panose="020B0604020202020204" pitchFamily="34" charset="0"/>
              <a:buChar char="•"/>
            </a:pPr>
            <a:r>
              <a:rPr lang="it-IT" sz="1900" dirty="0"/>
              <a:t>Garantire la </a:t>
            </a:r>
            <a:r>
              <a:rPr lang="it-IT" sz="1900" b="1" dirty="0">
                <a:solidFill>
                  <a:srgbClr val="00A197"/>
                </a:solidFill>
              </a:rPr>
              <a:t>conservazione</a:t>
            </a:r>
            <a:r>
              <a:rPr lang="it-IT" sz="1900" dirty="0"/>
              <a:t>, il </a:t>
            </a:r>
            <a:r>
              <a:rPr lang="it-IT" sz="1900" b="1" dirty="0">
                <a:solidFill>
                  <a:srgbClr val="00A197"/>
                </a:solidFill>
              </a:rPr>
              <a:t>ripristino</a:t>
            </a:r>
            <a:r>
              <a:rPr lang="it-IT" sz="1900" dirty="0"/>
              <a:t> e </a:t>
            </a:r>
            <a:r>
              <a:rPr lang="it-IT" sz="1900" b="1" dirty="0">
                <a:solidFill>
                  <a:srgbClr val="00A197"/>
                </a:solidFill>
              </a:rPr>
              <a:t>l'uso</a:t>
            </a:r>
            <a:r>
              <a:rPr lang="it-IT" sz="1900" dirty="0"/>
              <a:t> </a:t>
            </a:r>
            <a:r>
              <a:rPr lang="it-IT" sz="1900" b="1" dirty="0">
                <a:solidFill>
                  <a:srgbClr val="00A197"/>
                </a:solidFill>
              </a:rPr>
              <a:t>sostenibile</a:t>
            </a:r>
            <a:r>
              <a:rPr lang="it-IT" sz="1900" dirty="0"/>
              <a:t> degli </a:t>
            </a:r>
            <a:r>
              <a:rPr lang="it-IT" sz="1900" b="1" dirty="0">
                <a:solidFill>
                  <a:srgbClr val="00A197"/>
                </a:solidFill>
              </a:rPr>
              <a:t>ecosistemi</a:t>
            </a:r>
            <a:r>
              <a:rPr lang="it-IT" sz="1900" dirty="0"/>
              <a:t> di </a:t>
            </a:r>
            <a:r>
              <a:rPr lang="it-IT" sz="1900" b="1" dirty="0">
                <a:solidFill>
                  <a:srgbClr val="00A197"/>
                </a:solidFill>
              </a:rPr>
              <a:t>acqua</a:t>
            </a:r>
            <a:r>
              <a:rPr lang="it-IT" sz="1900" dirty="0"/>
              <a:t> dolce terrestri e </a:t>
            </a:r>
            <a:r>
              <a:rPr lang="it-IT" sz="1900" b="1" dirty="0">
                <a:solidFill>
                  <a:srgbClr val="00A197"/>
                </a:solidFill>
              </a:rPr>
              <a:t>nell’entroterra</a:t>
            </a:r>
            <a:r>
              <a:rPr lang="it-IT" sz="1900" dirty="0"/>
              <a:t> </a:t>
            </a:r>
          </a:p>
          <a:p>
            <a:pPr marL="719138" indent="-358775">
              <a:spcAft>
                <a:spcPts val="600"/>
              </a:spcAft>
              <a:buClr>
                <a:srgbClr val="00A197"/>
              </a:buClr>
              <a:buFont typeface="Arial" panose="020B0604020202020204" pitchFamily="34" charset="0"/>
              <a:buChar char="•"/>
            </a:pPr>
            <a:r>
              <a:rPr lang="it-IT" sz="1900" dirty="0"/>
              <a:t>Promuovere l'attuazione di una </a:t>
            </a:r>
            <a:r>
              <a:rPr lang="it-IT" sz="1900" b="1" dirty="0">
                <a:solidFill>
                  <a:srgbClr val="00A197"/>
                </a:solidFill>
              </a:rPr>
              <a:t>gestione</a:t>
            </a:r>
            <a:r>
              <a:rPr lang="it-IT" sz="1900" dirty="0"/>
              <a:t> </a:t>
            </a:r>
            <a:r>
              <a:rPr lang="it-IT" sz="1900" b="1" dirty="0">
                <a:solidFill>
                  <a:srgbClr val="00A197"/>
                </a:solidFill>
              </a:rPr>
              <a:t>sostenibile</a:t>
            </a:r>
            <a:r>
              <a:rPr lang="it-IT" sz="1900" dirty="0"/>
              <a:t> di tutti i tipi di </a:t>
            </a:r>
            <a:r>
              <a:rPr lang="it-IT" sz="1900" b="1" dirty="0">
                <a:solidFill>
                  <a:srgbClr val="00A197"/>
                </a:solidFill>
              </a:rPr>
              <a:t>foreste</a:t>
            </a:r>
            <a:r>
              <a:rPr lang="it-IT" sz="1900" dirty="0"/>
              <a:t>, </a:t>
            </a:r>
            <a:r>
              <a:rPr lang="it-IT" sz="1900" b="1" dirty="0">
                <a:solidFill>
                  <a:srgbClr val="00A197"/>
                </a:solidFill>
              </a:rPr>
              <a:t>fermare</a:t>
            </a:r>
            <a:r>
              <a:rPr lang="it-IT" sz="1900" dirty="0"/>
              <a:t> la </a:t>
            </a:r>
            <a:r>
              <a:rPr lang="it-IT" sz="1900" b="1" dirty="0">
                <a:solidFill>
                  <a:srgbClr val="00A197"/>
                </a:solidFill>
              </a:rPr>
              <a:t>deforestazione</a:t>
            </a:r>
            <a:r>
              <a:rPr lang="it-IT" sz="1900" dirty="0"/>
              <a:t>, promuovere il ripristino delle foreste degradate</a:t>
            </a:r>
          </a:p>
          <a:p>
            <a:pPr marL="342900" indent="-342900">
              <a:spcAft>
                <a:spcPts val="600"/>
              </a:spcAft>
              <a:buClr>
                <a:srgbClr val="00A197"/>
              </a:buClr>
              <a:buFont typeface="Arial" panose="020B0604020202020204" pitchFamily="34" charset="0"/>
              <a:buChar char="•"/>
            </a:pPr>
            <a:r>
              <a:rPr lang="it-IT" sz="1900" b="1" dirty="0">
                <a:solidFill>
                  <a:srgbClr val="00A197"/>
                </a:solidFill>
              </a:rPr>
              <a:t>…</a:t>
            </a:r>
          </a:p>
        </p:txBody>
      </p:sp>
      <p:sp>
        <p:nvSpPr>
          <p:cNvPr id="9" name="Titolo 3">
            <a:extLst>
              <a:ext uri="{FF2B5EF4-FFF2-40B4-BE49-F238E27FC236}">
                <a16:creationId xmlns:a16="http://schemas.microsoft.com/office/drawing/2014/main" id="{17A38038-75A5-42D2-AE05-258644C51B91}"/>
              </a:ext>
            </a:extLst>
          </p:cNvPr>
          <p:cNvSpPr txBox="1">
            <a:spLocks/>
          </p:cNvSpPr>
          <p:nvPr/>
        </p:nvSpPr>
        <p:spPr>
          <a:xfrm>
            <a:off x="234000" y="475200"/>
            <a:ext cx="8690400" cy="505528"/>
          </a:xfrm>
          <a:prstGeom prst="rect">
            <a:avLst/>
          </a:prstGeom>
        </p:spPr>
        <p:txBody>
          <a:bodyPr vert="horz" lIns="0" tIns="0" rIns="0" bIns="0" rtlCol="0" anchor="t" anchorCtr="0">
            <a:noAutofit/>
          </a:bodyPr>
          <a:lstStyle>
            <a:lvl1pPr algn="l" rtl="0" eaLnBrk="1" fontAlgn="base" hangingPunct="1">
              <a:lnSpc>
                <a:spcPts val="2400"/>
              </a:lnSpc>
              <a:spcBef>
                <a:spcPct val="0"/>
              </a:spcBef>
              <a:spcAft>
                <a:spcPct val="0"/>
              </a:spcAft>
              <a:defRPr lang="en-GB" sz="2200" b="1" kern="1200" noProof="0" dirty="0">
                <a:solidFill>
                  <a:schemeClr val="tx1"/>
                </a:solidFill>
                <a:latin typeface="+mj-lt"/>
                <a:ea typeface="+mj-ea"/>
                <a:cs typeface="Arial" panose="020B0604020202020204" pitchFamily="34" charset="0"/>
              </a:defRPr>
            </a:lvl1pPr>
            <a:lvl2pPr algn="ctr" rtl="0" eaLnBrk="1" fontAlgn="base" hangingPunct="1">
              <a:spcBef>
                <a:spcPct val="0"/>
              </a:spcBef>
              <a:spcAft>
                <a:spcPct val="0"/>
              </a:spcAft>
              <a:defRPr sz="3300">
                <a:solidFill>
                  <a:schemeClr val="tx1"/>
                </a:solidFill>
                <a:latin typeface="Arial" charset="0"/>
              </a:defRPr>
            </a:lvl2pPr>
            <a:lvl3pPr algn="ctr" rtl="0" eaLnBrk="1" fontAlgn="base" hangingPunct="1">
              <a:spcBef>
                <a:spcPct val="0"/>
              </a:spcBef>
              <a:spcAft>
                <a:spcPct val="0"/>
              </a:spcAft>
              <a:defRPr sz="3300">
                <a:solidFill>
                  <a:schemeClr val="tx1"/>
                </a:solidFill>
                <a:latin typeface="Arial" charset="0"/>
              </a:defRPr>
            </a:lvl3pPr>
            <a:lvl4pPr algn="ctr" rtl="0" eaLnBrk="1" fontAlgn="base" hangingPunct="1">
              <a:spcBef>
                <a:spcPct val="0"/>
              </a:spcBef>
              <a:spcAft>
                <a:spcPct val="0"/>
              </a:spcAft>
              <a:defRPr sz="3300">
                <a:solidFill>
                  <a:schemeClr val="tx1"/>
                </a:solidFill>
                <a:latin typeface="Arial" charset="0"/>
              </a:defRPr>
            </a:lvl4pPr>
            <a:lvl5pPr algn="ctr" rtl="0" eaLnBrk="1" fontAlgn="base" hangingPunct="1">
              <a:spcBef>
                <a:spcPct val="0"/>
              </a:spcBef>
              <a:spcAft>
                <a:spcPct val="0"/>
              </a:spcAft>
              <a:defRPr sz="3300">
                <a:solidFill>
                  <a:schemeClr val="tx1"/>
                </a:solidFill>
                <a:latin typeface="Arial" charset="0"/>
              </a:defRPr>
            </a:lvl5pPr>
            <a:lvl6pPr marL="342875" algn="ctr" rtl="0" eaLnBrk="1" fontAlgn="base" hangingPunct="1">
              <a:spcBef>
                <a:spcPct val="0"/>
              </a:spcBef>
              <a:spcAft>
                <a:spcPct val="0"/>
              </a:spcAft>
              <a:defRPr sz="3300">
                <a:solidFill>
                  <a:schemeClr val="tx1"/>
                </a:solidFill>
                <a:latin typeface="Arial" charset="0"/>
              </a:defRPr>
            </a:lvl6pPr>
            <a:lvl7pPr marL="685749" algn="ctr" rtl="0" eaLnBrk="1" fontAlgn="base" hangingPunct="1">
              <a:spcBef>
                <a:spcPct val="0"/>
              </a:spcBef>
              <a:spcAft>
                <a:spcPct val="0"/>
              </a:spcAft>
              <a:defRPr sz="3300">
                <a:solidFill>
                  <a:schemeClr val="tx1"/>
                </a:solidFill>
                <a:latin typeface="Arial" charset="0"/>
              </a:defRPr>
            </a:lvl7pPr>
            <a:lvl8pPr marL="1028624" algn="ctr" rtl="0" eaLnBrk="1" fontAlgn="base" hangingPunct="1">
              <a:spcBef>
                <a:spcPct val="0"/>
              </a:spcBef>
              <a:spcAft>
                <a:spcPct val="0"/>
              </a:spcAft>
              <a:defRPr sz="3300">
                <a:solidFill>
                  <a:schemeClr val="tx1"/>
                </a:solidFill>
                <a:latin typeface="Arial" charset="0"/>
              </a:defRPr>
            </a:lvl8pPr>
            <a:lvl9pPr marL="1371498" algn="ctr" rtl="0" eaLnBrk="1" fontAlgn="base" hangingPunct="1">
              <a:spcBef>
                <a:spcPct val="0"/>
              </a:spcBef>
              <a:spcAft>
                <a:spcPct val="0"/>
              </a:spcAft>
              <a:defRPr sz="3300">
                <a:solidFill>
                  <a:schemeClr val="tx1"/>
                </a:solidFill>
                <a:latin typeface="Arial" charset="0"/>
              </a:defRPr>
            </a:lvl9pPr>
          </a:lstStyle>
          <a:p>
            <a:pPr lvl="0"/>
            <a:r>
              <a:rPr lang="it-IT" sz="2800" b="0" dirty="0">
                <a:latin typeface="+mn-lt"/>
                <a:cs typeface="+mj-cs"/>
              </a:rPr>
              <a:t>Obiettivi e Target</a:t>
            </a:r>
            <a:endParaRPr lang="it-IT" sz="2800" dirty="0"/>
          </a:p>
        </p:txBody>
      </p:sp>
      <p:pic>
        <p:nvPicPr>
          <p:cNvPr id="10" name="Picture 6" descr="Target market Vectors &amp; Illustrations for Free Download | Freepik">
            <a:extLst>
              <a:ext uri="{FF2B5EF4-FFF2-40B4-BE49-F238E27FC236}">
                <a16:creationId xmlns:a16="http://schemas.microsoft.com/office/drawing/2014/main" id="{68911990-AB7B-4386-93C8-0A96158416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90699" y="3750810"/>
            <a:ext cx="949300" cy="949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00803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a:extLst>
              <a:ext uri="{FF2B5EF4-FFF2-40B4-BE49-F238E27FC236}">
                <a16:creationId xmlns:a16="http://schemas.microsoft.com/office/drawing/2014/main" id="{78BBD03B-A5C5-47AA-8481-FEEF519DA1B8}"/>
              </a:ext>
            </a:extLst>
          </p:cNvPr>
          <p:cNvSpPr txBox="1"/>
          <p:nvPr/>
        </p:nvSpPr>
        <p:spPr>
          <a:xfrm>
            <a:off x="270000" y="6318002"/>
            <a:ext cx="341760" cy="276999"/>
          </a:xfrm>
          <a:prstGeom prst="rect">
            <a:avLst/>
          </a:prstGeom>
          <a:noFill/>
        </p:spPr>
        <p:txBody>
          <a:bodyPr wrap="none" rtlCol="0">
            <a:spAutoFit/>
          </a:bodyPr>
          <a:lstStyle/>
          <a:p>
            <a:r>
              <a:rPr lang="it-IT" sz="1200" dirty="0">
                <a:solidFill>
                  <a:srgbClr val="00A197"/>
                </a:solidFill>
                <a:latin typeface="Calibri" panose="020F0502020204030204" pitchFamily="34" charset="0"/>
                <a:cs typeface="Calibri" panose="020F0502020204030204" pitchFamily="34" charset="0"/>
              </a:rPr>
              <a:t>34</a:t>
            </a:r>
          </a:p>
        </p:txBody>
      </p:sp>
      <p:pic>
        <p:nvPicPr>
          <p:cNvPr id="8" name="Immagine 7">
            <a:extLst>
              <a:ext uri="{FF2B5EF4-FFF2-40B4-BE49-F238E27FC236}">
                <a16:creationId xmlns:a16="http://schemas.microsoft.com/office/drawing/2014/main" id="{19127CAD-21FB-440D-A909-8DD3EF5BFE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0802" y="6498000"/>
            <a:ext cx="1108567" cy="162000"/>
          </a:xfrm>
          <a:prstGeom prst="rect">
            <a:avLst/>
          </a:prstGeom>
        </p:spPr>
      </p:pic>
      <p:pic>
        <p:nvPicPr>
          <p:cNvPr id="9" name="Immagine 8">
            <a:extLst>
              <a:ext uri="{FF2B5EF4-FFF2-40B4-BE49-F238E27FC236}">
                <a16:creationId xmlns:a16="http://schemas.microsoft.com/office/drawing/2014/main" id="{09C66E94-167E-4A18-AC17-BCACA757F7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000" y="1339200"/>
            <a:ext cx="1656000" cy="1656000"/>
          </a:xfrm>
          <a:prstGeom prst="rect">
            <a:avLst/>
          </a:prstGeom>
        </p:spPr>
      </p:pic>
      <p:sp>
        <p:nvSpPr>
          <p:cNvPr id="10" name="CasellaDiTesto 9">
            <a:extLst>
              <a:ext uri="{FF2B5EF4-FFF2-40B4-BE49-F238E27FC236}">
                <a16:creationId xmlns:a16="http://schemas.microsoft.com/office/drawing/2014/main" id="{8AEBB85F-8AEE-4D4B-80DE-C4613E8C4817}"/>
              </a:ext>
            </a:extLst>
          </p:cNvPr>
          <p:cNvSpPr txBox="1"/>
          <p:nvPr/>
        </p:nvSpPr>
        <p:spPr>
          <a:xfrm>
            <a:off x="2160000" y="1242000"/>
            <a:ext cx="6480000" cy="2215991"/>
          </a:xfrm>
          <a:prstGeom prst="rect">
            <a:avLst/>
          </a:prstGeom>
          <a:noFill/>
        </p:spPr>
        <p:txBody>
          <a:bodyPr wrap="square" rtlCol="0">
            <a:spAutoFit/>
          </a:bodyPr>
          <a:lstStyle/>
          <a:p>
            <a:pPr algn="just">
              <a:spcAft>
                <a:spcPts val="600"/>
              </a:spcAft>
            </a:pPr>
            <a:r>
              <a:rPr lang="it-IT" sz="2200" b="1" i="1" dirty="0">
                <a:solidFill>
                  <a:srgbClr val="00A197"/>
                </a:solidFill>
              </a:rPr>
              <a:t>Promuovere società pacifiche e più inclusive per uno sviluppo sostenibile; offrire l'accesso alla giustizia per tutti e creare organismi efficienti, responsabili e inclusivi a tutti i livelli</a:t>
            </a:r>
          </a:p>
          <a:p>
            <a:pPr algn="just">
              <a:spcAft>
                <a:spcPts val="600"/>
              </a:spcAft>
            </a:pPr>
            <a:endParaRPr lang="it-IT" sz="2000" b="1" dirty="0">
              <a:solidFill>
                <a:srgbClr val="00A197"/>
              </a:solidFill>
            </a:endParaRPr>
          </a:p>
          <a:p>
            <a:pPr algn="just">
              <a:spcAft>
                <a:spcPts val="600"/>
              </a:spcAft>
            </a:pPr>
            <a:endParaRPr lang="it-IT" sz="2000" dirty="0">
              <a:solidFill>
                <a:srgbClr val="00A197"/>
              </a:solidFill>
            </a:endParaRPr>
          </a:p>
        </p:txBody>
      </p:sp>
      <p:sp>
        <p:nvSpPr>
          <p:cNvPr id="11" name="Titolo 3">
            <a:extLst>
              <a:ext uri="{FF2B5EF4-FFF2-40B4-BE49-F238E27FC236}">
                <a16:creationId xmlns:a16="http://schemas.microsoft.com/office/drawing/2014/main" id="{B025088B-987A-42E5-8E5F-9F632CD89719}"/>
              </a:ext>
            </a:extLst>
          </p:cNvPr>
          <p:cNvSpPr txBox="1">
            <a:spLocks/>
          </p:cNvSpPr>
          <p:nvPr/>
        </p:nvSpPr>
        <p:spPr>
          <a:xfrm>
            <a:off x="234000" y="475200"/>
            <a:ext cx="8690400" cy="505528"/>
          </a:xfrm>
          <a:prstGeom prst="rect">
            <a:avLst/>
          </a:prstGeom>
        </p:spPr>
        <p:txBody>
          <a:bodyPr vert="horz" lIns="0" tIns="0" rIns="0" bIns="0" rtlCol="0" anchor="t" anchorCtr="0">
            <a:noAutofit/>
          </a:bodyPr>
          <a:lstStyle>
            <a:lvl1pPr algn="l" rtl="0" eaLnBrk="1" fontAlgn="base" hangingPunct="1">
              <a:lnSpc>
                <a:spcPts val="2400"/>
              </a:lnSpc>
              <a:spcBef>
                <a:spcPct val="0"/>
              </a:spcBef>
              <a:spcAft>
                <a:spcPct val="0"/>
              </a:spcAft>
              <a:defRPr lang="en-GB" sz="2200" b="1" kern="1200" noProof="0" dirty="0">
                <a:solidFill>
                  <a:schemeClr val="tx1"/>
                </a:solidFill>
                <a:latin typeface="+mj-lt"/>
                <a:ea typeface="+mj-ea"/>
                <a:cs typeface="Arial" panose="020B0604020202020204" pitchFamily="34" charset="0"/>
              </a:defRPr>
            </a:lvl1pPr>
            <a:lvl2pPr algn="ctr" rtl="0" eaLnBrk="1" fontAlgn="base" hangingPunct="1">
              <a:spcBef>
                <a:spcPct val="0"/>
              </a:spcBef>
              <a:spcAft>
                <a:spcPct val="0"/>
              </a:spcAft>
              <a:defRPr sz="3300">
                <a:solidFill>
                  <a:schemeClr val="tx1"/>
                </a:solidFill>
                <a:latin typeface="Arial" charset="0"/>
              </a:defRPr>
            </a:lvl2pPr>
            <a:lvl3pPr algn="ctr" rtl="0" eaLnBrk="1" fontAlgn="base" hangingPunct="1">
              <a:spcBef>
                <a:spcPct val="0"/>
              </a:spcBef>
              <a:spcAft>
                <a:spcPct val="0"/>
              </a:spcAft>
              <a:defRPr sz="3300">
                <a:solidFill>
                  <a:schemeClr val="tx1"/>
                </a:solidFill>
                <a:latin typeface="Arial" charset="0"/>
              </a:defRPr>
            </a:lvl3pPr>
            <a:lvl4pPr algn="ctr" rtl="0" eaLnBrk="1" fontAlgn="base" hangingPunct="1">
              <a:spcBef>
                <a:spcPct val="0"/>
              </a:spcBef>
              <a:spcAft>
                <a:spcPct val="0"/>
              </a:spcAft>
              <a:defRPr sz="3300">
                <a:solidFill>
                  <a:schemeClr val="tx1"/>
                </a:solidFill>
                <a:latin typeface="Arial" charset="0"/>
              </a:defRPr>
            </a:lvl4pPr>
            <a:lvl5pPr algn="ctr" rtl="0" eaLnBrk="1" fontAlgn="base" hangingPunct="1">
              <a:spcBef>
                <a:spcPct val="0"/>
              </a:spcBef>
              <a:spcAft>
                <a:spcPct val="0"/>
              </a:spcAft>
              <a:defRPr sz="3300">
                <a:solidFill>
                  <a:schemeClr val="tx1"/>
                </a:solidFill>
                <a:latin typeface="Arial" charset="0"/>
              </a:defRPr>
            </a:lvl5pPr>
            <a:lvl6pPr marL="342875" algn="ctr" rtl="0" eaLnBrk="1" fontAlgn="base" hangingPunct="1">
              <a:spcBef>
                <a:spcPct val="0"/>
              </a:spcBef>
              <a:spcAft>
                <a:spcPct val="0"/>
              </a:spcAft>
              <a:defRPr sz="3300">
                <a:solidFill>
                  <a:schemeClr val="tx1"/>
                </a:solidFill>
                <a:latin typeface="Arial" charset="0"/>
              </a:defRPr>
            </a:lvl6pPr>
            <a:lvl7pPr marL="685749" algn="ctr" rtl="0" eaLnBrk="1" fontAlgn="base" hangingPunct="1">
              <a:spcBef>
                <a:spcPct val="0"/>
              </a:spcBef>
              <a:spcAft>
                <a:spcPct val="0"/>
              </a:spcAft>
              <a:defRPr sz="3300">
                <a:solidFill>
                  <a:schemeClr val="tx1"/>
                </a:solidFill>
                <a:latin typeface="Arial" charset="0"/>
              </a:defRPr>
            </a:lvl7pPr>
            <a:lvl8pPr marL="1028624" algn="ctr" rtl="0" eaLnBrk="1" fontAlgn="base" hangingPunct="1">
              <a:spcBef>
                <a:spcPct val="0"/>
              </a:spcBef>
              <a:spcAft>
                <a:spcPct val="0"/>
              </a:spcAft>
              <a:defRPr sz="3300">
                <a:solidFill>
                  <a:schemeClr val="tx1"/>
                </a:solidFill>
                <a:latin typeface="Arial" charset="0"/>
              </a:defRPr>
            </a:lvl8pPr>
            <a:lvl9pPr marL="1371498" algn="ctr" rtl="0" eaLnBrk="1" fontAlgn="base" hangingPunct="1">
              <a:spcBef>
                <a:spcPct val="0"/>
              </a:spcBef>
              <a:spcAft>
                <a:spcPct val="0"/>
              </a:spcAft>
              <a:defRPr sz="3300">
                <a:solidFill>
                  <a:schemeClr val="tx1"/>
                </a:solidFill>
                <a:latin typeface="Arial" charset="0"/>
              </a:defRPr>
            </a:lvl9pPr>
          </a:lstStyle>
          <a:p>
            <a:pPr lvl="0"/>
            <a:r>
              <a:rPr lang="it-IT" sz="2800" b="0" dirty="0">
                <a:latin typeface="+mn-lt"/>
                <a:cs typeface="+mj-cs"/>
              </a:rPr>
              <a:t>Obiettivi e Target</a:t>
            </a:r>
            <a:endParaRPr lang="it-IT" sz="2800" dirty="0"/>
          </a:p>
        </p:txBody>
      </p:sp>
      <p:pic>
        <p:nvPicPr>
          <p:cNvPr id="12" name="Picture 6" descr="Target market Vectors &amp; Illustrations for Free Download | Freepik">
            <a:extLst>
              <a:ext uri="{FF2B5EF4-FFF2-40B4-BE49-F238E27FC236}">
                <a16:creationId xmlns:a16="http://schemas.microsoft.com/office/drawing/2014/main" id="{0C6FC7A5-6EAD-4855-A5CC-522E928047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90699" y="3750810"/>
            <a:ext cx="949300" cy="949300"/>
          </a:xfrm>
          <a:prstGeom prst="rect">
            <a:avLst/>
          </a:prstGeom>
          <a:noFill/>
          <a:extLst>
            <a:ext uri="{909E8E84-426E-40DD-AFC4-6F175D3DCCD1}">
              <a14:hiddenFill xmlns:a14="http://schemas.microsoft.com/office/drawing/2010/main">
                <a:solidFill>
                  <a:srgbClr val="FFFFFF"/>
                </a:solidFill>
              </a14:hiddenFill>
            </a:ext>
          </a:extLst>
        </p:spPr>
      </p:pic>
      <p:sp>
        <p:nvSpPr>
          <p:cNvPr id="13" name="CasellaDiTesto 12">
            <a:extLst>
              <a:ext uri="{FF2B5EF4-FFF2-40B4-BE49-F238E27FC236}">
                <a16:creationId xmlns:a16="http://schemas.microsoft.com/office/drawing/2014/main" id="{FC0A5F4D-BE42-464D-976A-BD7E3D4B34A7}"/>
              </a:ext>
            </a:extLst>
          </p:cNvPr>
          <p:cNvSpPr txBox="1"/>
          <p:nvPr/>
        </p:nvSpPr>
        <p:spPr>
          <a:xfrm>
            <a:off x="234000" y="3060000"/>
            <a:ext cx="7200000" cy="2816156"/>
          </a:xfrm>
          <a:prstGeom prst="rect">
            <a:avLst/>
          </a:prstGeom>
          <a:noFill/>
        </p:spPr>
        <p:txBody>
          <a:bodyPr wrap="square" rtlCol="0">
            <a:spAutoFit/>
          </a:bodyPr>
          <a:lstStyle/>
          <a:p>
            <a:pPr>
              <a:spcAft>
                <a:spcPts val="600"/>
              </a:spcAft>
              <a:buClr>
                <a:srgbClr val="00A197"/>
              </a:buClr>
            </a:pPr>
            <a:r>
              <a:rPr lang="it-IT" sz="2400" b="1" dirty="0">
                <a:solidFill>
                  <a:srgbClr val="00A197"/>
                </a:solidFill>
              </a:rPr>
              <a:t>Target</a:t>
            </a:r>
          </a:p>
          <a:p>
            <a:pPr marL="719138" indent="-358775" algn="just">
              <a:spcAft>
                <a:spcPts val="600"/>
              </a:spcAft>
              <a:buClr>
                <a:srgbClr val="00A197"/>
              </a:buClr>
              <a:buFont typeface="Arial" panose="020B0604020202020204" pitchFamily="34" charset="0"/>
              <a:buChar char="•"/>
            </a:pPr>
            <a:r>
              <a:rPr lang="it-IT" sz="1900" b="1" dirty="0">
                <a:solidFill>
                  <a:srgbClr val="00A197"/>
                </a:solidFill>
              </a:rPr>
              <a:t>Ridurre</a:t>
            </a:r>
            <a:r>
              <a:rPr lang="it-IT" sz="1900" dirty="0"/>
              <a:t> significativamente in ogni dove </a:t>
            </a:r>
            <a:r>
              <a:rPr lang="it-IT" sz="1900" b="1" dirty="0">
                <a:solidFill>
                  <a:srgbClr val="00A197"/>
                </a:solidFill>
              </a:rPr>
              <a:t>tutte</a:t>
            </a:r>
            <a:r>
              <a:rPr lang="it-IT" sz="1900" dirty="0"/>
              <a:t> le </a:t>
            </a:r>
            <a:r>
              <a:rPr lang="it-IT" sz="1900" b="1" dirty="0">
                <a:solidFill>
                  <a:srgbClr val="00A197"/>
                </a:solidFill>
              </a:rPr>
              <a:t>forme</a:t>
            </a:r>
            <a:r>
              <a:rPr lang="it-IT" sz="1900" dirty="0"/>
              <a:t> di </a:t>
            </a:r>
            <a:r>
              <a:rPr lang="it-IT" sz="1900" b="1" dirty="0">
                <a:solidFill>
                  <a:srgbClr val="00A197"/>
                </a:solidFill>
              </a:rPr>
              <a:t>violenza</a:t>
            </a:r>
            <a:r>
              <a:rPr lang="it-IT" sz="1900" dirty="0"/>
              <a:t> e i tassi di mortalità connessi</a:t>
            </a:r>
          </a:p>
          <a:p>
            <a:pPr marL="719138" indent="-358775" algn="just">
              <a:spcAft>
                <a:spcPts val="600"/>
              </a:spcAft>
              <a:buClr>
                <a:srgbClr val="00A197"/>
              </a:buClr>
              <a:buFont typeface="Arial" panose="020B0604020202020204" pitchFamily="34" charset="0"/>
              <a:buChar char="•"/>
            </a:pPr>
            <a:r>
              <a:rPr lang="it-IT" sz="1900" b="1" dirty="0">
                <a:solidFill>
                  <a:srgbClr val="00A197"/>
                </a:solidFill>
              </a:rPr>
              <a:t>Eliminare</a:t>
            </a:r>
            <a:r>
              <a:rPr lang="it-IT" sz="1900" dirty="0"/>
              <a:t> </a:t>
            </a:r>
            <a:r>
              <a:rPr lang="it-IT" sz="1900" b="1" dirty="0">
                <a:solidFill>
                  <a:srgbClr val="00A197"/>
                </a:solidFill>
              </a:rPr>
              <a:t>l'abuso</a:t>
            </a:r>
            <a:r>
              <a:rPr lang="it-IT" sz="1900" dirty="0"/>
              <a:t>, lo </a:t>
            </a:r>
            <a:r>
              <a:rPr lang="it-IT" sz="1900" b="1" dirty="0">
                <a:solidFill>
                  <a:srgbClr val="00A197"/>
                </a:solidFill>
              </a:rPr>
              <a:t>sfruttamento</a:t>
            </a:r>
            <a:r>
              <a:rPr lang="it-IT" sz="1900" dirty="0"/>
              <a:t>, il </a:t>
            </a:r>
            <a:r>
              <a:rPr lang="it-IT" sz="1900" b="1" dirty="0">
                <a:solidFill>
                  <a:srgbClr val="00A197"/>
                </a:solidFill>
              </a:rPr>
              <a:t>traffico</a:t>
            </a:r>
            <a:r>
              <a:rPr lang="it-IT" sz="1900" dirty="0"/>
              <a:t> e tutte le forme di </a:t>
            </a:r>
            <a:r>
              <a:rPr lang="it-IT" sz="1900" b="1" dirty="0">
                <a:solidFill>
                  <a:srgbClr val="00A197"/>
                </a:solidFill>
              </a:rPr>
              <a:t>violenza</a:t>
            </a:r>
            <a:r>
              <a:rPr lang="it-IT" sz="1900" dirty="0"/>
              <a:t> e </a:t>
            </a:r>
            <a:r>
              <a:rPr lang="it-IT" sz="1900" b="1" dirty="0">
                <a:solidFill>
                  <a:srgbClr val="00A197"/>
                </a:solidFill>
              </a:rPr>
              <a:t>tortura</a:t>
            </a:r>
            <a:r>
              <a:rPr lang="it-IT" sz="1900" dirty="0"/>
              <a:t> contro i </a:t>
            </a:r>
            <a:r>
              <a:rPr lang="it-IT" sz="1900" b="1" dirty="0">
                <a:solidFill>
                  <a:srgbClr val="00A197"/>
                </a:solidFill>
              </a:rPr>
              <a:t>bambini</a:t>
            </a:r>
          </a:p>
          <a:p>
            <a:pPr marL="719138" indent="-358775" algn="just">
              <a:spcAft>
                <a:spcPts val="600"/>
              </a:spcAft>
              <a:buClr>
                <a:srgbClr val="00A197"/>
              </a:buClr>
              <a:buFont typeface="Arial" panose="020B0604020202020204" pitchFamily="34" charset="0"/>
              <a:buChar char="•"/>
            </a:pPr>
            <a:r>
              <a:rPr lang="it-IT" sz="1900" b="1" dirty="0">
                <a:solidFill>
                  <a:srgbClr val="00A197"/>
                </a:solidFill>
              </a:rPr>
              <a:t>Ridurre </a:t>
            </a:r>
            <a:r>
              <a:rPr lang="it-IT" sz="1900" dirty="0"/>
              <a:t>sostanzialmente</a:t>
            </a:r>
            <a:r>
              <a:rPr lang="it-IT" sz="1900" b="1" dirty="0">
                <a:solidFill>
                  <a:srgbClr val="00A197"/>
                </a:solidFill>
              </a:rPr>
              <a:t> </a:t>
            </a:r>
            <a:r>
              <a:rPr lang="it-IT" sz="1900" dirty="0"/>
              <a:t>la</a:t>
            </a:r>
            <a:r>
              <a:rPr lang="it-IT" sz="1900" b="1" dirty="0">
                <a:solidFill>
                  <a:srgbClr val="00A197"/>
                </a:solidFill>
              </a:rPr>
              <a:t> corruzione </a:t>
            </a:r>
            <a:r>
              <a:rPr lang="it-IT" sz="1900" dirty="0"/>
              <a:t>e</a:t>
            </a:r>
            <a:r>
              <a:rPr lang="it-IT" sz="1900" b="1" dirty="0">
                <a:solidFill>
                  <a:srgbClr val="00A197"/>
                </a:solidFill>
              </a:rPr>
              <a:t> </a:t>
            </a:r>
            <a:r>
              <a:rPr lang="it-IT" sz="1900" dirty="0"/>
              <a:t>la</a:t>
            </a:r>
            <a:r>
              <a:rPr lang="it-IT" sz="1900" b="1" dirty="0">
                <a:solidFill>
                  <a:srgbClr val="00A197"/>
                </a:solidFill>
              </a:rPr>
              <a:t> concussione </a:t>
            </a:r>
            <a:r>
              <a:rPr lang="it-IT" sz="1900" dirty="0"/>
              <a:t>in</a:t>
            </a:r>
            <a:r>
              <a:rPr lang="it-IT" sz="1900" b="1" dirty="0">
                <a:solidFill>
                  <a:srgbClr val="00A197"/>
                </a:solidFill>
              </a:rPr>
              <a:t> </a:t>
            </a:r>
            <a:r>
              <a:rPr lang="it-IT" sz="1900" dirty="0"/>
              <a:t>tutte</a:t>
            </a:r>
            <a:r>
              <a:rPr lang="it-IT" sz="1900" b="1" dirty="0">
                <a:solidFill>
                  <a:srgbClr val="00A197"/>
                </a:solidFill>
              </a:rPr>
              <a:t> </a:t>
            </a:r>
            <a:r>
              <a:rPr lang="it-IT" sz="1900" dirty="0"/>
              <a:t>le</a:t>
            </a:r>
            <a:r>
              <a:rPr lang="it-IT" sz="1900" b="1" dirty="0">
                <a:solidFill>
                  <a:srgbClr val="00A197"/>
                </a:solidFill>
              </a:rPr>
              <a:t> </a:t>
            </a:r>
            <a:r>
              <a:rPr lang="it-IT" sz="1900" dirty="0"/>
              <a:t>loro</a:t>
            </a:r>
            <a:r>
              <a:rPr lang="it-IT" sz="1900" b="1" dirty="0">
                <a:solidFill>
                  <a:srgbClr val="00A197"/>
                </a:solidFill>
              </a:rPr>
              <a:t> </a:t>
            </a:r>
            <a:r>
              <a:rPr lang="it-IT" sz="1900" dirty="0"/>
              <a:t>forme</a:t>
            </a:r>
          </a:p>
          <a:p>
            <a:pPr marL="342900" indent="-342900" algn="just">
              <a:spcAft>
                <a:spcPts val="600"/>
              </a:spcAft>
              <a:buClr>
                <a:srgbClr val="00A197"/>
              </a:buClr>
              <a:buFont typeface="Arial" panose="020B0604020202020204" pitchFamily="34" charset="0"/>
              <a:buChar char="•"/>
            </a:pPr>
            <a:r>
              <a:rPr lang="it-IT" sz="1900" b="1" dirty="0">
                <a:solidFill>
                  <a:srgbClr val="00A197"/>
                </a:solidFill>
              </a:rPr>
              <a:t>…</a:t>
            </a:r>
          </a:p>
        </p:txBody>
      </p:sp>
    </p:spTree>
    <p:extLst>
      <p:ext uri="{BB962C8B-B14F-4D97-AF65-F5344CB8AC3E}">
        <p14:creationId xmlns:p14="http://schemas.microsoft.com/office/powerpoint/2010/main" val="5967168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a:extLst>
              <a:ext uri="{FF2B5EF4-FFF2-40B4-BE49-F238E27FC236}">
                <a16:creationId xmlns:a16="http://schemas.microsoft.com/office/drawing/2014/main" id="{78BBD03B-A5C5-47AA-8481-FEEF519DA1B8}"/>
              </a:ext>
            </a:extLst>
          </p:cNvPr>
          <p:cNvSpPr txBox="1"/>
          <p:nvPr/>
        </p:nvSpPr>
        <p:spPr>
          <a:xfrm>
            <a:off x="270000" y="6318002"/>
            <a:ext cx="341760" cy="276999"/>
          </a:xfrm>
          <a:prstGeom prst="rect">
            <a:avLst/>
          </a:prstGeom>
          <a:noFill/>
        </p:spPr>
        <p:txBody>
          <a:bodyPr wrap="none" rtlCol="0">
            <a:spAutoFit/>
          </a:bodyPr>
          <a:lstStyle/>
          <a:p>
            <a:r>
              <a:rPr lang="it-IT" sz="1200" dirty="0">
                <a:solidFill>
                  <a:srgbClr val="00A197"/>
                </a:solidFill>
                <a:latin typeface="Calibri" panose="020F0502020204030204" pitchFamily="34" charset="0"/>
                <a:cs typeface="Calibri" panose="020F0502020204030204" pitchFamily="34" charset="0"/>
              </a:rPr>
              <a:t>35</a:t>
            </a:r>
          </a:p>
        </p:txBody>
      </p:sp>
      <p:pic>
        <p:nvPicPr>
          <p:cNvPr id="8" name="Immagine 7">
            <a:extLst>
              <a:ext uri="{FF2B5EF4-FFF2-40B4-BE49-F238E27FC236}">
                <a16:creationId xmlns:a16="http://schemas.microsoft.com/office/drawing/2014/main" id="{19127CAD-21FB-440D-A909-8DD3EF5BFE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0802" y="6498000"/>
            <a:ext cx="1108567" cy="162000"/>
          </a:xfrm>
          <a:prstGeom prst="rect">
            <a:avLst/>
          </a:prstGeom>
        </p:spPr>
      </p:pic>
      <p:pic>
        <p:nvPicPr>
          <p:cNvPr id="6" name="Immagine 5">
            <a:extLst>
              <a:ext uri="{FF2B5EF4-FFF2-40B4-BE49-F238E27FC236}">
                <a16:creationId xmlns:a16="http://schemas.microsoft.com/office/drawing/2014/main" id="{1325E944-A360-43AF-A7A8-3767FD9FFE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000" y="1339200"/>
            <a:ext cx="1656000" cy="1656000"/>
          </a:xfrm>
          <a:prstGeom prst="rect">
            <a:avLst/>
          </a:prstGeom>
        </p:spPr>
      </p:pic>
      <p:sp>
        <p:nvSpPr>
          <p:cNvPr id="2" name="CasellaDiTesto 1">
            <a:extLst>
              <a:ext uri="{FF2B5EF4-FFF2-40B4-BE49-F238E27FC236}">
                <a16:creationId xmlns:a16="http://schemas.microsoft.com/office/drawing/2014/main" id="{C9048420-53EB-4417-AB5D-D3F153D9A7C6}"/>
              </a:ext>
            </a:extLst>
          </p:cNvPr>
          <p:cNvSpPr txBox="1"/>
          <p:nvPr/>
        </p:nvSpPr>
        <p:spPr>
          <a:xfrm>
            <a:off x="2160000" y="1242215"/>
            <a:ext cx="6480000" cy="1154162"/>
          </a:xfrm>
          <a:prstGeom prst="rect">
            <a:avLst/>
          </a:prstGeom>
          <a:noFill/>
        </p:spPr>
        <p:txBody>
          <a:bodyPr wrap="square" rtlCol="0">
            <a:spAutoFit/>
          </a:bodyPr>
          <a:lstStyle/>
          <a:p>
            <a:pPr algn="just">
              <a:spcAft>
                <a:spcPts val="600"/>
              </a:spcAft>
            </a:pPr>
            <a:r>
              <a:rPr lang="it-IT" sz="2200" b="1" i="1" dirty="0">
                <a:solidFill>
                  <a:srgbClr val="00A197"/>
                </a:solidFill>
              </a:rPr>
              <a:t>Rafforzare i mezzi di attuazione e rinnovare il partenariato mondiale per lo sviluppo sostenibile</a:t>
            </a:r>
            <a:endParaRPr lang="it-IT" sz="2200" b="1" dirty="0">
              <a:solidFill>
                <a:srgbClr val="00A197"/>
              </a:solidFill>
            </a:endParaRPr>
          </a:p>
          <a:p>
            <a:pPr algn="just"/>
            <a:endParaRPr lang="it-IT" sz="2000" dirty="0">
              <a:solidFill>
                <a:srgbClr val="00A197"/>
              </a:solidFill>
            </a:endParaRPr>
          </a:p>
        </p:txBody>
      </p:sp>
      <p:sp>
        <p:nvSpPr>
          <p:cNvPr id="9" name="Titolo 3">
            <a:extLst>
              <a:ext uri="{FF2B5EF4-FFF2-40B4-BE49-F238E27FC236}">
                <a16:creationId xmlns:a16="http://schemas.microsoft.com/office/drawing/2014/main" id="{2EE8C48C-7365-43DF-89EE-3D446265C7EF}"/>
              </a:ext>
            </a:extLst>
          </p:cNvPr>
          <p:cNvSpPr txBox="1">
            <a:spLocks/>
          </p:cNvSpPr>
          <p:nvPr/>
        </p:nvSpPr>
        <p:spPr>
          <a:xfrm>
            <a:off x="234000" y="475200"/>
            <a:ext cx="8690400" cy="505528"/>
          </a:xfrm>
          <a:prstGeom prst="rect">
            <a:avLst/>
          </a:prstGeom>
        </p:spPr>
        <p:txBody>
          <a:bodyPr vert="horz" lIns="0" tIns="0" rIns="0" bIns="0" rtlCol="0" anchor="t" anchorCtr="0">
            <a:noAutofit/>
          </a:bodyPr>
          <a:lstStyle>
            <a:lvl1pPr algn="l" rtl="0" eaLnBrk="1" fontAlgn="base" hangingPunct="1">
              <a:lnSpc>
                <a:spcPts val="2400"/>
              </a:lnSpc>
              <a:spcBef>
                <a:spcPct val="0"/>
              </a:spcBef>
              <a:spcAft>
                <a:spcPct val="0"/>
              </a:spcAft>
              <a:defRPr lang="en-GB" sz="2200" b="1" kern="1200" noProof="0" dirty="0">
                <a:solidFill>
                  <a:schemeClr val="tx1"/>
                </a:solidFill>
                <a:latin typeface="+mj-lt"/>
                <a:ea typeface="+mj-ea"/>
                <a:cs typeface="Arial" panose="020B0604020202020204" pitchFamily="34" charset="0"/>
              </a:defRPr>
            </a:lvl1pPr>
            <a:lvl2pPr algn="ctr" rtl="0" eaLnBrk="1" fontAlgn="base" hangingPunct="1">
              <a:spcBef>
                <a:spcPct val="0"/>
              </a:spcBef>
              <a:spcAft>
                <a:spcPct val="0"/>
              </a:spcAft>
              <a:defRPr sz="3300">
                <a:solidFill>
                  <a:schemeClr val="tx1"/>
                </a:solidFill>
                <a:latin typeface="Arial" charset="0"/>
              </a:defRPr>
            </a:lvl2pPr>
            <a:lvl3pPr algn="ctr" rtl="0" eaLnBrk="1" fontAlgn="base" hangingPunct="1">
              <a:spcBef>
                <a:spcPct val="0"/>
              </a:spcBef>
              <a:spcAft>
                <a:spcPct val="0"/>
              </a:spcAft>
              <a:defRPr sz="3300">
                <a:solidFill>
                  <a:schemeClr val="tx1"/>
                </a:solidFill>
                <a:latin typeface="Arial" charset="0"/>
              </a:defRPr>
            </a:lvl3pPr>
            <a:lvl4pPr algn="ctr" rtl="0" eaLnBrk="1" fontAlgn="base" hangingPunct="1">
              <a:spcBef>
                <a:spcPct val="0"/>
              </a:spcBef>
              <a:spcAft>
                <a:spcPct val="0"/>
              </a:spcAft>
              <a:defRPr sz="3300">
                <a:solidFill>
                  <a:schemeClr val="tx1"/>
                </a:solidFill>
                <a:latin typeface="Arial" charset="0"/>
              </a:defRPr>
            </a:lvl4pPr>
            <a:lvl5pPr algn="ctr" rtl="0" eaLnBrk="1" fontAlgn="base" hangingPunct="1">
              <a:spcBef>
                <a:spcPct val="0"/>
              </a:spcBef>
              <a:spcAft>
                <a:spcPct val="0"/>
              </a:spcAft>
              <a:defRPr sz="3300">
                <a:solidFill>
                  <a:schemeClr val="tx1"/>
                </a:solidFill>
                <a:latin typeface="Arial" charset="0"/>
              </a:defRPr>
            </a:lvl5pPr>
            <a:lvl6pPr marL="342875" algn="ctr" rtl="0" eaLnBrk="1" fontAlgn="base" hangingPunct="1">
              <a:spcBef>
                <a:spcPct val="0"/>
              </a:spcBef>
              <a:spcAft>
                <a:spcPct val="0"/>
              </a:spcAft>
              <a:defRPr sz="3300">
                <a:solidFill>
                  <a:schemeClr val="tx1"/>
                </a:solidFill>
                <a:latin typeface="Arial" charset="0"/>
              </a:defRPr>
            </a:lvl6pPr>
            <a:lvl7pPr marL="685749" algn="ctr" rtl="0" eaLnBrk="1" fontAlgn="base" hangingPunct="1">
              <a:spcBef>
                <a:spcPct val="0"/>
              </a:spcBef>
              <a:spcAft>
                <a:spcPct val="0"/>
              </a:spcAft>
              <a:defRPr sz="3300">
                <a:solidFill>
                  <a:schemeClr val="tx1"/>
                </a:solidFill>
                <a:latin typeface="Arial" charset="0"/>
              </a:defRPr>
            </a:lvl7pPr>
            <a:lvl8pPr marL="1028624" algn="ctr" rtl="0" eaLnBrk="1" fontAlgn="base" hangingPunct="1">
              <a:spcBef>
                <a:spcPct val="0"/>
              </a:spcBef>
              <a:spcAft>
                <a:spcPct val="0"/>
              </a:spcAft>
              <a:defRPr sz="3300">
                <a:solidFill>
                  <a:schemeClr val="tx1"/>
                </a:solidFill>
                <a:latin typeface="Arial" charset="0"/>
              </a:defRPr>
            </a:lvl8pPr>
            <a:lvl9pPr marL="1371498" algn="ctr" rtl="0" eaLnBrk="1" fontAlgn="base" hangingPunct="1">
              <a:spcBef>
                <a:spcPct val="0"/>
              </a:spcBef>
              <a:spcAft>
                <a:spcPct val="0"/>
              </a:spcAft>
              <a:defRPr sz="3300">
                <a:solidFill>
                  <a:schemeClr val="tx1"/>
                </a:solidFill>
                <a:latin typeface="Arial" charset="0"/>
              </a:defRPr>
            </a:lvl9pPr>
          </a:lstStyle>
          <a:p>
            <a:pPr lvl="0"/>
            <a:r>
              <a:rPr lang="it-IT" sz="2800" b="0" dirty="0">
                <a:latin typeface="+mn-lt"/>
                <a:cs typeface="+mj-cs"/>
              </a:rPr>
              <a:t>Obiettivi e Target</a:t>
            </a:r>
            <a:endParaRPr lang="it-IT" sz="2800" dirty="0"/>
          </a:p>
        </p:txBody>
      </p:sp>
      <p:pic>
        <p:nvPicPr>
          <p:cNvPr id="10" name="Picture 6" descr="Target market Vectors &amp; Illustrations for Free Download | Freepik">
            <a:extLst>
              <a:ext uri="{FF2B5EF4-FFF2-40B4-BE49-F238E27FC236}">
                <a16:creationId xmlns:a16="http://schemas.microsoft.com/office/drawing/2014/main" id="{39DBC9D6-89E4-4538-A80A-B01198CA3E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90699" y="3750810"/>
            <a:ext cx="949300" cy="949300"/>
          </a:xfrm>
          <a:prstGeom prst="rect">
            <a:avLst/>
          </a:prstGeom>
          <a:noFill/>
          <a:extLst>
            <a:ext uri="{909E8E84-426E-40DD-AFC4-6F175D3DCCD1}">
              <a14:hiddenFill xmlns:a14="http://schemas.microsoft.com/office/drawing/2010/main">
                <a:solidFill>
                  <a:srgbClr val="FFFFFF"/>
                </a:solidFill>
              </a14:hiddenFill>
            </a:ext>
          </a:extLst>
        </p:spPr>
      </p:pic>
      <p:sp>
        <p:nvSpPr>
          <p:cNvPr id="11" name="CasellaDiTesto 10">
            <a:extLst>
              <a:ext uri="{FF2B5EF4-FFF2-40B4-BE49-F238E27FC236}">
                <a16:creationId xmlns:a16="http://schemas.microsoft.com/office/drawing/2014/main" id="{67802427-2848-4D2F-9A26-A9656B917CF3}"/>
              </a:ext>
            </a:extLst>
          </p:cNvPr>
          <p:cNvSpPr txBox="1"/>
          <p:nvPr/>
        </p:nvSpPr>
        <p:spPr>
          <a:xfrm>
            <a:off x="237600" y="3099220"/>
            <a:ext cx="7200000" cy="2257028"/>
          </a:xfrm>
          <a:prstGeom prst="rect">
            <a:avLst/>
          </a:prstGeom>
          <a:noFill/>
        </p:spPr>
        <p:txBody>
          <a:bodyPr wrap="square" rtlCol="0">
            <a:spAutoFit/>
          </a:bodyPr>
          <a:lstStyle/>
          <a:p>
            <a:pPr>
              <a:spcAft>
                <a:spcPts val="600"/>
              </a:spcAft>
              <a:buClr>
                <a:srgbClr val="00A197"/>
              </a:buClr>
            </a:pPr>
            <a:r>
              <a:rPr lang="it-IT" sz="2400" b="1" dirty="0">
                <a:solidFill>
                  <a:srgbClr val="00A197"/>
                </a:solidFill>
              </a:rPr>
              <a:t>Target</a:t>
            </a:r>
          </a:p>
          <a:p>
            <a:pPr marL="719138" indent="-358775">
              <a:spcAft>
                <a:spcPts val="500"/>
              </a:spcAft>
              <a:buClr>
                <a:srgbClr val="00A197"/>
              </a:buClr>
              <a:buFont typeface="Arial" panose="020B0604020202020204" pitchFamily="34" charset="0"/>
              <a:buChar char="•"/>
            </a:pPr>
            <a:r>
              <a:rPr lang="it-IT" sz="1900" b="1" dirty="0">
                <a:solidFill>
                  <a:srgbClr val="00A197"/>
                </a:solidFill>
              </a:rPr>
              <a:t>Finanza</a:t>
            </a:r>
          </a:p>
          <a:p>
            <a:pPr marL="719138" indent="-358775">
              <a:spcAft>
                <a:spcPts val="500"/>
              </a:spcAft>
              <a:buClr>
                <a:srgbClr val="00A197"/>
              </a:buClr>
              <a:buFont typeface="Arial" panose="020B0604020202020204" pitchFamily="34" charset="0"/>
              <a:buChar char="•"/>
            </a:pPr>
            <a:r>
              <a:rPr lang="it-IT" sz="1900" b="1" dirty="0">
                <a:solidFill>
                  <a:srgbClr val="00A197"/>
                </a:solidFill>
              </a:rPr>
              <a:t>Tecnologia</a:t>
            </a:r>
          </a:p>
          <a:p>
            <a:pPr marL="719138" indent="-358775">
              <a:spcAft>
                <a:spcPts val="500"/>
              </a:spcAft>
              <a:buClr>
                <a:srgbClr val="00A197"/>
              </a:buClr>
              <a:buFont typeface="Arial" panose="020B0604020202020204" pitchFamily="34" charset="0"/>
              <a:buChar char="•"/>
            </a:pPr>
            <a:r>
              <a:rPr lang="it-IT" sz="1900" b="1" dirty="0">
                <a:solidFill>
                  <a:srgbClr val="00A197"/>
                </a:solidFill>
              </a:rPr>
              <a:t>Costruzione di competenze e capacità </a:t>
            </a:r>
          </a:p>
          <a:p>
            <a:pPr marL="719138" indent="-358775">
              <a:spcAft>
                <a:spcPts val="500"/>
              </a:spcAft>
              <a:buClr>
                <a:srgbClr val="00A197"/>
              </a:buClr>
              <a:buFont typeface="Arial" panose="020B0604020202020204" pitchFamily="34" charset="0"/>
              <a:buChar char="•"/>
            </a:pPr>
            <a:r>
              <a:rPr lang="it-IT" sz="1900" b="1" dirty="0">
                <a:solidFill>
                  <a:srgbClr val="00A197"/>
                </a:solidFill>
              </a:rPr>
              <a:t>Commercio</a:t>
            </a:r>
          </a:p>
          <a:p>
            <a:pPr marL="719138" indent="-358775">
              <a:spcAft>
                <a:spcPts val="500"/>
              </a:spcAft>
              <a:buClr>
                <a:srgbClr val="00A197"/>
              </a:buClr>
              <a:buFont typeface="Arial" panose="020B0604020202020204" pitchFamily="34" charset="0"/>
              <a:buChar char="•"/>
            </a:pPr>
            <a:r>
              <a:rPr lang="it-IT" sz="1900" b="1" dirty="0">
                <a:solidFill>
                  <a:srgbClr val="00A197"/>
                </a:solidFill>
              </a:rPr>
              <a:t>Questioni sistemiche</a:t>
            </a:r>
          </a:p>
        </p:txBody>
      </p:sp>
    </p:spTree>
    <p:extLst>
      <p:ext uri="{BB962C8B-B14F-4D97-AF65-F5344CB8AC3E}">
        <p14:creationId xmlns:p14="http://schemas.microsoft.com/office/powerpoint/2010/main" val="9282121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4447607" y="3244334"/>
            <a:ext cx="248786" cy="369332"/>
          </a:xfrm>
          <a:prstGeom prst="rect">
            <a:avLst/>
          </a:prstGeom>
        </p:spPr>
        <p:txBody>
          <a:bodyPr wrap="none">
            <a:spAutoFit/>
          </a:bodyPr>
          <a:lstStyle/>
          <a:p>
            <a:r>
              <a:rPr lang="it-IT"/>
              <a:t> </a:t>
            </a:r>
            <a:endParaRPr lang="it-IT" dirty="0"/>
          </a:p>
        </p:txBody>
      </p:sp>
      <p:pic>
        <p:nvPicPr>
          <p:cNvPr id="43" name="Immagine 42">
            <a:extLst>
              <a:ext uri="{FF2B5EF4-FFF2-40B4-BE49-F238E27FC236}">
                <a16:creationId xmlns:a16="http://schemas.microsoft.com/office/drawing/2014/main" id="{C4B6EF42-DB55-480A-8C1E-E3A6A02932D2}"/>
              </a:ext>
            </a:extLst>
          </p:cNvPr>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ackgroundRemoval t="9551" b="89888" l="6714" r="95406">
                        <a14:foregroundMark x1="91166" y1="21910" x2="91166" y2="21910"/>
                        <a14:foregroundMark x1="7067" y1="38202" x2="7067" y2="38202"/>
                        <a14:foregroundMark x1="95406" y1="12360" x2="95406" y2="12360"/>
                      </a14:backgroundRemoval>
                    </a14:imgEffect>
                  </a14:imgLayer>
                </a14:imgProps>
              </a:ext>
              <a:ext uri="{28A0092B-C50C-407E-A947-70E740481C1C}">
                <a14:useLocalDpi xmlns:a14="http://schemas.microsoft.com/office/drawing/2010/main" val="0"/>
              </a:ext>
            </a:extLst>
          </a:blip>
          <a:stretch>
            <a:fillRect/>
          </a:stretch>
        </p:blipFill>
        <p:spPr>
          <a:xfrm rot="588864" flipH="1" flipV="1">
            <a:off x="2210508" y="1361820"/>
            <a:ext cx="1462708" cy="658055"/>
          </a:xfrm>
          <a:prstGeom prst="rect">
            <a:avLst/>
          </a:prstGeom>
        </p:spPr>
      </p:pic>
      <p:pic>
        <p:nvPicPr>
          <p:cNvPr id="45" name="Immagine 44">
            <a:extLst>
              <a:ext uri="{FF2B5EF4-FFF2-40B4-BE49-F238E27FC236}">
                <a16:creationId xmlns:a16="http://schemas.microsoft.com/office/drawing/2014/main" id="{1FAD0D42-4FC3-4A38-9429-119EF5B6358B}"/>
              </a:ext>
            </a:extLst>
          </p:cNvPr>
          <p:cNvPicPr>
            <a:picLocks noChangeAspect="1"/>
          </p:cNvPicPr>
          <p:nvPr/>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ackgroundRemoval t="9551" b="89888" l="6714" r="95406">
                        <a14:foregroundMark x1="91166" y1="21910" x2="91166" y2="21910"/>
                        <a14:foregroundMark x1="7067" y1="38202" x2="7067" y2="38202"/>
                        <a14:foregroundMark x1="95406" y1="12360" x2="95406" y2="12360"/>
                      </a14:backgroundRemoval>
                    </a14:imgEffect>
                  </a14:imgLayer>
                </a14:imgProps>
              </a:ext>
              <a:ext uri="{28A0092B-C50C-407E-A947-70E740481C1C}">
                <a14:useLocalDpi xmlns:a14="http://schemas.microsoft.com/office/drawing/2010/main" val="0"/>
              </a:ext>
            </a:extLst>
          </a:blip>
          <a:stretch>
            <a:fillRect/>
          </a:stretch>
        </p:blipFill>
        <p:spPr>
          <a:xfrm rot="6030736" flipH="1" flipV="1">
            <a:off x="8097981" y="3176489"/>
            <a:ext cx="1508703" cy="505022"/>
          </a:xfrm>
          <a:prstGeom prst="rect">
            <a:avLst/>
          </a:prstGeom>
        </p:spPr>
      </p:pic>
      <p:sp>
        <p:nvSpPr>
          <p:cNvPr id="18" name="CasellaDiTesto 17">
            <a:extLst>
              <a:ext uri="{FF2B5EF4-FFF2-40B4-BE49-F238E27FC236}">
                <a16:creationId xmlns:a16="http://schemas.microsoft.com/office/drawing/2014/main" id="{A169ABBA-4807-4090-925A-B405577F157E}"/>
              </a:ext>
            </a:extLst>
          </p:cNvPr>
          <p:cNvSpPr txBox="1"/>
          <p:nvPr/>
        </p:nvSpPr>
        <p:spPr>
          <a:xfrm>
            <a:off x="145186" y="2836800"/>
            <a:ext cx="2418926" cy="369332"/>
          </a:xfrm>
          <a:prstGeom prst="rect">
            <a:avLst/>
          </a:prstGeom>
          <a:noFill/>
        </p:spPr>
        <p:txBody>
          <a:bodyPr wrap="square" rtlCol="0">
            <a:spAutoFit/>
          </a:bodyPr>
          <a:lstStyle/>
          <a:p>
            <a:pPr algn="ctr"/>
            <a:r>
              <a:rPr lang="it-IT" b="1" dirty="0">
                <a:solidFill>
                  <a:schemeClr val="bg1">
                    <a:lumMod val="85000"/>
                  </a:schemeClr>
                </a:solidFill>
                <a:latin typeface="Calibri" panose="020F0502020204030204" pitchFamily="34" charset="0"/>
                <a:cs typeface="Calibri" panose="020F0502020204030204" pitchFamily="34" charset="0"/>
              </a:rPr>
              <a:t>L’Agenda 2030</a:t>
            </a:r>
          </a:p>
        </p:txBody>
      </p:sp>
      <p:sp>
        <p:nvSpPr>
          <p:cNvPr id="48" name="CasellaDiTesto 47">
            <a:extLst>
              <a:ext uri="{FF2B5EF4-FFF2-40B4-BE49-F238E27FC236}">
                <a16:creationId xmlns:a16="http://schemas.microsoft.com/office/drawing/2014/main" id="{E5A13177-7B0E-47EA-933C-9D73EE792ADA}"/>
              </a:ext>
            </a:extLst>
          </p:cNvPr>
          <p:cNvSpPr txBox="1"/>
          <p:nvPr/>
        </p:nvSpPr>
        <p:spPr>
          <a:xfrm>
            <a:off x="6758579" y="2836800"/>
            <a:ext cx="1952073" cy="646331"/>
          </a:xfrm>
          <a:prstGeom prst="rect">
            <a:avLst/>
          </a:prstGeom>
          <a:noFill/>
        </p:spPr>
        <p:txBody>
          <a:bodyPr wrap="square" rtlCol="0">
            <a:spAutoFit/>
          </a:bodyPr>
          <a:lstStyle/>
          <a:p>
            <a:pPr algn="ctr"/>
            <a:r>
              <a:rPr lang="it-IT" b="1" dirty="0">
                <a:solidFill>
                  <a:srgbClr val="00A197"/>
                </a:solidFill>
                <a:latin typeface="Calibri" panose="020F0502020204030204" pitchFamily="34" charset="0"/>
                <a:cs typeface="Calibri" panose="020F0502020204030204" pitchFamily="34" charset="0"/>
              </a:rPr>
              <a:t>La situazione nel mondo e in Italia</a:t>
            </a:r>
          </a:p>
        </p:txBody>
      </p:sp>
      <p:sp>
        <p:nvSpPr>
          <p:cNvPr id="49" name="CasellaDiTesto 48">
            <a:extLst>
              <a:ext uri="{FF2B5EF4-FFF2-40B4-BE49-F238E27FC236}">
                <a16:creationId xmlns:a16="http://schemas.microsoft.com/office/drawing/2014/main" id="{EB302FF6-614B-4EDA-A8EF-F5BC77B5EEE7}"/>
              </a:ext>
            </a:extLst>
          </p:cNvPr>
          <p:cNvSpPr txBox="1"/>
          <p:nvPr/>
        </p:nvSpPr>
        <p:spPr>
          <a:xfrm>
            <a:off x="3452902" y="5364000"/>
            <a:ext cx="2238195" cy="646331"/>
          </a:xfrm>
          <a:prstGeom prst="rect">
            <a:avLst/>
          </a:prstGeom>
          <a:noFill/>
        </p:spPr>
        <p:txBody>
          <a:bodyPr wrap="square" rtlCol="0">
            <a:spAutoFit/>
          </a:bodyPr>
          <a:lstStyle/>
          <a:p>
            <a:pPr algn="ctr"/>
            <a:r>
              <a:rPr lang="it-IT" b="1" dirty="0">
                <a:solidFill>
                  <a:schemeClr val="bg1">
                    <a:lumMod val="85000"/>
                  </a:schemeClr>
                </a:solidFill>
                <a:latin typeface="Calibri" panose="020F0502020204030204" pitchFamily="34" charset="0"/>
                <a:cs typeface="Calibri" panose="020F0502020204030204" pitchFamily="34" charset="0"/>
              </a:rPr>
              <a:t>Considerazioni e prospettive future</a:t>
            </a:r>
          </a:p>
        </p:txBody>
      </p:sp>
      <p:pic>
        <p:nvPicPr>
          <p:cNvPr id="51" name="Immagine 50">
            <a:extLst>
              <a:ext uri="{FF2B5EF4-FFF2-40B4-BE49-F238E27FC236}">
                <a16:creationId xmlns:a16="http://schemas.microsoft.com/office/drawing/2014/main" id="{E860A601-F064-4D56-A915-85A21EE543F8}"/>
              </a:ext>
            </a:extLst>
          </p:cNvPr>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ackgroundRemoval t="9551" b="89888" l="6714" r="95406">
                        <a14:foregroundMark x1="91166" y1="21910" x2="91166" y2="21910"/>
                        <a14:foregroundMark x1="7067" y1="38202" x2="7067" y2="38202"/>
                        <a14:foregroundMark x1="95406" y1="12360" x2="95406" y2="12360"/>
                      </a14:backgroundRemoval>
                    </a14:imgEffect>
                  </a14:imgLayer>
                </a14:imgProps>
              </a:ext>
              <a:ext uri="{28A0092B-C50C-407E-A947-70E740481C1C}">
                <a14:useLocalDpi xmlns:a14="http://schemas.microsoft.com/office/drawing/2010/main" val="0"/>
              </a:ext>
            </a:extLst>
          </a:blip>
          <a:stretch>
            <a:fillRect/>
          </a:stretch>
        </p:blipFill>
        <p:spPr>
          <a:xfrm rot="588864" flipH="1" flipV="1">
            <a:off x="5436000" y="1282498"/>
            <a:ext cx="1462708" cy="658055"/>
          </a:xfrm>
          <a:prstGeom prst="rect">
            <a:avLst/>
          </a:prstGeom>
        </p:spPr>
      </p:pic>
      <p:pic>
        <p:nvPicPr>
          <p:cNvPr id="32" name="Immagine 31">
            <a:extLst>
              <a:ext uri="{FF2B5EF4-FFF2-40B4-BE49-F238E27FC236}">
                <a16:creationId xmlns:a16="http://schemas.microsoft.com/office/drawing/2014/main" id="{4484D632-22D8-4CB7-A50A-CBDB2F81015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70800" y="6498000"/>
            <a:ext cx="1108567" cy="162000"/>
          </a:xfrm>
          <a:prstGeom prst="rect">
            <a:avLst/>
          </a:prstGeom>
        </p:spPr>
      </p:pic>
      <p:sp>
        <p:nvSpPr>
          <p:cNvPr id="31" name="Titolo 2">
            <a:extLst>
              <a:ext uri="{FF2B5EF4-FFF2-40B4-BE49-F238E27FC236}">
                <a16:creationId xmlns:a16="http://schemas.microsoft.com/office/drawing/2014/main" id="{160EE8DB-FF27-4CA4-89CE-8C403AC0A507}"/>
              </a:ext>
            </a:extLst>
          </p:cNvPr>
          <p:cNvSpPr>
            <a:spLocks noGrp="1"/>
          </p:cNvSpPr>
          <p:nvPr>
            <p:ph type="title"/>
          </p:nvPr>
        </p:nvSpPr>
        <p:spPr>
          <a:xfrm>
            <a:off x="234000" y="475200"/>
            <a:ext cx="8186420" cy="504000"/>
          </a:xfrm>
        </p:spPr>
        <p:txBody>
          <a:bodyPr>
            <a:normAutofit/>
          </a:bodyPr>
          <a:lstStyle/>
          <a:p>
            <a:r>
              <a:rPr lang="it-IT" sz="2800" spc="-1" dirty="0">
                <a:latin typeface="+mn-lt"/>
              </a:rPr>
              <a:t>Il nostro percorso di apprendimento</a:t>
            </a:r>
          </a:p>
        </p:txBody>
      </p:sp>
      <p:sp>
        <p:nvSpPr>
          <p:cNvPr id="23" name="CasellaDiTesto 22">
            <a:extLst>
              <a:ext uri="{FF2B5EF4-FFF2-40B4-BE49-F238E27FC236}">
                <a16:creationId xmlns:a16="http://schemas.microsoft.com/office/drawing/2014/main" id="{97F92CD6-D070-4513-BE66-104F2F4952C0}"/>
              </a:ext>
            </a:extLst>
          </p:cNvPr>
          <p:cNvSpPr txBox="1"/>
          <p:nvPr/>
        </p:nvSpPr>
        <p:spPr>
          <a:xfrm>
            <a:off x="270000" y="6318002"/>
            <a:ext cx="341760" cy="276999"/>
          </a:xfrm>
          <a:prstGeom prst="rect">
            <a:avLst/>
          </a:prstGeom>
          <a:noFill/>
        </p:spPr>
        <p:txBody>
          <a:bodyPr wrap="none" rtlCol="0">
            <a:spAutoFit/>
          </a:bodyPr>
          <a:lstStyle/>
          <a:p>
            <a:r>
              <a:rPr lang="it-IT" sz="1200" dirty="0">
                <a:solidFill>
                  <a:srgbClr val="00A197"/>
                </a:solidFill>
                <a:latin typeface="Calibri" panose="020F0502020204030204" pitchFamily="34" charset="0"/>
                <a:cs typeface="Calibri" panose="020F0502020204030204" pitchFamily="34" charset="0"/>
              </a:rPr>
              <a:t>36</a:t>
            </a:r>
          </a:p>
        </p:txBody>
      </p:sp>
      <p:pic>
        <p:nvPicPr>
          <p:cNvPr id="24" name="Picture 2" descr="Perché guardare il futuro per progettare le strategie aziendali - Soluzioni  d'Impresa">
            <a:extLst>
              <a:ext uri="{FF2B5EF4-FFF2-40B4-BE49-F238E27FC236}">
                <a16:creationId xmlns:a16="http://schemas.microsoft.com/office/drawing/2014/main" id="{4113B3FA-0A04-4001-B323-F0FF49BA5DE4}"/>
              </a:ext>
            </a:extLst>
          </p:cNvPr>
          <p:cNvPicPr>
            <a:picLocks noChangeAspect="1" noChangeArrowheads="1"/>
          </p:cNvPicPr>
          <p:nvPr/>
        </p:nvPicPr>
        <p:blipFill rotWithShape="1">
          <a:blip r:embed="rId6">
            <a:duotone>
              <a:schemeClr val="bg2">
                <a:shade val="45000"/>
                <a:satMod val="135000"/>
              </a:schemeClr>
              <a:prstClr val="white"/>
            </a:duotone>
            <a:extLst>
              <a:ext uri="{28A0092B-C50C-407E-A947-70E740481C1C}">
                <a14:useLocalDpi xmlns:a14="http://schemas.microsoft.com/office/drawing/2010/main" val="0"/>
              </a:ext>
            </a:extLst>
          </a:blip>
          <a:srcRect l="32890" r="10398"/>
          <a:stretch/>
        </p:blipFill>
        <p:spPr bwMode="auto">
          <a:xfrm>
            <a:off x="3672000" y="3600000"/>
            <a:ext cx="1656001" cy="1656000"/>
          </a:xfrm>
          <a:prstGeom prst="ellipse">
            <a:avLst/>
          </a:prstGeom>
          <a:noFill/>
          <a:extLst>
            <a:ext uri="{909E8E84-426E-40DD-AFC4-6F175D3DCCD1}">
              <a14:hiddenFill xmlns:a14="http://schemas.microsoft.com/office/drawing/2010/main">
                <a:solidFill>
                  <a:srgbClr val="FFFFFF"/>
                </a:solidFill>
              </a14:hiddenFill>
            </a:ext>
          </a:extLst>
        </p:spPr>
      </p:pic>
      <p:pic>
        <p:nvPicPr>
          <p:cNvPr id="1026" name="Picture 2" descr="Agenda ONU 2030 e SDGs | www.scienzepolitiche.unina.it">
            <a:extLst>
              <a:ext uri="{FF2B5EF4-FFF2-40B4-BE49-F238E27FC236}">
                <a16:creationId xmlns:a16="http://schemas.microsoft.com/office/drawing/2014/main" id="{6533EC6E-BC2D-4D36-9D4C-2E947BE02E05}"/>
              </a:ext>
            </a:extLst>
          </p:cNvPr>
          <p:cNvPicPr>
            <a:picLocks noChangeArrowheads="1"/>
          </p:cNvPicPr>
          <p:nvPr/>
        </p:nvPicPr>
        <p:blipFill rotWithShape="1">
          <a:blip r:embed="rId7">
            <a:duotone>
              <a:schemeClr val="bg2">
                <a:shade val="45000"/>
                <a:satMod val="135000"/>
              </a:schemeClr>
              <a:prstClr val="white"/>
            </a:duotone>
            <a:extLst>
              <a:ext uri="{28A0092B-C50C-407E-A947-70E740481C1C}">
                <a14:useLocalDpi xmlns:a14="http://schemas.microsoft.com/office/drawing/2010/main" val="0"/>
              </a:ext>
            </a:extLst>
          </a:blip>
          <a:srcRect l="20218" t="1638" r="17718" b="4243"/>
          <a:stretch/>
        </p:blipFill>
        <p:spPr bwMode="auto">
          <a:xfrm>
            <a:off x="525600" y="1080000"/>
            <a:ext cx="1656000" cy="1656000"/>
          </a:xfrm>
          <a:prstGeom prst="ellipse">
            <a:avLst/>
          </a:prstGeom>
          <a:noFill/>
          <a:extLst>
            <a:ext uri="{909E8E84-426E-40DD-AFC4-6F175D3DCCD1}">
              <a14:hiddenFill xmlns:a14="http://schemas.microsoft.com/office/drawing/2010/main">
                <a:solidFill>
                  <a:srgbClr val="FFFFFF"/>
                </a:solidFill>
              </a14:hiddenFill>
            </a:ext>
          </a:extLst>
        </p:spPr>
      </p:pic>
      <p:pic>
        <p:nvPicPr>
          <p:cNvPr id="1028" name="Picture 4" descr="Agenda 2030 per lo sviluppo sostenibile - Agenzia per la coesione  territoriale">
            <a:extLst>
              <a:ext uri="{FF2B5EF4-FFF2-40B4-BE49-F238E27FC236}">
                <a16:creationId xmlns:a16="http://schemas.microsoft.com/office/drawing/2014/main" id="{9BDC5A3A-DF1B-4E0A-B467-E1E4D37A84DD}"/>
              </a:ext>
            </a:extLst>
          </p:cNvPr>
          <p:cNvPicPr>
            <a:picLocks noChangeAspect="1" noChangeArrowheads="1"/>
          </p:cNvPicPr>
          <p:nvPr/>
        </p:nvPicPr>
        <p:blipFill rotWithShape="1">
          <a:blip r:embed="rId8">
            <a:duotone>
              <a:schemeClr val="bg2">
                <a:shade val="45000"/>
                <a:satMod val="135000"/>
              </a:schemeClr>
              <a:prstClr val="white"/>
            </a:duotone>
            <a:extLst>
              <a:ext uri="{28A0092B-C50C-407E-A947-70E740481C1C}">
                <a14:useLocalDpi xmlns:a14="http://schemas.microsoft.com/office/drawing/2010/main" val="0"/>
              </a:ext>
            </a:extLst>
          </a:blip>
          <a:srcRect l="5994" r="29251"/>
          <a:stretch/>
        </p:blipFill>
        <p:spPr bwMode="auto">
          <a:xfrm>
            <a:off x="3672000" y="1080000"/>
            <a:ext cx="1656000" cy="1655600"/>
          </a:xfrm>
          <a:prstGeom prst="ellipse">
            <a:avLst/>
          </a:prstGeom>
          <a:noFill/>
          <a:extLst>
            <a:ext uri="{909E8E84-426E-40DD-AFC4-6F175D3DCCD1}">
              <a14:hiddenFill xmlns:a14="http://schemas.microsoft.com/office/drawing/2010/main">
                <a:solidFill>
                  <a:srgbClr val="FFFFFF"/>
                </a:solidFill>
              </a14:hiddenFill>
            </a:ext>
          </a:extLst>
        </p:spPr>
      </p:pic>
      <p:pic>
        <p:nvPicPr>
          <p:cNvPr id="1032" name="Picture 8" descr="Agenda Onu 2030, tra i grandi Stati europei l'Italia è ultima per sviluppo  sostenibile - Greenreport: economia ecologica e sviluppo sostenibile">
            <a:extLst>
              <a:ext uri="{FF2B5EF4-FFF2-40B4-BE49-F238E27FC236}">
                <a16:creationId xmlns:a16="http://schemas.microsoft.com/office/drawing/2014/main" id="{67943F71-15EF-4296-AF38-6B8D998AB228}"/>
              </a:ext>
            </a:extLst>
          </p:cNvPr>
          <p:cNvPicPr>
            <a:picLocks noChangeArrowheads="1"/>
          </p:cNvPicPr>
          <p:nvPr/>
        </p:nvPicPr>
        <p:blipFill rotWithShape="1">
          <a:blip r:embed="rId9">
            <a:extLst>
              <a:ext uri="{28A0092B-C50C-407E-A947-70E740481C1C}">
                <a14:useLocalDpi xmlns:a14="http://schemas.microsoft.com/office/drawing/2010/main" val="0"/>
              </a:ext>
            </a:extLst>
          </a:blip>
          <a:srcRect l="15044" r="12831"/>
          <a:stretch/>
        </p:blipFill>
        <p:spPr bwMode="auto">
          <a:xfrm>
            <a:off x="6912000" y="1080000"/>
            <a:ext cx="1656000" cy="1656000"/>
          </a:xfrm>
          <a:prstGeom prst="ellipse">
            <a:avLst/>
          </a:prstGeom>
          <a:noFill/>
          <a:extLst>
            <a:ext uri="{909E8E84-426E-40DD-AFC4-6F175D3DCCD1}">
              <a14:hiddenFill xmlns:a14="http://schemas.microsoft.com/office/drawing/2010/main">
                <a:solidFill>
                  <a:srgbClr val="FFFFFF"/>
                </a:solidFill>
              </a14:hiddenFill>
            </a:ext>
          </a:extLst>
        </p:spPr>
      </p:pic>
      <p:pic>
        <p:nvPicPr>
          <p:cNvPr id="17" name="Immagine 16">
            <a:extLst>
              <a:ext uri="{FF2B5EF4-FFF2-40B4-BE49-F238E27FC236}">
                <a16:creationId xmlns:a16="http://schemas.microsoft.com/office/drawing/2014/main" id="{CD9C320F-75C2-4D10-ACB1-3F3C1391FE5D}"/>
              </a:ext>
            </a:extLst>
          </p:cNvPr>
          <p:cNvPicPr>
            <a:picLocks/>
          </p:cNvPicPr>
          <p:nvPr/>
        </p:nvPicPr>
        <p:blipFill rotWithShape="1">
          <a:blip r:embed="rId10">
            <a:duotone>
              <a:schemeClr val="bg2">
                <a:shade val="45000"/>
                <a:satMod val="135000"/>
              </a:schemeClr>
              <a:prstClr val="white"/>
            </a:duotone>
          </a:blip>
          <a:srcRect t="10427" b="28837"/>
          <a:stretch/>
        </p:blipFill>
        <p:spPr>
          <a:xfrm>
            <a:off x="6912000" y="3708000"/>
            <a:ext cx="1656000" cy="1656000"/>
          </a:xfrm>
          <a:prstGeom prst="ellipse">
            <a:avLst/>
          </a:prstGeom>
        </p:spPr>
      </p:pic>
      <p:sp>
        <p:nvSpPr>
          <p:cNvPr id="19" name="CasellaDiTesto 18">
            <a:extLst>
              <a:ext uri="{FF2B5EF4-FFF2-40B4-BE49-F238E27FC236}">
                <a16:creationId xmlns:a16="http://schemas.microsoft.com/office/drawing/2014/main" id="{F8349A4F-816E-4AB0-B08C-4B07D91A46F8}"/>
              </a:ext>
            </a:extLst>
          </p:cNvPr>
          <p:cNvSpPr txBox="1"/>
          <p:nvPr/>
        </p:nvSpPr>
        <p:spPr>
          <a:xfrm>
            <a:off x="6614138" y="5372186"/>
            <a:ext cx="2238195" cy="369332"/>
          </a:xfrm>
          <a:prstGeom prst="rect">
            <a:avLst/>
          </a:prstGeom>
          <a:noFill/>
        </p:spPr>
        <p:txBody>
          <a:bodyPr wrap="square" rtlCol="0">
            <a:spAutoFit/>
          </a:bodyPr>
          <a:lstStyle/>
          <a:p>
            <a:pPr algn="ctr"/>
            <a:r>
              <a:rPr lang="it-IT" b="1" dirty="0">
                <a:solidFill>
                  <a:schemeClr val="bg1">
                    <a:lumMod val="85000"/>
                  </a:schemeClr>
                </a:solidFill>
                <a:latin typeface="Calibri" panose="020F0502020204030204" pitchFamily="34" charset="0"/>
                <a:cs typeface="Calibri" panose="020F0502020204030204" pitchFamily="34" charset="0"/>
              </a:rPr>
              <a:t>170 azioni quotidiane</a:t>
            </a:r>
          </a:p>
        </p:txBody>
      </p:sp>
      <p:pic>
        <p:nvPicPr>
          <p:cNvPr id="20" name="Immagine 19">
            <a:extLst>
              <a:ext uri="{FF2B5EF4-FFF2-40B4-BE49-F238E27FC236}">
                <a16:creationId xmlns:a16="http://schemas.microsoft.com/office/drawing/2014/main" id="{D19B7F30-4366-432A-A43F-6C888F5F8AF4}"/>
              </a:ext>
            </a:extLst>
          </p:cNvPr>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ackgroundRemoval t="9551" b="89888" l="6714" r="95406">
                        <a14:foregroundMark x1="91166" y1="21910" x2="91166" y2="21910"/>
                        <a14:foregroundMark x1="7067" y1="38202" x2="7067" y2="38202"/>
                        <a14:foregroundMark x1="95406" y1="12360" x2="95406" y2="12360"/>
                      </a14:backgroundRemoval>
                    </a14:imgEffect>
                  </a14:imgLayer>
                </a14:imgProps>
              </a:ext>
              <a:ext uri="{28A0092B-C50C-407E-A947-70E740481C1C}">
                <a14:useLocalDpi xmlns:a14="http://schemas.microsoft.com/office/drawing/2010/main" val="0"/>
              </a:ext>
            </a:extLst>
          </a:blip>
          <a:stretch>
            <a:fillRect/>
          </a:stretch>
        </p:blipFill>
        <p:spPr>
          <a:xfrm rot="10800000" flipH="1" flipV="1">
            <a:off x="5388646" y="4327996"/>
            <a:ext cx="1462708" cy="658055"/>
          </a:xfrm>
          <a:prstGeom prst="rect">
            <a:avLst/>
          </a:prstGeom>
        </p:spPr>
      </p:pic>
      <p:sp>
        <p:nvSpPr>
          <p:cNvPr id="21" name="CasellaDiTesto 20">
            <a:extLst>
              <a:ext uri="{FF2B5EF4-FFF2-40B4-BE49-F238E27FC236}">
                <a16:creationId xmlns:a16="http://schemas.microsoft.com/office/drawing/2014/main" id="{E23C94A6-B467-4DA1-9478-C933A50B51A8}"/>
              </a:ext>
            </a:extLst>
          </p:cNvPr>
          <p:cNvSpPr txBox="1"/>
          <p:nvPr/>
        </p:nvSpPr>
        <p:spPr>
          <a:xfrm>
            <a:off x="3450026" y="2836800"/>
            <a:ext cx="2150114" cy="646331"/>
          </a:xfrm>
          <a:prstGeom prst="rect">
            <a:avLst/>
          </a:prstGeom>
          <a:noFill/>
        </p:spPr>
        <p:txBody>
          <a:bodyPr wrap="square" rtlCol="0">
            <a:spAutoFit/>
          </a:bodyPr>
          <a:lstStyle/>
          <a:p>
            <a:pPr algn="ctr"/>
            <a:r>
              <a:rPr lang="it-IT" b="1" dirty="0">
                <a:solidFill>
                  <a:schemeClr val="bg1">
                    <a:lumMod val="85000"/>
                  </a:schemeClr>
                </a:solidFill>
                <a:latin typeface="Calibri" panose="020F0502020204030204" pitchFamily="34" charset="0"/>
                <a:cs typeface="Calibri" panose="020F0502020204030204" pitchFamily="34" charset="0"/>
              </a:rPr>
              <a:t>I 17 obiettivi (</a:t>
            </a:r>
            <a:r>
              <a:rPr lang="it-IT" b="1" dirty="0" err="1">
                <a:solidFill>
                  <a:schemeClr val="bg1">
                    <a:lumMod val="85000"/>
                  </a:schemeClr>
                </a:solidFill>
                <a:latin typeface="Calibri" panose="020F0502020204030204" pitchFamily="34" charset="0"/>
                <a:cs typeface="Calibri" panose="020F0502020204030204" pitchFamily="34" charset="0"/>
              </a:rPr>
              <a:t>SDGs</a:t>
            </a:r>
            <a:r>
              <a:rPr lang="it-IT" b="1" dirty="0">
                <a:solidFill>
                  <a:schemeClr val="bg1">
                    <a:lumMod val="85000"/>
                  </a:schemeClr>
                </a:solidFill>
                <a:latin typeface="Calibri" panose="020F0502020204030204" pitchFamily="34" charset="0"/>
                <a:cs typeface="Calibri" panose="020F0502020204030204" pitchFamily="34" charset="0"/>
              </a:rPr>
              <a:t>) e i 169 target</a:t>
            </a:r>
          </a:p>
        </p:txBody>
      </p:sp>
    </p:spTree>
    <p:extLst>
      <p:ext uri="{BB962C8B-B14F-4D97-AF65-F5344CB8AC3E}">
        <p14:creationId xmlns:p14="http://schemas.microsoft.com/office/powerpoint/2010/main" val="149526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2EAA910E-3F81-46D3-A05F-51E7E3A76444}"/>
              </a:ext>
            </a:extLst>
          </p:cNvPr>
          <p:cNvSpPr txBox="1">
            <a:spLocks/>
          </p:cNvSpPr>
          <p:nvPr/>
        </p:nvSpPr>
        <p:spPr>
          <a:xfrm>
            <a:off x="234000" y="475200"/>
            <a:ext cx="8690400" cy="505528"/>
          </a:xfrm>
          <a:prstGeom prst="rect">
            <a:avLst/>
          </a:prstGeom>
        </p:spPr>
        <p:txBody>
          <a:bodyPr vert="horz" lIns="0" tIns="0" rIns="0" bIns="0" rtlCol="0" anchor="t" anchorCtr="0">
            <a:noAutofit/>
          </a:bodyPr>
          <a:lstStyle>
            <a:lvl1pPr algn="l" rtl="0" eaLnBrk="1" fontAlgn="base" hangingPunct="1">
              <a:lnSpc>
                <a:spcPts val="2400"/>
              </a:lnSpc>
              <a:spcBef>
                <a:spcPct val="0"/>
              </a:spcBef>
              <a:spcAft>
                <a:spcPct val="0"/>
              </a:spcAft>
              <a:defRPr lang="en-GB" sz="2200" b="1" kern="1200" noProof="0" dirty="0">
                <a:solidFill>
                  <a:schemeClr val="tx1"/>
                </a:solidFill>
                <a:latin typeface="+mj-lt"/>
                <a:ea typeface="+mj-ea"/>
                <a:cs typeface="Arial" panose="020B0604020202020204" pitchFamily="34" charset="0"/>
              </a:defRPr>
            </a:lvl1pPr>
            <a:lvl2pPr algn="ctr" rtl="0" eaLnBrk="1" fontAlgn="base" hangingPunct="1">
              <a:spcBef>
                <a:spcPct val="0"/>
              </a:spcBef>
              <a:spcAft>
                <a:spcPct val="0"/>
              </a:spcAft>
              <a:defRPr sz="3300">
                <a:solidFill>
                  <a:schemeClr val="tx1"/>
                </a:solidFill>
                <a:latin typeface="Arial" charset="0"/>
              </a:defRPr>
            </a:lvl2pPr>
            <a:lvl3pPr algn="ctr" rtl="0" eaLnBrk="1" fontAlgn="base" hangingPunct="1">
              <a:spcBef>
                <a:spcPct val="0"/>
              </a:spcBef>
              <a:spcAft>
                <a:spcPct val="0"/>
              </a:spcAft>
              <a:defRPr sz="3300">
                <a:solidFill>
                  <a:schemeClr val="tx1"/>
                </a:solidFill>
                <a:latin typeface="Arial" charset="0"/>
              </a:defRPr>
            </a:lvl3pPr>
            <a:lvl4pPr algn="ctr" rtl="0" eaLnBrk="1" fontAlgn="base" hangingPunct="1">
              <a:spcBef>
                <a:spcPct val="0"/>
              </a:spcBef>
              <a:spcAft>
                <a:spcPct val="0"/>
              </a:spcAft>
              <a:defRPr sz="3300">
                <a:solidFill>
                  <a:schemeClr val="tx1"/>
                </a:solidFill>
                <a:latin typeface="Arial" charset="0"/>
              </a:defRPr>
            </a:lvl4pPr>
            <a:lvl5pPr algn="ctr" rtl="0" eaLnBrk="1" fontAlgn="base" hangingPunct="1">
              <a:spcBef>
                <a:spcPct val="0"/>
              </a:spcBef>
              <a:spcAft>
                <a:spcPct val="0"/>
              </a:spcAft>
              <a:defRPr sz="3300">
                <a:solidFill>
                  <a:schemeClr val="tx1"/>
                </a:solidFill>
                <a:latin typeface="Arial" charset="0"/>
              </a:defRPr>
            </a:lvl5pPr>
            <a:lvl6pPr marL="342875" algn="ctr" rtl="0" eaLnBrk="1" fontAlgn="base" hangingPunct="1">
              <a:spcBef>
                <a:spcPct val="0"/>
              </a:spcBef>
              <a:spcAft>
                <a:spcPct val="0"/>
              </a:spcAft>
              <a:defRPr sz="3300">
                <a:solidFill>
                  <a:schemeClr val="tx1"/>
                </a:solidFill>
                <a:latin typeface="Arial" charset="0"/>
              </a:defRPr>
            </a:lvl6pPr>
            <a:lvl7pPr marL="685749" algn="ctr" rtl="0" eaLnBrk="1" fontAlgn="base" hangingPunct="1">
              <a:spcBef>
                <a:spcPct val="0"/>
              </a:spcBef>
              <a:spcAft>
                <a:spcPct val="0"/>
              </a:spcAft>
              <a:defRPr sz="3300">
                <a:solidFill>
                  <a:schemeClr val="tx1"/>
                </a:solidFill>
                <a:latin typeface="Arial" charset="0"/>
              </a:defRPr>
            </a:lvl7pPr>
            <a:lvl8pPr marL="1028624" algn="ctr" rtl="0" eaLnBrk="1" fontAlgn="base" hangingPunct="1">
              <a:spcBef>
                <a:spcPct val="0"/>
              </a:spcBef>
              <a:spcAft>
                <a:spcPct val="0"/>
              </a:spcAft>
              <a:defRPr sz="3300">
                <a:solidFill>
                  <a:schemeClr val="tx1"/>
                </a:solidFill>
                <a:latin typeface="Arial" charset="0"/>
              </a:defRPr>
            </a:lvl8pPr>
            <a:lvl9pPr marL="1371498" algn="ctr" rtl="0" eaLnBrk="1" fontAlgn="base" hangingPunct="1">
              <a:spcBef>
                <a:spcPct val="0"/>
              </a:spcBef>
              <a:spcAft>
                <a:spcPct val="0"/>
              </a:spcAft>
              <a:defRPr sz="3300">
                <a:solidFill>
                  <a:schemeClr val="tx1"/>
                </a:solidFill>
                <a:latin typeface="Arial" charset="0"/>
              </a:defRPr>
            </a:lvl9pPr>
          </a:lstStyle>
          <a:p>
            <a:pPr lvl="0"/>
            <a:r>
              <a:rPr lang="it-IT" sz="2800" b="0" spc="-1" dirty="0">
                <a:latin typeface="+mn-lt"/>
                <a:cs typeface="+mj-cs"/>
              </a:rPr>
              <a:t>La situazione nel mondo</a:t>
            </a:r>
          </a:p>
        </p:txBody>
      </p:sp>
      <p:sp>
        <p:nvSpPr>
          <p:cNvPr id="7" name="CasellaDiTesto 6">
            <a:extLst>
              <a:ext uri="{FF2B5EF4-FFF2-40B4-BE49-F238E27FC236}">
                <a16:creationId xmlns:a16="http://schemas.microsoft.com/office/drawing/2014/main" id="{78BBD03B-A5C5-47AA-8481-FEEF519DA1B8}"/>
              </a:ext>
            </a:extLst>
          </p:cNvPr>
          <p:cNvSpPr txBox="1"/>
          <p:nvPr/>
        </p:nvSpPr>
        <p:spPr>
          <a:xfrm>
            <a:off x="270000" y="6318002"/>
            <a:ext cx="341760" cy="276999"/>
          </a:xfrm>
          <a:prstGeom prst="rect">
            <a:avLst/>
          </a:prstGeom>
          <a:noFill/>
        </p:spPr>
        <p:txBody>
          <a:bodyPr wrap="none" rtlCol="0">
            <a:spAutoFit/>
          </a:bodyPr>
          <a:lstStyle/>
          <a:p>
            <a:r>
              <a:rPr lang="it-IT" sz="1200" dirty="0">
                <a:solidFill>
                  <a:srgbClr val="00A197"/>
                </a:solidFill>
                <a:latin typeface="Calibri" panose="020F0502020204030204" pitchFamily="34" charset="0"/>
                <a:cs typeface="Calibri" panose="020F0502020204030204" pitchFamily="34" charset="0"/>
              </a:rPr>
              <a:t>37</a:t>
            </a:r>
          </a:p>
        </p:txBody>
      </p:sp>
      <p:pic>
        <p:nvPicPr>
          <p:cNvPr id="8" name="Immagine 7">
            <a:extLst>
              <a:ext uri="{FF2B5EF4-FFF2-40B4-BE49-F238E27FC236}">
                <a16:creationId xmlns:a16="http://schemas.microsoft.com/office/drawing/2014/main" id="{19127CAD-21FB-440D-A909-8DD3EF5BFE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0802" y="6498000"/>
            <a:ext cx="1108567" cy="162000"/>
          </a:xfrm>
          <a:prstGeom prst="rect">
            <a:avLst/>
          </a:prstGeom>
        </p:spPr>
      </p:pic>
      <p:pic>
        <p:nvPicPr>
          <p:cNvPr id="2050" name="Picture 2" descr="SDG Progress">
            <a:extLst>
              <a:ext uri="{FF2B5EF4-FFF2-40B4-BE49-F238E27FC236}">
                <a16:creationId xmlns:a16="http://schemas.microsoft.com/office/drawing/2014/main" id="{3DF1B871-A37E-4FB8-9435-2D95D2094BA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3689"/>
          <a:stretch/>
        </p:blipFill>
        <p:spPr bwMode="auto">
          <a:xfrm>
            <a:off x="3087974" y="1068446"/>
            <a:ext cx="2455180" cy="2420842"/>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E2E2462D-DF8E-45EF-9C29-F9DC0A922C35}"/>
              </a:ext>
            </a:extLst>
          </p:cNvPr>
          <p:cNvSpPr txBox="1"/>
          <p:nvPr/>
        </p:nvSpPr>
        <p:spPr>
          <a:xfrm>
            <a:off x="392790" y="1339200"/>
            <a:ext cx="2695184" cy="1815882"/>
          </a:xfrm>
          <a:prstGeom prst="rect">
            <a:avLst/>
          </a:prstGeom>
          <a:noFill/>
        </p:spPr>
        <p:txBody>
          <a:bodyPr wrap="square" rtlCol="0">
            <a:spAutoFit/>
          </a:bodyPr>
          <a:lstStyle/>
          <a:p>
            <a:pPr marL="285750" indent="-285750">
              <a:buClr>
                <a:srgbClr val="00A197"/>
              </a:buClr>
              <a:buFont typeface="Wingdings" panose="05000000000000000000" pitchFamily="2" charset="2"/>
              <a:buChar char="ü"/>
            </a:pPr>
            <a:r>
              <a:rPr lang="it-IT" sz="2000" dirty="0"/>
              <a:t>Il </a:t>
            </a:r>
            <a:r>
              <a:rPr lang="it-IT" sz="2000" b="1" dirty="0">
                <a:solidFill>
                  <a:srgbClr val="00A197"/>
                </a:solidFill>
              </a:rPr>
              <a:t>mondo</a:t>
            </a:r>
            <a:r>
              <a:rPr lang="it-IT" sz="2000" dirty="0"/>
              <a:t> è in </a:t>
            </a:r>
            <a:r>
              <a:rPr lang="it-IT" sz="2000" b="1" dirty="0">
                <a:solidFill>
                  <a:srgbClr val="00A197"/>
                </a:solidFill>
              </a:rPr>
              <a:t>ritardo</a:t>
            </a:r>
            <a:r>
              <a:rPr lang="it-IT" sz="2000" dirty="0"/>
              <a:t> sugli </a:t>
            </a:r>
            <a:r>
              <a:rPr lang="it-IT" sz="2000" b="1" dirty="0">
                <a:solidFill>
                  <a:srgbClr val="00A197"/>
                </a:solidFill>
              </a:rPr>
              <a:t>SDG</a:t>
            </a:r>
            <a:r>
              <a:rPr lang="it-IT" sz="2000" dirty="0"/>
              <a:t>, in qualche caso addirittura in </a:t>
            </a:r>
            <a:r>
              <a:rPr lang="it-IT" sz="2000" b="1" dirty="0">
                <a:solidFill>
                  <a:srgbClr val="00A197"/>
                </a:solidFill>
              </a:rPr>
              <a:t>regressione.</a:t>
            </a:r>
            <a:br>
              <a:rPr lang="it-IT" dirty="0"/>
            </a:br>
            <a:r>
              <a:rPr lang="it-IT" dirty="0"/>
              <a:t>(</a:t>
            </a:r>
            <a:r>
              <a:rPr lang="it-IT" sz="1400" i="1" dirty="0"/>
              <a:t>Fonte: Rapporto ONU 2023)</a:t>
            </a:r>
          </a:p>
          <a:p>
            <a:pPr marL="285750" indent="-285750">
              <a:buClr>
                <a:srgbClr val="00A197"/>
              </a:buClr>
              <a:buFont typeface="Wingdings" panose="05000000000000000000" pitchFamily="2" charset="2"/>
              <a:buChar char="ü"/>
            </a:pPr>
            <a:endParaRPr lang="it-IT" sz="1400" i="1" dirty="0"/>
          </a:p>
        </p:txBody>
      </p:sp>
      <p:pic>
        <p:nvPicPr>
          <p:cNvPr id="10" name="Immagine 9">
            <a:extLst>
              <a:ext uri="{FF2B5EF4-FFF2-40B4-BE49-F238E27FC236}">
                <a16:creationId xmlns:a16="http://schemas.microsoft.com/office/drawing/2014/main" id="{7C324C0A-44DA-492A-B645-FA5B66A806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4214" y="4874162"/>
            <a:ext cx="1080000" cy="1080000"/>
          </a:xfrm>
          <a:prstGeom prst="rect">
            <a:avLst/>
          </a:prstGeom>
        </p:spPr>
      </p:pic>
      <p:sp>
        <p:nvSpPr>
          <p:cNvPr id="5" name="CasellaDiTesto 4">
            <a:extLst>
              <a:ext uri="{FF2B5EF4-FFF2-40B4-BE49-F238E27FC236}">
                <a16:creationId xmlns:a16="http://schemas.microsoft.com/office/drawing/2014/main" id="{0C6DBB6B-3D62-404F-8B5C-6B67F13D9548}"/>
              </a:ext>
            </a:extLst>
          </p:cNvPr>
          <p:cNvSpPr txBox="1"/>
          <p:nvPr/>
        </p:nvSpPr>
        <p:spPr>
          <a:xfrm>
            <a:off x="1686024" y="4841188"/>
            <a:ext cx="6840000" cy="1200329"/>
          </a:xfrm>
          <a:prstGeom prst="rect">
            <a:avLst/>
          </a:prstGeom>
          <a:noFill/>
        </p:spPr>
        <p:txBody>
          <a:bodyPr wrap="square" rtlCol="0">
            <a:spAutoFit/>
          </a:bodyPr>
          <a:lstStyle/>
          <a:p>
            <a:pPr algn="just"/>
            <a:r>
              <a:rPr lang="it-IT" dirty="0"/>
              <a:t>Il numero di </a:t>
            </a:r>
            <a:r>
              <a:rPr lang="it-IT" b="1" dirty="0">
                <a:solidFill>
                  <a:srgbClr val="00A197"/>
                </a:solidFill>
              </a:rPr>
              <a:t>persone</a:t>
            </a:r>
            <a:r>
              <a:rPr lang="it-IT" dirty="0"/>
              <a:t> che soffrono la </a:t>
            </a:r>
            <a:r>
              <a:rPr lang="it-IT" b="1" dirty="0">
                <a:solidFill>
                  <a:srgbClr val="00A197"/>
                </a:solidFill>
              </a:rPr>
              <a:t>fame</a:t>
            </a:r>
            <a:r>
              <a:rPr lang="it-IT" dirty="0"/>
              <a:t> e </a:t>
            </a:r>
            <a:r>
              <a:rPr lang="it-IT" b="1" dirty="0">
                <a:solidFill>
                  <a:srgbClr val="00A197"/>
                </a:solidFill>
              </a:rPr>
              <a:t>l’insicurezza</a:t>
            </a:r>
            <a:r>
              <a:rPr lang="it-IT" dirty="0"/>
              <a:t> </a:t>
            </a:r>
            <a:r>
              <a:rPr lang="it-IT" b="1" dirty="0">
                <a:solidFill>
                  <a:srgbClr val="00A197"/>
                </a:solidFill>
              </a:rPr>
              <a:t>alimentare</a:t>
            </a:r>
            <a:r>
              <a:rPr lang="it-IT" dirty="0"/>
              <a:t> è in </a:t>
            </a:r>
            <a:r>
              <a:rPr lang="it-IT" b="1" dirty="0">
                <a:solidFill>
                  <a:srgbClr val="00A197"/>
                </a:solidFill>
              </a:rPr>
              <a:t>aumento</a:t>
            </a:r>
            <a:r>
              <a:rPr lang="it-IT" dirty="0"/>
              <a:t> dal 2015.</a:t>
            </a:r>
          </a:p>
          <a:p>
            <a:pPr algn="just"/>
            <a:r>
              <a:rPr lang="it-IT" dirty="0"/>
              <a:t>Nel 2022 </a:t>
            </a:r>
            <a:r>
              <a:rPr lang="it-IT" b="1" dirty="0">
                <a:solidFill>
                  <a:srgbClr val="00A197"/>
                </a:solidFill>
              </a:rPr>
              <a:t>122</a:t>
            </a:r>
            <a:r>
              <a:rPr lang="it-IT" dirty="0"/>
              <a:t> </a:t>
            </a:r>
            <a:r>
              <a:rPr lang="it-IT" b="1" dirty="0">
                <a:solidFill>
                  <a:srgbClr val="00A197"/>
                </a:solidFill>
              </a:rPr>
              <a:t>milioni</a:t>
            </a:r>
            <a:r>
              <a:rPr lang="it-IT" dirty="0"/>
              <a:t> di persone </a:t>
            </a:r>
            <a:r>
              <a:rPr lang="it-IT" b="1" dirty="0">
                <a:solidFill>
                  <a:srgbClr val="00A197"/>
                </a:solidFill>
              </a:rPr>
              <a:t>in</a:t>
            </a:r>
            <a:r>
              <a:rPr lang="it-IT" dirty="0"/>
              <a:t> </a:t>
            </a:r>
            <a:r>
              <a:rPr lang="it-IT" b="1" dirty="0">
                <a:solidFill>
                  <a:srgbClr val="00A197"/>
                </a:solidFill>
              </a:rPr>
              <a:t>più</a:t>
            </a:r>
            <a:r>
              <a:rPr lang="it-IT" dirty="0"/>
              <a:t> rispetto al 2019 </a:t>
            </a:r>
            <a:r>
              <a:rPr lang="it-IT" b="1" dirty="0">
                <a:solidFill>
                  <a:srgbClr val="00A197"/>
                </a:solidFill>
              </a:rPr>
              <a:t>soffriva</a:t>
            </a:r>
            <a:r>
              <a:rPr lang="it-IT" dirty="0"/>
              <a:t> la </a:t>
            </a:r>
            <a:r>
              <a:rPr lang="it-IT" b="1" dirty="0">
                <a:solidFill>
                  <a:srgbClr val="00A197"/>
                </a:solidFill>
              </a:rPr>
              <a:t>fame</a:t>
            </a:r>
            <a:r>
              <a:rPr lang="it-IT" dirty="0"/>
              <a:t> cronica</a:t>
            </a:r>
          </a:p>
        </p:txBody>
      </p:sp>
      <p:pic>
        <p:nvPicPr>
          <p:cNvPr id="11" name="Immagine 10">
            <a:extLst>
              <a:ext uri="{FF2B5EF4-FFF2-40B4-BE49-F238E27FC236}">
                <a16:creationId xmlns:a16="http://schemas.microsoft.com/office/drawing/2014/main" id="{0199DD6A-EE34-4D1B-9382-FA254338756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4214" y="3613305"/>
            <a:ext cx="1080000" cy="1080000"/>
          </a:xfrm>
          <a:prstGeom prst="rect">
            <a:avLst/>
          </a:prstGeom>
        </p:spPr>
      </p:pic>
      <p:sp>
        <p:nvSpPr>
          <p:cNvPr id="14" name="CasellaDiTesto 13">
            <a:extLst>
              <a:ext uri="{FF2B5EF4-FFF2-40B4-BE49-F238E27FC236}">
                <a16:creationId xmlns:a16="http://schemas.microsoft.com/office/drawing/2014/main" id="{E4EC3BEA-96DD-4D4A-AC84-4516C4EDDAA1}"/>
              </a:ext>
            </a:extLst>
          </p:cNvPr>
          <p:cNvSpPr txBox="1"/>
          <p:nvPr/>
        </p:nvSpPr>
        <p:spPr>
          <a:xfrm>
            <a:off x="1686025" y="3553141"/>
            <a:ext cx="6840000" cy="1200329"/>
          </a:xfrm>
          <a:prstGeom prst="rect">
            <a:avLst/>
          </a:prstGeom>
          <a:noFill/>
        </p:spPr>
        <p:txBody>
          <a:bodyPr wrap="square" rtlCol="0">
            <a:spAutoFit/>
          </a:bodyPr>
          <a:lstStyle/>
          <a:p>
            <a:pPr algn="just"/>
            <a:r>
              <a:rPr lang="it-IT" dirty="0"/>
              <a:t>Il Rapporto ONU 2023 stima che, se </a:t>
            </a:r>
            <a:r>
              <a:rPr lang="it-IT" b="1" dirty="0">
                <a:solidFill>
                  <a:srgbClr val="00A197"/>
                </a:solidFill>
              </a:rPr>
              <a:t>l’attuale</a:t>
            </a:r>
            <a:r>
              <a:rPr lang="it-IT" dirty="0"/>
              <a:t> </a:t>
            </a:r>
            <a:r>
              <a:rPr lang="it-IT" b="1" dirty="0">
                <a:solidFill>
                  <a:srgbClr val="00A197"/>
                </a:solidFill>
              </a:rPr>
              <a:t>trend</a:t>
            </a:r>
            <a:r>
              <a:rPr lang="it-IT" dirty="0"/>
              <a:t> dovesse </a:t>
            </a:r>
            <a:r>
              <a:rPr lang="it-IT" b="1" dirty="0">
                <a:solidFill>
                  <a:srgbClr val="00A197"/>
                </a:solidFill>
              </a:rPr>
              <a:t>continuare</a:t>
            </a:r>
            <a:r>
              <a:rPr lang="it-IT" dirty="0"/>
              <a:t>, </a:t>
            </a:r>
            <a:r>
              <a:rPr lang="it-IT" b="1" dirty="0">
                <a:solidFill>
                  <a:srgbClr val="00A197"/>
                </a:solidFill>
              </a:rPr>
              <a:t>575</a:t>
            </a:r>
            <a:r>
              <a:rPr lang="it-IT" dirty="0"/>
              <a:t> </a:t>
            </a:r>
            <a:r>
              <a:rPr lang="it-IT" b="1" dirty="0">
                <a:solidFill>
                  <a:srgbClr val="00A197"/>
                </a:solidFill>
              </a:rPr>
              <a:t>milioni</a:t>
            </a:r>
            <a:r>
              <a:rPr lang="it-IT" dirty="0"/>
              <a:t> di persone vivranno in condizioni di </a:t>
            </a:r>
            <a:r>
              <a:rPr lang="it-IT" b="1" dirty="0">
                <a:solidFill>
                  <a:srgbClr val="00A197"/>
                </a:solidFill>
              </a:rPr>
              <a:t>estrema</a:t>
            </a:r>
            <a:r>
              <a:rPr lang="it-IT" dirty="0"/>
              <a:t> </a:t>
            </a:r>
            <a:r>
              <a:rPr lang="it-IT" b="1" dirty="0">
                <a:solidFill>
                  <a:srgbClr val="00A197"/>
                </a:solidFill>
              </a:rPr>
              <a:t>povertà</a:t>
            </a:r>
            <a:r>
              <a:rPr lang="it-IT" dirty="0"/>
              <a:t> e solo </a:t>
            </a:r>
            <a:r>
              <a:rPr lang="it-IT" b="1" dirty="0">
                <a:solidFill>
                  <a:srgbClr val="00A197"/>
                </a:solidFill>
              </a:rPr>
              <a:t>un</a:t>
            </a:r>
            <a:r>
              <a:rPr lang="it-IT" dirty="0"/>
              <a:t> </a:t>
            </a:r>
            <a:r>
              <a:rPr lang="it-IT" b="1" dirty="0">
                <a:solidFill>
                  <a:srgbClr val="00A197"/>
                </a:solidFill>
              </a:rPr>
              <a:t>terzo</a:t>
            </a:r>
            <a:r>
              <a:rPr lang="it-IT" dirty="0"/>
              <a:t> dei Paesi avrà </a:t>
            </a:r>
            <a:r>
              <a:rPr lang="it-IT" b="1" dirty="0">
                <a:solidFill>
                  <a:srgbClr val="00A197"/>
                </a:solidFill>
              </a:rPr>
              <a:t>dimezzato</a:t>
            </a:r>
            <a:r>
              <a:rPr lang="it-IT" dirty="0"/>
              <a:t> il proprio </a:t>
            </a:r>
            <a:r>
              <a:rPr lang="it-IT" b="1" dirty="0">
                <a:solidFill>
                  <a:srgbClr val="00A197"/>
                </a:solidFill>
              </a:rPr>
              <a:t>livello</a:t>
            </a:r>
            <a:r>
              <a:rPr lang="it-IT" dirty="0"/>
              <a:t> di </a:t>
            </a:r>
            <a:r>
              <a:rPr lang="it-IT" b="1" dirty="0">
                <a:solidFill>
                  <a:srgbClr val="00A197"/>
                </a:solidFill>
              </a:rPr>
              <a:t>povertà</a:t>
            </a:r>
            <a:r>
              <a:rPr lang="it-IT" dirty="0"/>
              <a:t> entro il </a:t>
            </a:r>
            <a:r>
              <a:rPr lang="it-IT" b="1" dirty="0">
                <a:solidFill>
                  <a:srgbClr val="00A197"/>
                </a:solidFill>
              </a:rPr>
              <a:t>2030</a:t>
            </a:r>
            <a:r>
              <a:rPr lang="it-IT" dirty="0"/>
              <a:t>.</a:t>
            </a:r>
          </a:p>
        </p:txBody>
      </p:sp>
      <p:pic>
        <p:nvPicPr>
          <p:cNvPr id="3" name="Immagine 2">
            <a:extLst>
              <a:ext uri="{FF2B5EF4-FFF2-40B4-BE49-F238E27FC236}">
                <a16:creationId xmlns:a16="http://schemas.microsoft.com/office/drawing/2014/main" id="{47365A1F-7630-480F-9C51-9BC5777D82E7}"/>
              </a:ext>
            </a:extLst>
          </p:cNvPr>
          <p:cNvPicPr>
            <a:picLocks noChangeAspect="1"/>
          </p:cNvPicPr>
          <p:nvPr/>
        </p:nvPicPr>
        <p:blipFill>
          <a:blip r:embed="rId7"/>
          <a:stretch>
            <a:fillRect/>
          </a:stretch>
        </p:blipFill>
        <p:spPr>
          <a:xfrm>
            <a:off x="5384782" y="1327504"/>
            <a:ext cx="3141242" cy="2026608"/>
          </a:xfrm>
          <a:prstGeom prst="rect">
            <a:avLst/>
          </a:prstGeom>
        </p:spPr>
      </p:pic>
    </p:spTree>
    <p:extLst>
      <p:ext uri="{BB962C8B-B14F-4D97-AF65-F5344CB8AC3E}">
        <p14:creationId xmlns:p14="http://schemas.microsoft.com/office/powerpoint/2010/main" val="19180168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2EAA910E-3F81-46D3-A05F-51E7E3A76444}"/>
              </a:ext>
            </a:extLst>
          </p:cNvPr>
          <p:cNvSpPr txBox="1">
            <a:spLocks/>
          </p:cNvSpPr>
          <p:nvPr/>
        </p:nvSpPr>
        <p:spPr>
          <a:xfrm>
            <a:off x="234000" y="475200"/>
            <a:ext cx="8690400" cy="505528"/>
          </a:xfrm>
          <a:prstGeom prst="rect">
            <a:avLst/>
          </a:prstGeom>
        </p:spPr>
        <p:txBody>
          <a:bodyPr vert="horz" lIns="0" tIns="0" rIns="0" bIns="0" rtlCol="0" anchor="t" anchorCtr="0">
            <a:noAutofit/>
          </a:bodyPr>
          <a:lstStyle>
            <a:lvl1pPr algn="l" rtl="0" eaLnBrk="1" fontAlgn="base" hangingPunct="1">
              <a:lnSpc>
                <a:spcPts val="2400"/>
              </a:lnSpc>
              <a:spcBef>
                <a:spcPct val="0"/>
              </a:spcBef>
              <a:spcAft>
                <a:spcPct val="0"/>
              </a:spcAft>
              <a:defRPr lang="en-GB" sz="2200" b="1" kern="1200" noProof="0" dirty="0">
                <a:solidFill>
                  <a:schemeClr val="tx1"/>
                </a:solidFill>
                <a:latin typeface="+mj-lt"/>
                <a:ea typeface="+mj-ea"/>
                <a:cs typeface="Arial" panose="020B0604020202020204" pitchFamily="34" charset="0"/>
              </a:defRPr>
            </a:lvl1pPr>
            <a:lvl2pPr algn="ctr" rtl="0" eaLnBrk="1" fontAlgn="base" hangingPunct="1">
              <a:spcBef>
                <a:spcPct val="0"/>
              </a:spcBef>
              <a:spcAft>
                <a:spcPct val="0"/>
              </a:spcAft>
              <a:defRPr sz="3300">
                <a:solidFill>
                  <a:schemeClr val="tx1"/>
                </a:solidFill>
                <a:latin typeface="Arial" charset="0"/>
              </a:defRPr>
            </a:lvl2pPr>
            <a:lvl3pPr algn="ctr" rtl="0" eaLnBrk="1" fontAlgn="base" hangingPunct="1">
              <a:spcBef>
                <a:spcPct val="0"/>
              </a:spcBef>
              <a:spcAft>
                <a:spcPct val="0"/>
              </a:spcAft>
              <a:defRPr sz="3300">
                <a:solidFill>
                  <a:schemeClr val="tx1"/>
                </a:solidFill>
                <a:latin typeface="Arial" charset="0"/>
              </a:defRPr>
            </a:lvl3pPr>
            <a:lvl4pPr algn="ctr" rtl="0" eaLnBrk="1" fontAlgn="base" hangingPunct="1">
              <a:spcBef>
                <a:spcPct val="0"/>
              </a:spcBef>
              <a:spcAft>
                <a:spcPct val="0"/>
              </a:spcAft>
              <a:defRPr sz="3300">
                <a:solidFill>
                  <a:schemeClr val="tx1"/>
                </a:solidFill>
                <a:latin typeface="Arial" charset="0"/>
              </a:defRPr>
            </a:lvl4pPr>
            <a:lvl5pPr algn="ctr" rtl="0" eaLnBrk="1" fontAlgn="base" hangingPunct="1">
              <a:spcBef>
                <a:spcPct val="0"/>
              </a:spcBef>
              <a:spcAft>
                <a:spcPct val="0"/>
              </a:spcAft>
              <a:defRPr sz="3300">
                <a:solidFill>
                  <a:schemeClr val="tx1"/>
                </a:solidFill>
                <a:latin typeface="Arial" charset="0"/>
              </a:defRPr>
            </a:lvl5pPr>
            <a:lvl6pPr marL="342875" algn="ctr" rtl="0" eaLnBrk="1" fontAlgn="base" hangingPunct="1">
              <a:spcBef>
                <a:spcPct val="0"/>
              </a:spcBef>
              <a:spcAft>
                <a:spcPct val="0"/>
              </a:spcAft>
              <a:defRPr sz="3300">
                <a:solidFill>
                  <a:schemeClr val="tx1"/>
                </a:solidFill>
                <a:latin typeface="Arial" charset="0"/>
              </a:defRPr>
            </a:lvl6pPr>
            <a:lvl7pPr marL="685749" algn="ctr" rtl="0" eaLnBrk="1" fontAlgn="base" hangingPunct="1">
              <a:spcBef>
                <a:spcPct val="0"/>
              </a:spcBef>
              <a:spcAft>
                <a:spcPct val="0"/>
              </a:spcAft>
              <a:defRPr sz="3300">
                <a:solidFill>
                  <a:schemeClr val="tx1"/>
                </a:solidFill>
                <a:latin typeface="Arial" charset="0"/>
              </a:defRPr>
            </a:lvl7pPr>
            <a:lvl8pPr marL="1028624" algn="ctr" rtl="0" eaLnBrk="1" fontAlgn="base" hangingPunct="1">
              <a:spcBef>
                <a:spcPct val="0"/>
              </a:spcBef>
              <a:spcAft>
                <a:spcPct val="0"/>
              </a:spcAft>
              <a:defRPr sz="3300">
                <a:solidFill>
                  <a:schemeClr val="tx1"/>
                </a:solidFill>
                <a:latin typeface="Arial" charset="0"/>
              </a:defRPr>
            </a:lvl8pPr>
            <a:lvl9pPr marL="1371498" algn="ctr" rtl="0" eaLnBrk="1" fontAlgn="base" hangingPunct="1">
              <a:spcBef>
                <a:spcPct val="0"/>
              </a:spcBef>
              <a:spcAft>
                <a:spcPct val="0"/>
              </a:spcAft>
              <a:defRPr sz="3300">
                <a:solidFill>
                  <a:schemeClr val="tx1"/>
                </a:solidFill>
                <a:latin typeface="Arial" charset="0"/>
              </a:defRPr>
            </a:lvl9pPr>
          </a:lstStyle>
          <a:p>
            <a:r>
              <a:rPr lang="it-IT" sz="2800" b="0" spc="-1" dirty="0">
                <a:latin typeface="+mn-lt"/>
                <a:cs typeface="+mj-cs"/>
              </a:rPr>
              <a:t>La situazione in Italia</a:t>
            </a:r>
          </a:p>
        </p:txBody>
      </p:sp>
      <p:sp>
        <p:nvSpPr>
          <p:cNvPr id="7" name="CasellaDiTesto 6">
            <a:extLst>
              <a:ext uri="{FF2B5EF4-FFF2-40B4-BE49-F238E27FC236}">
                <a16:creationId xmlns:a16="http://schemas.microsoft.com/office/drawing/2014/main" id="{78BBD03B-A5C5-47AA-8481-FEEF519DA1B8}"/>
              </a:ext>
            </a:extLst>
          </p:cNvPr>
          <p:cNvSpPr txBox="1"/>
          <p:nvPr/>
        </p:nvSpPr>
        <p:spPr>
          <a:xfrm>
            <a:off x="270000" y="6318002"/>
            <a:ext cx="341760" cy="276999"/>
          </a:xfrm>
          <a:prstGeom prst="rect">
            <a:avLst/>
          </a:prstGeom>
          <a:noFill/>
        </p:spPr>
        <p:txBody>
          <a:bodyPr wrap="none" rtlCol="0">
            <a:spAutoFit/>
          </a:bodyPr>
          <a:lstStyle/>
          <a:p>
            <a:r>
              <a:rPr lang="it-IT" sz="1200" dirty="0">
                <a:solidFill>
                  <a:srgbClr val="00A197"/>
                </a:solidFill>
                <a:latin typeface="Calibri" panose="020F0502020204030204" pitchFamily="34" charset="0"/>
                <a:cs typeface="Calibri" panose="020F0502020204030204" pitchFamily="34" charset="0"/>
              </a:rPr>
              <a:t>38</a:t>
            </a:r>
          </a:p>
        </p:txBody>
      </p:sp>
      <p:pic>
        <p:nvPicPr>
          <p:cNvPr id="8" name="Immagine 7">
            <a:extLst>
              <a:ext uri="{FF2B5EF4-FFF2-40B4-BE49-F238E27FC236}">
                <a16:creationId xmlns:a16="http://schemas.microsoft.com/office/drawing/2014/main" id="{19127CAD-21FB-440D-A909-8DD3EF5BFE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0802" y="6498000"/>
            <a:ext cx="1108567" cy="162000"/>
          </a:xfrm>
          <a:prstGeom prst="rect">
            <a:avLst/>
          </a:prstGeom>
        </p:spPr>
      </p:pic>
      <p:sp>
        <p:nvSpPr>
          <p:cNvPr id="2" name="CasellaDiTesto 1">
            <a:extLst>
              <a:ext uri="{FF2B5EF4-FFF2-40B4-BE49-F238E27FC236}">
                <a16:creationId xmlns:a16="http://schemas.microsoft.com/office/drawing/2014/main" id="{D3711B16-913B-4D44-BC95-D90F26D787CE}"/>
              </a:ext>
            </a:extLst>
          </p:cNvPr>
          <p:cNvSpPr txBox="1"/>
          <p:nvPr/>
        </p:nvSpPr>
        <p:spPr>
          <a:xfrm>
            <a:off x="234000" y="1339200"/>
            <a:ext cx="6207164" cy="1908215"/>
          </a:xfrm>
          <a:prstGeom prst="rect">
            <a:avLst/>
          </a:prstGeom>
          <a:noFill/>
        </p:spPr>
        <p:txBody>
          <a:bodyPr wrap="square" rtlCol="0">
            <a:spAutoFit/>
          </a:bodyPr>
          <a:lstStyle/>
          <a:p>
            <a:pPr marL="285750" indent="-285750" algn="just">
              <a:spcAft>
                <a:spcPts val="600"/>
              </a:spcAft>
              <a:buClr>
                <a:srgbClr val="00A197"/>
              </a:buClr>
              <a:buFont typeface="Wingdings" panose="05000000000000000000" pitchFamily="2" charset="2"/>
              <a:buChar char="ü"/>
            </a:pPr>
            <a:r>
              <a:rPr lang="it-IT" dirty="0"/>
              <a:t>Anche il </a:t>
            </a:r>
            <a:r>
              <a:rPr lang="it-IT" b="1" dirty="0">
                <a:solidFill>
                  <a:srgbClr val="00A197"/>
                </a:solidFill>
              </a:rPr>
              <a:t>nostro</a:t>
            </a:r>
            <a:r>
              <a:rPr lang="it-IT" dirty="0"/>
              <a:t> </a:t>
            </a:r>
            <a:r>
              <a:rPr lang="it-IT" b="1" dirty="0">
                <a:solidFill>
                  <a:srgbClr val="00A197"/>
                </a:solidFill>
              </a:rPr>
              <a:t>Paese</a:t>
            </a:r>
            <a:r>
              <a:rPr lang="it-IT" dirty="0"/>
              <a:t> </a:t>
            </a:r>
            <a:r>
              <a:rPr lang="it-IT" b="1" dirty="0">
                <a:solidFill>
                  <a:srgbClr val="00A197"/>
                </a:solidFill>
              </a:rPr>
              <a:t>non</a:t>
            </a:r>
            <a:r>
              <a:rPr lang="it-IT" dirty="0"/>
              <a:t> si può dire </a:t>
            </a:r>
            <a:r>
              <a:rPr lang="it-IT" b="1" dirty="0">
                <a:solidFill>
                  <a:srgbClr val="00A197"/>
                </a:solidFill>
              </a:rPr>
              <a:t>soddisfatto</a:t>
            </a:r>
            <a:r>
              <a:rPr lang="it-IT" dirty="0"/>
              <a:t> rispetto al </a:t>
            </a:r>
            <a:r>
              <a:rPr lang="it-IT" b="1" dirty="0">
                <a:solidFill>
                  <a:srgbClr val="00A197"/>
                </a:solidFill>
              </a:rPr>
              <a:t>raggiungimento</a:t>
            </a:r>
            <a:r>
              <a:rPr lang="it-IT" dirty="0"/>
              <a:t> dei </a:t>
            </a:r>
            <a:r>
              <a:rPr lang="it-IT" b="1" dirty="0" err="1">
                <a:solidFill>
                  <a:srgbClr val="00A197"/>
                </a:solidFill>
              </a:rPr>
              <a:t>Sustainable</a:t>
            </a:r>
            <a:r>
              <a:rPr lang="it-IT" dirty="0"/>
              <a:t> </a:t>
            </a:r>
            <a:r>
              <a:rPr lang="it-IT" b="1" dirty="0" err="1">
                <a:solidFill>
                  <a:srgbClr val="00A197"/>
                </a:solidFill>
              </a:rPr>
              <a:t>Goals</a:t>
            </a:r>
            <a:r>
              <a:rPr lang="it-IT" dirty="0"/>
              <a:t> dell’Agenda 2030</a:t>
            </a:r>
          </a:p>
          <a:p>
            <a:pPr marL="285750" indent="-285750" algn="just">
              <a:spcAft>
                <a:spcPts val="600"/>
              </a:spcAft>
              <a:buClr>
                <a:srgbClr val="00A197"/>
              </a:buClr>
              <a:buFont typeface="Wingdings" panose="05000000000000000000" pitchFamily="2" charset="2"/>
              <a:buChar char="ü"/>
            </a:pPr>
            <a:r>
              <a:rPr lang="it-IT" dirty="0"/>
              <a:t>Secondo il sesto Rapporto Istat sugli Obiettivi di Sviluppo Sostenibile (giugno 2023), </a:t>
            </a:r>
            <a:r>
              <a:rPr lang="it-IT" b="1" dirty="0">
                <a:solidFill>
                  <a:srgbClr val="00A197"/>
                </a:solidFill>
              </a:rPr>
              <a:t>l’Italia</a:t>
            </a:r>
            <a:r>
              <a:rPr lang="it-IT" dirty="0"/>
              <a:t> è </a:t>
            </a:r>
            <a:r>
              <a:rPr lang="it-IT" b="1" dirty="0">
                <a:solidFill>
                  <a:srgbClr val="00A197"/>
                </a:solidFill>
              </a:rPr>
              <a:t>peggiorata</a:t>
            </a:r>
            <a:r>
              <a:rPr lang="it-IT" dirty="0"/>
              <a:t> in termini di </a:t>
            </a:r>
            <a:r>
              <a:rPr lang="it-IT" b="1" dirty="0">
                <a:solidFill>
                  <a:srgbClr val="00A197"/>
                </a:solidFill>
              </a:rPr>
              <a:t>consumi</a:t>
            </a:r>
            <a:r>
              <a:rPr lang="it-IT" dirty="0"/>
              <a:t> di </a:t>
            </a:r>
            <a:r>
              <a:rPr lang="it-IT" b="1" dirty="0">
                <a:solidFill>
                  <a:srgbClr val="00A197"/>
                </a:solidFill>
              </a:rPr>
              <a:t>energia</a:t>
            </a:r>
            <a:r>
              <a:rPr lang="it-IT" dirty="0"/>
              <a:t> da </a:t>
            </a:r>
            <a:r>
              <a:rPr lang="it-IT" b="1" dirty="0">
                <a:solidFill>
                  <a:srgbClr val="00A197"/>
                </a:solidFill>
              </a:rPr>
              <a:t>fonti</a:t>
            </a:r>
            <a:r>
              <a:rPr lang="it-IT" dirty="0"/>
              <a:t> </a:t>
            </a:r>
            <a:r>
              <a:rPr lang="it-IT" b="1" dirty="0">
                <a:solidFill>
                  <a:srgbClr val="00A197"/>
                </a:solidFill>
              </a:rPr>
              <a:t>rinnovabili</a:t>
            </a:r>
            <a:endParaRPr lang="it-IT" dirty="0"/>
          </a:p>
          <a:p>
            <a:pPr marL="285750" indent="-285750" algn="just">
              <a:buClr>
                <a:srgbClr val="00A197"/>
              </a:buClr>
              <a:buFont typeface="Wingdings" panose="05000000000000000000" pitchFamily="2" charset="2"/>
              <a:buChar char="ü"/>
            </a:pPr>
            <a:endParaRPr lang="it-IT" dirty="0"/>
          </a:p>
        </p:txBody>
      </p:sp>
      <p:pic>
        <p:nvPicPr>
          <p:cNvPr id="1026" name="Picture 2" descr="SDGs in Italia: puntare sulla tecnologia per recuperare terreno">
            <a:extLst>
              <a:ext uri="{FF2B5EF4-FFF2-40B4-BE49-F238E27FC236}">
                <a16:creationId xmlns:a16="http://schemas.microsoft.com/office/drawing/2014/main" id="{18D80491-3FE3-4E31-ABB5-70052655E0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8109" y="1339200"/>
            <a:ext cx="2298101" cy="1441034"/>
          </a:xfrm>
          <a:prstGeom prst="rect">
            <a:avLst/>
          </a:prstGeom>
          <a:noFill/>
          <a:extLst>
            <a:ext uri="{909E8E84-426E-40DD-AFC4-6F175D3DCCD1}">
              <a14:hiddenFill xmlns:a14="http://schemas.microsoft.com/office/drawing/2010/main">
                <a:solidFill>
                  <a:srgbClr val="FFFFFF"/>
                </a:solidFill>
              </a14:hiddenFill>
            </a:ext>
          </a:extLst>
        </p:spPr>
      </p:pic>
      <p:sp>
        <p:nvSpPr>
          <p:cNvPr id="9" name="CasellaDiTesto 8">
            <a:extLst>
              <a:ext uri="{FF2B5EF4-FFF2-40B4-BE49-F238E27FC236}">
                <a16:creationId xmlns:a16="http://schemas.microsoft.com/office/drawing/2014/main" id="{57790107-828A-4A38-B13D-0E50B155E864}"/>
              </a:ext>
            </a:extLst>
          </p:cNvPr>
          <p:cNvSpPr txBox="1"/>
          <p:nvPr/>
        </p:nvSpPr>
        <p:spPr>
          <a:xfrm>
            <a:off x="233999" y="4634947"/>
            <a:ext cx="8640000" cy="1277273"/>
          </a:xfrm>
          <a:prstGeom prst="rect">
            <a:avLst/>
          </a:prstGeom>
          <a:noFill/>
        </p:spPr>
        <p:txBody>
          <a:bodyPr wrap="square" rtlCol="0">
            <a:spAutoFit/>
          </a:bodyPr>
          <a:lstStyle/>
          <a:p>
            <a:pPr marL="285750" indent="-285750" algn="just">
              <a:spcAft>
                <a:spcPts val="600"/>
              </a:spcAft>
              <a:buClr>
                <a:srgbClr val="00A197"/>
              </a:buClr>
              <a:buFont typeface="Wingdings" panose="05000000000000000000" pitchFamily="2" charset="2"/>
              <a:buChar char="ü"/>
            </a:pPr>
            <a:r>
              <a:rPr lang="it-IT" dirty="0"/>
              <a:t>Nell’ultimo anno i </a:t>
            </a:r>
            <a:r>
              <a:rPr lang="it-IT" b="1" dirty="0">
                <a:solidFill>
                  <a:srgbClr val="00A197"/>
                </a:solidFill>
              </a:rPr>
              <a:t>miglioramenti</a:t>
            </a:r>
            <a:r>
              <a:rPr lang="it-IT" dirty="0"/>
              <a:t> più </a:t>
            </a:r>
            <a:r>
              <a:rPr lang="it-IT" b="1" dirty="0">
                <a:solidFill>
                  <a:srgbClr val="00A197"/>
                </a:solidFill>
              </a:rPr>
              <a:t>significativi</a:t>
            </a:r>
            <a:r>
              <a:rPr lang="it-IT" dirty="0"/>
              <a:t> riguardano gli </a:t>
            </a:r>
            <a:r>
              <a:rPr lang="it-IT" b="1" dirty="0">
                <a:solidFill>
                  <a:srgbClr val="00A197"/>
                </a:solidFill>
              </a:rPr>
              <a:t>obiettivi</a:t>
            </a:r>
            <a:r>
              <a:rPr lang="it-IT" dirty="0"/>
              <a:t> </a:t>
            </a:r>
            <a:r>
              <a:rPr lang="it-IT" b="1" dirty="0">
                <a:solidFill>
                  <a:srgbClr val="00A197"/>
                </a:solidFill>
              </a:rPr>
              <a:t>17</a:t>
            </a:r>
            <a:r>
              <a:rPr lang="it-IT" dirty="0"/>
              <a:t> (partnership per gli obiettivi) e </a:t>
            </a:r>
            <a:r>
              <a:rPr lang="it-IT" b="1" dirty="0">
                <a:solidFill>
                  <a:srgbClr val="00A197"/>
                </a:solidFill>
              </a:rPr>
              <a:t>5</a:t>
            </a:r>
            <a:r>
              <a:rPr lang="it-IT" dirty="0"/>
              <a:t> (parità di genere). </a:t>
            </a:r>
          </a:p>
          <a:p>
            <a:pPr marL="285750" indent="-285750" algn="just">
              <a:spcAft>
                <a:spcPts val="600"/>
              </a:spcAft>
              <a:buClr>
                <a:srgbClr val="00A197"/>
              </a:buClr>
              <a:buFont typeface="Wingdings" panose="05000000000000000000" pitchFamily="2" charset="2"/>
              <a:buChar char="ü"/>
            </a:pPr>
            <a:r>
              <a:rPr lang="it-IT" dirty="0"/>
              <a:t>Le </a:t>
            </a:r>
            <a:r>
              <a:rPr lang="it-IT" b="1" dirty="0">
                <a:solidFill>
                  <a:srgbClr val="00A197"/>
                </a:solidFill>
              </a:rPr>
              <a:t>performance</a:t>
            </a:r>
            <a:r>
              <a:rPr lang="it-IT" dirty="0"/>
              <a:t> </a:t>
            </a:r>
            <a:r>
              <a:rPr lang="it-IT" b="1" dirty="0">
                <a:solidFill>
                  <a:srgbClr val="00A197"/>
                </a:solidFill>
              </a:rPr>
              <a:t>peggiori</a:t>
            </a:r>
            <a:r>
              <a:rPr lang="it-IT" dirty="0"/>
              <a:t> sono state registrate negli obiettivi </a:t>
            </a:r>
            <a:r>
              <a:rPr lang="it-IT" b="1" dirty="0">
                <a:solidFill>
                  <a:srgbClr val="00A197"/>
                </a:solidFill>
              </a:rPr>
              <a:t>16</a:t>
            </a:r>
            <a:r>
              <a:rPr lang="it-IT" dirty="0"/>
              <a:t> </a:t>
            </a:r>
            <a:r>
              <a:rPr lang="it-IT" sz="1600" dirty="0"/>
              <a:t>(pace, giustizia e istituzioni solide)</a:t>
            </a:r>
            <a:r>
              <a:rPr lang="it-IT" dirty="0"/>
              <a:t>, </a:t>
            </a:r>
            <a:r>
              <a:rPr lang="it-IT" b="1" dirty="0">
                <a:solidFill>
                  <a:srgbClr val="00A197"/>
                </a:solidFill>
              </a:rPr>
              <a:t>7</a:t>
            </a:r>
            <a:r>
              <a:rPr lang="it-IT" dirty="0"/>
              <a:t> (</a:t>
            </a:r>
            <a:r>
              <a:rPr lang="it-IT" sz="1600" dirty="0"/>
              <a:t>energia pulita e accessibile</a:t>
            </a:r>
            <a:r>
              <a:rPr lang="it-IT" dirty="0"/>
              <a:t>) e </a:t>
            </a:r>
            <a:r>
              <a:rPr lang="it-IT" b="1" dirty="0">
                <a:solidFill>
                  <a:srgbClr val="00A197"/>
                </a:solidFill>
              </a:rPr>
              <a:t>13</a:t>
            </a:r>
            <a:r>
              <a:rPr lang="it-IT" dirty="0"/>
              <a:t> (</a:t>
            </a:r>
            <a:r>
              <a:rPr lang="it-IT" sz="1600" dirty="0"/>
              <a:t>lotta contro il cambiamento climatico</a:t>
            </a:r>
            <a:r>
              <a:rPr lang="it-IT" dirty="0"/>
              <a:t>).</a:t>
            </a:r>
          </a:p>
        </p:txBody>
      </p:sp>
      <p:sp>
        <p:nvSpPr>
          <p:cNvPr id="10" name="CasellaDiTesto 9">
            <a:extLst>
              <a:ext uri="{FF2B5EF4-FFF2-40B4-BE49-F238E27FC236}">
                <a16:creationId xmlns:a16="http://schemas.microsoft.com/office/drawing/2014/main" id="{37C0A15E-4937-4960-88DE-CB17EF8309AE}"/>
              </a:ext>
            </a:extLst>
          </p:cNvPr>
          <p:cNvSpPr txBox="1"/>
          <p:nvPr/>
        </p:nvSpPr>
        <p:spPr>
          <a:xfrm>
            <a:off x="234000" y="3236628"/>
            <a:ext cx="3140687" cy="923330"/>
          </a:xfrm>
          <a:prstGeom prst="rect">
            <a:avLst/>
          </a:prstGeom>
          <a:noFill/>
        </p:spPr>
        <p:txBody>
          <a:bodyPr wrap="square" rtlCol="0">
            <a:spAutoFit/>
          </a:bodyPr>
          <a:lstStyle/>
          <a:p>
            <a:pPr marL="285750" indent="-285750" algn="just">
              <a:spcAft>
                <a:spcPts val="600"/>
              </a:spcAft>
              <a:buClr>
                <a:srgbClr val="00A197"/>
              </a:buClr>
              <a:buFont typeface="Wingdings" panose="05000000000000000000" pitchFamily="2" charset="2"/>
              <a:buChar char="ü"/>
            </a:pPr>
            <a:r>
              <a:rPr lang="it-IT" dirty="0"/>
              <a:t>Nel complesso, i </a:t>
            </a:r>
            <a:r>
              <a:rPr lang="it-IT" b="1" dirty="0">
                <a:solidFill>
                  <a:srgbClr val="00A197"/>
                </a:solidFill>
              </a:rPr>
              <a:t>dati</a:t>
            </a:r>
            <a:r>
              <a:rPr lang="it-IT" dirty="0"/>
              <a:t> </a:t>
            </a:r>
            <a:r>
              <a:rPr lang="it-IT" b="1" dirty="0">
                <a:solidFill>
                  <a:srgbClr val="00A197"/>
                </a:solidFill>
              </a:rPr>
              <a:t>italiani</a:t>
            </a:r>
            <a:r>
              <a:rPr lang="it-IT" dirty="0"/>
              <a:t> sono </a:t>
            </a:r>
            <a:r>
              <a:rPr lang="it-IT" b="1" dirty="0">
                <a:solidFill>
                  <a:srgbClr val="00A197"/>
                </a:solidFill>
              </a:rPr>
              <a:t>in</a:t>
            </a:r>
            <a:r>
              <a:rPr lang="it-IT" dirty="0"/>
              <a:t> </a:t>
            </a:r>
            <a:r>
              <a:rPr lang="it-IT" b="1" dirty="0">
                <a:solidFill>
                  <a:srgbClr val="00A197"/>
                </a:solidFill>
              </a:rPr>
              <a:t>linea</a:t>
            </a:r>
            <a:r>
              <a:rPr lang="it-IT" dirty="0"/>
              <a:t> con quelli </a:t>
            </a:r>
            <a:r>
              <a:rPr lang="it-IT" b="1" dirty="0">
                <a:solidFill>
                  <a:srgbClr val="00A197"/>
                </a:solidFill>
              </a:rPr>
              <a:t>globali</a:t>
            </a:r>
            <a:r>
              <a:rPr lang="it-IT" dirty="0"/>
              <a:t> del rapporto ONU</a:t>
            </a:r>
          </a:p>
        </p:txBody>
      </p:sp>
      <p:pic>
        <p:nvPicPr>
          <p:cNvPr id="5" name="Immagine 4">
            <a:extLst>
              <a:ext uri="{FF2B5EF4-FFF2-40B4-BE49-F238E27FC236}">
                <a16:creationId xmlns:a16="http://schemas.microsoft.com/office/drawing/2014/main" id="{E2B886FD-F325-495D-AAC5-251F153819B1}"/>
              </a:ext>
            </a:extLst>
          </p:cNvPr>
          <p:cNvPicPr>
            <a:picLocks noChangeAspect="1"/>
          </p:cNvPicPr>
          <p:nvPr/>
        </p:nvPicPr>
        <p:blipFill>
          <a:blip r:embed="rId5"/>
          <a:stretch>
            <a:fillRect/>
          </a:stretch>
        </p:blipFill>
        <p:spPr>
          <a:xfrm>
            <a:off x="3643631" y="2913368"/>
            <a:ext cx="5230368" cy="1595628"/>
          </a:xfrm>
          <a:prstGeom prst="rect">
            <a:avLst/>
          </a:prstGeom>
        </p:spPr>
      </p:pic>
    </p:spTree>
    <p:extLst>
      <p:ext uri="{BB962C8B-B14F-4D97-AF65-F5344CB8AC3E}">
        <p14:creationId xmlns:p14="http://schemas.microsoft.com/office/powerpoint/2010/main" val="40783970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a:xfrm>
            <a:off x="234000" y="475203"/>
            <a:ext cx="8690400" cy="306367"/>
          </a:xfrm>
        </p:spPr>
        <p:txBody>
          <a:bodyPr anchor="t" anchorCtr="0">
            <a:noAutofit/>
          </a:bodyPr>
          <a:lstStyle/>
          <a:p>
            <a:r>
              <a:rPr lang="it-IT" sz="2800" b="0" spc="-1" dirty="0">
                <a:latin typeface="+mn-lt"/>
              </a:rPr>
              <a:t>Chi è </a:t>
            </a:r>
            <a:r>
              <a:rPr lang="it-IT" sz="2800" b="0" spc="-1" dirty="0" err="1">
                <a:latin typeface="+mn-lt"/>
              </a:rPr>
              <a:t>UniGens</a:t>
            </a:r>
            <a:endParaRPr lang="it-IT" sz="2800" b="0" spc="-1" dirty="0">
              <a:latin typeface="+mn-lt"/>
            </a:endParaRPr>
          </a:p>
        </p:txBody>
      </p:sp>
      <p:sp>
        <p:nvSpPr>
          <p:cNvPr id="7" name="Segnaposto contenuto 6"/>
          <p:cNvSpPr txBox="1">
            <a:spLocks noGrp="1"/>
          </p:cNvSpPr>
          <p:nvPr>
            <p:ph sz="quarter" idx="15"/>
          </p:nvPr>
        </p:nvSpPr>
        <p:spPr>
          <a:xfrm>
            <a:off x="234000" y="1339202"/>
            <a:ext cx="8460000" cy="646331"/>
          </a:xfrm>
          <a:prstGeom prst="rect">
            <a:avLst/>
          </a:prstGeom>
          <a:noFill/>
          <a:ln>
            <a:noFill/>
          </a:ln>
        </p:spPr>
        <p:txBody>
          <a:bodyPr wrap="square" rtlCol="0">
            <a:spAutoFit/>
          </a:bodyPr>
          <a:lstStyle/>
          <a:p>
            <a:pPr marL="0" indent="0" algn="just">
              <a:spcBef>
                <a:spcPts val="600"/>
              </a:spcBef>
              <a:buNone/>
            </a:pPr>
            <a:r>
              <a:rPr lang="it-IT" sz="1800" dirty="0"/>
              <a:t>I </a:t>
            </a:r>
            <a:r>
              <a:rPr lang="it-IT" sz="1800" b="1" dirty="0">
                <a:solidFill>
                  <a:srgbClr val="00A197"/>
                </a:solidFill>
              </a:rPr>
              <a:t>principali</a:t>
            </a:r>
            <a:r>
              <a:rPr lang="it-IT" sz="1800" dirty="0"/>
              <a:t> </a:t>
            </a:r>
            <a:r>
              <a:rPr lang="it-IT" sz="1800" b="1" dirty="0">
                <a:solidFill>
                  <a:srgbClr val="00A197"/>
                </a:solidFill>
              </a:rPr>
              <a:t>partners</a:t>
            </a:r>
            <a:r>
              <a:rPr lang="it-IT" sz="1800" dirty="0"/>
              <a:t> di </a:t>
            </a:r>
            <a:r>
              <a:rPr lang="it-IT" sz="1800" b="1" dirty="0" err="1">
                <a:solidFill>
                  <a:srgbClr val="00A197"/>
                </a:solidFill>
              </a:rPr>
              <a:t>UniGens</a:t>
            </a:r>
            <a:r>
              <a:rPr lang="it-IT" sz="1800" dirty="0"/>
              <a:t>, beneficiari della nostra attività di </a:t>
            </a:r>
            <a:r>
              <a:rPr lang="it-IT" sz="1800" b="1" dirty="0">
                <a:solidFill>
                  <a:srgbClr val="00A197"/>
                </a:solidFill>
              </a:rPr>
              <a:t>volontariato</a:t>
            </a:r>
            <a:r>
              <a:rPr lang="it-IT" sz="1800" dirty="0"/>
              <a:t> di </a:t>
            </a:r>
            <a:r>
              <a:rPr lang="it-IT" sz="1800" b="1" dirty="0">
                <a:solidFill>
                  <a:srgbClr val="00A197"/>
                </a:solidFill>
              </a:rPr>
              <a:t>competenza</a:t>
            </a:r>
            <a:r>
              <a:rPr lang="it-IT" sz="1800" dirty="0"/>
              <a:t> sono:</a:t>
            </a:r>
            <a:endParaRPr lang="it-IT" sz="1800" dirty="0">
              <a:latin typeface="Calibri" panose="020F0502020204030204" pitchFamily="34" charset="0"/>
              <a:cs typeface="Calibri" panose="020F0502020204030204" pitchFamily="34" charset="0"/>
            </a:endParaRPr>
          </a:p>
        </p:txBody>
      </p:sp>
      <p:pic>
        <p:nvPicPr>
          <p:cNvPr id="3" name="Immagine 2">
            <a:extLst>
              <a:ext uri="{FF2B5EF4-FFF2-40B4-BE49-F238E27FC236}">
                <a16:creationId xmlns:a16="http://schemas.microsoft.com/office/drawing/2014/main" id="{8FB4107A-B0E7-4F82-BD70-FC5F35F0D1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0806" y="6498000"/>
            <a:ext cx="1108567" cy="162000"/>
          </a:xfrm>
          <a:prstGeom prst="rect">
            <a:avLst/>
          </a:prstGeom>
        </p:spPr>
      </p:pic>
      <p:pic>
        <p:nvPicPr>
          <p:cNvPr id="2050" name="Picture 2" descr="https://www.unigens.it/wp-content/uploads/2021/02/Partner_UniCredit.png">
            <a:extLst>
              <a:ext uri="{FF2B5EF4-FFF2-40B4-BE49-F238E27FC236}">
                <a16:creationId xmlns:a16="http://schemas.microsoft.com/office/drawing/2014/main" id="{D11B192D-B60C-473E-A7E4-7D7C89F16A4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198" t="37551" r="14659" b="41482"/>
          <a:stretch/>
        </p:blipFill>
        <p:spPr bwMode="auto">
          <a:xfrm>
            <a:off x="238432" y="2163652"/>
            <a:ext cx="1904113" cy="39943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www.unigens.it/wp-content/uploads/2021/03/Caritas-Roma_footer.png">
            <a:extLst>
              <a:ext uri="{FF2B5EF4-FFF2-40B4-BE49-F238E27FC236}">
                <a16:creationId xmlns:a16="http://schemas.microsoft.com/office/drawing/2014/main" id="{EC8933AD-9C36-4D37-ADAA-59840B105AE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898" t="29047" r="15638" b="26911"/>
          <a:stretch/>
        </p:blipFill>
        <p:spPr bwMode="auto">
          <a:xfrm>
            <a:off x="3549793" y="1907795"/>
            <a:ext cx="1885678" cy="83901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www.unigens.it/wp-content/uploads/2021/03/Fondazione_Operti_285x200-1.png">
            <a:extLst>
              <a:ext uri="{FF2B5EF4-FFF2-40B4-BE49-F238E27FC236}">
                <a16:creationId xmlns:a16="http://schemas.microsoft.com/office/drawing/2014/main" id="{CCB662F8-0F5B-4457-86FD-6F354D35A0D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5964" b="24459"/>
          <a:stretch/>
        </p:blipFill>
        <p:spPr bwMode="auto">
          <a:xfrm>
            <a:off x="4285073" y="5240766"/>
            <a:ext cx="1823083" cy="63426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www.unigens.it/wp-content/uploads/2021/03/Nova-School-1.jpg">
            <a:extLst>
              <a:ext uri="{FF2B5EF4-FFF2-40B4-BE49-F238E27FC236}">
                <a16:creationId xmlns:a16="http://schemas.microsoft.com/office/drawing/2014/main" id="{44625C52-7E94-474C-BAC6-83054E8F373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4000" y="4880724"/>
            <a:ext cx="1729711" cy="88528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s://www.unigens.it/wp-content/uploads/2021/03/SS.Mamilano_285x200.png">
            <a:extLst>
              <a:ext uri="{FF2B5EF4-FFF2-40B4-BE49-F238E27FC236}">
                <a16:creationId xmlns:a16="http://schemas.microsoft.com/office/drawing/2014/main" id="{45056066-CE9E-4C42-8769-09DD7188385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30776" b="34504"/>
          <a:stretch/>
        </p:blipFill>
        <p:spPr bwMode="auto">
          <a:xfrm>
            <a:off x="214158" y="4050790"/>
            <a:ext cx="2714625" cy="66142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s://www.unigens.it/wp-content/uploads/2021/05/LE-ONDE_logo_2018-1.jpg">
            <a:extLst>
              <a:ext uri="{FF2B5EF4-FFF2-40B4-BE49-F238E27FC236}">
                <a16:creationId xmlns:a16="http://schemas.microsoft.com/office/drawing/2014/main" id="{A3F34453-008E-4A74-9D39-BCEBE035E9C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82089" y="4631052"/>
            <a:ext cx="1183720" cy="1365102"/>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s://www.unigens.it/wp-content/uploads/2021/09/ISF-logo.png">
            <a:extLst>
              <a:ext uri="{FF2B5EF4-FFF2-40B4-BE49-F238E27FC236}">
                <a16:creationId xmlns:a16="http://schemas.microsoft.com/office/drawing/2014/main" id="{7A528879-826B-4C82-88BB-175A1E1195C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55264" y="3014222"/>
            <a:ext cx="2165956" cy="631910"/>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https://www.unigens.it/wp-content/uploads/2021/10/Partner_Cottino.png">
            <a:extLst>
              <a:ext uri="{FF2B5EF4-FFF2-40B4-BE49-F238E27FC236}">
                <a16:creationId xmlns:a16="http://schemas.microsoft.com/office/drawing/2014/main" id="{7815AA0D-34DC-4FAD-9ABD-EF1391B8B9F7}"/>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20893" b="18620"/>
          <a:stretch/>
        </p:blipFill>
        <p:spPr bwMode="auto">
          <a:xfrm>
            <a:off x="4010017" y="3930897"/>
            <a:ext cx="2714625" cy="1152259"/>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https://www.unigens.it/wp-content/uploads/2021/10/Partner_Milano_altruista.png">
            <a:extLst>
              <a:ext uri="{FF2B5EF4-FFF2-40B4-BE49-F238E27FC236}">
                <a16:creationId xmlns:a16="http://schemas.microsoft.com/office/drawing/2014/main" id="{8EE3321E-03FE-4553-A988-26DC94E108D2}"/>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20066" t="5915" r="23651" b="9531"/>
          <a:stretch/>
        </p:blipFill>
        <p:spPr bwMode="auto">
          <a:xfrm>
            <a:off x="7790245" y="2472722"/>
            <a:ext cx="1163636" cy="1226774"/>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https://www.unigens.it/wp-content/uploads/2021/10/Partner_weworld.png">
            <a:extLst>
              <a:ext uri="{FF2B5EF4-FFF2-40B4-BE49-F238E27FC236}">
                <a16:creationId xmlns:a16="http://schemas.microsoft.com/office/drawing/2014/main" id="{9257F717-D470-4BAD-9B38-42D3A76412AB}"/>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0302" t="29066" r="20702" b="23654"/>
          <a:stretch/>
        </p:blipFill>
        <p:spPr bwMode="auto">
          <a:xfrm>
            <a:off x="3765809" y="3030210"/>
            <a:ext cx="1601521" cy="900687"/>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https://www.unigens.it/wp-content/uploads/2021/11/Inventare-insieme.png">
            <a:extLst>
              <a:ext uri="{FF2B5EF4-FFF2-40B4-BE49-F238E27FC236}">
                <a16:creationId xmlns:a16="http://schemas.microsoft.com/office/drawing/2014/main" id="{5BF93428-8FC7-4B8C-82B6-829209CA6A2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793221" y="5346729"/>
            <a:ext cx="1823083" cy="572209"/>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https://www.unigens.it/wp-content/uploads/2021/11/Torino-Social-Impact.png">
            <a:extLst>
              <a:ext uri="{FF2B5EF4-FFF2-40B4-BE49-F238E27FC236}">
                <a16:creationId xmlns:a16="http://schemas.microsoft.com/office/drawing/2014/main" id="{5DFBC1FE-2048-415F-844A-4D1E9B5D09A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036260" y="1938801"/>
            <a:ext cx="1589534" cy="849132"/>
          </a:xfrm>
          <a:prstGeom prst="rect">
            <a:avLst/>
          </a:prstGeom>
          <a:noFill/>
          <a:extLst>
            <a:ext uri="{909E8E84-426E-40DD-AFC4-6F175D3DCCD1}">
              <a14:hiddenFill xmlns:a14="http://schemas.microsoft.com/office/drawing/2010/main">
                <a:solidFill>
                  <a:srgbClr val="FFFFFF"/>
                </a:solidFill>
              </a14:hiddenFill>
            </a:ext>
          </a:extLst>
        </p:spPr>
      </p:pic>
      <p:pic>
        <p:nvPicPr>
          <p:cNvPr id="2074" name="Picture 26" descr="Fondazione Francesca Rava: al fianco dei bimbi in difficoltà">
            <a:extLst>
              <a:ext uri="{FF2B5EF4-FFF2-40B4-BE49-F238E27FC236}">
                <a16:creationId xmlns:a16="http://schemas.microsoft.com/office/drawing/2014/main" id="{3E1618CE-79F5-4136-9E32-7089ED50FAD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145593" y="2900849"/>
            <a:ext cx="1348623" cy="1190625"/>
          </a:xfrm>
          <a:prstGeom prst="rect">
            <a:avLst/>
          </a:prstGeom>
          <a:noFill/>
          <a:extLst>
            <a:ext uri="{909E8E84-426E-40DD-AFC4-6F175D3DCCD1}">
              <a14:hiddenFill xmlns:a14="http://schemas.microsoft.com/office/drawing/2010/main">
                <a:solidFill>
                  <a:srgbClr val="FFFFFF"/>
                </a:solidFill>
              </a14:hiddenFill>
            </a:ext>
          </a:extLst>
        </p:spPr>
      </p:pic>
      <p:pic>
        <p:nvPicPr>
          <p:cNvPr id="2076" name="Picture 28" descr="ENM Ente Nazionale Microcredito | Unione Artigiani Italiani">
            <a:extLst>
              <a:ext uri="{FF2B5EF4-FFF2-40B4-BE49-F238E27FC236}">
                <a16:creationId xmlns:a16="http://schemas.microsoft.com/office/drawing/2014/main" id="{D5E2EA4A-D5BD-4151-A07A-A99AA62FA8C6}"/>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745880" y="4374002"/>
            <a:ext cx="2178520" cy="709154"/>
          </a:xfrm>
          <a:prstGeom prst="rect">
            <a:avLst/>
          </a:prstGeom>
          <a:noFill/>
          <a:extLst>
            <a:ext uri="{909E8E84-426E-40DD-AFC4-6F175D3DCCD1}">
              <a14:hiddenFill xmlns:a14="http://schemas.microsoft.com/office/drawing/2010/main">
                <a:solidFill>
                  <a:srgbClr val="FFFFFF"/>
                </a:solidFill>
              </a14:hiddenFill>
            </a:ext>
          </a:extLst>
        </p:spPr>
      </p:pic>
      <p:pic>
        <p:nvPicPr>
          <p:cNvPr id="2078" name="Picture 30" descr="Dottrinasociale.it - La Società">
            <a:extLst>
              <a:ext uri="{FF2B5EF4-FFF2-40B4-BE49-F238E27FC236}">
                <a16:creationId xmlns:a16="http://schemas.microsoft.com/office/drawing/2014/main" id="{36CA4A6C-B0A4-4A32-9F0B-A7000E3BA92E}"/>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43272" y="2985550"/>
            <a:ext cx="1352550" cy="847725"/>
          </a:xfrm>
          <a:prstGeom prst="rect">
            <a:avLst/>
          </a:prstGeom>
          <a:noFill/>
          <a:extLst>
            <a:ext uri="{909E8E84-426E-40DD-AFC4-6F175D3DCCD1}">
              <a14:hiddenFill xmlns:a14="http://schemas.microsoft.com/office/drawing/2010/main">
                <a:solidFill>
                  <a:srgbClr val="FFFFFF"/>
                </a:solidFill>
              </a14:hiddenFill>
            </a:ext>
          </a:extLst>
        </p:spPr>
      </p:pic>
      <p:pic>
        <p:nvPicPr>
          <p:cNvPr id="2080" name="Picture 32" descr="Home Fondazione Alberto Sordi - Fondazione Alberto Sordi">
            <a:extLst>
              <a:ext uri="{FF2B5EF4-FFF2-40B4-BE49-F238E27FC236}">
                <a16:creationId xmlns:a16="http://schemas.microsoft.com/office/drawing/2014/main" id="{CB840BD1-8A49-4DB9-826B-9C2561B31FB3}"/>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555264" y="1733827"/>
            <a:ext cx="2338755" cy="859650"/>
          </a:xfrm>
          <a:prstGeom prst="rect">
            <a:avLst/>
          </a:prstGeom>
          <a:noFill/>
          <a:extLst>
            <a:ext uri="{909E8E84-426E-40DD-AFC4-6F175D3DCCD1}">
              <a14:hiddenFill xmlns:a14="http://schemas.microsoft.com/office/drawing/2010/main">
                <a:solidFill>
                  <a:srgbClr val="FFFFFF"/>
                </a:solidFill>
              </a14:hiddenFill>
            </a:ext>
          </a:extLst>
        </p:spPr>
      </p:pic>
      <p:sp>
        <p:nvSpPr>
          <p:cNvPr id="4" name="Segnaposto numero diapositiva 3">
            <a:extLst>
              <a:ext uri="{FF2B5EF4-FFF2-40B4-BE49-F238E27FC236}">
                <a16:creationId xmlns:a16="http://schemas.microsoft.com/office/drawing/2014/main" id="{C893BB09-73CB-40FB-A4B4-52228B50AC5F}"/>
              </a:ext>
            </a:extLst>
          </p:cNvPr>
          <p:cNvSpPr>
            <a:spLocks noGrp="1"/>
          </p:cNvSpPr>
          <p:nvPr>
            <p:ph type="sldNum" sz="quarter" idx="4294967295"/>
          </p:nvPr>
        </p:nvSpPr>
        <p:spPr>
          <a:xfrm>
            <a:off x="6457950" y="6356351"/>
            <a:ext cx="2057400" cy="365125"/>
          </a:xfrm>
        </p:spPr>
        <p:txBody>
          <a:bodyPr/>
          <a:lstStyle/>
          <a:p>
            <a:pPr>
              <a:defRPr/>
            </a:pPr>
            <a:r>
              <a:rPr lang="en-GB" noProof="1"/>
              <a:t> </a:t>
            </a:r>
          </a:p>
        </p:txBody>
      </p:sp>
      <p:sp>
        <p:nvSpPr>
          <p:cNvPr id="23" name="CasellaDiTesto 22">
            <a:extLst>
              <a:ext uri="{FF2B5EF4-FFF2-40B4-BE49-F238E27FC236}">
                <a16:creationId xmlns:a16="http://schemas.microsoft.com/office/drawing/2014/main" id="{B905B490-33B0-4563-9498-628E8AA75CDD}"/>
              </a:ext>
            </a:extLst>
          </p:cNvPr>
          <p:cNvSpPr txBox="1"/>
          <p:nvPr/>
        </p:nvSpPr>
        <p:spPr>
          <a:xfrm>
            <a:off x="270000" y="6318002"/>
            <a:ext cx="263214" cy="276999"/>
          </a:xfrm>
          <a:prstGeom prst="rect">
            <a:avLst/>
          </a:prstGeom>
          <a:noFill/>
        </p:spPr>
        <p:txBody>
          <a:bodyPr wrap="none" rtlCol="0">
            <a:spAutoFit/>
          </a:bodyPr>
          <a:lstStyle/>
          <a:p>
            <a:r>
              <a:rPr lang="it-IT" sz="1200" dirty="0">
                <a:solidFill>
                  <a:srgbClr val="00A197"/>
                </a:solidFill>
                <a:latin typeface="Calibri" panose="020F0502020204030204" pitchFamily="34" charset="0"/>
                <a:cs typeface="Calibri" panose="020F0502020204030204" pitchFamily="34" charset="0"/>
              </a:rPr>
              <a:t>4</a:t>
            </a:r>
          </a:p>
        </p:txBody>
      </p:sp>
    </p:spTree>
    <p:extLst>
      <p:ext uri="{BB962C8B-B14F-4D97-AF65-F5344CB8AC3E}">
        <p14:creationId xmlns:p14="http://schemas.microsoft.com/office/powerpoint/2010/main" val="6016986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2EAA910E-3F81-46D3-A05F-51E7E3A76444}"/>
              </a:ext>
            </a:extLst>
          </p:cNvPr>
          <p:cNvSpPr txBox="1">
            <a:spLocks/>
          </p:cNvSpPr>
          <p:nvPr/>
        </p:nvSpPr>
        <p:spPr>
          <a:xfrm>
            <a:off x="234000" y="475200"/>
            <a:ext cx="8690400" cy="505528"/>
          </a:xfrm>
          <a:prstGeom prst="rect">
            <a:avLst/>
          </a:prstGeom>
        </p:spPr>
        <p:txBody>
          <a:bodyPr vert="horz" lIns="0" tIns="0" rIns="0" bIns="0" rtlCol="0" anchor="t" anchorCtr="0">
            <a:noAutofit/>
          </a:bodyPr>
          <a:lstStyle>
            <a:lvl1pPr algn="l" rtl="0" eaLnBrk="1" fontAlgn="base" hangingPunct="1">
              <a:lnSpc>
                <a:spcPts val="2400"/>
              </a:lnSpc>
              <a:spcBef>
                <a:spcPct val="0"/>
              </a:spcBef>
              <a:spcAft>
                <a:spcPct val="0"/>
              </a:spcAft>
              <a:defRPr lang="en-GB" sz="2200" b="1" kern="1200" noProof="0" dirty="0">
                <a:solidFill>
                  <a:schemeClr val="tx1"/>
                </a:solidFill>
                <a:latin typeface="+mj-lt"/>
                <a:ea typeface="+mj-ea"/>
                <a:cs typeface="Arial" panose="020B0604020202020204" pitchFamily="34" charset="0"/>
              </a:defRPr>
            </a:lvl1pPr>
            <a:lvl2pPr algn="ctr" rtl="0" eaLnBrk="1" fontAlgn="base" hangingPunct="1">
              <a:spcBef>
                <a:spcPct val="0"/>
              </a:spcBef>
              <a:spcAft>
                <a:spcPct val="0"/>
              </a:spcAft>
              <a:defRPr sz="3300">
                <a:solidFill>
                  <a:schemeClr val="tx1"/>
                </a:solidFill>
                <a:latin typeface="Arial" charset="0"/>
              </a:defRPr>
            </a:lvl2pPr>
            <a:lvl3pPr algn="ctr" rtl="0" eaLnBrk="1" fontAlgn="base" hangingPunct="1">
              <a:spcBef>
                <a:spcPct val="0"/>
              </a:spcBef>
              <a:spcAft>
                <a:spcPct val="0"/>
              </a:spcAft>
              <a:defRPr sz="3300">
                <a:solidFill>
                  <a:schemeClr val="tx1"/>
                </a:solidFill>
                <a:latin typeface="Arial" charset="0"/>
              </a:defRPr>
            </a:lvl3pPr>
            <a:lvl4pPr algn="ctr" rtl="0" eaLnBrk="1" fontAlgn="base" hangingPunct="1">
              <a:spcBef>
                <a:spcPct val="0"/>
              </a:spcBef>
              <a:spcAft>
                <a:spcPct val="0"/>
              </a:spcAft>
              <a:defRPr sz="3300">
                <a:solidFill>
                  <a:schemeClr val="tx1"/>
                </a:solidFill>
                <a:latin typeface="Arial" charset="0"/>
              </a:defRPr>
            </a:lvl4pPr>
            <a:lvl5pPr algn="ctr" rtl="0" eaLnBrk="1" fontAlgn="base" hangingPunct="1">
              <a:spcBef>
                <a:spcPct val="0"/>
              </a:spcBef>
              <a:spcAft>
                <a:spcPct val="0"/>
              </a:spcAft>
              <a:defRPr sz="3300">
                <a:solidFill>
                  <a:schemeClr val="tx1"/>
                </a:solidFill>
                <a:latin typeface="Arial" charset="0"/>
              </a:defRPr>
            </a:lvl5pPr>
            <a:lvl6pPr marL="342875" algn="ctr" rtl="0" eaLnBrk="1" fontAlgn="base" hangingPunct="1">
              <a:spcBef>
                <a:spcPct val="0"/>
              </a:spcBef>
              <a:spcAft>
                <a:spcPct val="0"/>
              </a:spcAft>
              <a:defRPr sz="3300">
                <a:solidFill>
                  <a:schemeClr val="tx1"/>
                </a:solidFill>
                <a:latin typeface="Arial" charset="0"/>
              </a:defRPr>
            </a:lvl6pPr>
            <a:lvl7pPr marL="685749" algn="ctr" rtl="0" eaLnBrk="1" fontAlgn="base" hangingPunct="1">
              <a:spcBef>
                <a:spcPct val="0"/>
              </a:spcBef>
              <a:spcAft>
                <a:spcPct val="0"/>
              </a:spcAft>
              <a:defRPr sz="3300">
                <a:solidFill>
                  <a:schemeClr val="tx1"/>
                </a:solidFill>
                <a:latin typeface="Arial" charset="0"/>
              </a:defRPr>
            </a:lvl7pPr>
            <a:lvl8pPr marL="1028624" algn="ctr" rtl="0" eaLnBrk="1" fontAlgn="base" hangingPunct="1">
              <a:spcBef>
                <a:spcPct val="0"/>
              </a:spcBef>
              <a:spcAft>
                <a:spcPct val="0"/>
              </a:spcAft>
              <a:defRPr sz="3300">
                <a:solidFill>
                  <a:schemeClr val="tx1"/>
                </a:solidFill>
                <a:latin typeface="Arial" charset="0"/>
              </a:defRPr>
            </a:lvl8pPr>
            <a:lvl9pPr marL="1371498" algn="ctr" rtl="0" eaLnBrk="1" fontAlgn="base" hangingPunct="1">
              <a:spcBef>
                <a:spcPct val="0"/>
              </a:spcBef>
              <a:spcAft>
                <a:spcPct val="0"/>
              </a:spcAft>
              <a:defRPr sz="3300">
                <a:solidFill>
                  <a:schemeClr val="tx1"/>
                </a:solidFill>
                <a:latin typeface="Arial" charset="0"/>
              </a:defRPr>
            </a:lvl9pPr>
          </a:lstStyle>
          <a:p>
            <a:pPr lvl="0"/>
            <a:r>
              <a:rPr lang="it-IT" sz="2800" b="0" spc="-1" dirty="0">
                <a:latin typeface="+mn-lt"/>
                <a:cs typeface="+mj-cs"/>
              </a:rPr>
              <a:t>La situazione in Italia</a:t>
            </a:r>
          </a:p>
        </p:txBody>
      </p:sp>
      <p:sp>
        <p:nvSpPr>
          <p:cNvPr id="7" name="CasellaDiTesto 6">
            <a:extLst>
              <a:ext uri="{FF2B5EF4-FFF2-40B4-BE49-F238E27FC236}">
                <a16:creationId xmlns:a16="http://schemas.microsoft.com/office/drawing/2014/main" id="{78BBD03B-A5C5-47AA-8481-FEEF519DA1B8}"/>
              </a:ext>
            </a:extLst>
          </p:cNvPr>
          <p:cNvSpPr txBox="1"/>
          <p:nvPr/>
        </p:nvSpPr>
        <p:spPr>
          <a:xfrm>
            <a:off x="270000" y="6318002"/>
            <a:ext cx="341760" cy="276999"/>
          </a:xfrm>
          <a:prstGeom prst="rect">
            <a:avLst/>
          </a:prstGeom>
          <a:noFill/>
        </p:spPr>
        <p:txBody>
          <a:bodyPr wrap="none" rtlCol="0">
            <a:spAutoFit/>
          </a:bodyPr>
          <a:lstStyle/>
          <a:p>
            <a:r>
              <a:rPr lang="it-IT" sz="1200" dirty="0">
                <a:solidFill>
                  <a:srgbClr val="00A197"/>
                </a:solidFill>
                <a:latin typeface="Calibri" panose="020F0502020204030204" pitchFamily="34" charset="0"/>
                <a:cs typeface="Calibri" panose="020F0502020204030204" pitchFamily="34" charset="0"/>
              </a:rPr>
              <a:t>39</a:t>
            </a:r>
          </a:p>
        </p:txBody>
      </p:sp>
      <p:pic>
        <p:nvPicPr>
          <p:cNvPr id="8" name="Immagine 7">
            <a:extLst>
              <a:ext uri="{FF2B5EF4-FFF2-40B4-BE49-F238E27FC236}">
                <a16:creationId xmlns:a16="http://schemas.microsoft.com/office/drawing/2014/main" id="{19127CAD-21FB-440D-A909-8DD3EF5BFE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0802" y="6498000"/>
            <a:ext cx="1108567" cy="162000"/>
          </a:xfrm>
          <a:prstGeom prst="rect">
            <a:avLst/>
          </a:prstGeom>
        </p:spPr>
      </p:pic>
      <p:sp>
        <p:nvSpPr>
          <p:cNvPr id="2" name="CasellaDiTesto 1">
            <a:extLst>
              <a:ext uri="{FF2B5EF4-FFF2-40B4-BE49-F238E27FC236}">
                <a16:creationId xmlns:a16="http://schemas.microsoft.com/office/drawing/2014/main" id="{D3711B16-913B-4D44-BC95-D90F26D787CE}"/>
              </a:ext>
            </a:extLst>
          </p:cNvPr>
          <p:cNvSpPr txBox="1"/>
          <p:nvPr/>
        </p:nvSpPr>
        <p:spPr>
          <a:xfrm>
            <a:off x="233998" y="1339200"/>
            <a:ext cx="6480000" cy="1985159"/>
          </a:xfrm>
          <a:prstGeom prst="rect">
            <a:avLst/>
          </a:prstGeom>
          <a:noFill/>
        </p:spPr>
        <p:txBody>
          <a:bodyPr wrap="square" rtlCol="0">
            <a:spAutoFit/>
          </a:bodyPr>
          <a:lstStyle/>
          <a:p>
            <a:pPr algn="just">
              <a:spcAft>
                <a:spcPts val="600"/>
              </a:spcAft>
            </a:pPr>
            <a:r>
              <a:rPr lang="it-IT" dirty="0"/>
              <a:t>In termini di </a:t>
            </a:r>
            <a:r>
              <a:rPr lang="it-IT" b="1" dirty="0">
                <a:solidFill>
                  <a:srgbClr val="00A197"/>
                </a:solidFill>
              </a:rPr>
              <a:t>comportamenti</a:t>
            </a:r>
            <a:r>
              <a:rPr lang="it-IT" dirty="0"/>
              <a:t>:</a:t>
            </a:r>
          </a:p>
          <a:p>
            <a:pPr marL="285750" indent="-285750" algn="just">
              <a:spcAft>
                <a:spcPts val="600"/>
              </a:spcAft>
              <a:buFont typeface="Arial" panose="020B0604020202020204" pitchFamily="34" charset="0"/>
              <a:buChar char="•"/>
            </a:pPr>
            <a:r>
              <a:rPr lang="it-IT" dirty="0"/>
              <a:t>circa il </a:t>
            </a:r>
            <a:r>
              <a:rPr lang="it-IT" b="1" dirty="0">
                <a:solidFill>
                  <a:srgbClr val="00A197"/>
                </a:solidFill>
              </a:rPr>
              <a:t>75%</a:t>
            </a:r>
            <a:r>
              <a:rPr lang="it-IT" dirty="0"/>
              <a:t> degli </a:t>
            </a:r>
            <a:r>
              <a:rPr lang="it-IT" b="1" dirty="0">
                <a:solidFill>
                  <a:srgbClr val="00A197"/>
                </a:solidFill>
              </a:rPr>
              <a:t>italiani</a:t>
            </a:r>
            <a:r>
              <a:rPr lang="it-IT" dirty="0"/>
              <a:t> dichiarano di aver </a:t>
            </a:r>
            <a:r>
              <a:rPr lang="it-IT" b="1" dirty="0">
                <a:solidFill>
                  <a:srgbClr val="00A197"/>
                </a:solidFill>
              </a:rPr>
              <a:t>concretamente</a:t>
            </a:r>
            <a:r>
              <a:rPr lang="it-IT" dirty="0"/>
              <a:t> </a:t>
            </a:r>
            <a:r>
              <a:rPr lang="it-IT" b="1" dirty="0">
                <a:solidFill>
                  <a:srgbClr val="00A197"/>
                </a:solidFill>
              </a:rPr>
              <a:t>modificato</a:t>
            </a:r>
            <a:r>
              <a:rPr lang="it-IT" dirty="0"/>
              <a:t> </a:t>
            </a:r>
            <a:r>
              <a:rPr lang="it-IT" b="1" dirty="0">
                <a:solidFill>
                  <a:srgbClr val="00A197"/>
                </a:solidFill>
              </a:rPr>
              <a:t>comportamenti</a:t>
            </a:r>
            <a:r>
              <a:rPr lang="it-IT" dirty="0"/>
              <a:t> e </a:t>
            </a:r>
            <a:r>
              <a:rPr lang="it-IT" b="1" dirty="0">
                <a:solidFill>
                  <a:srgbClr val="00A197"/>
                </a:solidFill>
              </a:rPr>
              <a:t>abitudini</a:t>
            </a:r>
            <a:r>
              <a:rPr lang="it-IT" dirty="0"/>
              <a:t> quotidiane</a:t>
            </a:r>
          </a:p>
          <a:p>
            <a:pPr marL="285750" indent="-285750" algn="just">
              <a:spcAft>
                <a:spcPts val="600"/>
              </a:spcAft>
              <a:buFont typeface="Arial" panose="020B0604020202020204" pitchFamily="34" charset="0"/>
              <a:buChar char="•"/>
            </a:pPr>
            <a:r>
              <a:rPr lang="it-IT" dirty="0"/>
              <a:t>circa il </a:t>
            </a:r>
            <a:r>
              <a:rPr lang="it-IT" b="1" dirty="0">
                <a:solidFill>
                  <a:srgbClr val="00A197"/>
                </a:solidFill>
              </a:rPr>
              <a:t>75%</a:t>
            </a:r>
            <a:r>
              <a:rPr lang="it-IT" dirty="0"/>
              <a:t> degli </a:t>
            </a:r>
            <a:r>
              <a:rPr lang="it-IT" b="1" dirty="0">
                <a:solidFill>
                  <a:srgbClr val="00A197"/>
                </a:solidFill>
              </a:rPr>
              <a:t>italiani</a:t>
            </a:r>
            <a:r>
              <a:rPr lang="it-IT" dirty="0"/>
              <a:t> ritiene che i </a:t>
            </a:r>
            <a:r>
              <a:rPr lang="it-IT" b="1" dirty="0">
                <a:solidFill>
                  <a:srgbClr val="00A197"/>
                </a:solidFill>
              </a:rPr>
              <a:t>comportamenti</a:t>
            </a:r>
            <a:r>
              <a:rPr lang="it-IT" dirty="0"/>
              <a:t> </a:t>
            </a:r>
            <a:r>
              <a:rPr lang="it-IT" b="1" dirty="0">
                <a:solidFill>
                  <a:srgbClr val="00A197"/>
                </a:solidFill>
              </a:rPr>
              <a:t>individuali</a:t>
            </a:r>
            <a:r>
              <a:rPr lang="it-IT" dirty="0"/>
              <a:t> abbiano un </a:t>
            </a:r>
            <a:r>
              <a:rPr lang="it-IT" b="1" dirty="0">
                <a:solidFill>
                  <a:srgbClr val="00A197"/>
                </a:solidFill>
              </a:rPr>
              <a:t>impatto</a:t>
            </a:r>
            <a:r>
              <a:rPr lang="it-IT" dirty="0"/>
              <a:t> sulla </a:t>
            </a:r>
            <a:r>
              <a:rPr lang="it-IT" b="1" dirty="0">
                <a:solidFill>
                  <a:srgbClr val="00A197"/>
                </a:solidFill>
              </a:rPr>
              <a:t>dimensione</a:t>
            </a:r>
            <a:r>
              <a:rPr lang="it-IT" dirty="0"/>
              <a:t> </a:t>
            </a:r>
            <a:r>
              <a:rPr lang="it-IT" b="1" dirty="0">
                <a:solidFill>
                  <a:srgbClr val="00A197"/>
                </a:solidFill>
              </a:rPr>
              <a:t>collettiva</a:t>
            </a:r>
            <a:r>
              <a:rPr lang="it-IT" dirty="0"/>
              <a:t>. </a:t>
            </a:r>
          </a:p>
          <a:p>
            <a:pPr marL="285750" indent="-285750" algn="just">
              <a:buClr>
                <a:srgbClr val="00A197"/>
              </a:buClr>
              <a:buFont typeface="Wingdings" panose="05000000000000000000" pitchFamily="2" charset="2"/>
              <a:buChar char="ü"/>
            </a:pPr>
            <a:endParaRPr lang="it-IT" dirty="0"/>
          </a:p>
        </p:txBody>
      </p:sp>
      <p:pic>
        <p:nvPicPr>
          <p:cNvPr id="5" name="Picture 2" descr="ONU AGENDA 2030 - RiavviaItalia 2.1">
            <a:extLst>
              <a:ext uri="{FF2B5EF4-FFF2-40B4-BE49-F238E27FC236}">
                <a16:creationId xmlns:a16="http://schemas.microsoft.com/office/drawing/2014/main" id="{FDF71EA9-16AA-4D47-A204-8A8EC21892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0000" y="1339200"/>
            <a:ext cx="1612800" cy="1620000"/>
          </a:xfrm>
          <a:prstGeom prst="rect">
            <a:avLst/>
          </a:prstGeom>
          <a:noFill/>
          <a:extLst>
            <a:ext uri="{909E8E84-426E-40DD-AFC4-6F175D3DCCD1}">
              <a14:hiddenFill xmlns:a14="http://schemas.microsoft.com/office/drawing/2010/main">
                <a:solidFill>
                  <a:srgbClr val="FFFFFF"/>
                </a:solidFill>
              </a14:hiddenFill>
            </a:ext>
          </a:extLst>
        </p:spPr>
      </p:pic>
      <p:sp>
        <p:nvSpPr>
          <p:cNvPr id="10" name="CasellaDiTesto 9">
            <a:extLst>
              <a:ext uri="{FF2B5EF4-FFF2-40B4-BE49-F238E27FC236}">
                <a16:creationId xmlns:a16="http://schemas.microsoft.com/office/drawing/2014/main" id="{A0F59380-D854-475E-BD59-4DC72D24099C}"/>
              </a:ext>
            </a:extLst>
          </p:cNvPr>
          <p:cNvSpPr txBox="1"/>
          <p:nvPr/>
        </p:nvSpPr>
        <p:spPr>
          <a:xfrm>
            <a:off x="234000" y="3093526"/>
            <a:ext cx="8640000" cy="2616101"/>
          </a:xfrm>
          <a:prstGeom prst="rect">
            <a:avLst/>
          </a:prstGeom>
          <a:noFill/>
        </p:spPr>
        <p:txBody>
          <a:bodyPr wrap="square" rtlCol="0">
            <a:spAutoFit/>
          </a:bodyPr>
          <a:lstStyle/>
          <a:p>
            <a:pPr algn="just">
              <a:spcAft>
                <a:spcPts val="600"/>
              </a:spcAft>
            </a:pPr>
            <a:r>
              <a:rPr lang="it-IT" dirty="0"/>
              <a:t>Gli </a:t>
            </a:r>
            <a:r>
              <a:rPr lang="it-IT" b="1" dirty="0">
                <a:solidFill>
                  <a:srgbClr val="00A197"/>
                </a:solidFill>
              </a:rPr>
              <a:t>ambiti</a:t>
            </a:r>
            <a:r>
              <a:rPr lang="it-IT" dirty="0"/>
              <a:t> dove gli </a:t>
            </a:r>
            <a:r>
              <a:rPr lang="it-IT" b="1" dirty="0">
                <a:solidFill>
                  <a:srgbClr val="00A197"/>
                </a:solidFill>
              </a:rPr>
              <a:t>italiani</a:t>
            </a:r>
            <a:r>
              <a:rPr lang="it-IT" dirty="0"/>
              <a:t> dichiarano di aver </a:t>
            </a:r>
            <a:r>
              <a:rPr lang="it-IT" b="1" dirty="0">
                <a:solidFill>
                  <a:srgbClr val="00A197"/>
                </a:solidFill>
              </a:rPr>
              <a:t>modificato</a:t>
            </a:r>
            <a:r>
              <a:rPr lang="it-IT" dirty="0"/>
              <a:t> i loro </a:t>
            </a:r>
            <a:r>
              <a:rPr lang="it-IT" b="1" dirty="0">
                <a:solidFill>
                  <a:srgbClr val="00A197"/>
                </a:solidFill>
              </a:rPr>
              <a:t>comportamenti</a:t>
            </a:r>
            <a:r>
              <a:rPr lang="it-IT" dirty="0"/>
              <a:t> riguardano:</a:t>
            </a:r>
          </a:p>
          <a:p>
            <a:pPr marL="285750" indent="-285750" algn="just">
              <a:spcAft>
                <a:spcPts val="600"/>
              </a:spcAft>
              <a:buFont typeface="Arial" panose="020B0604020202020204" pitchFamily="34" charset="0"/>
              <a:buChar char="•"/>
            </a:pPr>
            <a:r>
              <a:rPr lang="it-IT" dirty="0"/>
              <a:t>Nelle </a:t>
            </a:r>
            <a:r>
              <a:rPr lang="it-IT" b="1" dirty="0">
                <a:solidFill>
                  <a:srgbClr val="00A197"/>
                </a:solidFill>
              </a:rPr>
              <a:t>abitudini</a:t>
            </a:r>
            <a:r>
              <a:rPr lang="it-IT" dirty="0"/>
              <a:t> </a:t>
            </a:r>
            <a:r>
              <a:rPr lang="it-IT" b="1" dirty="0">
                <a:solidFill>
                  <a:srgbClr val="00A197"/>
                </a:solidFill>
              </a:rPr>
              <a:t>domestiche</a:t>
            </a:r>
            <a:r>
              <a:rPr lang="it-IT" dirty="0"/>
              <a:t> vi è sicuramente una crescente attenzione a </a:t>
            </a:r>
            <a:r>
              <a:rPr lang="it-IT" b="1" dirty="0">
                <a:solidFill>
                  <a:srgbClr val="00A197"/>
                </a:solidFill>
              </a:rPr>
              <a:t>ridurre</a:t>
            </a:r>
            <a:r>
              <a:rPr lang="it-IT" dirty="0"/>
              <a:t> gli </a:t>
            </a:r>
            <a:r>
              <a:rPr lang="it-IT" b="1" dirty="0">
                <a:solidFill>
                  <a:srgbClr val="00A197"/>
                </a:solidFill>
              </a:rPr>
              <a:t>sprechi</a:t>
            </a:r>
            <a:r>
              <a:rPr lang="it-IT" dirty="0"/>
              <a:t> in più ambiti e a </a:t>
            </a:r>
            <a:r>
              <a:rPr lang="it-IT" b="1" dirty="0">
                <a:solidFill>
                  <a:srgbClr val="00A197"/>
                </a:solidFill>
              </a:rPr>
              <a:t>limitare</a:t>
            </a:r>
            <a:r>
              <a:rPr lang="it-IT" dirty="0"/>
              <a:t> i </a:t>
            </a:r>
            <a:r>
              <a:rPr lang="it-IT" b="1" dirty="0">
                <a:solidFill>
                  <a:srgbClr val="00A197"/>
                </a:solidFill>
              </a:rPr>
              <a:t>consumi</a:t>
            </a:r>
            <a:r>
              <a:rPr lang="it-IT" dirty="0"/>
              <a:t> </a:t>
            </a:r>
            <a:r>
              <a:rPr lang="it-IT" b="1" dirty="0">
                <a:solidFill>
                  <a:srgbClr val="00A197"/>
                </a:solidFill>
              </a:rPr>
              <a:t>energetici</a:t>
            </a:r>
            <a:r>
              <a:rPr lang="it-IT" dirty="0"/>
              <a:t>; </a:t>
            </a:r>
          </a:p>
          <a:p>
            <a:pPr marL="285750" indent="-285750" algn="just">
              <a:spcAft>
                <a:spcPts val="600"/>
              </a:spcAft>
              <a:buFont typeface="Arial" panose="020B0604020202020204" pitchFamily="34" charset="0"/>
              <a:buChar char="•"/>
            </a:pPr>
            <a:r>
              <a:rPr lang="it-IT" dirty="0"/>
              <a:t>sembra diffondersi una maggiore </a:t>
            </a:r>
            <a:r>
              <a:rPr lang="it-IT" b="1" dirty="0">
                <a:solidFill>
                  <a:srgbClr val="00A197"/>
                </a:solidFill>
              </a:rPr>
              <a:t>sensibilità</a:t>
            </a:r>
            <a:r>
              <a:rPr lang="it-IT" dirty="0"/>
              <a:t> anche nei </a:t>
            </a:r>
            <a:r>
              <a:rPr lang="it-IT" b="1" dirty="0">
                <a:solidFill>
                  <a:srgbClr val="00A197"/>
                </a:solidFill>
              </a:rPr>
              <a:t>consumi</a:t>
            </a:r>
            <a:r>
              <a:rPr lang="it-IT" dirty="0"/>
              <a:t> </a:t>
            </a:r>
            <a:r>
              <a:rPr lang="it-IT" b="1" dirty="0">
                <a:solidFill>
                  <a:srgbClr val="00A197"/>
                </a:solidFill>
              </a:rPr>
              <a:t>dell’acqua</a:t>
            </a:r>
            <a:r>
              <a:rPr lang="it-IT" dirty="0"/>
              <a:t> </a:t>
            </a:r>
            <a:r>
              <a:rPr lang="it-IT" b="1" dirty="0">
                <a:solidFill>
                  <a:srgbClr val="00A197"/>
                </a:solidFill>
              </a:rPr>
              <a:t>domestica</a:t>
            </a:r>
            <a:r>
              <a:rPr lang="it-IT" dirty="0"/>
              <a:t>. </a:t>
            </a:r>
          </a:p>
          <a:p>
            <a:pPr marL="285750" indent="-285750" algn="just">
              <a:spcAft>
                <a:spcPts val="600"/>
              </a:spcAft>
              <a:buFont typeface="Arial" panose="020B0604020202020204" pitchFamily="34" charset="0"/>
              <a:buChar char="•"/>
            </a:pPr>
            <a:r>
              <a:rPr lang="it-IT" dirty="0"/>
              <a:t>I </a:t>
            </a:r>
            <a:r>
              <a:rPr lang="it-IT" b="1" dirty="0">
                <a:solidFill>
                  <a:srgbClr val="00A197"/>
                </a:solidFill>
              </a:rPr>
              <a:t>comportamenti</a:t>
            </a:r>
            <a:r>
              <a:rPr lang="it-IT" dirty="0"/>
              <a:t> </a:t>
            </a:r>
            <a:r>
              <a:rPr lang="it-IT" b="1" dirty="0">
                <a:solidFill>
                  <a:srgbClr val="00A197"/>
                </a:solidFill>
              </a:rPr>
              <a:t>d’acquisto</a:t>
            </a:r>
            <a:r>
              <a:rPr lang="it-IT" dirty="0"/>
              <a:t> </a:t>
            </a:r>
            <a:r>
              <a:rPr lang="it-IT" b="1" dirty="0">
                <a:solidFill>
                  <a:srgbClr val="00A197"/>
                </a:solidFill>
              </a:rPr>
              <a:t>più</a:t>
            </a:r>
            <a:r>
              <a:rPr lang="it-IT" dirty="0"/>
              <a:t> </a:t>
            </a:r>
            <a:r>
              <a:rPr lang="it-IT" b="1" dirty="0">
                <a:solidFill>
                  <a:srgbClr val="00A197"/>
                </a:solidFill>
              </a:rPr>
              <a:t>sostenibili</a:t>
            </a:r>
            <a:r>
              <a:rPr lang="it-IT" dirty="0"/>
              <a:t> </a:t>
            </a:r>
            <a:r>
              <a:rPr lang="it-IT" b="1" dirty="0">
                <a:solidFill>
                  <a:srgbClr val="00A197"/>
                </a:solidFill>
              </a:rPr>
              <a:t>non</a:t>
            </a:r>
            <a:r>
              <a:rPr lang="it-IT" dirty="0"/>
              <a:t> sono ancora </a:t>
            </a:r>
            <a:r>
              <a:rPr lang="it-IT" b="1" dirty="0">
                <a:solidFill>
                  <a:srgbClr val="00A197"/>
                </a:solidFill>
              </a:rPr>
              <a:t>diffusi</a:t>
            </a:r>
            <a:r>
              <a:rPr lang="it-IT" dirty="0"/>
              <a:t> probabilmente perché appaiono ancora molto radicati modelli consumistici.</a:t>
            </a:r>
          </a:p>
          <a:p>
            <a:pPr marL="285750" indent="-285750" algn="just">
              <a:spcAft>
                <a:spcPts val="600"/>
              </a:spcAft>
              <a:buClr>
                <a:srgbClr val="00A197"/>
              </a:buClr>
              <a:buFont typeface="Wingdings" panose="05000000000000000000" pitchFamily="2" charset="2"/>
              <a:buChar char="ü"/>
            </a:pPr>
            <a:endParaRPr lang="it-IT" dirty="0"/>
          </a:p>
        </p:txBody>
      </p:sp>
    </p:spTree>
    <p:extLst>
      <p:ext uri="{BB962C8B-B14F-4D97-AF65-F5344CB8AC3E}">
        <p14:creationId xmlns:p14="http://schemas.microsoft.com/office/powerpoint/2010/main" val="9361396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4447607" y="3244334"/>
            <a:ext cx="248786" cy="369332"/>
          </a:xfrm>
          <a:prstGeom prst="rect">
            <a:avLst/>
          </a:prstGeom>
        </p:spPr>
        <p:txBody>
          <a:bodyPr wrap="none">
            <a:spAutoFit/>
          </a:bodyPr>
          <a:lstStyle/>
          <a:p>
            <a:r>
              <a:rPr lang="it-IT"/>
              <a:t> </a:t>
            </a:r>
            <a:endParaRPr lang="it-IT" dirty="0"/>
          </a:p>
        </p:txBody>
      </p:sp>
      <p:pic>
        <p:nvPicPr>
          <p:cNvPr id="43" name="Immagine 42">
            <a:extLst>
              <a:ext uri="{FF2B5EF4-FFF2-40B4-BE49-F238E27FC236}">
                <a16:creationId xmlns:a16="http://schemas.microsoft.com/office/drawing/2014/main" id="{C4B6EF42-DB55-480A-8C1E-E3A6A02932D2}"/>
              </a:ext>
            </a:extLst>
          </p:cNvPr>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ackgroundRemoval t="9551" b="89888" l="6714" r="95406">
                        <a14:foregroundMark x1="91166" y1="21910" x2="91166" y2="21910"/>
                        <a14:foregroundMark x1="7067" y1="38202" x2="7067" y2="38202"/>
                        <a14:foregroundMark x1="95406" y1="12360" x2="95406" y2="12360"/>
                      </a14:backgroundRemoval>
                    </a14:imgEffect>
                  </a14:imgLayer>
                </a14:imgProps>
              </a:ext>
              <a:ext uri="{28A0092B-C50C-407E-A947-70E740481C1C}">
                <a14:useLocalDpi xmlns:a14="http://schemas.microsoft.com/office/drawing/2010/main" val="0"/>
              </a:ext>
            </a:extLst>
          </a:blip>
          <a:stretch>
            <a:fillRect/>
          </a:stretch>
        </p:blipFill>
        <p:spPr>
          <a:xfrm rot="588864" flipH="1" flipV="1">
            <a:off x="2210508" y="1361820"/>
            <a:ext cx="1462708" cy="658055"/>
          </a:xfrm>
          <a:prstGeom prst="rect">
            <a:avLst/>
          </a:prstGeom>
        </p:spPr>
      </p:pic>
      <p:pic>
        <p:nvPicPr>
          <p:cNvPr id="45" name="Immagine 44">
            <a:extLst>
              <a:ext uri="{FF2B5EF4-FFF2-40B4-BE49-F238E27FC236}">
                <a16:creationId xmlns:a16="http://schemas.microsoft.com/office/drawing/2014/main" id="{1FAD0D42-4FC3-4A38-9429-119EF5B6358B}"/>
              </a:ext>
            </a:extLst>
          </p:cNvPr>
          <p:cNvPicPr>
            <a:picLocks noChangeAspect="1"/>
          </p:cNvPicPr>
          <p:nvPr/>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ackgroundRemoval t="9551" b="89888" l="6714" r="95406">
                        <a14:foregroundMark x1="91166" y1="21910" x2="91166" y2="21910"/>
                        <a14:foregroundMark x1="7067" y1="38202" x2="7067" y2="38202"/>
                        <a14:foregroundMark x1="95406" y1="12360" x2="95406" y2="12360"/>
                      </a14:backgroundRemoval>
                    </a14:imgEffect>
                  </a14:imgLayer>
                </a14:imgProps>
              </a:ext>
              <a:ext uri="{28A0092B-C50C-407E-A947-70E740481C1C}">
                <a14:useLocalDpi xmlns:a14="http://schemas.microsoft.com/office/drawing/2010/main" val="0"/>
              </a:ext>
            </a:extLst>
          </a:blip>
          <a:stretch>
            <a:fillRect/>
          </a:stretch>
        </p:blipFill>
        <p:spPr>
          <a:xfrm rot="6030736" flipH="1" flipV="1">
            <a:off x="8097981" y="3176489"/>
            <a:ext cx="1508703" cy="505022"/>
          </a:xfrm>
          <a:prstGeom prst="rect">
            <a:avLst/>
          </a:prstGeom>
        </p:spPr>
      </p:pic>
      <p:sp>
        <p:nvSpPr>
          <p:cNvPr id="18" name="CasellaDiTesto 17">
            <a:extLst>
              <a:ext uri="{FF2B5EF4-FFF2-40B4-BE49-F238E27FC236}">
                <a16:creationId xmlns:a16="http://schemas.microsoft.com/office/drawing/2014/main" id="{A169ABBA-4807-4090-925A-B405577F157E}"/>
              </a:ext>
            </a:extLst>
          </p:cNvPr>
          <p:cNvSpPr txBox="1"/>
          <p:nvPr/>
        </p:nvSpPr>
        <p:spPr>
          <a:xfrm>
            <a:off x="145186" y="2836800"/>
            <a:ext cx="2418926" cy="369332"/>
          </a:xfrm>
          <a:prstGeom prst="rect">
            <a:avLst/>
          </a:prstGeom>
          <a:noFill/>
        </p:spPr>
        <p:txBody>
          <a:bodyPr wrap="square" rtlCol="0">
            <a:spAutoFit/>
          </a:bodyPr>
          <a:lstStyle/>
          <a:p>
            <a:pPr algn="ctr"/>
            <a:r>
              <a:rPr lang="it-IT" b="1" dirty="0">
                <a:solidFill>
                  <a:schemeClr val="bg1">
                    <a:lumMod val="85000"/>
                  </a:schemeClr>
                </a:solidFill>
                <a:latin typeface="Calibri" panose="020F0502020204030204" pitchFamily="34" charset="0"/>
                <a:cs typeface="Calibri" panose="020F0502020204030204" pitchFamily="34" charset="0"/>
              </a:rPr>
              <a:t>L’Agenda 2030</a:t>
            </a:r>
          </a:p>
        </p:txBody>
      </p:sp>
      <p:sp>
        <p:nvSpPr>
          <p:cNvPr id="48" name="CasellaDiTesto 47">
            <a:extLst>
              <a:ext uri="{FF2B5EF4-FFF2-40B4-BE49-F238E27FC236}">
                <a16:creationId xmlns:a16="http://schemas.microsoft.com/office/drawing/2014/main" id="{E5A13177-7B0E-47EA-933C-9D73EE792ADA}"/>
              </a:ext>
            </a:extLst>
          </p:cNvPr>
          <p:cNvSpPr txBox="1"/>
          <p:nvPr/>
        </p:nvSpPr>
        <p:spPr>
          <a:xfrm>
            <a:off x="6758579" y="2836800"/>
            <a:ext cx="1952073" cy="646331"/>
          </a:xfrm>
          <a:prstGeom prst="rect">
            <a:avLst/>
          </a:prstGeom>
          <a:noFill/>
        </p:spPr>
        <p:txBody>
          <a:bodyPr wrap="square" rtlCol="0">
            <a:spAutoFit/>
          </a:bodyPr>
          <a:lstStyle/>
          <a:p>
            <a:pPr algn="ctr"/>
            <a:r>
              <a:rPr lang="it-IT" b="1" dirty="0">
                <a:solidFill>
                  <a:schemeClr val="bg1">
                    <a:lumMod val="85000"/>
                  </a:schemeClr>
                </a:solidFill>
                <a:latin typeface="Calibri" panose="020F0502020204030204" pitchFamily="34" charset="0"/>
                <a:cs typeface="Calibri" panose="020F0502020204030204" pitchFamily="34" charset="0"/>
              </a:rPr>
              <a:t>La situazione nel mondo e in Italia</a:t>
            </a:r>
          </a:p>
        </p:txBody>
      </p:sp>
      <p:sp>
        <p:nvSpPr>
          <p:cNvPr id="49" name="CasellaDiTesto 48">
            <a:extLst>
              <a:ext uri="{FF2B5EF4-FFF2-40B4-BE49-F238E27FC236}">
                <a16:creationId xmlns:a16="http://schemas.microsoft.com/office/drawing/2014/main" id="{EB302FF6-614B-4EDA-A8EF-F5BC77B5EEE7}"/>
              </a:ext>
            </a:extLst>
          </p:cNvPr>
          <p:cNvSpPr txBox="1"/>
          <p:nvPr/>
        </p:nvSpPr>
        <p:spPr>
          <a:xfrm>
            <a:off x="3452902" y="5364000"/>
            <a:ext cx="2238195" cy="646331"/>
          </a:xfrm>
          <a:prstGeom prst="rect">
            <a:avLst/>
          </a:prstGeom>
          <a:noFill/>
        </p:spPr>
        <p:txBody>
          <a:bodyPr wrap="square" rtlCol="0">
            <a:spAutoFit/>
          </a:bodyPr>
          <a:lstStyle/>
          <a:p>
            <a:pPr algn="ctr"/>
            <a:r>
              <a:rPr lang="it-IT" b="1" dirty="0">
                <a:solidFill>
                  <a:schemeClr val="bg1">
                    <a:lumMod val="85000"/>
                  </a:schemeClr>
                </a:solidFill>
                <a:latin typeface="Calibri" panose="020F0502020204030204" pitchFamily="34" charset="0"/>
                <a:cs typeface="Calibri" panose="020F0502020204030204" pitchFamily="34" charset="0"/>
              </a:rPr>
              <a:t>Considerazioni e prospettive future</a:t>
            </a:r>
          </a:p>
        </p:txBody>
      </p:sp>
      <p:pic>
        <p:nvPicPr>
          <p:cNvPr id="51" name="Immagine 50">
            <a:extLst>
              <a:ext uri="{FF2B5EF4-FFF2-40B4-BE49-F238E27FC236}">
                <a16:creationId xmlns:a16="http://schemas.microsoft.com/office/drawing/2014/main" id="{E860A601-F064-4D56-A915-85A21EE543F8}"/>
              </a:ext>
            </a:extLst>
          </p:cNvPr>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ackgroundRemoval t="9551" b="89888" l="6714" r="95406">
                        <a14:foregroundMark x1="91166" y1="21910" x2="91166" y2="21910"/>
                        <a14:foregroundMark x1="7067" y1="38202" x2="7067" y2="38202"/>
                        <a14:foregroundMark x1="95406" y1="12360" x2="95406" y2="12360"/>
                      </a14:backgroundRemoval>
                    </a14:imgEffect>
                  </a14:imgLayer>
                </a14:imgProps>
              </a:ext>
              <a:ext uri="{28A0092B-C50C-407E-A947-70E740481C1C}">
                <a14:useLocalDpi xmlns:a14="http://schemas.microsoft.com/office/drawing/2010/main" val="0"/>
              </a:ext>
            </a:extLst>
          </a:blip>
          <a:stretch>
            <a:fillRect/>
          </a:stretch>
        </p:blipFill>
        <p:spPr>
          <a:xfrm rot="588864" flipH="1" flipV="1">
            <a:off x="5436000" y="1282498"/>
            <a:ext cx="1462708" cy="658055"/>
          </a:xfrm>
          <a:prstGeom prst="rect">
            <a:avLst/>
          </a:prstGeom>
        </p:spPr>
      </p:pic>
      <p:pic>
        <p:nvPicPr>
          <p:cNvPr id="32" name="Immagine 31">
            <a:extLst>
              <a:ext uri="{FF2B5EF4-FFF2-40B4-BE49-F238E27FC236}">
                <a16:creationId xmlns:a16="http://schemas.microsoft.com/office/drawing/2014/main" id="{4484D632-22D8-4CB7-A50A-CBDB2F81015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70800" y="6498000"/>
            <a:ext cx="1108567" cy="162000"/>
          </a:xfrm>
          <a:prstGeom prst="rect">
            <a:avLst/>
          </a:prstGeom>
        </p:spPr>
      </p:pic>
      <p:sp>
        <p:nvSpPr>
          <p:cNvPr id="31" name="Titolo 2">
            <a:extLst>
              <a:ext uri="{FF2B5EF4-FFF2-40B4-BE49-F238E27FC236}">
                <a16:creationId xmlns:a16="http://schemas.microsoft.com/office/drawing/2014/main" id="{160EE8DB-FF27-4CA4-89CE-8C403AC0A507}"/>
              </a:ext>
            </a:extLst>
          </p:cNvPr>
          <p:cNvSpPr>
            <a:spLocks noGrp="1"/>
          </p:cNvSpPr>
          <p:nvPr>
            <p:ph type="title"/>
          </p:nvPr>
        </p:nvSpPr>
        <p:spPr>
          <a:xfrm>
            <a:off x="234000" y="475200"/>
            <a:ext cx="8186420" cy="504000"/>
          </a:xfrm>
        </p:spPr>
        <p:txBody>
          <a:bodyPr>
            <a:normAutofit/>
          </a:bodyPr>
          <a:lstStyle/>
          <a:p>
            <a:r>
              <a:rPr lang="it-IT" sz="2800" spc="-1" dirty="0">
                <a:latin typeface="+mn-lt"/>
              </a:rPr>
              <a:t>Il nostro percorso di apprendimento</a:t>
            </a:r>
          </a:p>
        </p:txBody>
      </p:sp>
      <p:sp>
        <p:nvSpPr>
          <p:cNvPr id="23" name="CasellaDiTesto 22">
            <a:extLst>
              <a:ext uri="{FF2B5EF4-FFF2-40B4-BE49-F238E27FC236}">
                <a16:creationId xmlns:a16="http://schemas.microsoft.com/office/drawing/2014/main" id="{97F92CD6-D070-4513-BE66-104F2F4952C0}"/>
              </a:ext>
            </a:extLst>
          </p:cNvPr>
          <p:cNvSpPr txBox="1"/>
          <p:nvPr/>
        </p:nvSpPr>
        <p:spPr>
          <a:xfrm>
            <a:off x="270000" y="6318002"/>
            <a:ext cx="341760" cy="276999"/>
          </a:xfrm>
          <a:prstGeom prst="rect">
            <a:avLst/>
          </a:prstGeom>
          <a:noFill/>
        </p:spPr>
        <p:txBody>
          <a:bodyPr wrap="none" rtlCol="0">
            <a:spAutoFit/>
          </a:bodyPr>
          <a:lstStyle/>
          <a:p>
            <a:r>
              <a:rPr lang="it-IT" sz="1200" dirty="0">
                <a:solidFill>
                  <a:srgbClr val="00A197"/>
                </a:solidFill>
                <a:latin typeface="Calibri" panose="020F0502020204030204" pitchFamily="34" charset="0"/>
                <a:cs typeface="Calibri" panose="020F0502020204030204" pitchFamily="34" charset="0"/>
              </a:rPr>
              <a:t>40</a:t>
            </a:r>
          </a:p>
        </p:txBody>
      </p:sp>
      <p:pic>
        <p:nvPicPr>
          <p:cNvPr id="24" name="Picture 2" descr="Perché guardare il futuro per progettare le strategie aziendali - Soluzioni  d'Impresa">
            <a:extLst>
              <a:ext uri="{FF2B5EF4-FFF2-40B4-BE49-F238E27FC236}">
                <a16:creationId xmlns:a16="http://schemas.microsoft.com/office/drawing/2014/main" id="{4113B3FA-0A04-4001-B323-F0FF49BA5DE4}"/>
              </a:ext>
            </a:extLst>
          </p:cNvPr>
          <p:cNvPicPr>
            <a:picLocks noChangeAspect="1" noChangeArrowheads="1"/>
          </p:cNvPicPr>
          <p:nvPr/>
        </p:nvPicPr>
        <p:blipFill rotWithShape="1">
          <a:blip r:embed="rId6">
            <a:duotone>
              <a:schemeClr val="bg2">
                <a:shade val="45000"/>
                <a:satMod val="135000"/>
              </a:schemeClr>
              <a:prstClr val="white"/>
            </a:duotone>
            <a:extLst>
              <a:ext uri="{28A0092B-C50C-407E-A947-70E740481C1C}">
                <a14:useLocalDpi xmlns:a14="http://schemas.microsoft.com/office/drawing/2010/main" val="0"/>
              </a:ext>
            </a:extLst>
          </a:blip>
          <a:srcRect l="32890" r="10398"/>
          <a:stretch/>
        </p:blipFill>
        <p:spPr bwMode="auto">
          <a:xfrm>
            <a:off x="3672000" y="3600000"/>
            <a:ext cx="1656001" cy="1656000"/>
          </a:xfrm>
          <a:prstGeom prst="ellipse">
            <a:avLst/>
          </a:prstGeom>
          <a:noFill/>
          <a:extLst>
            <a:ext uri="{909E8E84-426E-40DD-AFC4-6F175D3DCCD1}">
              <a14:hiddenFill xmlns:a14="http://schemas.microsoft.com/office/drawing/2010/main">
                <a:solidFill>
                  <a:srgbClr val="FFFFFF"/>
                </a:solidFill>
              </a14:hiddenFill>
            </a:ext>
          </a:extLst>
        </p:spPr>
      </p:pic>
      <p:pic>
        <p:nvPicPr>
          <p:cNvPr id="1026" name="Picture 2" descr="Agenda ONU 2030 e SDGs | www.scienzepolitiche.unina.it">
            <a:extLst>
              <a:ext uri="{FF2B5EF4-FFF2-40B4-BE49-F238E27FC236}">
                <a16:creationId xmlns:a16="http://schemas.microsoft.com/office/drawing/2014/main" id="{6533EC6E-BC2D-4D36-9D4C-2E947BE02E05}"/>
              </a:ext>
            </a:extLst>
          </p:cNvPr>
          <p:cNvPicPr>
            <a:picLocks noChangeArrowheads="1"/>
          </p:cNvPicPr>
          <p:nvPr/>
        </p:nvPicPr>
        <p:blipFill rotWithShape="1">
          <a:blip r:embed="rId7">
            <a:duotone>
              <a:schemeClr val="bg2">
                <a:shade val="45000"/>
                <a:satMod val="135000"/>
              </a:schemeClr>
              <a:prstClr val="white"/>
            </a:duotone>
            <a:extLst>
              <a:ext uri="{28A0092B-C50C-407E-A947-70E740481C1C}">
                <a14:useLocalDpi xmlns:a14="http://schemas.microsoft.com/office/drawing/2010/main" val="0"/>
              </a:ext>
            </a:extLst>
          </a:blip>
          <a:srcRect l="20218" t="1638" r="17718" b="4243"/>
          <a:stretch/>
        </p:blipFill>
        <p:spPr bwMode="auto">
          <a:xfrm>
            <a:off x="525600" y="1080000"/>
            <a:ext cx="1656000" cy="1656000"/>
          </a:xfrm>
          <a:prstGeom prst="ellipse">
            <a:avLst/>
          </a:prstGeom>
          <a:noFill/>
          <a:extLst>
            <a:ext uri="{909E8E84-426E-40DD-AFC4-6F175D3DCCD1}">
              <a14:hiddenFill xmlns:a14="http://schemas.microsoft.com/office/drawing/2010/main">
                <a:solidFill>
                  <a:srgbClr val="FFFFFF"/>
                </a:solidFill>
              </a14:hiddenFill>
            </a:ext>
          </a:extLst>
        </p:spPr>
      </p:pic>
      <p:pic>
        <p:nvPicPr>
          <p:cNvPr id="1028" name="Picture 4" descr="Agenda 2030 per lo sviluppo sostenibile - Agenzia per la coesione  territoriale">
            <a:extLst>
              <a:ext uri="{FF2B5EF4-FFF2-40B4-BE49-F238E27FC236}">
                <a16:creationId xmlns:a16="http://schemas.microsoft.com/office/drawing/2014/main" id="{9BDC5A3A-DF1B-4E0A-B467-E1E4D37A84DD}"/>
              </a:ext>
            </a:extLst>
          </p:cNvPr>
          <p:cNvPicPr>
            <a:picLocks noChangeAspect="1" noChangeArrowheads="1"/>
          </p:cNvPicPr>
          <p:nvPr/>
        </p:nvPicPr>
        <p:blipFill rotWithShape="1">
          <a:blip r:embed="rId8">
            <a:duotone>
              <a:schemeClr val="bg2">
                <a:shade val="45000"/>
                <a:satMod val="135000"/>
              </a:schemeClr>
              <a:prstClr val="white"/>
            </a:duotone>
            <a:extLst>
              <a:ext uri="{28A0092B-C50C-407E-A947-70E740481C1C}">
                <a14:useLocalDpi xmlns:a14="http://schemas.microsoft.com/office/drawing/2010/main" val="0"/>
              </a:ext>
            </a:extLst>
          </a:blip>
          <a:srcRect l="5994" r="29251"/>
          <a:stretch/>
        </p:blipFill>
        <p:spPr bwMode="auto">
          <a:xfrm>
            <a:off x="3672000" y="1080000"/>
            <a:ext cx="1656000" cy="1655600"/>
          </a:xfrm>
          <a:prstGeom prst="ellipse">
            <a:avLst/>
          </a:prstGeom>
          <a:noFill/>
          <a:extLst>
            <a:ext uri="{909E8E84-426E-40DD-AFC4-6F175D3DCCD1}">
              <a14:hiddenFill xmlns:a14="http://schemas.microsoft.com/office/drawing/2010/main">
                <a:solidFill>
                  <a:srgbClr val="FFFFFF"/>
                </a:solidFill>
              </a14:hiddenFill>
            </a:ext>
          </a:extLst>
        </p:spPr>
      </p:pic>
      <p:pic>
        <p:nvPicPr>
          <p:cNvPr id="1032" name="Picture 8" descr="Agenda Onu 2030, tra i grandi Stati europei l'Italia è ultima per sviluppo  sostenibile - Greenreport: economia ecologica e sviluppo sostenibile">
            <a:extLst>
              <a:ext uri="{FF2B5EF4-FFF2-40B4-BE49-F238E27FC236}">
                <a16:creationId xmlns:a16="http://schemas.microsoft.com/office/drawing/2014/main" id="{67943F71-15EF-4296-AF38-6B8D998AB228}"/>
              </a:ext>
            </a:extLst>
          </p:cNvPr>
          <p:cNvPicPr>
            <a:picLocks noChangeArrowheads="1"/>
          </p:cNvPicPr>
          <p:nvPr/>
        </p:nvPicPr>
        <p:blipFill rotWithShape="1">
          <a:blip r:embed="rId9">
            <a:duotone>
              <a:schemeClr val="bg2">
                <a:shade val="45000"/>
                <a:satMod val="135000"/>
              </a:schemeClr>
              <a:prstClr val="white"/>
            </a:duotone>
            <a:extLst>
              <a:ext uri="{28A0092B-C50C-407E-A947-70E740481C1C}">
                <a14:useLocalDpi xmlns:a14="http://schemas.microsoft.com/office/drawing/2010/main" val="0"/>
              </a:ext>
            </a:extLst>
          </a:blip>
          <a:srcRect l="15044" r="12831"/>
          <a:stretch/>
        </p:blipFill>
        <p:spPr bwMode="auto">
          <a:xfrm>
            <a:off x="6912000" y="1080000"/>
            <a:ext cx="1656000" cy="1656000"/>
          </a:xfrm>
          <a:prstGeom prst="ellipse">
            <a:avLst/>
          </a:prstGeom>
          <a:noFill/>
          <a:extLst>
            <a:ext uri="{909E8E84-426E-40DD-AFC4-6F175D3DCCD1}">
              <a14:hiddenFill xmlns:a14="http://schemas.microsoft.com/office/drawing/2010/main">
                <a:solidFill>
                  <a:srgbClr val="FFFFFF"/>
                </a:solidFill>
              </a14:hiddenFill>
            </a:ext>
          </a:extLst>
        </p:spPr>
      </p:pic>
      <p:pic>
        <p:nvPicPr>
          <p:cNvPr id="17" name="Immagine 16">
            <a:extLst>
              <a:ext uri="{FF2B5EF4-FFF2-40B4-BE49-F238E27FC236}">
                <a16:creationId xmlns:a16="http://schemas.microsoft.com/office/drawing/2014/main" id="{CD9C320F-75C2-4D10-ACB1-3F3C1391FE5D}"/>
              </a:ext>
            </a:extLst>
          </p:cNvPr>
          <p:cNvPicPr>
            <a:picLocks/>
          </p:cNvPicPr>
          <p:nvPr/>
        </p:nvPicPr>
        <p:blipFill rotWithShape="1">
          <a:blip r:embed="rId10"/>
          <a:srcRect t="10427" b="28837"/>
          <a:stretch/>
        </p:blipFill>
        <p:spPr>
          <a:xfrm>
            <a:off x="6912000" y="3708000"/>
            <a:ext cx="1656000" cy="1656000"/>
          </a:xfrm>
          <a:prstGeom prst="ellipse">
            <a:avLst/>
          </a:prstGeom>
        </p:spPr>
      </p:pic>
      <p:sp>
        <p:nvSpPr>
          <p:cNvPr id="19" name="CasellaDiTesto 18">
            <a:extLst>
              <a:ext uri="{FF2B5EF4-FFF2-40B4-BE49-F238E27FC236}">
                <a16:creationId xmlns:a16="http://schemas.microsoft.com/office/drawing/2014/main" id="{F8349A4F-816E-4AB0-B08C-4B07D91A46F8}"/>
              </a:ext>
            </a:extLst>
          </p:cNvPr>
          <p:cNvSpPr txBox="1"/>
          <p:nvPr/>
        </p:nvSpPr>
        <p:spPr>
          <a:xfrm>
            <a:off x="6614138" y="5372186"/>
            <a:ext cx="2238195" cy="369332"/>
          </a:xfrm>
          <a:prstGeom prst="rect">
            <a:avLst/>
          </a:prstGeom>
          <a:noFill/>
        </p:spPr>
        <p:txBody>
          <a:bodyPr wrap="square" rtlCol="0">
            <a:spAutoFit/>
          </a:bodyPr>
          <a:lstStyle/>
          <a:p>
            <a:pPr algn="ctr"/>
            <a:r>
              <a:rPr lang="it-IT" b="1" dirty="0">
                <a:solidFill>
                  <a:srgbClr val="00A197"/>
                </a:solidFill>
                <a:latin typeface="Calibri" panose="020F0502020204030204" pitchFamily="34" charset="0"/>
                <a:cs typeface="Calibri" panose="020F0502020204030204" pitchFamily="34" charset="0"/>
              </a:rPr>
              <a:t>170 azioni quotidiane</a:t>
            </a:r>
          </a:p>
        </p:txBody>
      </p:sp>
      <p:pic>
        <p:nvPicPr>
          <p:cNvPr id="20" name="Immagine 19">
            <a:extLst>
              <a:ext uri="{FF2B5EF4-FFF2-40B4-BE49-F238E27FC236}">
                <a16:creationId xmlns:a16="http://schemas.microsoft.com/office/drawing/2014/main" id="{D19B7F30-4366-432A-A43F-6C888F5F8AF4}"/>
              </a:ext>
            </a:extLst>
          </p:cNvPr>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ackgroundRemoval t="9551" b="89888" l="6714" r="95406">
                        <a14:foregroundMark x1="91166" y1="21910" x2="91166" y2="21910"/>
                        <a14:foregroundMark x1="7067" y1="38202" x2="7067" y2="38202"/>
                        <a14:foregroundMark x1="95406" y1="12360" x2="95406" y2="12360"/>
                      </a14:backgroundRemoval>
                    </a14:imgEffect>
                  </a14:imgLayer>
                </a14:imgProps>
              </a:ext>
              <a:ext uri="{28A0092B-C50C-407E-A947-70E740481C1C}">
                <a14:useLocalDpi xmlns:a14="http://schemas.microsoft.com/office/drawing/2010/main" val="0"/>
              </a:ext>
            </a:extLst>
          </a:blip>
          <a:stretch>
            <a:fillRect/>
          </a:stretch>
        </p:blipFill>
        <p:spPr>
          <a:xfrm rot="10800000" flipH="1" flipV="1">
            <a:off x="5388646" y="4327996"/>
            <a:ext cx="1462708" cy="658055"/>
          </a:xfrm>
          <a:prstGeom prst="rect">
            <a:avLst/>
          </a:prstGeom>
        </p:spPr>
      </p:pic>
      <p:sp>
        <p:nvSpPr>
          <p:cNvPr id="21" name="CasellaDiTesto 20">
            <a:extLst>
              <a:ext uri="{FF2B5EF4-FFF2-40B4-BE49-F238E27FC236}">
                <a16:creationId xmlns:a16="http://schemas.microsoft.com/office/drawing/2014/main" id="{71A3259E-8C3D-4B2D-A897-F3EFB56C6BCE}"/>
              </a:ext>
            </a:extLst>
          </p:cNvPr>
          <p:cNvSpPr txBox="1"/>
          <p:nvPr/>
        </p:nvSpPr>
        <p:spPr>
          <a:xfrm>
            <a:off x="3450026" y="2836800"/>
            <a:ext cx="2150114" cy="646331"/>
          </a:xfrm>
          <a:prstGeom prst="rect">
            <a:avLst/>
          </a:prstGeom>
          <a:noFill/>
        </p:spPr>
        <p:txBody>
          <a:bodyPr wrap="square" rtlCol="0">
            <a:spAutoFit/>
          </a:bodyPr>
          <a:lstStyle/>
          <a:p>
            <a:pPr algn="ctr"/>
            <a:r>
              <a:rPr lang="it-IT" b="1" dirty="0">
                <a:solidFill>
                  <a:schemeClr val="bg1">
                    <a:lumMod val="85000"/>
                  </a:schemeClr>
                </a:solidFill>
                <a:latin typeface="Calibri" panose="020F0502020204030204" pitchFamily="34" charset="0"/>
                <a:cs typeface="Calibri" panose="020F0502020204030204" pitchFamily="34" charset="0"/>
              </a:rPr>
              <a:t>I 17 obiettivi (</a:t>
            </a:r>
            <a:r>
              <a:rPr lang="it-IT" b="1" dirty="0" err="1">
                <a:solidFill>
                  <a:schemeClr val="bg1">
                    <a:lumMod val="85000"/>
                  </a:schemeClr>
                </a:solidFill>
                <a:latin typeface="Calibri" panose="020F0502020204030204" pitchFamily="34" charset="0"/>
                <a:cs typeface="Calibri" panose="020F0502020204030204" pitchFamily="34" charset="0"/>
              </a:rPr>
              <a:t>SDGs</a:t>
            </a:r>
            <a:r>
              <a:rPr lang="it-IT" b="1" dirty="0">
                <a:solidFill>
                  <a:schemeClr val="bg1">
                    <a:lumMod val="85000"/>
                  </a:schemeClr>
                </a:solidFill>
                <a:latin typeface="Calibri" panose="020F0502020204030204" pitchFamily="34" charset="0"/>
                <a:cs typeface="Calibri" panose="020F0502020204030204" pitchFamily="34" charset="0"/>
              </a:rPr>
              <a:t>) e i 169 target</a:t>
            </a:r>
          </a:p>
        </p:txBody>
      </p:sp>
    </p:spTree>
    <p:extLst>
      <p:ext uri="{BB962C8B-B14F-4D97-AF65-F5344CB8AC3E}">
        <p14:creationId xmlns:p14="http://schemas.microsoft.com/office/powerpoint/2010/main" val="36772929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2EAA910E-3F81-46D3-A05F-51E7E3A76444}"/>
              </a:ext>
            </a:extLst>
          </p:cNvPr>
          <p:cNvSpPr txBox="1">
            <a:spLocks/>
          </p:cNvSpPr>
          <p:nvPr/>
        </p:nvSpPr>
        <p:spPr>
          <a:xfrm>
            <a:off x="234000" y="475200"/>
            <a:ext cx="8690400" cy="505528"/>
          </a:xfrm>
          <a:prstGeom prst="rect">
            <a:avLst/>
          </a:prstGeom>
        </p:spPr>
        <p:txBody>
          <a:bodyPr vert="horz" lIns="0" tIns="0" rIns="0" bIns="0" rtlCol="0" anchor="t" anchorCtr="0">
            <a:noAutofit/>
          </a:bodyPr>
          <a:lstStyle>
            <a:lvl1pPr algn="l" rtl="0" eaLnBrk="1" fontAlgn="base" hangingPunct="1">
              <a:lnSpc>
                <a:spcPts val="2400"/>
              </a:lnSpc>
              <a:spcBef>
                <a:spcPct val="0"/>
              </a:spcBef>
              <a:spcAft>
                <a:spcPct val="0"/>
              </a:spcAft>
              <a:defRPr lang="en-GB" sz="2200" b="1" kern="1200" noProof="0" dirty="0">
                <a:solidFill>
                  <a:schemeClr val="tx1"/>
                </a:solidFill>
                <a:latin typeface="+mj-lt"/>
                <a:ea typeface="+mj-ea"/>
                <a:cs typeface="Arial" panose="020B0604020202020204" pitchFamily="34" charset="0"/>
              </a:defRPr>
            </a:lvl1pPr>
            <a:lvl2pPr algn="ctr" rtl="0" eaLnBrk="1" fontAlgn="base" hangingPunct="1">
              <a:spcBef>
                <a:spcPct val="0"/>
              </a:spcBef>
              <a:spcAft>
                <a:spcPct val="0"/>
              </a:spcAft>
              <a:defRPr sz="3300">
                <a:solidFill>
                  <a:schemeClr val="tx1"/>
                </a:solidFill>
                <a:latin typeface="Arial" charset="0"/>
              </a:defRPr>
            </a:lvl2pPr>
            <a:lvl3pPr algn="ctr" rtl="0" eaLnBrk="1" fontAlgn="base" hangingPunct="1">
              <a:spcBef>
                <a:spcPct val="0"/>
              </a:spcBef>
              <a:spcAft>
                <a:spcPct val="0"/>
              </a:spcAft>
              <a:defRPr sz="3300">
                <a:solidFill>
                  <a:schemeClr val="tx1"/>
                </a:solidFill>
                <a:latin typeface="Arial" charset="0"/>
              </a:defRPr>
            </a:lvl3pPr>
            <a:lvl4pPr algn="ctr" rtl="0" eaLnBrk="1" fontAlgn="base" hangingPunct="1">
              <a:spcBef>
                <a:spcPct val="0"/>
              </a:spcBef>
              <a:spcAft>
                <a:spcPct val="0"/>
              </a:spcAft>
              <a:defRPr sz="3300">
                <a:solidFill>
                  <a:schemeClr val="tx1"/>
                </a:solidFill>
                <a:latin typeface="Arial" charset="0"/>
              </a:defRPr>
            </a:lvl4pPr>
            <a:lvl5pPr algn="ctr" rtl="0" eaLnBrk="1" fontAlgn="base" hangingPunct="1">
              <a:spcBef>
                <a:spcPct val="0"/>
              </a:spcBef>
              <a:spcAft>
                <a:spcPct val="0"/>
              </a:spcAft>
              <a:defRPr sz="3300">
                <a:solidFill>
                  <a:schemeClr val="tx1"/>
                </a:solidFill>
                <a:latin typeface="Arial" charset="0"/>
              </a:defRPr>
            </a:lvl5pPr>
            <a:lvl6pPr marL="342875" algn="ctr" rtl="0" eaLnBrk="1" fontAlgn="base" hangingPunct="1">
              <a:spcBef>
                <a:spcPct val="0"/>
              </a:spcBef>
              <a:spcAft>
                <a:spcPct val="0"/>
              </a:spcAft>
              <a:defRPr sz="3300">
                <a:solidFill>
                  <a:schemeClr val="tx1"/>
                </a:solidFill>
                <a:latin typeface="Arial" charset="0"/>
              </a:defRPr>
            </a:lvl6pPr>
            <a:lvl7pPr marL="685749" algn="ctr" rtl="0" eaLnBrk="1" fontAlgn="base" hangingPunct="1">
              <a:spcBef>
                <a:spcPct val="0"/>
              </a:spcBef>
              <a:spcAft>
                <a:spcPct val="0"/>
              </a:spcAft>
              <a:defRPr sz="3300">
                <a:solidFill>
                  <a:schemeClr val="tx1"/>
                </a:solidFill>
                <a:latin typeface="Arial" charset="0"/>
              </a:defRPr>
            </a:lvl7pPr>
            <a:lvl8pPr marL="1028624" algn="ctr" rtl="0" eaLnBrk="1" fontAlgn="base" hangingPunct="1">
              <a:spcBef>
                <a:spcPct val="0"/>
              </a:spcBef>
              <a:spcAft>
                <a:spcPct val="0"/>
              </a:spcAft>
              <a:defRPr sz="3300">
                <a:solidFill>
                  <a:schemeClr val="tx1"/>
                </a:solidFill>
                <a:latin typeface="Arial" charset="0"/>
              </a:defRPr>
            </a:lvl8pPr>
            <a:lvl9pPr marL="1371498" algn="ctr" rtl="0" eaLnBrk="1" fontAlgn="base" hangingPunct="1">
              <a:spcBef>
                <a:spcPct val="0"/>
              </a:spcBef>
              <a:spcAft>
                <a:spcPct val="0"/>
              </a:spcAft>
              <a:defRPr sz="3300">
                <a:solidFill>
                  <a:schemeClr val="tx1"/>
                </a:solidFill>
                <a:latin typeface="Arial" charset="0"/>
              </a:defRPr>
            </a:lvl9pPr>
          </a:lstStyle>
          <a:p>
            <a:pPr lvl="0"/>
            <a:r>
              <a:rPr lang="it-IT" sz="2800" b="0" spc="-1" dirty="0">
                <a:latin typeface="+mn-lt"/>
                <a:cs typeface="+mj-cs"/>
              </a:rPr>
              <a:t>170 azioni quotidiane</a:t>
            </a:r>
          </a:p>
        </p:txBody>
      </p:sp>
      <p:sp>
        <p:nvSpPr>
          <p:cNvPr id="15" name="CasellaDiTesto 14">
            <a:extLst>
              <a:ext uri="{FF2B5EF4-FFF2-40B4-BE49-F238E27FC236}">
                <a16:creationId xmlns:a16="http://schemas.microsoft.com/office/drawing/2014/main" id="{9684EAC5-F44C-40A6-831D-2EDECD022A49}"/>
              </a:ext>
            </a:extLst>
          </p:cNvPr>
          <p:cNvSpPr txBox="1"/>
          <p:nvPr/>
        </p:nvSpPr>
        <p:spPr>
          <a:xfrm>
            <a:off x="234000" y="1339200"/>
            <a:ext cx="5702106" cy="2669962"/>
          </a:xfrm>
          <a:prstGeom prst="rect">
            <a:avLst/>
          </a:prstGeom>
          <a:noFill/>
        </p:spPr>
        <p:txBody>
          <a:bodyPr wrap="square" rtlCol="0">
            <a:spAutoFit/>
          </a:bodyPr>
          <a:lstStyle/>
          <a:p>
            <a:pPr>
              <a:spcAft>
                <a:spcPts val="600"/>
              </a:spcAft>
            </a:pPr>
            <a:r>
              <a:rPr lang="it-IT" sz="2000" dirty="0"/>
              <a:t>La </a:t>
            </a:r>
            <a:r>
              <a:rPr lang="it-IT" sz="2000" b="1" dirty="0">
                <a:solidFill>
                  <a:srgbClr val="00A197"/>
                </a:solidFill>
              </a:rPr>
              <a:t>realizzazione</a:t>
            </a:r>
            <a:r>
              <a:rPr lang="it-IT" sz="2000" dirty="0"/>
              <a:t> degli </a:t>
            </a:r>
            <a:r>
              <a:rPr lang="it-IT" sz="2000" b="1" dirty="0">
                <a:solidFill>
                  <a:srgbClr val="00A197"/>
                </a:solidFill>
              </a:rPr>
              <a:t>obiettivi</a:t>
            </a:r>
            <a:r>
              <a:rPr lang="it-IT" sz="2000" dirty="0"/>
              <a:t> </a:t>
            </a:r>
            <a:r>
              <a:rPr lang="it-IT" sz="2000" b="1" dirty="0">
                <a:solidFill>
                  <a:srgbClr val="00A197"/>
                </a:solidFill>
              </a:rPr>
              <a:t>dell’Agenda</a:t>
            </a:r>
            <a:r>
              <a:rPr lang="it-IT" sz="2000" dirty="0"/>
              <a:t> </a:t>
            </a:r>
            <a:r>
              <a:rPr lang="it-IT" sz="2000" b="1" dirty="0">
                <a:solidFill>
                  <a:srgbClr val="00A197"/>
                </a:solidFill>
              </a:rPr>
              <a:t>2030</a:t>
            </a:r>
            <a:r>
              <a:rPr lang="it-IT" sz="2000" dirty="0"/>
              <a:t> passa attraverso </a:t>
            </a:r>
            <a:r>
              <a:rPr lang="it-IT" sz="2000" b="1" dirty="0">
                <a:solidFill>
                  <a:srgbClr val="00A197"/>
                </a:solidFill>
              </a:rPr>
              <a:t>l’impegno</a:t>
            </a:r>
            <a:r>
              <a:rPr lang="it-IT" sz="2000" dirty="0"/>
              <a:t> di </a:t>
            </a:r>
            <a:r>
              <a:rPr lang="it-IT" sz="2000" b="1" dirty="0">
                <a:solidFill>
                  <a:srgbClr val="00A197"/>
                </a:solidFill>
              </a:rPr>
              <a:t>tutti</a:t>
            </a:r>
            <a:r>
              <a:rPr lang="it-IT" sz="2000" dirty="0"/>
              <a:t> gli </a:t>
            </a:r>
            <a:r>
              <a:rPr lang="it-IT" sz="2000" b="1" dirty="0">
                <a:solidFill>
                  <a:srgbClr val="00A197"/>
                </a:solidFill>
              </a:rPr>
              <a:t>attori</a:t>
            </a:r>
            <a:r>
              <a:rPr lang="it-IT" sz="2000" dirty="0"/>
              <a:t> coinvolti:</a:t>
            </a:r>
          </a:p>
          <a:p>
            <a:pPr marL="285750" indent="-285750">
              <a:spcAft>
                <a:spcPts val="600"/>
              </a:spcAft>
              <a:buFont typeface="Arial" panose="020B0604020202020204" pitchFamily="34" charset="0"/>
              <a:buChar char="•"/>
            </a:pPr>
            <a:r>
              <a:rPr lang="it-IT" sz="2000" b="1" dirty="0">
                <a:solidFill>
                  <a:srgbClr val="00A197"/>
                </a:solidFill>
              </a:rPr>
              <a:t>Stati</a:t>
            </a:r>
            <a:r>
              <a:rPr lang="it-IT" sz="2000" dirty="0"/>
              <a:t>, </a:t>
            </a:r>
            <a:r>
              <a:rPr lang="it-IT" sz="2000" b="1" dirty="0">
                <a:solidFill>
                  <a:srgbClr val="00A197"/>
                </a:solidFill>
              </a:rPr>
              <a:t>governi</a:t>
            </a:r>
            <a:r>
              <a:rPr lang="it-IT" sz="2000" dirty="0"/>
              <a:t> e </a:t>
            </a:r>
            <a:r>
              <a:rPr lang="it-IT" sz="2000" b="1" dirty="0">
                <a:solidFill>
                  <a:srgbClr val="00A197"/>
                </a:solidFill>
              </a:rPr>
              <a:t>istituzioni</a:t>
            </a:r>
            <a:r>
              <a:rPr lang="it-IT" sz="2000" dirty="0"/>
              <a:t> </a:t>
            </a:r>
            <a:r>
              <a:rPr lang="it-IT" sz="2000" b="1" dirty="0">
                <a:solidFill>
                  <a:srgbClr val="00A197"/>
                </a:solidFill>
              </a:rPr>
              <a:t>pubbliche</a:t>
            </a:r>
          </a:p>
          <a:p>
            <a:pPr marL="285750" indent="-285750">
              <a:spcAft>
                <a:spcPts val="600"/>
              </a:spcAft>
              <a:buFont typeface="Arial" panose="020B0604020202020204" pitchFamily="34" charset="0"/>
              <a:buChar char="•"/>
            </a:pPr>
            <a:r>
              <a:rPr lang="it-IT" sz="2000" b="1" dirty="0">
                <a:solidFill>
                  <a:srgbClr val="00A197"/>
                </a:solidFill>
              </a:rPr>
              <a:t>Imprese</a:t>
            </a:r>
          </a:p>
          <a:p>
            <a:pPr marL="285750" indent="-285750">
              <a:spcAft>
                <a:spcPts val="600"/>
              </a:spcAft>
              <a:buFont typeface="Arial" panose="020B0604020202020204" pitchFamily="34" charset="0"/>
              <a:buChar char="•"/>
            </a:pPr>
            <a:r>
              <a:rPr lang="it-IT" sz="2000" b="1" dirty="0">
                <a:solidFill>
                  <a:srgbClr val="00A197"/>
                </a:solidFill>
              </a:rPr>
              <a:t>Associazioni</a:t>
            </a:r>
          </a:p>
          <a:p>
            <a:pPr marL="285750" indent="-285750">
              <a:spcAft>
                <a:spcPts val="600"/>
              </a:spcAft>
              <a:buFont typeface="Arial" panose="020B0604020202020204" pitchFamily="34" charset="0"/>
              <a:buChar char="•"/>
            </a:pPr>
            <a:r>
              <a:rPr lang="it-IT" sz="2000" b="1" dirty="0">
                <a:solidFill>
                  <a:srgbClr val="00A197"/>
                </a:solidFill>
              </a:rPr>
              <a:t>Cittadini</a:t>
            </a:r>
          </a:p>
          <a:p>
            <a:pPr marL="342900" indent="-342900" algn="just">
              <a:spcBef>
                <a:spcPts val="300"/>
              </a:spcBef>
              <a:buClr>
                <a:srgbClr val="009DBB"/>
              </a:buClr>
              <a:buFont typeface="Wingdings" panose="05000000000000000000" pitchFamily="2" charset="2"/>
              <a:buChar char="ü"/>
            </a:pPr>
            <a:endParaRPr lang="it-CH" sz="2000" dirty="0">
              <a:latin typeface="Calibri" panose="020F0502020204030204" pitchFamily="34" charset="0"/>
              <a:cs typeface="Calibri" panose="020F0502020204030204" pitchFamily="34" charset="0"/>
            </a:endParaRPr>
          </a:p>
        </p:txBody>
      </p:sp>
      <p:sp>
        <p:nvSpPr>
          <p:cNvPr id="7" name="CasellaDiTesto 6">
            <a:extLst>
              <a:ext uri="{FF2B5EF4-FFF2-40B4-BE49-F238E27FC236}">
                <a16:creationId xmlns:a16="http://schemas.microsoft.com/office/drawing/2014/main" id="{78BBD03B-A5C5-47AA-8481-FEEF519DA1B8}"/>
              </a:ext>
            </a:extLst>
          </p:cNvPr>
          <p:cNvSpPr txBox="1"/>
          <p:nvPr/>
        </p:nvSpPr>
        <p:spPr>
          <a:xfrm>
            <a:off x="270000" y="6318002"/>
            <a:ext cx="341760" cy="276999"/>
          </a:xfrm>
          <a:prstGeom prst="rect">
            <a:avLst/>
          </a:prstGeom>
          <a:noFill/>
        </p:spPr>
        <p:txBody>
          <a:bodyPr wrap="none" rtlCol="0">
            <a:spAutoFit/>
          </a:bodyPr>
          <a:lstStyle/>
          <a:p>
            <a:r>
              <a:rPr lang="it-IT" sz="1200" dirty="0">
                <a:solidFill>
                  <a:srgbClr val="00A197"/>
                </a:solidFill>
                <a:latin typeface="Calibri" panose="020F0502020204030204" pitchFamily="34" charset="0"/>
                <a:cs typeface="Calibri" panose="020F0502020204030204" pitchFamily="34" charset="0"/>
              </a:rPr>
              <a:t>41</a:t>
            </a:r>
          </a:p>
        </p:txBody>
      </p:sp>
      <p:pic>
        <p:nvPicPr>
          <p:cNvPr id="8" name="Immagine 7">
            <a:extLst>
              <a:ext uri="{FF2B5EF4-FFF2-40B4-BE49-F238E27FC236}">
                <a16:creationId xmlns:a16="http://schemas.microsoft.com/office/drawing/2014/main" id="{19127CAD-21FB-440D-A909-8DD3EF5BFE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0802" y="6498000"/>
            <a:ext cx="1108567" cy="162000"/>
          </a:xfrm>
          <a:prstGeom prst="rect">
            <a:avLst/>
          </a:prstGeom>
        </p:spPr>
      </p:pic>
      <p:sp>
        <p:nvSpPr>
          <p:cNvPr id="2" name="Rettangolo con angoli arrotondati 1">
            <a:extLst>
              <a:ext uri="{FF2B5EF4-FFF2-40B4-BE49-F238E27FC236}">
                <a16:creationId xmlns:a16="http://schemas.microsoft.com/office/drawing/2014/main" id="{8CD074BE-D9F4-44D8-AE2C-7F64D7E1035D}"/>
              </a:ext>
            </a:extLst>
          </p:cNvPr>
          <p:cNvSpPr/>
          <p:nvPr/>
        </p:nvSpPr>
        <p:spPr>
          <a:xfrm>
            <a:off x="233999" y="3777525"/>
            <a:ext cx="8640000" cy="951036"/>
          </a:xfrm>
          <a:prstGeom prst="roundRect">
            <a:avLst/>
          </a:prstGeom>
          <a:solidFill>
            <a:srgbClr val="00A1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t-IT" sz="2000" dirty="0"/>
              <a:t>Se gli </a:t>
            </a:r>
            <a:r>
              <a:rPr lang="it-IT" sz="2000" b="1" dirty="0"/>
              <a:t>obiettivi</a:t>
            </a:r>
            <a:r>
              <a:rPr lang="it-IT" sz="2000" dirty="0"/>
              <a:t> dell’</a:t>
            </a:r>
            <a:r>
              <a:rPr lang="it-IT" sz="2000" b="1" dirty="0"/>
              <a:t>Agenda</a:t>
            </a:r>
            <a:r>
              <a:rPr lang="it-IT" sz="2000" dirty="0"/>
              <a:t> </a:t>
            </a:r>
            <a:r>
              <a:rPr lang="it-IT" sz="2000" b="1" dirty="0"/>
              <a:t>2030</a:t>
            </a:r>
            <a:r>
              <a:rPr lang="it-IT" sz="2000" dirty="0"/>
              <a:t> sono tra loro </a:t>
            </a:r>
            <a:r>
              <a:rPr lang="it-IT" sz="2000" b="1" dirty="0"/>
              <a:t>correlati</a:t>
            </a:r>
            <a:r>
              <a:rPr lang="it-IT" sz="2000" dirty="0"/>
              <a:t>, è evidente che la </a:t>
            </a:r>
            <a:r>
              <a:rPr lang="it-IT" sz="2000" b="1" dirty="0"/>
              <a:t>realizzazione</a:t>
            </a:r>
            <a:r>
              <a:rPr lang="it-IT" sz="2000" dirty="0"/>
              <a:t> degli stessi  passa attraverso la </a:t>
            </a:r>
            <a:r>
              <a:rPr lang="it-IT" sz="2000" b="1" dirty="0"/>
              <a:t>collaborazione</a:t>
            </a:r>
            <a:r>
              <a:rPr lang="it-IT" sz="2000" dirty="0"/>
              <a:t> tra i diversi </a:t>
            </a:r>
            <a:r>
              <a:rPr lang="it-IT" sz="2000" b="1" dirty="0"/>
              <a:t>attori.</a:t>
            </a:r>
          </a:p>
        </p:txBody>
      </p:sp>
      <p:sp>
        <p:nvSpPr>
          <p:cNvPr id="3" name="Rettangolo con angoli arrotondati 2">
            <a:extLst>
              <a:ext uri="{FF2B5EF4-FFF2-40B4-BE49-F238E27FC236}">
                <a16:creationId xmlns:a16="http://schemas.microsoft.com/office/drawing/2014/main" id="{29094365-7E73-4C05-BF65-EE26C9315685}"/>
              </a:ext>
            </a:extLst>
          </p:cNvPr>
          <p:cNvSpPr/>
          <p:nvPr/>
        </p:nvSpPr>
        <p:spPr>
          <a:xfrm>
            <a:off x="234000" y="4976735"/>
            <a:ext cx="8640000" cy="931990"/>
          </a:xfrm>
          <a:prstGeom prst="roundRect">
            <a:avLst/>
          </a:prstGeom>
          <a:noFill/>
          <a:ln>
            <a:solidFill>
              <a:srgbClr val="00A1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t-IT" sz="2400" b="1" dirty="0">
                <a:solidFill>
                  <a:srgbClr val="00A197"/>
                </a:solidFill>
              </a:rPr>
              <a:t>Quindi anche noi possiamo e dobbiamo contribuire alla realizzazione degli obiettivi dell’Agenda 2030</a:t>
            </a:r>
            <a:endParaRPr lang="it-IT" sz="2400" dirty="0">
              <a:solidFill>
                <a:srgbClr val="00A197"/>
              </a:solidFill>
            </a:endParaRPr>
          </a:p>
        </p:txBody>
      </p:sp>
      <p:pic>
        <p:nvPicPr>
          <p:cNvPr id="10" name="Picture 2" descr="Agenda 2030 per lo sviluppo sostenibile - Agenzia per la coesione  territoriale">
            <a:extLst>
              <a:ext uri="{FF2B5EF4-FFF2-40B4-BE49-F238E27FC236}">
                <a16:creationId xmlns:a16="http://schemas.microsoft.com/office/drawing/2014/main" id="{22D10F1F-65C9-4CE5-9443-02F9F356BBE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734" t="6016" r="3956" b="14219"/>
          <a:stretch/>
        </p:blipFill>
        <p:spPr bwMode="auto">
          <a:xfrm>
            <a:off x="6076858" y="1333832"/>
            <a:ext cx="2833142" cy="16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68103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2EAA910E-3F81-46D3-A05F-51E7E3A76444}"/>
              </a:ext>
            </a:extLst>
          </p:cNvPr>
          <p:cNvSpPr txBox="1">
            <a:spLocks/>
          </p:cNvSpPr>
          <p:nvPr/>
        </p:nvSpPr>
        <p:spPr>
          <a:xfrm>
            <a:off x="234000" y="475200"/>
            <a:ext cx="8690400" cy="505528"/>
          </a:xfrm>
          <a:prstGeom prst="rect">
            <a:avLst/>
          </a:prstGeom>
        </p:spPr>
        <p:txBody>
          <a:bodyPr vert="horz" lIns="0" tIns="0" rIns="0" bIns="0" rtlCol="0" anchor="t" anchorCtr="0">
            <a:noAutofit/>
          </a:bodyPr>
          <a:lstStyle>
            <a:lvl1pPr algn="l" rtl="0" eaLnBrk="1" fontAlgn="base" hangingPunct="1">
              <a:lnSpc>
                <a:spcPts val="2400"/>
              </a:lnSpc>
              <a:spcBef>
                <a:spcPct val="0"/>
              </a:spcBef>
              <a:spcAft>
                <a:spcPct val="0"/>
              </a:spcAft>
              <a:defRPr lang="en-GB" sz="2200" b="1" kern="1200" noProof="0" dirty="0">
                <a:solidFill>
                  <a:schemeClr val="tx1"/>
                </a:solidFill>
                <a:latin typeface="+mj-lt"/>
                <a:ea typeface="+mj-ea"/>
                <a:cs typeface="Arial" panose="020B0604020202020204" pitchFamily="34" charset="0"/>
              </a:defRPr>
            </a:lvl1pPr>
            <a:lvl2pPr algn="ctr" rtl="0" eaLnBrk="1" fontAlgn="base" hangingPunct="1">
              <a:spcBef>
                <a:spcPct val="0"/>
              </a:spcBef>
              <a:spcAft>
                <a:spcPct val="0"/>
              </a:spcAft>
              <a:defRPr sz="3300">
                <a:solidFill>
                  <a:schemeClr val="tx1"/>
                </a:solidFill>
                <a:latin typeface="Arial" charset="0"/>
              </a:defRPr>
            </a:lvl2pPr>
            <a:lvl3pPr algn="ctr" rtl="0" eaLnBrk="1" fontAlgn="base" hangingPunct="1">
              <a:spcBef>
                <a:spcPct val="0"/>
              </a:spcBef>
              <a:spcAft>
                <a:spcPct val="0"/>
              </a:spcAft>
              <a:defRPr sz="3300">
                <a:solidFill>
                  <a:schemeClr val="tx1"/>
                </a:solidFill>
                <a:latin typeface="Arial" charset="0"/>
              </a:defRPr>
            </a:lvl3pPr>
            <a:lvl4pPr algn="ctr" rtl="0" eaLnBrk="1" fontAlgn="base" hangingPunct="1">
              <a:spcBef>
                <a:spcPct val="0"/>
              </a:spcBef>
              <a:spcAft>
                <a:spcPct val="0"/>
              </a:spcAft>
              <a:defRPr sz="3300">
                <a:solidFill>
                  <a:schemeClr val="tx1"/>
                </a:solidFill>
                <a:latin typeface="Arial" charset="0"/>
              </a:defRPr>
            </a:lvl4pPr>
            <a:lvl5pPr algn="ctr" rtl="0" eaLnBrk="1" fontAlgn="base" hangingPunct="1">
              <a:spcBef>
                <a:spcPct val="0"/>
              </a:spcBef>
              <a:spcAft>
                <a:spcPct val="0"/>
              </a:spcAft>
              <a:defRPr sz="3300">
                <a:solidFill>
                  <a:schemeClr val="tx1"/>
                </a:solidFill>
                <a:latin typeface="Arial" charset="0"/>
              </a:defRPr>
            </a:lvl5pPr>
            <a:lvl6pPr marL="342875" algn="ctr" rtl="0" eaLnBrk="1" fontAlgn="base" hangingPunct="1">
              <a:spcBef>
                <a:spcPct val="0"/>
              </a:spcBef>
              <a:spcAft>
                <a:spcPct val="0"/>
              </a:spcAft>
              <a:defRPr sz="3300">
                <a:solidFill>
                  <a:schemeClr val="tx1"/>
                </a:solidFill>
                <a:latin typeface="Arial" charset="0"/>
              </a:defRPr>
            </a:lvl6pPr>
            <a:lvl7pPr marL="685749" algn="ctr" rtl="0" eaLnBrk="1" fontAlgn="base" hangingPunct="1">
              <a:spcBef>
                <a:spcPct val="0"/>
              </a:spcBef>
              <a:spcAft>
                <a:spcPct val="0"/>
              </a:spcAft>
              <a:defRPr sz="3300">
                <a:solidFill>
                  <a:schemeClr val="tx1"/>
                </a:solidFill>
                <a:latin typeface="Arial" charset="0"/>
              </a:defRPr>
            </a:lvl7pPr>
            <a:lvl8pPr marL="1028624" algn="ctr" rtl="0" eaLnBrk="1" fontAlgn="base" hangingPunct="1">
              <a:spcBef>
                <a:spcPct val="0"/>
              </a:spcBef>
              <a:spcAft>
                <a:spcPct val="0"/>
              </a:spcAft>
              <a:defRPr sz="3300">
                <a:solidFill>
                  <a:schemeClr val="tx1"/>
                </a:solidFill>
                <a:latin typeface="Arial" charset="0"/>
              </a:defRPr>
            </a:lvl8pPr>
            <a:lvl9pPr marL="1371498" algn="ctr" rtl="0" eaLnBrk="1" fontAlgn="base" hangingPunct="1">
              <a:spcBef>
                <a:spcPct val="0"/>
              </a:spcBef>
              <a:spcAft>
                <a:spcPct val="0"/>
              </a:spcAft>
              <a:defRPr sz="3300">
                <a:solidFill>
                  <a:schemeClr val="tx1"/>
                </a:solidFill>
                <a:latin typeface="Arial" charset="0"/>
              </a:defRPr>
            </a:lvl9pPr>
          </a:lstStyle>
          <a:p>
            <a:r>
              <a:rPr lang="it-IT" sz="2800" b="0" spc="-1" dirty="0">
                <a:latin typeface="+mn-lt"/>
                <a:cs typeface="+mj-cs"/>
              </a:rPr>
              <a:t>170 azioni quotidiane</a:t>
            </a:r>
          </a:p>
        </p:txBody>
      </p:sp>
      <p:sp>
        <p:nvSpPr>
          <p:cNvPr id="7" name="CasellaDiTesto 6">
            <a:extLst>
              <a:ext uri="{FF2B5EF4-FFF2-40B4-BE49-F238E27FC236}">
                <a16:creationId xmlns:a16="http://schemas.microsoft.com/office/drawing/2014/main" id="{78BBD03B-A5C5-47AA-8481-FEEF519DA1B8}"/>
              </a:ext>
            </a:extLst>
          </p:cNvPr>
          <p:cNvSpPr txBox="1"/>
          <p:nvPr/>
        </p:nvSpPr>
        <p:spPr>
          <a:xfrm>
            <a:off x="270000" y="6318002"/>
            <a:ext cx="341760" cy="276999"/>
          </a:xfrm>
          <a:prstGeom prst="rect">
            <a:avLst/>
          </a:prstGeom>
          <a:noFill/>
        </p:spPr>
        <p:txBody>
          <a:bodyPr wrap="none" rtlCol="0">
            <a:spAutoFit/>
          </a:bodyPr>
          <a:lstStyle/>
          <a:p>
            <a:r>
              <a:rPr lang="it-IT" sz="1200" dirty="0">
                <a:solidFill>
                  <a:srgbClr val="00A197"/>
                </a:solidFill>
                <a:latin typeface="Calibri" panose="020F0502020204030204" pitchFamily="34" charset="0"/>
                <a:cs typeface="Calibri" panose="020F0502020204030204" pitchFamily="34" charset="0"/>
              </a:rPr>
              <a:t>42</a:t>
            </a:r>
          </a:p>
        </p:txBody>
      </p:sp>
      <p:pic>
        <p:nvPicPr>
          <p:cNvPr id="8" name="Immagine 7">
            <a:extLst>
              <a:ext uri="{FF2B5EF4-FFF2-40B4-BE49-F238E27FC236}">
                <a16:creationId xmlns:a16="http://schemas.microsoft.com/office/drawing/2014/main" id="{19127CAD-21FB-440D-A909-8DD3EF5BFE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0802" y="6498000"/>
            <a:ext cx="1108567" cy="162000"/>
          </a:xfrm>
          <a:prstGeom prst="rect">
            <a:avLst/>
          </a:prstGeom>
        </p:spPr>
      </p:pic>
      <p:sp>
        <p:nvSpPr>
          <p:cNvPr id="9" name="CasellaDiTesto 8">
            <a:extLst>
              <a:ext uri="{FF2B5EF4-FFF2-40B4-BE49-F238E27FC236}">
                <a16:creationId xmlns:a16="http://schemas.microsoft.com/office/drawing/2014/main" id="{2544B668-FABB-4DE4-BF1D-1C60AD2E25E5}"/>
              </a:ext>
            </a:extLst>
          </p:cNvPr>
          <p:cNvSpPr txBox="1"/>
          <p:nvPr/>
        </p:nvSpPr>
        <p:spPr>
          <a:xfrm>
            <a:off x="233999" y="1339200"/>
            <a:ext cx="6480000" cy="1438855"/>
          </a:xfrm>
          <a:prstGeom prst="rect">
            <a:avLst/>
          </a:prstGeom>
          <a:noFill/>
        </p:spPr>
        <p:txBody>
          <a:bodyPr wrap="square" rtlCol="0">
            <a:spAutoFit/>
          </a:bodyPr>
          <a:lstStyle/>
          <a:p>
            <a:pPr algn="just">
              <a:spcAft>
                <a:spcPts val="600"/>
              </a:spcAft>
            </a:pPr>
            <a:r>
              <a:rPr lang="it-IT" sz="2000" dirty="0"/>
              <a:t>Sono stati individuati </a:t>
            </a:r>
            <a:r>
              <a:rPr lang="it-IT" sz="2000" b="1" dirty="0">
                <a:solidFill>
                  <a:srgbClr val="00A197"/>
                </a:solidFill>
              </a:rPr>
              <a:t>170</a:t>
            </a:r>
            <a:r>
              <a:rPr lang="it-IT" sz="2000" dirty="0"/>
              <a:t> </a:t>
            </a:r>
            <a:r>
              <a:rPr lang="it-IT" sz="2000" b="1" dirty="0">
                <a:solidFill>
                  <a:srgbClr val="00A197"/>
                </a:solidFill>
              </a:rPr>
              <a:t>comportamenti</a:t>
            </a:r>
            <a:r>
              <a:rPr lang="it-IT" sz="2000" dirty="0"/>
              <a:t> che il singolo </a:t>
            </a:r>
            <a:r>
              <a:rPr lang="it-IT" sz="2000" b="1" dirty="0">
                <a:solidFill>
                  <a:srgbClr val="00A197"/>
                </a:solidFill>
              </a:rPr>
              <a:t>individuo</a:t>
            </a:r>
            <a:r>
              <a:rPr lang="it-IT" sz="2000" dirty="0"/>
              <a:t> può </a:t>
            </a:r>
            <a:r>
              <a:rPr lang="it-IT" sz="2000" b="1" dirty="0">
                <a:solidFill>
                  <a:srgbClr val="00A197"/>
                </a:solidFill>
              </a:rPr>
              <a:t>adottare</a:t>
            </a:r>
            <a:r>
              <a:rPr lang="it-IT" sz="2000" dirty="0"/>
              <a:t> per </a:t>
            </a:r>
            <a:r>
              <a:rPr lang="it-IT" sz="2000" b="1" dirty="0">
                <a:solidFill>
                  <a:srgbClr val="00A197"/>
                </a:solidFill>
              </a:rPr>
              <a:t>contribuire</a:t>
            </a:r>
            <a:r>
              <a:rPr lang="it-IT" sz="2000" dirty="0"/>
              <a:t> alla </a:t>
            </a:r>
            <a:r>
              <a:rPr lang="it-IT" sz="2000" b="1" dirty="0">
                <a:solidFill>
                  <a:srgbClr val="00A197"/>
                </a:solidFill>
              </a:rPr>
              <a:t>realizzazione</a:t>
            </a:r>
            <a:r>
              <a:rPr lang="it-IT" sz="2000" dirty="0"/>
              <a:t> degli </a:t>
            </a:r>
            <a:r>
              <a:rPr lang="it-IT" sz="2000" b="1" dirty="0">
                <a:solidFill>
                  <a:srgbClr val="00A197"/>
                </a:solidFill>
              </a:rPr>
              <a:t>obiettivi</a:t>
            </a:r>
            <a:r>
              <a:rPr lang="it-IT" sz="2000" dirty="0"/>
              <a:t> dell’</a:t>
            </a:r>
            <a:r>
              <a:rPr lang="it-IT" sz="2000" b="1" dirty="0">
                <a:solidFill>
                  <a:srgbClr val="00A197"/>
                </a:solidFill>
              </a:rPr>
              <a:t>Agenda</a:t>
            </a:r>
            <a:r>
              <a:rPr lang="it-IT" sz="2000" dirty="0"/>
              <a:t> </a:t>
            </a:r>
            <a:r>
              <a:rPr lang="it-IT" sz="2000" b="1" dirty="0">
                <a:solidFill>
                  <a:srgbClr val="00A197"/>
                </a:solidFill>
              </a:rPr>
              <a:t>2030</a:t>
            </a:r>
          </a:p>
          <a:p>
            <a:pPr marL="342900" indent="-342900" algn="just">
              <a:spcBef>
                <a:spcPts val="300"/>
              </a:spcBef>
              <a:buClr>
                <a:srgbClr val="009DBB"/>
              </a:buClr>
              <a:buFont typeface="Wingdings" panose="05000000000000000000" pitchFamily="2" charset="2"/>
              <a:buChar char="ü"/>
            </a:pPr>
            <a:endParaRPr lang="it-CH" sz="2000" dirty="0">
              <a:latin typeface="Calibri" panose="020F0502020204030204" pitchFamily="34" charset="0"/>
              <a:cs typeface="Calibri" panose="020F0502020204030204" pitchFamily="34" charset="0"/>
            </a:endParaRPr>
          </a:p>
        </p:txBody>
      </p:sp>
      <p:pic>
        <p:nvPicPr>
          <p:cNvPr id="10" name="Immagine 9">
            <a:extLst>
              <a:ext uri="{FF2B5EF4-FFF2-40B4-BE49-F238E27FC236}">
                <a16:creationId xmlns:a16="http://schemas.microsoft.com/office/drawing/2014/main" id="{E79A62EC-97BA-44DC-89A5-C71ADA467484}"/>
              </a:ext>
            </a:extLst>
          </p:cNvPr>
          <p:cNvPicPr>
            <a:picLocks/>
          </p:cNvPicPr>
          <p:nvPr/>
        </p:nvPicPr>
        <p:blipFill rotWithShape="1">
          <a:blip r:embed="rId4"/>
          <a:srcRect t="10427" b="28837"/>
          <a:stretch/>
        </p:blipFill>
        <p:spPr>
          <a:xfrm>
            <a:off x="7091882" y="1339200"/>
            <a:ext cx="1620000" cy="1620000"/>
          </a:xfrm>
          <a:prstGeom prst="rect">
            <a:avLst/>
          </a:prstGeom>
        </p:spPr>
      </p:pic>
      <p:pic>
        <p:nvPicPr>
          <p:cNvPr id="11" name="Immagine 10">
            <a:extLst>
              <a:ext uri="{FF2B5EF4-FFF2-40B4-BE49-F238E27FC236}">
                <a16:creationId xmlns:a16="http://schemas.microsoft.com/office/drawing/2014/main" id="{9DF07180-D829-4842-8F16-EFC5305177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0000" y="3011318"/>
            <a:ext cx="1440000" cy="1440000"/>
          </a:xfrm>
          <a:prstGeom prst="rect">
            <a:avLst/>
          </a:prstGeom>
        </p:spPr>
      </p:pic>
      <p:sp>
        <p:nvSpPr>
          <p:cNvPr id="5" name="CasellaDiTesto 4">
            <a:extLst>
              <a:ext uri="{FF2B5EF4-FFF2-40B4-BE49-F238E27FC236}">
                <a16:creationId xmlns:a16="http://schemas.microsoft.com/office/drawing/2014/main" id="{DEE791B6-2224-4173-AA68-935E1DF677F8}"/>
              </a:ext>
            </a:extLst>
          </p:cNvPr>
          <p:cNvSpPr txBox="1"/>
          <p:nvPr/>
        </p:nvSpPr>
        <p:spPr>
          <a:xfrm>
            <a:off x="1872000" y="2995200"/>
            <a:ext cx="6840000" cy="2585323"/>
          </a:xfrm>
          <a:prstGeom prst="rect">
            <a:avLst/>
          </a:prstGeom>
          <a:noFill/>
        </p:spPr>
        <p:txBody>
          <a:bodyPr wrap="square" rtlCol="0">
            <a:spAutoFit/>
          </a:bodyPr>
          <a:lstStyle/>
          <a:p>
            <a:pPr marL="285750" indent="-285750" algn="just">
              <a:buClr>
                <a:srgbClr val="00A197"/>
              </a:buClr>
              <a:buFont typeface="Arial" panose="020B0604020202020204" pitchFamily="34" charset="0"/>
              <a:buChar char="•"/>
            </a:pPr>
            <a:r>
              <a:rPr lang="it-IT" i="1" dirty="0"/>
              <a:t>Acquista prodotti del mercato equo e solidale per supportare il commercio sostenibile, che comporta dipendenti remunerati in modo equo per il loro lavoro.</a:t>
            </a:r>
          </a:p>
          <a:p>
            <a:pPr marL="285750" indent="-285750" algn="just">
              <a:buClr>
                <a:srgbClr val="00A197"/>
              </a:buClr>
              <a:buFont typeface="Arial" panose="020B0604020202020204" pitchFamily="34" charset="0"/>
              <a:buChar char="•"/>
            </a:pPr>
            <a:r>
              <a:rPr lang="it-IT" i="1" dirty="0"/>
              <a:t>Alle feste di compleanno dai la possibilità di fare delle donazioni in denaro a un’organizzazione benefica scelta da te invece di un regalo di compleanno</a:t>
            </a:r>
          </a:p>
          <a:p>
            <a:pPr marL="285750" indent="-285750" algn="just">
              <a:buClr>
                <a:srgbClr val="00A197"/>
              </a:buClr>
              <a:buFont typeface="Arial" panose="020B0604020202020204" pitchFamily="34" charset="0"/>
              <a:buChar char="•"/>
            </a:pPr>
            <a:r>
              <a:rPr lang="it-IT" i="1" dirty="0"/>
              <a:t>Se possibile, dona ad ogni mendicante che incontri per strada. Una mela, una bottiglia d’acqua, qualche spicciolo, o anche un sorriso, possono aiutare.</a:t>
            </a:r>
          </a:p>
        </p:txBody>
      </p:sp>
    </p:spTree>
    <p:extLst>
      <p:ext uri="{BB962C8B-B14F-4D97-AF65-F5344CB8AC3E}">
        <p14:creationId xmlns:p14="http://schemas.microsoft.com/office/powerpoint/2010/main" val="9323785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2EAA910E-3F81-46D3-A05F-51E7E3A76444}"/>
              </a:ext>
            </a:extLst>
          </p:cNvPr>
          <p:cNvSpPr txBox="1">
            <a:spLocks/>
          </p:cNvSpPr>
          <p:nvPr/>
        </p:nvSpPr>
        <p:spPr>
          <a:xfrm>
            <a:off x="234000" y="475200"/>
            <a:ext cx="8690400" cy="505528"/>
          </a:xfrm>
          <a:prstGeom prst="rect">
            <a:avLst/>
          </a:prstGeom>
        </p:spPr>
        <p:txBody>
          <a:bodyPr vert="horz" lIns="0" tIns="0" rIns="0" bIns="0" rtlCol="0" anchor="t" anchorCtr="0">
            <a:noAutofit/>
          </a:bodyPr>
          <a:lstStyle>
            <a:lvl1pPr algn="l" rtl="0" eaLnBrk="1" fontAlgn="base" hangingPunct="1">
              <a:lnSpc>
                <a:spcPts val="2400"/>
              </a:lnSpc>
              <a:spcBef>
                <a:spcPct val="0"/>
              </a:spcBef>
              <a:spcAft>
                <a:spcPct val="0"/>
              </a:spcAft>
              <a:defRPr lang="en-GB" sz="2200" b="1" kern="1200" noProof="0" dirty="0">
                <a:solidFill>
                  <a:schemeClr val="tx1"/>
                </a:solidFill>
                <a:latin typeface="+mj-lt"/>
                <a:ea typeface="+mj-ea"/>
                <a:cs typeface="Arial" panose="020B0604020202020204" pitchFamily="34" charset="0"/>
              </a:defRPr>
            </a:lvl1pPr>
            <a:lvl2pPr algn="ctr" rtl="0" eaLnBrk="1" fontAlgn="base" hangingPunct="1">
              <a:spcBef>
                <a:spcPct val="0"/>
              </a:spcBef>
              <a:spcAft>
                <a:spcPct val="0"/>
              </a:spcAft>
              <a:defRPr sz="3300">
                <a:solidFill>
                  <a:schemeClr val="tx1"/>
                </a:solidFill>
                <a:latin typeface="Arial" charset="0"/>
              </a:defRPr>
            </a:lvl2pPr>
            <a:lvl3pPr algn="ctr" rtl="0" eaLnBrk="1" fontAlgn="base" hangingPunct="1">
              <a:spcBef>
                <a:spcPct val="0"/>
              </a:spcBef>
              <a:spcAft>
                <a:spcPct val="0"/>
              </a:spcAft>
              <a:defRPr sz="3300">
                <a:solidFill>
                  <a:schemeClr val="tx1"/>
                </a:solidFill>
                <a:latin typeface="Arial" charset="0"/>
              </a:defRPr>
            </a:lvl3pPr>
            <a:lvl4pPr algn="ctr" rtl="0" eaLnBrk="1" fontAlgn="base" hangingPunct="1">
              <a:spcBef>
                <a:spcPct val="0"/>
              </a:spcBef>
              <a:spcAft>
                <a:spcPct val="0"/>
              </a:spcAft>
              <a:defRPr sz="3300">
                <a:solidFill>
                  <a:schemeClr val="tx1"/>
                </a:solidFill>
                <a:latin typeface="Arial" charset="0"/>
              </a:defRPr>
            </a:lvl4pPr>
            <a:lvl5pPr algn="ctr" rtl="0" eaLnBrk="1" fontAlgn="base" hangingPunct="1">
              <a:spcBef>
                <a:spcPct val="0"/>
              </a:spcBef>
              <a:spcAft>
                <a:spcPct val="0"/>
              </a:spcAft>
              <a:defRPr sz="3300">
                <a:solidFill>
                  <a:schemeClr val="tx1"/>
                </a:solidFill>
                <a:latin typeface="Arial" charset="0"/>
              </a:defRPr>
            </a:lvl5pPr>
            <a:lvl6pPr marL="342875" algn="ctr" rtl="0" eaLnBrk="1" fontAlgn="base" hangingPunct="1">
              <a:spcBef>
                <a:spcPct val="0"/>
              </a:spcBef>
              <a:spcAft>
                <a:spcPct val="0"/>
              </a:spcAft>
              <a:defRPr sz="3300">
                <a:solidFill>
                  <a:schemeClr val="tx1"/>
                </a:solidFill>
                <a:latin typeface="Arial" charset="0"/>
              </a:defRPr>
            </a:lvl6pPr>
            <a:lvl7pPr marL="685749" algn="ctr" rtl="0" eaLnBrk="1" fontAlgn="base" hangingPunct="1">
              <a:spcBef>
                <a:spcPct val="0"/>
              </a:spcBef>
              <a:spcAft>
                <a:spcPct val="0"/>
              </a:spcAft>
              <a:defRPr sz="3300">
                <a:solidFill>
                  <a:schemeClr val="tx1"/>
                </a:solidFill>
                <a:latin typeface="Arial" charset="0"/>
              </a:defRPr>
            </a:lvl7pPr>
            <a:lvl8pPr marL="1028624" algn="ctr" rtl="0" eaLnBrk="1" fontAlgn="base" hangingPunct="1">
              <a:spcBef>
                <a:spcPct val="0"/>
              </a:spcBef>
              <a:spcAft>
                <a:spcPct val="0"/>
              </a:spcAft>
              <a:defRPr sz="3300">
                <a:solidFill>
                  <a:schemeClr val="tx1"/>
                </a:solidFill>
                <a:latin typeface="Arial" charset="0"/>
              </a:defRPr>
            </a:lvl8pPr>
            <a:lvl9pPr marL="1371498" algn="ctr" rtl="0" eaLnBrk="1" fontAlgn="base" hangingPunct="1">
              <a:spcBef>
                <a:spcPct val="0"/>
              </a:spcBef>
              <a:spcAft>
                <a:spcPct val="0"/>
              </a:spcAft>
              <a:defRPr sz="3300">
                <a:solidFill>
                  <a:schemeClr val="tx1"/>
                </a:solidFill>
                <a:latin typeface="Arial" charset="0"/>
              </a:defRPr>
            </a:lvl9pPr>
          </a:lstStyle>
          <a:p>
            <a:r>
              <a:rPr lang="it-IT" sz="2800" b="0" spc="-1" dirty="0">
                <a:latin typeface="+mn-lt"/>
                <a:cs typeface="+mj-cs"/>
              </a:rPr>
              <a:t>170 azioni quotidiane</a:t>
            </a:r>
          </a:p>
        </p:txBody>
      </p:sp>
      <p:sp>
        <p:nvSpPr>
          <p:cNvPr id="7" name="CasellaDiTesto 6">
            <a:extLst>
              <a:ext uri="{FF2B5EF4-FFF2-40B4-BE49-F238E27FC236}">
                <a16:creationId xmlns:a16="http://schemas.microsoft.com/office/drawing/2014/main" id="{78BBD03B-A5C5-47AA-8481-FEEF519DA1B8}"/>
              </a:ext>
            </a:extLst>
          </p:cNvPr>
          <p:cNvSpPr txBox="1"/>
          <p:nvPr/>
        </p:nvSpPr>
        <p:spPr>
          <a:xfrm>
            <a:off x="270000" y="6318002"/>
            <a:ext cx="341760" cy="276999"/>
          </a:xfrm>
          <a:prstGeom prst="rect">
            <a:avLst/>
          </a:prstGeom>
          <a:noFill/>
        </p:spPr>
        <p:txBody>
          <a:bodyPr wrap="none" rtlCol="0">
            <a:spAutoFit/>
          </a:bodyPr>
          <a:lstStyle/>
          <a:p>
            <a:r>
              <a:rPr lang="it-IT" sz="1200" dirty="0">
                <a:solidFill>
                  <a:srgbClr val="00A197"/>
                </a:solidFill>
                <a:latin typeface="Calibri" panose="020F0502020204030204" pitchFamily="34" charset="0"/>
                <a:cs typeface="Calibri" panose="020F0502020204030204" pitchFamily="34" charset="0"/>
              </a:rPr>
              <a:t>43</a:t>
            </a:r>
          </a:p>
        </p:txBody>
      </p:sp>
      <p:pic>
        <p:nvPicPr>
          <p:cNvPr id="8" name="Immagine 7">
            <a:extLst>
              <a:ext uri="{FF2B5EF4-FFF2-40B4-BE49-F238E27FC236}">
                <a16:creationId xmlns:a16="http://schemas.microsoft.com/office/drawing/2014/main" id="{19127CAD-21FB-440D-A909-8DD3EF5BFE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0802" y="6498000"/>
            <a:ext cx="1108567" cy="162000"/>
          </a:xfrm>
          <a:prstGeom prst="rect">
            <a:avLst/>
          </a:prstGeom>
        </p:spPr>
      </p:pic>
      <p:pic>
        <p:nvPicPr>
          <p:cNvPr id="12" name="Immagine 11">
            <a:extLst>
              <a:ext uri="{FF2B5EF4-FFF2-40B4-BE49-F238E27FC236}">
                <a16:creationId xmlns:a16="http://schemas.microsoft.com/office/drawing/2014/main" id="{EF3A35F1-A5EB-4454-9406-5AD4B86638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000" y="1339200"/>
            <a:ext cx="1440000" cy="1440000"/>
          </a:xfrm>
          <a:prstGeom prst="rect">
            <a:avLst/>
          </a:prstGeom>
        </p:spPr>
      </p:pic>
      <p:pic>
        <p:nvPicPr>
          <p:cNvPr id="13" name="Immagine 12">
            <a:extLst>
              <a:ext uri="{FF2B5EF4-FFF2-40B4-BE49-F238E27FC236}">
                <a16:creationId xmlns:a16="http://schemas.microsoft.com/office/drawing/2014/main" id="{28EB1DE0-22A5-44B1-8C84-0530EF0BC7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000" y="2903170"/>
            <a:ext cx="1440000" cy="1440000"/>
          </a:xfrm>
          <a:prstGeom prst="rect">
            <a:avLst/>
          </a:prstGeom>
        </p:spPr>
      </p:pic>
      <p:sp>
        <p:nvSpPr>
          <p:cNvPr id="2" name="CasellaDiTesto 1">
            <a:extLst>
              <a:ext uri="{FF2B5EF4-FFF2-40B4-BE49-F238E27FC236}">
                <a16:creationId xmlns:a16="http://schemas.microsoft.com/office/drawing/2014/main" id="{109F24CB-DE17-492B-92A1-C6AB93C4A1FB}"/>
              </a:ext>
            </a:extLst>
          </p:cNvPr>
          <p:cNvSpPr txBox="1"/>
          <p:nvPr/>
        </p:nvSpPr>
        <p:spPr>
          <a:xfrm>
            <a:off x="1872000" y="1339200"/>
            <a:ext cx="6840000" cy="1200329"/>
          </a:xfrm>
          <a:prstGeom prst="rect">
            <a:avLst/>
          </a:prstGeom>
          <a:noFill/>
        </p:spPr>
        <p:txBody>
          <a:bodyPr wrap="square" rtlCol="0">
            <a:spAutoFit/>
          </a:bodyPr>
          <a:lstStyle/>
          <a:p>
            <a:pPr marL="285750" indent="-285750">
              <a:buClr>
                <a:srgbClr val="00A197"/>
              </a:buClr>
              <a:buFont typeface="Arial" panose="020B0604020202020204" pitchFamily="34" charset="0"/>
              <a:buChar char="•"/>
            </a:pPr>
            <a:r>
              <a:rPr lang="it-IT" i="1" dirty="0"/>
              <a:t>Sostieni gli agricoltori locali acquistando il cibo nei mercati rionali.</a:t>
            </a:r>
          </a:p>
          <a:p>
            <a:pPr marL="285750" indent="-285750">
              <a:buClr>
                <a:srgbClr val="00A197"/>
              </a:buClr>
              <a:buFont typeface="Arial" panose="020B0604020202020204" pitchFamily="34" charset="0"/>
              <a:buChar char="•"/>
            </a:pPr>
            <a:r>
              <a:rPr lang="it-IT" i="1" dirty="0"/>
              <a:t>Fornisci cibo per le scuole ai paesi in via di sviluppo. Quando i pasti sono forniti dall’istituto scolastico, la frequenza scolastica aumenta</a:t>
            </a:r>
          </a:p>
          <a:p>
            <a:pPr marL="285750" indent="-285750">
              <a:buClr>
                <a:srgbClr val="00A197"/>
              </a:buClr>
              <a:buFont typeface="Arial" panose="020B0604020202020204" pitchFamily="34" charset="0"/>
              <a:buChar char="•"/>
            </a:pPr>
            <a:r>
              <a:rPr lang="it-IT" i="1" dirty="0"/>
              <a:t>Dona cibi non deperibili agli enti benefici.</a:t>
            </a:r>
          </a:p>
        </p:txBody>
      </p:sp>
      <p:sp>
        <p:nvSpPr>
          <p:cNvPr id="3" name="CasellaDiTesto 2">
            <a:extLst>
              <a:ext uri="{FF2B5EF4-FFF2-40B4-BE49-F238E27FC236}">
                <a16:creationId xmlns:a16="http://schemas.microsoft.com/office/drawing/2014/main" id="{8D38BAB9-9135-4899-A772-ED267200342D}"/>
              </a:ext>
            </a:extLst>
          </p:cNvPr>
          <p:cNvSpPr txBox="1"/>
          <p:nvPr/>
        </p:nvSpPr>
        <p:spPr>
          <a:xfrm>
            <a:off x="1872000" y="2901600"/>
            <a:ext cx="6840000" cy="1477328"/>
          </a:xfrm>
          <a:prstGeom prst="rect">
            <a:avLst/>
          </a:prstGeom>
          <a:noFill/>
        </p:spPr>
        <p:txBody>
          <a:bodyPr wrap="square" rtlCol="0">
            <a:spAutoFit/>
          </a:bodyPr>
          <a:lstStyle/>
          <a:p>
            <a:pPr marL="285750" indent="-285750">
              <a:buClr>
                <a:srgbClr val="00A197"/>
              </a:buClr>
              <a:buFont typeface="Arial" panose="020B0604020202020204" pitchFamily="34" charset="0"/>
              <a:buChar char="•"/>
            </a:pPr>
            <a:r>
              <a:rPr lang="it-IT" i="1" dirty="0"/>
              <a:t>Non fumare.</a:t>
            </a:r>
          </a:p>
          <a:p>
            <a:pPr marL="285750" indent="-285750">
              <a:buClr>
                <a:srgbClr val="00A197"/>
              </a:buClr>
              <a:buFont typeface="Arial" panose="020B0604020202020204" pitchFamily="34" charset="0"/>
              <a:buChar char="•"/>
            </a:pPr>
            <a:r>
              <a:rPr lang="it-IT" i="1" dirty="0"/>
              <a:t>Mangia sano e bevi molta acqua.</a:t>
            </a:r>
          </a:p>
          <a:p>
            <a:pPr marL="285750" indent="-285750">
              <a:buClr>
                <a:srgbClr val="00A197"/>
              </a:buClr>
              <a:buFont typeface="Arial" panose="020B0604020202020204" pitchFamily="34" charset="0"/>
              <a:buChar char="•"/>
            </a:pPr>
            <a:r>
              <a:rPr lang="it-IT" i="1" dirty="0"/>
              <a:t>Trova tempo per te e per i tuoi amici.</a:t>
            </a:r>
          </a:p>
          <a:p>
            <a:pPr marL="285750" indent="-285750">
              <a:buClr>
                <a:srgbClr val="00A197"/>
              </a:buClr>
              <a:buFont typeface="Arial" panose="020B0604020202020204" pitchFamily="34" charset="0"/>
              <a:buChar char="•"/>
            </a:pPr>
            <a:r>
              <a:rPr lang="it-IT" i="1" dirty="0"/>
              <a:t>Non smettere mai di imparare. Impegnarsi nel lavoro o in attività culturali aiuta le persone anziane a uscire dalla depressione. </a:t>
            </a:r>
          </a:p>
        </p:txBody>
      </p:sp>
      <p:pic>
        <p:nvPicPr>
          <p:cNvPr id="14" name="Immagine 13">
            <a:extLst>
              <a:ext uri="{FF2B5EF4-FFF2-40B4-BE49-F238E27FC236}">
                <a16:creationId xmlns:a16="http://schemas.microsoft.com/office/drawing/2014/main" id="{77AB9606-8ABC-4D80-80DF-237367AF0B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4000" y="4475676"/>
            <a:ext cx="1440000" cy="1440000"/>
          </a:xfrm>
          <a:prstGeom prst="rect">
            <a:avLst/>
          </a:prstGeom>
        </p:spPr>
      </p:pic>
      <p:sp>
        <p:nvSpPr>
          <p:cNvPr id="6" name="CasellaDiTesto 5">
            <a:extLst>
              <a:ext uri="{FF2B5EF4-FFF2-40B4-BE49-F238E27FC236}">
                <a16:creationId xmlns:a16="http://schemas.microsoft.com/office/drawing/2014/main" id="{E68D7753-EDD0-4626-909E-4EA3F1B4C03D}"/>
              </a:ext>
            </a:extLst>
          </p:cNvPr>
          <p:cNvSpPr txBox="1"/>
          <p:nvPr/>
        </p:nvSpPr>
        <p:spPr>
          <a:xfrm>
            <a:off x="1871998" y="4474800"/>
            <a:ext cx="6840000" cy="1754326"/>
          </a:xfrm>
          <a:prstGeom prst="rect">
            <a:avLst/>
          </a:prstGeom>
          <a:noFill/>
        </p:spPr>
        <p:txBody>
          <a:bodyPr wrap="square" rtlCol="0">
            <a:spAutoFit/>
          </a:bodyPr>
          <a:lstStyle/>
          <a:p>
            <a:pPr marL="285750" indent="-285750">
              <a:buClr>
                <a:srgbClr val="00A197"/>
              </a:buClr>
              <a:buFont typeface="Arial" panose="020B0604020202020204" pitchFamily="34" charset="0"/>
              <a:buChar char="•"/>
            </a:pPr>
            <a:r>
              <a:rPr lang="it-IT" i="1" dirty="0"/>
              <a:t>Condividi le tue abilità con coloro che ne hanno bisogno.</a:t>
            </a:r>
          </a:p>
          <a:p>
            <a:pPr marL="285750" indent="-285750">
              <a:buClr>
                <a:srgbClr val="00A197"/>
              </a:buClr>
              <a:buFont typeface="Arial" panose="020B0604020202020204" pitchFamily="34" charset="0"/>
              <a:buChar char="•"/>
            </a:pPr>
            <a:r>
              <a:rPr lang="it-IT" i="1" dirty="0"/>
              <a:t>Condividi storie di successo, comprese quelle che non hanno fatto notizia </a:t>
            </a:r>
          </a:p>
          <a:p>
            <a:pPr marL="285750" indent="-285750">
              <a:buClr>
                <a:srgbClr val="00A197"/>
              </a:buClr>
              <a:buFont typeface="Arial" panose="020B0604020202020204" pitchFamily="34" charset="0"/>
              <a:buChar char="•"/>
            </a:pPr>
            <a:r>
              <a:rPr lang="it-IT" i="1" dirty="0"/>
              <a:t>Insegna la tua lingua madre ad immigrati, in un centro giovanile o altrove.</a:t>
            </a:r>
          </a:p>
          <a:p>
            <a:pPr marL="285750" indent="-285750">
              <a:buClr>
                <a:srgbClr val="00A197"/>
              </a:buClr>
              <a:buFont typeface="Arial" panose="020B0604020202020204" pitchFamily="34" charset="0"/>
              <a:buChar char="•"/>
            </a:pPr>
            <a:endParaRPr lang="it-IT" dirty="0"/>
          </a:p>
        </p:txBody>
      </p:sp>
    </p:spTree>
    <p:extLst>
      <p:ext uri="{BB962C8B-B14F-4D97-AF65-F5344CB8AC3E}">
        <p14:creationId xmlns:p14="http://schemas.microsoft.com/office/powerpoint/2010/main" val="17435997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2EAA910E-3F81-46D3-A05F-51E7E3A76444}"/>
              </a:ext>
            </a:extLst>
          </p:cNvPr>
          <p:cNvSpPr txBox="1">
            <a:spLocks/>
          </p:cNvSpPr>
          <p:nvPr/>
        </p:nvSpPr>
        <p:spPr>
          <a:xfrm>
            <a:off x="234000" y="475200"/>
            <a:ext cx="8690400" cy="505528"/>
          </a:xfrm>
          <a:prstGeom prst="rect">
            <a:avLst/>
          </a:prstGeom>
        </p:spPr>
        <p:txBody>
          <a:bodyPr vert="horz" lIns="0" tIns="0" rIns="0" bIns="0" rtlCol="0" anchor="t" anchorCtr="0">
            <a:noAutofit/>
          </a:bodyPr>
          <a:lstStyle>
            <a:lvl1pPr algn="l" rtl="0" eaLnBrk="1" fontAlgn="base" hangingPunct="1">
              <a:lnSpc>
                <a:spcPts val="2400"/>
              </a:lnSpc>
              <a:spcBef>
                <a:spcPct val="0"/>
              </a:spcBef>
              <a:spcAft>
                <a:spcPct val="0"/>
              </a:spcAft>
              <a:defRPr lang="en-GB" sz="2200" b="1" kern="1200" noProof="0" dirty="0">
                <a:solidFill>
                  <a:schemeClr val="tx1"/>
                </a:solidFill>
                <a:latin typeface="+mj-lt"/>
                <a:ea typeface="+mj-ea"/>
                <a:cs typeface="Arial" panose="020B0604020202020204" pitchFamily="34" charset="0"/>
              </a:defRPr>
            </a:lvl1pPr>
            <a:lvl2pPr algn="ctr" rtl="0" eaLnBrk="1" fontAlgn="base" hangingPunct="1">
              <a:spcBef>
                <a:spcPct val="0"/>
              </a:spcBef>
              <a:spcAft>
                <a:spcPct val="0"/>
              </a:spcAft>
              <a:defRPr sz="3300">
                <a:solidFill>
                  <a:schemeClr val="tx1"/>
                </a:solidFill>
                <a:latin typeface="Arial" charset="0"/>
              </a:defRPr>
            </a:lvl2pPr>
            <a:lvl3pPr algn="ctr" rtl="0" eaLnBrk="1" fontAlgn="base" hangingPunct="1">
              <a:spcBef>
                <a:spcPct val="0"/>
              </a:spcBef>
              <a:spcAft>
                <a:spcPct val="0"/>
              </a:spcAft>
              <a:defRPr sz="3300">
                <a:solidFill>
                  <a:schemeClr val="tx1"/>
                </a:solidFill>
                <a:latin typeface="Arial" charset="0"/>
              </a:defRPr>
            </a:lvl3pPr>
            <a:lvl4pPr algn="ctr" rtl="0" eaLnBrk="1" fontAlgn="base" hangingPunct="1">
              <a:spcBef>
                <a:spcPct val="0"/>
              </a:spcBef>
              <a:spcAft>
                <a:spcPct val="0"/>
              </a:spcAft>
              <a:defRPr sz="3300">
                <a:solidFill>
                  <a:schemeClr val="tx1"/>
                </a:solidFill>
                <a:latin typeface="Arial" charset="0"/>
              </a:defRPr>
            </a:lvl4pPr>
            <a:lvl5pPr algn="ctr" rtl="0" eaLnBrk="1" fontAlgn="base" hangingPunct="1">
              <a:spcBef>
                <a:spcPct val="0"/>
              </a:spcBef>
              <a:spcAft>
                <a:spcPct val="0"/>
              </a:spcAft>
              <a:defRPr sz="3300">
                <a:solidFill>
                  <a:schemeClr val="tx1"/>
                </a:solidFill>
                <a:latin typeface="Arial" charset="0"/>
              </a:defRPr>
            </a:lvl5pPr>
            <a:lvl6pPr marL="342875" algn="ctr" rtl="0" eaLnBrk="1" fontAlgn="base" hangingPunct="1">
              <a:spcBef>
                <a:spcPct val="0"/>
              </a:spcBef>
              <a:spcAft>
                <a:spcPct val="0"/>
              </a:spcAft>
              <a:defRPr sz="3300">
                <a:solidFill>
                  <a:schemeClr val="tx1"/>
                </a:solidFill>
                <a:latin typeface="Arial" charset="0"/>
              </a:defRPr>
            </a:lvl6pPr>
            <a:lvl7pPr marL="685749" algn="ctr" rtl="0" eaLnBrk="1" fontAlgn="base" hangingPunct="1">
              <a:spcBef>
                <a:spcPct val="0"/>
              </a:spcBef>
              <a:spcAft>
                <a:spcPct val="0"/>
              </a:spcAft>
              <a:defRPr sz="3300">
                <a:solidFill>
                  <a:schemeClr val="tx1"/>
                </a:solidFill>
                <a:latin typeface="Arial" charset="0"/>
              </a:defRPr>
            </a:lvl7pPr>
            <a:lvl8pPr marL="1028624" algn="ctr" rtl="0" eaLnBrk="1" fontAlgn="base" hangingPunct="1">
              <a:spcBef>
                <a:spcPct val="0"/>
              </a:spcBef>
              <a:spcAft>
                <a:spcPct val="0"/>
              </a:spcAft>
              <a:defRPr sz="3300">
                <a:solidFill>
                  <a:schemeClr val="tx1"/>
                </a:solidFill>
                <a:latin typeface="Arial" charset="0"/>
              </a:defRPr>
            </a:lvl8pPr>
            <a:lvl9pPr marL="1371498" algn="ctr" rtl="0" eaLnBrk="1" fontAlgn="base" hangingPunct="1">
              <a:spcBef>
                <a:spcPct val="0"/>
              </a:spcBef>
              <a:spcAft>
                <a:spcPct val="0"/>
              </a:spcAft>
              <a:defRPr sz="3300">
                <a:solidFill>
                  <a:schemeClr val="tx1"/>
                </a:solidFill>
                <a:latin typeface="Arial" charset="0"/>
              </a:defRPr>
            </a:lvl9pPr>
          </a:lstStyle>
          <a:p>
            <a:pPr lvl="0"/>
            <a:r>
              <a:rPr lang="it-IT" sz="2800" b="0" spc="-1" dirty="0">
                <a:latin typeface="+mn-lt"/>
                <a:cs typeface="+mj-cs"/>
              </a:rPr>
              <a:t>170 azioni quotidiane</a:t>
            </a:r>
          </a:p>
        </p:txBody>
      </p:sp>
      <p:sp>
        <p:nvSpPr>
          <p:cNvPr id="7" name="CasellaDiTesto 6">
            <a:extLst>
              <a:ext uri="{FF2B5EF4-FFF2-40B4-BE49-F238E27FC236}">
                <a16:creationId xmlns:a16="http://schemas.microsoft.com/office/drawing/2014/main" id="{78BBD03B-A5C5-47AA-8481-FEEF519DA1B8}"/>
              </a:ext>
            </a:extLst>
          </p:cNvPr>
          <p:cNvSpPr txBox="1"/>
          <p:nvPr/>
        </p:nvSpPr>
        <p:spPr>
          <a:xfrm>
            <a:off x="270000" y="6318002"/>
            <a:ext cx="341760" cy="276999"/>
          </a:xfrm>
          <a:prstGeom prst="rect">
            <a:avLst/>
          </a:prstGeom>
          <a:noFill/>
        </p:spPr>
        <p:txBody>
          <a:bodyPr wrap="none" rtlCol="0">
            <a:spAutoFit/>
          </a:bodyPr>
          <a:lstStyle/>
          <a:p>
            <a:r>
              <a:rPr lang="it-IT" sz="1200" dirty="0">
                <a:solidFill>
                  <a:srgbClr val="00A197"/>
                </a:solidFill>
                <a:latin typeface="Calibri" panose="020F0502020204030204" pitchFamily="34" charset="0"/>
                <a:cs typeface="Calibri" panose="020F0502020204030204" pitchFamily="34" charset="0"/>
              </a:rPr>
              <a:t>44</a:t>
            </a:r>
          </a:p>
        </p:txBody>
      </p:sp>
      <p:pic>
        <p:nvPicPr>
          <p:cNvPr id="8" name="Immagine 7">
            <a:extLst>
              <a:ext uri="{FF2B5EF4-FFF2-40B4-BE49-F238E27FC236}">
                <a16:creationId xmlns:a16="http://schemas.microsoft.com/office/drawing/2014/main" id="{19127CAD-21FB-440D-A909-8DD3EF5BFE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0802" y="6498000"/>
            <a:ext cx="1108567" cy="162000"/>
          </a:xfrm>
          <a:prstGeom prst="rect">
            <a:avLst/>
          </a:prstGeom>
        </p:spPr>
      </p:pic>
      <p:pic>
        <p:nvPicPr>
          <p:cNvPr id="9" name="Immagine 8">
            <a:extLst>
              <a:ext uri="{FF2B5EF4-FFF2-40B4-BE49-F238E27FC236}">
                <a16:creationId xmlns:a16="http://schemas.microsoft.com/office/drawing/2014/main" id="{D9D574D2-7B9C-40F9-BE37-FDCF39FCEE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000" y="1339200"/>
            <a:ext cx="1080000" cy="1080000"/>
          </a:xfrm>
          <a:prstGeom prst="rect">
            <a:avLst/>
          </a:prstGeom>
        </p:spPr>
      </p:pic>
      <p:pic>
        <p:nvPicPr>
          <p:cNvPr id="11" name="Immagine 10">
            <a:extLst>
              <a:ext uri="{FF2B5EF4-FFF2-40B4-BE49-F238E27FC236}">
                <a16:creationId xmlns:a16="http://schemas.microsoft.com/office/drawing/2014/main" id="{6BE7B4DB-8B3B-4E3D-9E10-855690027F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04000" y="1339200"/>
            <a:ext cx="1080000" cy="1080000"/>
          </a:xfrm>
          <a:prstGeom prst="rect">
            <a:avLst/>
          </a:prstGeom>
        </p:spPr>
      </p:pic>
      <p:pic>
        <p:nvPicPr>
          <p:cNvPr id="16" name="Immagine 15">
            <a:extLst>
              <a:ext uri="{FF2B5EF4-FFF2-40B4-BE49-F238E27FC236}">
                <a16:creationId xmlns:a16="http://schemas.microsoft.com/office/drawing/2014/main" id="{ACD2AA00-AE43-46B8-9D65-108A5C4E7D1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92000" y="1339200"/>
            <a:ext cx="1080000" cy="1080000"/>
          </a:xfrm>
          <a:prstGeom prst="rect">
            <a:avLst/>
          </a:prstGeom>
        </p:spPr>
      </p:pic>
      <p:pic>
        <p:nvPicPr>
          <p:cNvPr id="18" name="Immagine 17">
            <a:extLst>
              <a:ext uri="{FF2B5EF4-FFF2-40B4-BE49-F238E27FC236}">
                <a16:creationId xmlns:a16="http://schemas.microsoft.com/office/drawing/2014/main" id="{35034B1B-54E2-4A13-85B2-0FEE9192A0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4000" y="2484000"/>
            <a:ext cx="1080000" cy="1080000"/>
          </a:xfrm>
          <a:prstGeom prst="rect">
            <a:avLst/>
          </a:prstGeom>
        </p:spPr>
      </p:pic>
      <p:pic>
        <p:nvPicPr>
          <p:cNvPr id="20" name="Immagine 19">
            <a:extLst>
              <a:ext uri="{FF2B5EF4-FFF2-40B4-BE49-F238E27FC236}">
                <a16:creationId xmlns:a16="http://schemas.microsoft.com/office/drawing/2014/main" id="{EBCABB21-2BF2-4595-B1AB-137EEF1377D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04000" y="2484000"/>
            <a:ext cx="1080000" cy="1080000"/>
          </a:xfrm>
          <a:prstGeom prst="rect">
            <a:avLst/>
          </a:prstGeom>
        </p:spPr>
      </p:pic>
      <p:pic>
        <p:nvPicPr>
          <p:cNvPr id="22" name="Immagine 21">
            <a:extLst>
              <a:ext uri="{FF2B5EF4-FFF2-40B4-BE49-F238E27FC236}">
                <a16:creationId xmlns:a16="http://schemas.microsoft.com/office/drawing/2014/main" id="{56AB336E-6207-4E81-9812-47A10F8AE96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92000" y="2484000"/>
            <a:ext cx="1080000" cy="1080000"/>
          </a:xfrm>
          <a:prstGeom prst="rect">
            <a:avLst/>
          </a:prstGeom>
        </p:spPr>
      </p:pic>
      <p:pic>
        <p:nvPicPr>
          <p:cNvPr id="24" name="Immagine 23">
            <a:extLst>
              <a:ext uri="{FF2B5EF4-FFF2-40B4-BE49-F238E27FC236}">
                <a16:creationId xmlns:a16="http://schemas.microsoft.com/office/drawing/2014/main" id="{CE84B01C-AD08-4061-BBD3-07409E932DB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4000" y="3636000"/>
            <a:ext cx="1080000" cy="1080000"/>
          </a:xfrm>
          <a:prstGeom prst="rect">
            <a:avLst/>
          </a:prstGeom>
        </p:spPr>
      </p:pic>
      <p:pic>
        <p:nvPicPr>
          <p:cNvPr id="26" name="Immagine 25">
            <a:extLst>
              <a:ext uri="{FF2B5EF4-FFF2-40B4-BE49-F238E27FC236}">
                <a16:creationId xmlns:a16="http://schemas.microsoft.com/office/drawing/2014/main" id="{AFDA8C29-8E65-49C1-B024-2FE461DFF75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04000" y="3636000"/>
            <a:ext cx="1080000" cy="1080000"/>
          </a:xfrm>
          <a:prstGeom prst="rect">
            <a:avLst/>
          </a:prstGeom>
        </p:spPr>
      </p:pic>
      <p:pic>
        <p:nvPicPr>
          <p:cNvPr id="28" name="Immagine 27">
            <a:extLst>
              <a:ext uri="{FF2B5EF4-FFF2-40B4-BE49-F238E27FC236}">
                <a16:creationId xmlns:a16="http://schemas.microsoft.com/office/drawing/2014/main" id="{B698C24E-CFC0-43C7-B579-117E3B965FA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592000" y="3636000"/>
            <a:ext cx="1080000" cy="1080000"/>
          </a:xfrm>
          <a:prstGeom prst="rect">
            <a:avLst/>
          </a:prstGeom>
        </p:spPr>
      </p:pic>
      <p:pic>
        <p:nvPicPr>
          <p:cNvPr id="30" name="Immagine 29">
            <a:extLst>
              <a:ext uri="{FF2B5EF4-FFF2-40B4-BE49-F238E27FC236}">
                <a16:creationId xmlns:a16="http://schemas.microsoft.com/office/drawing/2014/main" id="{7F109130-6B87-4167-AB17-F874CE8DFDD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34000" y="4806000"/>
            <a:ext cx="1080000" cy="1080000"/>
          </a:xfrm>
          <a:prstGeom prst="rect">
            <a:avLst/>
          </a:prstGeom>
        </p:spPr>
      </p:pic>
      <p:pic>
        <p:nvPicPr>
          <p:cNvPr id="32" name="Immagine 31">
            <a:extLst>
              <a:ext uri="{FF2B5EF4-FFF2-40B4-BE49-F238E27FC236}">
                <a16:creationId xmlns:a16="http://schemas.microsoft.com/office/drawing/2014/main" id="{B05FEDF8-1022-4476-91D7-423EC57573D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404000" y="4806000"/>
            <a:ext cx="1080000" cy="1080000"/>
          </a:xfrm>
          <a:prstGeom prst="rect">
            <a:avLst/>
          </a:prstGeom>
        </p:spPr>
      </p:pic>
      <p:pic>
        <p:nvPicPr>
          <p:cNvPr id="34" name="Immagine 33">
            <a:extLst>
              <a:ext uri="{FF2B5EF4-FFF2-40B4-BE49-F238E27FC236}">
                <a16:creationId xmlns:a16="http://schemas.microsoft.com/office/drawing/2014/main" id="{7EDB6B94-2514-426F-AFCD-4F250062CE4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592000" y="4806000"/>
            <a:ext cx="1080000" cy="1080000"/>
          </a:xfrm>
          <a:prstGeom prst="rect">
            <a:avLst/>
          </a:prstGeom>
        </p:spPr>
      </p:pic>
      <p:pic>
        <p:nvPicPr>
          <p:cNvPr id="36" name="Immagine 35">
            <a:extLst>
              <a:ext uri="{FF2B5EF4-FFF2-40B4-BE49-F238E27FC236}">
                <a16:creationId xmlns:a16="http://schemas.microsoft.com/office/drawing/2014/main" id="{6FC6F683-07B3-44F0-995F-E42103B05A3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759526" y="4806000"/>
            <a:ext cx="1080000" cy="1080000"/>
          </a:xfrm>
          <a:prstGeom prst="rect">
            <a:avLst/>
          </a:prstGeom>
        </p:spPr>
      </p:pic>
      <p:pic>
        <p:nvPicPr>
          <p:cNvPr id="2050" name="Picture 2" descr="Ricerca | Giornali alla macchia">
            <a:extLst>
              <a:ext uri="{FF2B5EF4-FFF2-40B4-BE49-F238E27FC236}">
                <a16:creationId xmlns:a16="http://schemas.microsoft.com/office/drawing/2014/main" id="{40501FCA-B618-446C-9E95-52B8DB01003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162376" y="1339200"/>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37" name="CasellaDiTesto 36">
            <a:extLst>
              <a:ext uri="{FF2B5EF4-FFF2-40B4-BE49-F238E27FC236}">
                <a16:creationId xmlns:a16="http://schemas.microsoft.com/office/drawing/2014/main" id="{7A48A16E-D3A4-4904-84E7-37E3920A0853}"/>
              </a:ext>
            </a:extLst>
          </p:cNvPr>
          <p:cNvSpPr txBox="1"/>
          <p:nvPr/>
        </p:nvSpPr>
        <p:spPr>
          <a:xfrm>
            <a:off x="5815422" y="3806668"/>
            <a:ext cx="3166810" cy="954107"/>
          </a:xfrm>
          <a:prstGeom prst="rect">
            <a:avLst/>
          </a:prstGeom>
          <a:noFill/>
        </p:spPr>
        <p:txBody>
          <a:bodyPr wrap="square" rtlCol="0">
            <a:spAutoFit/>
          </a:bodyPr>
          <a:lstStyle/>
          <a:p>
            <a:r>
              <a:rPr lang="it-IT" sz="2800" dirty="0">
                <a:solidFill>
                  <a:srgbClr val="00A197"/>
                </a:solidFill>
                <a:latin typeface="Comic Sans MS" panose="030F0702030302020204" pitchFamily="66" charset="0"/>
              </a:rPr>
              <a:t>Buona ricerca e buona lettura!</a:t>
            </a:r>
          </a:p>
        </p:txBody>
      </p:sp>
      <p:pic>
        <p:nvPicPr>
          <p:cNvPr id="2052" name="Picture 4" descr="Alleanza Italiana per lo Sviluppo Sostenibile (ASviS) Logo Vector - (.SVG +  .PNG) - SearchVectorLogo.Com">
            <a:extLst>
              <a:ext uri="{FF2B5EF4-FFF2-40B4-BE49-F238E27FC236}">
                <a16:creationId xmlns:a16="http://schemas.microsoft.com/office/drawing/2014/main" id="{A6361B88-05F4-4F57-8B7B-3C1C14BD49A7}"/>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122988" y="4806000"/>
            <a:ext cx="1946587" cy="10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84247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4447607" y="3244334"/>
            <a:ext cx="248786" cy="369332"/>
          </a:xfrm>
          <a:prstGeom prst="rect">
            <a:avLst/>
          </a:prstGeom>
        </p:spPr>
        <p:txBody>
          <a:bodyPr wrap="none">
            <a:spAutoFit/>
          </a:bodyPr>
          <a:lstStyle/>
          <a:p>
            <a:r>
              <a:rPr lang="it-IT"/>
              <a:t> </a:t>
            </a:r>
            <a:endParaRPr lang="it-IT" dirty="0"/>
          </a:p>
        </p:txBody>
      </p:sp>
      <p:pic>
        <p:nvPicPr>
          <p:cNvPr id="43" name="Immagine 42">
            <a:extLst>
              <a:ext uri="{FF2B5EF4-FFF2-40B4-BE49-F238E27FC236}">
                <a16:creationId xmlns:a16="http://schemas.microsoft.com/office/drawing/2014/main" id="{C4B6EF42-DB55-480A-8C1E-E3A6A02932D2}"/>
              </a:ext>
            </a:extLst>
          </p:cNvPr>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ackgroundRemoval t="9551" b="89888" l="6714" r="95406">
                        <a14:foregroundMark x1="91166" y1="21910" x2="91166" y2="21910"/>
                        <a14:foregroundMark x1="7067" y1="38202" x2="7067" y2="38202"/>
                        <a14:foregroundMark x1="95406" y1="12360" x2="95406" y2="12360"/>
                      </a14:backgroundRemoval>
                    </a14:imgEffect>
                  </a14:imgLayer>
                </a14:imgProps>
              </a:ext>
              <a:ext uri="{28A0092B-C50C-407E-A947-70E740481C1C}">
                <a14:useLocalDpi xmlns:a14="http://schemas.microsoft.com/office/drawing/2010/main" val="0"/>
              </a:ext>
            </a:extLst>
          </a:blip>
          <a:stretch>
            <a:fillRect/>
          </a:stretch>
        </p:blipFill>
        <p:spPr>
          <a:xfrm rot="588864" flipH="1" flipV="1">
            <a:off x="2210508" y="1361820"/>
            <a:ext cx="1462708" cy="658055"/>
          </a:xfrm>
          <a:prstGeom prst="rect">
            <a:avLst/>
          </a:prstGeom>
        </p:spPr>
      </p:pic>
      <p:pic>
        <p:nvPicPr>
          <p:cNvPr id="45" name="Immagine 44">
            <a:extLst>
              <a:ext uri="{FF2B5EF4-FFF2-40B4-BE49-F238E27FC236}">
                <a16:creationId xmlns:a16="http://schemas.microsoft.com/office/drawing/2014/main" id="{1FAD0D42-4FC3-4A38-9429-119EF5B6358B}"/>
              </a:ext>
            </a:extLst>
          </p:cNvPr>
          <p:cNvPicPr>
            <a:picLocks noChangeAspect="1"/>
          </p:cNvPicPr>
          <p:nvPr/>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ackgroundRemoval t="9551" b="89888" l="6714" r="95406">
                        <a14:foregroundMark x1="91166" y1="21910" x2="91166" y2="21910"/>
                        <a14:foregroundMark x1="7067" y1="38202" x2="7067" y2="38202"/>
                        <a14:foregroundMark x1="95406" y1="12360" x2="95406" y2="12360"/>
                      </a14:backgroundRemoval>
                    </a14:imgEffect>
                  </a14:imgLayer>
                </a14:imgProps>
              </a:ext>
              <a:ext uri="{28A0092B-C50C-407E-A947-70E740481C1C}">
                <a14:useLocalDpi xmlns:a14="http://schemas.microsoft.com/office/drawing/2010/main" val="0"/>
              </a:ext>
            </a:extLst>
          </a:blip>
          <a:stretch>
            <a:fillRect/>
          </a:stretch>
        </p:blipFill>
        <p:spPr>
          <a:xfrm rot="6030736" flipH="1" flipV="1">
            <a:off x="8097981" y="3176489"/>
            <a:ext cx="1508703" cy="505022"/>
          </a:xfrm>
          <a:prstGeom prst="rect">
            <a:avLst/>
          </a:prstGeom>
        </p:spPr>
      </p:pic>
      <p:sp>
        <p:nvSpPr>
          <p:cNvPr id="18" name="CasellaDiTesto 17">
            <a:extLst>
              <a:ext uri="{FF2B5EF4-FFF2-40B4-BE49-F238E27FC236}">
                <a16:creationId xmlns:a16="http://schemas.microsoft.com/office/drawing/2014/main" id="{A169ABBA-4807-4090-925A-B405577F157E}"/>
              </a:ext>
            </a:extLst>
          </p:cNvPr>
          <p:cNvSpPr txBox="1"/>
          <p:nvPr/>
        </p:nvSpPr>
        <p:spPr>
          <a:xfrm>
            <a:off x="145186" y="2836800"/>
            <a:ext cx="2418926" cy="369332"/>
          </a:xfrm>
          <a:prstGeom prst="rect">
            <a:avLst/>
          </a:prstGeom>
          <a:noFill/>
        </p:spPr>
        <p:txBody>
          <a:bodyPr wrap="square" rtlCol="0">
            <a:spAutoFit/>
          </a:bodyPr>
          <a:lstStyle/>
          <a:p>
            <a:pPr algn="ctr"/>
            <a:r>
              <a:rPr lang="it-IT" b="1" dirty="0">
                <a:solidFill>
                  <a:schemeClr val="bg1">
                    <a:lumMod val="85000"/>
                  </a:schemeClr>
                </a:solidFill>
                <a:latin typeface="Calibri" panose="020F0502020204030204" pitchFamily="34" charset="0"/>
                <a:cs typeface="Calibri" panose="020F0502020204030204" pitchFamily="34" charset="0"/>
              </a:rPr>
              <a:t>L’Agenda 2030</a:t>
            </a:r>
          </a:p>
        </p:txBody>
      </p:sp>
      <p:sp>
        <p:nvSpPr>
          <p:cNvPr id="48" name="CasellaDiTesto 47">
            <a:extLst>
              <a:ext uri="{FF2B5EF4-FFF2-40B4-BE49-F238E27FC236}">
                <a16:creationId xmlns:a16="http://schemas.microsoft.com/office/drawing/2014/main" id="{E5A13177-7B0E-47EA-933C-9D73EE792ADA}"/>
              </a:ext>
            </a:extLst>
          </p:cNvPr>
          <p:cNvSpPr txBox="1"/>
          <p:nvPr/>
        </p:nvSpPr>
        <p:spPr>
          <a:xfrm>
            <a:off x="6758579" y="2836800"/>
            <a:ext cx="1952073" cy="646331"/>
          </a:xfrm>
          <a:prstGeom prst="rect">
            <a:avLst/>
          </a:prstGeom>
          <a:noFill/>
        </p:spPr>
        <p:txBody>
          <a:bodyPr wrap="square" rtlCol="0">
            <a:spAutoFit/>
          </a:bodyPr>
          <a:lstStyle/>
          <a:p>
            <a:pPr algn="ctr"/>
            <a:r>
              <a:rPr lang="it-IT" b="1" dirty="0">
                <a:solidFill>
                  <a:schemeClr val="bg1">
                    <a:lumMod val="85000"/>
                  </a:schemeClr>
                </a:solidFill>
                <a:latin typeface="Calibri" panose="020F0502020204030204" pitchFamily="34" charset="0"/>
                <a:cs typeface="Calibri" panose="020F0502020204030204" pitchFamily="34" charset="0"/>
              </a:rPr>
              <a:t>La situazione nel mondo e in Italia</a:t>
            </a:r>
          </a:p>
        </p:txBody>
      </p:sp>
      <p:sp>
        <p:nvSpPr>
          <p:cNvPr id="49" name="CasellaDiTesto 48">
            <a:extLst>
              <a:ext uri="{FF2B5EF4-FFF2-40B4-BE49-F238E27FC236}">
                <a16:creationId xmlns:a16="http://schemas.microsoft.com/office/drawing/2014/main" id="{EB302FF6-614B-4EDA-A8EF-F5BC77B5EEE7}"/>
              </a:ext>
            </a:extLst>
          </p:cNvPr>
          <p:cNvSpPr txBox="1"/>
          <p:nvPr/>
        </p:nvSpPr>
        <p:spPr>
          <a:xfrm>
            <a:off x="3452902" y="5364000"/>
            <a:ext cx="2238195" cy="646331"/>
          </a:xfrm>
          <a:prstGeom prst="rect">
            <a:avLst/>
          </a:prstGeom>
          <a:noFill/>
        </p:spPr>
        <p:txBody>
          <a:bodyPr wrap="square" rtlCol="0">
            <a:spAutoFit/>
          </a:bodyPr>
          <a:lstStyle/>
          <a:p>
            <a:pPr algn="ctr"/>
            <a:r>
              <a:rPr lang="it-IT" b="1" dirty="0">
                <a:solidFill>
                  <a:srgbClr val="00A197"/>
                </a:solidFill>
                <a:latin typeface="Calibri" panose="020F0502020204030204" pitchFamily="34" charset="0"/>
                <a:cs typeface="Calibri" panose="020F0502020204030204" pitchFamily="34" charset="0"/>
              </a:rPr>
              <a:t>Considerazioni e prospettive future</a:t>
            </a:r>
          </a:p>
        </p:txBody>
      </p:sp>
      <p:pic>
        <p:nvPicPr>
          <p:cNvPr id="51" name="Immagine 50">
            <a:extLst>
              <a:ext uri="{FF2B5EF4-FFF2-40B4-BE49-F238E27FC236}">
                <a16:creationId xmlns:a16="http://schemas.microsoft.com/office/drawing/2014/main" id="{E860A601-F064-4D56-A915-85A21EE543F8}"/>
              </a:ext>
            </a:extLst>
          </p:cNvPr>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ackgroundRemoval t="9551" b="89888" l="6714" r="95406">
                        <a14:foregroundMark x1="91166" y1="21910" x2="91166" y2="21910"/>
                        <a14:foregroundMark x1="7067" y1="38202" x2="7067" y2="38202"/>
                        <a14:foregroundMark x1="95406" y1="12360" x2="95406" y2="12360"/>
                      </a14:backgroundRemoval>
                    </a14:imgEffect>
                  </a14:imgLayer>
                </a14:imgProps>
              </a:ext>
              <a:ext uri="{28A0092B-C50C-407E-A947-70E740481C1C}">
                <a14:useLocalDpi xmlns:a14="http://schemas.microsoft.com/office/drawing/2010/main" val="0"/>
              </a:ext>
            </a:extLst>
          </a:blip>
          <a:stretch>
            <a:fillRect/>
          </a:stretch>
        </p:blipFill>
        <p:spPr>
          <a:xfrm rot="588864" flipH="1" flipV="1">
            <a:off x="5436000" y="1282498"/>
            <a:ext cx="1462708" cy="658055"/>
          </a:xfrm>
          <a:prstGeom prst="rect">
            <a:avLst/>
          </a:prstGeom>
        </p:spPr>
      </p:pic>
      <p:pic>
        <p:nvPicPr>
          <p:cNvPr id="32" name="Immagine 31">
            <a:extLst>
              <a:ext uri="{FF2B5EF4-FFF2-40B4-BE49-F238E27FC236}">
                <a16:creationId xmlns:a16="http://schemas.microsoft.com/office/drawing/2014/main" id="{4484D632-22D8-4CB7-A50A-CBDB2F81015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70800" y="6498000"/>
            <a:ext cx="1108567" cy="162000"/>
          </a:xfrm>
          <a:prstGeom prst="rect">
            <a:avLst/>
          </a:prstGeom>
        </p:spPr>
      </p:pic>
      <p:sp>
        <p:nvSpPr>
          <p:cNvPr id="31" name="Titolo 2">
            <a:extLst>
              <a:ext uri="{FF2B5EF4-FFF2-40B4-BE49-F238E27FC236}">
                <a16:creationId xmlns:a16="http://schemas.microsoft.com/office/drawing/2014/main" id="{160EE8DB-FF27-4CA4-89CE-8C403AC0A507}"/>
              </a:ext>
            </a:extLst>
          </p:cNvPr>
          <p:cNvSpPr>
            <a:spLocks noGrp="1"/>
          </p:cNvSpPr>
          <p:nvPr>
            <p:ph type="title"/>
          </p:nvPr>
        </p:nvSpPr>
        <p:spPr>
          <a:xfrm>
            <a:off x="234000" y="475200"/>
            <a:ext cx="8186420" cy="504000"/>
          </a:xfrm>
        </p:spPr>
        <p:txBody>
          <a:bodyPr>
            <a:normAutofit/>
          </a:bodyPr>
          <a:lstStyle/>
          <a:p>
            <a:r>
              <a:rPr lang="it-IT" sz="2800" spc="-1" dirty="0">
                <a:latin typeface="+mn-lt"/>
              </a:rPr>
              <a:t>Il nostro percorso di apprendimento</a:t>
            </a:r>
          </a:p>
        </p:txBody>
      </p:sp>
      <p:sp>
        <p:nvSpPr>
          <p:cNvPr id="23" name="CasellaDiTesto 22">
            <a:extLst>
              <a:ext uri="{FF2B5EF4-FFF2-40B4-BE49-F238E27FC236}">
                <a16:creationId xmlns:a16="http://schemas.microsoft.com/office/drawing/2014/main" id="{97F92CD6-D070-4513-BE66-104F2F4952C0}"/>
              </a:ext>
            </a:extLst>
          </p:cNvPr>
          <p:cNvSpPr txBox="1"/>
          <p:nvPr/>
        </p:nvSpPr>
        <p:spPr>
          <a:xfrm>
            <a:off x="270000" y="6318002"/>
            <a:ext cx="341760" cy="276999"/>
          </a:xfrm>
          <a:prstGeom prst="rect">
            <a:avLst/>
          </a:prstGeom>
          <a:noFill/>
        </p:spPr>
        <p:txBody>
          <a:bodyPr wrap="none" rtlCol="0">
            <a:spAutoFit/>
          </a:bodyPr>
          <a:lstStyle/>
          <a:p>
            <a:r>
              <a:rPr lang="it-IT" sz="1200" dirty="0">
                <a:solidFill>
                  <a:srgbClr val="00A197"/>
                </a:solidFill>
                <a:latin typeface="Calibri" panose="020F0502020204030204" pitchFamily="34" charset="0"/>
                <a:cs typeface="Calibri" panose="020F0502020204030204" pitchFamily="34" charset="0"/>
              </a:rPr>
              <a:t>45</a:t>
            </a:r>
          </a:p>
        </p:txBody>
      </p:sp>
      <p:pic>
        <p:nvPicPr>
          <p:cNvPr id="24" name="Picture 2" descr="Perché guardare il futuro per progettare le strategie aziendali - Soluzioni  d'Impresa">
            <a:extLst>
              <a:ext uri="{FF2B5EF4-FFF2-40B4-BE49-F238E27FC236}">
                <a16:creationId xmlns:a16="http://schemas.microsoft.com/office/drawing/2014/main" id="{4113B3FA-0A04-4001-B323-F0FF49BA5DE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2890" r="10398"/>
          <a:stretch/>
        </p:blipFill>
        <p:spPr bwMode="auto">
          <a:xfrm>
            <a:off x="3672000" y="3600000"/>
            <a:ext cx="1656001" cy="1656000"/>
          </a:xfrm>
          <a:prstGeom prst="ellipse">
            <a:avLst/>
          </a:prstGeom>
          <a:noFill/>
          <a:extLst>
            <a:ext uri="{909E8E84-426E-40DD-AFC4-6F175D3DCCD1}">
              <a14:hiddenFill xmlns:a14="http://schemas.microsoft.com/office/drawing/2010/main">
                <a:solidFill>
                  <a:srgbClr val="FFFFFF"/>
                </a:solidFill>
              </a14:hiddenFill>
            </a:ext>
          </a:extLst>
        </p:spPr>
      </p:pic>
      <p:pic>
        <p:nvPicPr>
          <p:cNvPr id="1026" name="Picture 2" descr="Agenda ONU 2030 e SDGs | www.scienzepolitiche.unina.it">
            <a:extLst>
              <a:ext uri="{FF2B5EF4-FFF2-40B4-BE49-F238E27FC236}">
                <a16:creationId xmlns:a16="http://schemas.microsoft.com/office/drawing/2014/main" id="{6533EC6E-BC2D-4D36-9D4C-2E947BE02E05}"/>
              </a:ext>
            </a:extLst>
          </p:cNvPr>
          <p:cNvPicPr>
            <a:picLocks noChangeArrowheads="1"/>
          </p:cNvPicPr>
          <p:nvPr/>
        </p:nvPicPr>
        <p:blipFill rotWithShape="1">
          <a:blip r:embed="rId7">
            <a:duotone>
              <a:schemeClr val="bg2">
                <a:shade val="45000"/>
                <a:satMod val="135000"/>
              </a:schemeClr>
              <a:prstClr val="white"/>
            </a:duotone>
            <a:extLst>
              <a:ext uri="{28A0092B-C50C-407E-A947-70E740481C1C}">
                <a14:useLocalDpi xmlns:a14="http://schemas.microsoft.com/office/drawing/2010/main" val="0"/>
              </a:ext>
            </a:extLst>
          </a:blip>
          <a:srcRect l="20218" t="1638" r="17718" b="4243"/>
          <a:stretch/>
        </p:blipFill>
        <p:spPr bwMode="auto">
          <a:xfrm>
            <a:off x="525600" y="1080000"/>
            <a:ext cx="1656000" cy="1656000"/>
          </a:xfrm>
          <a:prstGeom prst="ellipse">
            <a:avLst/>
          </a:prstGeom>
          <a:noFill/>
          <a:extLst>
            <a:ext uri="{909E8E84-426E-40DD-AFC4-6F175D3DCCD1}">
              <a14:hiddenFill xmlns:a14="http://schemas.microsoft.com/office/drawing/2010/main">
                <a:solidFill>
                  <a:srgbClr val="FFFFFF"/>
                </a:solidFill>
              </a14:hiddenFill>
            </a:ext>
          </a:extLst>
        </p:spPr>
      </p:pic>
      <p:pic>
        <p:nvPicPr>
          <p:cNvPr id="1028" name="Picture 4" descr="Agenda 2030 per lo sviluppo sostenibile - Agenzia per la coesione  territoriale">
            <a:extLst>
              <a:ext uri="{FF2B5EF4-FFF2-40B4-BE49-F238E27FC236}">
                <a16:creationId xmlns:a16="http://schemas.microsoft.com/office/drawing/2014/main" id="{9BDC5A3A-DF1B-4E0A-B467-E1E4D37A84DD}"/>
              </a:ext>
            </a:extLst>
          </p:cNvPr>
          <p:cNvPicPr>
            <a:picLocks noChangeAspect="1" noChangeArrowheads="1"/>
          </p:cNvPicPr>
          <p:nvPr/>
        </p:nvPicPr>
        <p:blipFill rotWithShape="1">
          <a:blip r:embed="rId8">
            <a:duotone>
              <a:schemeClr val="bg2">
                <a:shade val="45000"/>
                <a:satMod val="135000"/>
              </a:schemeClr>
              <a:prstClr val="white"/>
            </a:duotone>
            <a:extLst>
              <a:ext uri="{28A0092B-C50C-407E-A947-70E740481C1C}">
                <a14:useLocalDpi xmlns:a14="http://schemas.microsoft.com/office/drawing/2010/main" val="0"/>
              </a:ext>
            </a:extLst>
          </a:blip>
          <a:srcRect l="5994" r="29251"/>
          <a:stretch/>
        </p:blipFill>
        <p:spPr bwMode="auto">
          <a:xfrm>
            <a:off x="3672000" y="1080000"/>
            <a:ext cx="1656000" cy="1655600"/>
          </a:xfrm>
          <a:prstGeom prst="ellipse">
            <a:avLst/>
          </a:prstGeom>
          <a:noFill/>
          <a:extLst>
            <a:ext uri="{909E8E84-426E-40DD-AFC4-6F175D3DCCD1}">
              <a14:hiddenFill xmlns:a14="http://schemas.microsoft.com/office/drawing/2010/main">
                <a:solidFill>
                  <a:srgbClr val="FFFFFF"/>
                </a:solidFill>
              </a14:hiddenFill>
            </a:ext>
          </a:extLst>
        </p:spPr>
      </p:pic>
      <p:pic>
        <p:nvPicPr>
          <p:cNvPr id="1032" name="Picture 8" descr="Agenda Onu 2030, tra i grandi Stati europei l'Italia è ultima per sviluppo  sostenibile - Greenreport: economia ecologica e sviluppo sostenibile">
            <a:extLst>
              <a:ext uri="{FF2B5EF4-FFF2-40B4-BE49-F238E27FC236}">
                <a16:creationId xmlns:a16="http://schemas.microsoft.com/office/drawing/2014/main" id="{67943F71-15EF-4296-AF38-6B8D998AB228}"/>
              </a:ext>
            </a:extLst>
          </p:cNvPr>
          <p:cNvPicPr>
            <a:picLocks noChangeArrowheads="1"/>
          </p:cNvPicPr>
          <p:nvPr/>
        </p:nvPicPr>
        <p:blipFill rotWithShape="1">
          <a:blip r:embed="rId9">
            <a:duotone>
              <a:schemeClr val="bg2">
                <a:shade val="45000"/>
                <a:satMod val="135000"/>
              </a:schemeClr>
              <a:prstClr val="white"/>
            </a:duotone>
            <a:extLst>
              <a:ext uri="{28A0092B-C50C-407E-A947-70E740481C1C}">
                <a14:useLocalDpi xmlns:a14="http://schemas.microsoft.com/office/drawing/2010/main" val="0"/>
              </a:ext>
            </a:extLst>
          </a:blip>
          <a:srcRect l="15044" r="12831"/>
          <a:stretch/>
        </p:blipFill>
        <p:spPr bwMode="auto">
          <a:xfrm>
            <a:off x="6912000" y="1080000"/>
            <a:ext cx="1656000" cy="1656000"/>
          </a:xfrm>
          <a:prstGeom prst="ellipse">
            <a:avLst/>
          </a:prstGeom>
          <a:noFill/>
          <a:extLst>
            <a:ext uri="{909E8E84-426E-40DD-AFC4-6F175D3DCCD1}">
              <a14:hiddenFill xmlns:a14="http://schemas.microsoft.com/office/drawing/2010/main">
                <a:solidFill>
                  <a:srgbClr val="FFFFFF"/>
                </a:solidFill>
              </a14:hiddenFill>
            </a:ext>
          </a:extLst>
        </p:spPr>
      </p:pic>
      <p:pic>
        <p:nvPicPr>
          <p:cNvPr id="17" name="Immagine 16">
            <a:extLst>
              <a:ext uri="{FF2B5EF4-FFF2-40B4-BE49-F238E27FC236}">
                <a16:creationId xmlns:a16="http://schemas.microsoft.com/office/drawing/2014/main" id="{CD9C320F-75C2-4D10-ACB1-3F3C1391FE5D}"/>
              </a:ext>
            </a:extLst>
          </p:cNvPr>
          <p:cNvPicPr>
            <a:picLocks/>
          </p:cNvPicPr>
          <p:nvPr/>
        </p:nvPicPr>
        <p:blipFill rotWithShape="1">
          <a:blip r:embed="rId10">
            <a:duotone>
              <a:schemeClr val="bg2">
                <a:shade val="45000"/>
                <a:satMod val="135000"/>
              </a:schemeClr>
              <a:prstClr val="white"/>
            </a:duotone>
          </a:blip>
          <a:srcRect t="10427" b="28837"/>
          <a:stretch/>
        </p:blipFill>
        <p:spPr>
          <a:xfrm>
            <a:off x="6912000" y="3708000"/>
            <a:ext cx="1656000" cy="1656000"/>
          </a:xfrm>
          <a:prstGeom prst="ellipse">
            <a:avLst/>
          </a:prstGeom>
        </p:spPr>
      </p:pic>
      <p:sp>
        <p:nvSpPr>
          <p:cNvPr id="19" name="CasellaDiTesto 18">
            <a:extLst>
              <a:ext uri="{FF2B5EF4-FFF2-40B4-BE49-F238E27FC236}">
                <a16:creationId xmlns:a16="http://schemas.microsoft.com/office/drawing/2014/main" id="{F8349A4F-816E-4AB0-B08C-4B07D91A46F8}"/>
              </a:ext>
            </a:extLst>
          </p:cNvPr>
          <p:cNvSpPr txBox="1"/>
          <p:nvPr/>
        </p:nvSpPr>
        <p:spPr>
          <a:xfrm>
            <a:off x="6614138" y="5372186"/>
            <a:ext cx="2238195" cy="369332"/>
          </a:xfrm>
          <a:prstGeom prst="rect">
            <a:avLst/>
          </a:prstGeom>
          <a:noFill/>
        </p:spPr>
        <p:txBody>
          <a:bodyPr wrap="square" rtlCol="0">
            <a:spAutoFit/>
          </a:bodyPr>
          <a:lstStyle/>
          <a:p>
            <a:pPr algn="ctr"/>
            <a:r>
              <a:rPr lang="it-IT" b="1" dirty="0">
                <a:solidFill>
                  <a:schemeClr val="bg1">
                    <a:lumMod val="85000"/>
                  </a:schemeClr>
                </a:solidFill>
                <a:latin typeface="Calibri" panose="020F0502020204030204" pitchFamily="34" charset="0"/>
                <a:cs typeface="Calibri" panose="020F0502020204030204" pitchFamily="34" charset="0"/>
              </a:rPr>
              <a:t>170 azioni quotidiane</a:t>
            </a:r>
          </a:p>
        </p:txBody>
      </p:sp>
      <p:pic>
        <p:nvPicPr>
          <p:cNvPr id="20" name="Immagine 19">
            <a:extLst>
              <a:ext uri="{FF2B5EF4-FFF2-40B4-BE49-F238E27FC236}">
                <a16:creationId xmlns:a16="http://schemas.microsoft.com/office/drawing/2014/main" id="{D19B7F30-4366-432A-A43F-6C888F5F8AF4}"/>
              </a:ext>
            </a:extLst>
          </p:cNvPr>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ackgroundRemoval t="9551" b="89888" l="6714" r="95406">
                        <a14:foregroundMark x1="91166" y1="21910" x2="91166" y2="21910"/>
                        <a14:foregroundMark x1="7067" y1="38202" x2="7067" y2="38202"/>
                        <a14:foregroundMark x1="95406" y1="12360" x2="95406" y2="12360"/>
                      </a14:backgroundRemoval>
                    </a14:imgEffect>
                  </a14:imgLayer>
                </a14:imgProps>
              </a:ext>
              <a:ext uri="{28A0092B-C50C-407E-A947-70E740481C1C}">
                <a14:useLocalDpi xmlns:a14="http://schemas.microsoft.com/office/drawing/2010/main" val="0"/>
              </a:ext>
            </a:extLst>
          </a:blip>
          <a:stretch>
            <a:fillRect/>
          </a:stretch>
        </p:blipFill>
        <p:spPr>
          <a:xfrm rot="10800000" flipH="1" flipV="1">
            <a:off x="5388646" y="4327996"/>
            <a:ext cx="1462708" cy="658055"/>
          </a:xfrm>
          <a:prstGeom prst="rect">
            <a:avLst/>
          </a:prstGeom>
        </p:spPr>
      </p:pic>
      <p:sp>
        <p:nvSpPr>
          <p:cNvPr id="21" name="CasellaDiTesto 20">
            <a:extLst>
              <a:ext uri="{FF2B5EF4-FFF2-40B4-BE49-F238E27FC236}">
                <a16:creationId xmlns:a16="http://schemas.microsoft.com/office/drawing/2014/main" id="{5D534799-6234-4CC4-BF05-3C61AD82862E}"/>
              </a:ext>
            </a:extLst>
          </p:cNvPr>
          <p:cNvSpPr txBox="1"/>
          <p:nvPr/>
        </p:nvSpPr>
        <p:spPr>
          <a:xfrm>
            <a:off x="3450026" y="2836800"/>
            <a:ext cx="2150114" cy="646331"/>
          </a:xfrm>
          <a:prstGeom prst="rect">
            <a:avLst/>
          </a:prstGeom>
          <a:noFill/>
        </p:spPr>
        <p:txBody>
          <a:bodyPr wrap="square" rtlCol="0">
            <a:spAutoFit/>
          </a:bodyPr>
          <a:lstStyle/>
          <a:p>
            <a:pPr algn="ctr"/>
            <a:r>
              <a:rPr lang="it-IT" b="1" dirty="0">
                <a:solidFill>
                  <a:schemeClr val="bg1">
                    <a:lumMod val="85000"/>
                  </a:schemeClr>
                </a:solidFill>
                <a:latin typeface="Calibri" panose="020F0502020204030204" pitchFamily="34" charset="0"/>
                <a:cs typeface="Calibri" panose="020F0502020204030204" pitchFamily="34" charset="0"/>
              </a:rPr>
              <a:t>I 17 obiettivi (</a:t>
            </a:r>
            <a:r>
              <a:rPr lang="it-IT" b="1" dirty="0" err="1">
                <a:solidFill>
                  <a:schemeClr val="bg1">
                    <a:lumMod val="85000"/>
                  </a:schemeClr>
                </a:solidFill>
                <a:latin typeface="Calibri" panose="020F0502020204030204" pitchFamily="34" charset="0"/>
                <a:cs typeface="Calibri" panose="020F0502020204030204" pitchFamily="34" charset="0"/>
              </a:rPr>
              <a:t>SDGs</a:t>
            </a:r>
            <a:r>
              <a:rPr lang="it-IT" b="1" dirty="0">
                <a:solidFill>
                  <a:schemeClr val="bg1">
                    <a:lumMod val="85000"/>
                  </a:schemeClr>
                </a:solidFill>
                <a:latin typeface="Calibri" panose="020F0502020204030204" pitchFamily="34" charset="0"/>
                <a:cs typeface="Calibri" panose="020F0502020204030204" pitchFamily="34" charset="0"/>
              </a:rPr>
              <a:t>) e i 169 target</a:t>
            </a:r>
          </a:p>
        </p:txBody>
      </p:sp>
    </p:spTree>
    <p:extLst>
      <p:ext uri="{BB962C8B-B14F-4D97-AF65-F5344CB8AC3E}">
        <p14:creationId xmlns:p14="http://schemas.microsoft.com/office/powerpoint/2010/main" val="5370269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2EAA910E-3F81-46D3-A05F-51E7E3A76444}"/>
              </a:ext>
            </a:extLst>
          </p:cNvPr>
          <p:cNvSpPr txBox="1">
            <a:spLocks/>
          </p:cNvSpPr>
          <p:nvPr/>
        </p:nvSpPr>
        <p:spPr>
          <a:xfrm>
            <a:off x="234000" y="475200"/>
            <a:ext cx="8690400" cy="505528"/>
          </a:xfrm>
          <a:prstGeom prst="rect">
            <a:avLst/>
          </a:prstGeom>
        </p:spPr>
        <p:txBody>
          <a:bodyPr vert="horz" lIns="0" tIns="0" rIns="0" bIns="0" rtlCol="0" anchor="t" anchorCtr="0">
            <a:noAutofit/>
          </a:bodyPr>
          <a:lstStyle>
            <a:lvl1pPr algn="l" rtl="0" eaLnBrk="1" fontAlgn="base" hangingPunct="1">
              <a:lnSpc>
                <a:spcPts val="2400"/>
              </a:lnSpc>
              <a:spcBef>
                <a:spcPct val="0"/>
              </a:spcBef>
              <a:spcAft>
                <a:spcPct val="0"/>
              </a:spcAft>
              <a:defRPr lang="en-GB" sz="2200" b="1" kern="1200" noProof="0" dirty="0">
                <a:solidFill>
                  <a:schemeClr val="tx1"/>
                </a:solidFill>
                <a:latin typeface="+mj-lt"/>
                <a:ea typeface="+mj-ea"/>
                <a:cs typeface="Arial" panose="020B0604020202020204" pitchFamily="34" charset="0"/>
              </a:defRPr>
            </a:lvl1pPr>
            <a:lvl2pPr algn="ctr" rtl="0" eaLnBrk="1" fontAlgn="base" hangingPunct="1">
              <a:spcBef>
                <a:spcPct val="0"/>
              </a:spcBef>
              <a:spcAft>
                <a:spcPct val="0"/>
              </a:spcAft>
              <a:defRPr sz="3300">
                <a:solidFill>
                  <a:schemeClr val="tx1"/>
                </a:solidFill>
                <a:latin typeface="Arial" charset="0"/>
              </a:defRPr>
            </a:lvl2pPr>
            <a:lvl3pPr algn="ctr" rtl="0" eaLnBrk="1" fontAlgn="base" hangingPunct="1">
              <a:spcBef>
                <a:spcPct val="0"/>
              </a:spcBef>
              <a:spcAft>
                <a:spcPct val="0"/>
              </a:spcAft>
              <a:defRPr sz="3300">
                <a:solidFill>
                  <a:schemeClr val="tx1"/>
                </a:solidFill>
                <a:latin typeface="Arial" charset="0"/>
              </a:defRPr>
            </a:lvl3pPr>
            <a:lvl4pPr algn="ctr" rtl="0" eaLnBrk="1" fontAlgn="base" hangingPunct="1">
              <a:spcBef>
                <a:spcPct val="0"/>
              </a:spcBef>
              <a:spcAft>
                <a:spcPct val="0"/>
              </a:spcAft>
              <a:defRPr sz="3300">
                <a:solidFill>
                  <a:schemeClr val="tx1"/>
                </a:solidFill>
                <a:latin typeface="Arial" charset="0"/>
              </a:defRPr>
            </a:lvl4pPr>
            <a:lvl5pPr algn="ctr" rtl="0" eaLnBrk="1" fontAlgn="base" hangingPunct="1">
              <a:spcBef>
                <a:spcPct val="0"/>
              </a:spcBef>
              <a:spcAft>
                <a:spcPct val="0"/>
              </a:spcAft>
              <a:defRPr sz="3300">
                <a:solidFill>
                  <a:schemeClr val="tx1"/>
                </a:solidFill>
                <a:latin typeface="Arial" charset="0"/>
              </a:defRPr>
            </a:lvl5pPr>
            <a:lvl6pPr marL="342875" algn="ctr" rtl="0" eaLnBrk="1" fontAlgn="base" hangingPunct="1">
              <a:spcBef>
                <a:spcPct val="0"/>
              </a:spcBef>
              <a:spcAft>
                <a:spcPct val="0"/>
              </a:spcAft>
              <a:defRPr sz="3300">
                <a:solidFill>
                  <a:schemeClr val="tx1"/>
                </a:solidFill>
                <a:latin typeface="Arial" charset="0"/>
              </a:defRPr>
            </a:lvl6pPr>
            <a:lvl7pPr marL="685749" algn="ctr" rtl="0" eaLnBrk="1" fontAlgn="base" hangingPunct="1">
              <a:spcBef>
                <a:spcPct val="0"/>
              </a:spcBef>
              <a:spcAft>
                <a:spcPct val="0"/>
              </a:spcAft>
              <a:defRPr sz="3300">
                <a:solidFill>
                  <a:schemeClr val="tx1"/>
                </a:solidFill>
                <a:latin typeface="Arial" charset="0"/>
              </a:defRPr>
            </a:lvl7pPr>
            <a:lvl8pPr marL="1028624" algn="ctr" rtl="0" eaLnBrk="1" fontAlgn="base" hangingPunct="1">
              <a:spcBef>
                <a:spcPct val="0"/>
              </a:spcBef>
              <a:spcAft>
                <a:spcPct val="0"/>
              </a:spcAft>
              <a:defRPr sz="3300">
                <a:solidFill>
                  <a:schemeClr val="tx1"/>
                </a:solidFill>
                <a:latin typeface="Arial" charset="0"/>
              </a:defRPr>
            </a:lvl8pPr>
            <a:lvl9pPr marL="1371498" algn="ctr" rtl="0" eaLnBrk="1" fontAlgn="base" hangingPunct="1">
              <a:spcBef>
                <a:spcPct val="0"/>
              </a:spcBef>
              <a:spcAft>
                <a:spcPct val="0"/>
              </a:spcAft>
              <a:defRPr sz="3300">
                <a:solidFill>
                  <a:schemeClr val="tx1"/>
                </a:solidFill>
                <a:latin typeface="Arial" charset="0"/>
              </a:defRPr>
            </a:lvl9pPr>
          </a:lstStyle>
          <a:p>
            <a:pPr lvl="0"/>
            <a:r>
              <a:rPr lang="it-IT" sz="2800" b="0" spc="-1" dirty="0">
                <a:latin typeface="+mn-lt"/>
                <a:cs typeface="+mj-cs"/>
              </a:rPr>
              <a:t>L’Agenda 2030 è un’utopia?</a:t>
            </a:r>
          </a:p>
        </p:txBody>
      </p:sp>
      <p:sp>
        <p:nvSpPr>
          <p:cNvPr id="7" name="CasellaDiTesto 6">
            <a:extLst>
              <a:ext uri="{FF2B5EF4-FFF2-40B4-BE49-F238E27FC236}">
                <a16:creationId xmlns:a16="http://schemas.microsoft.com/office/drawing/2014/main" id="{78BBD03B-A5C5-47AA-8481-FEEF519DA1B8}"/>
              </a:ext>
            </a:extLst>
          </p:cNvPr>
          <p:cNvSpPr txBox="1"/>
          <p:nvPr/>
        </p:nvSpPr>
        <p:spPr>
          <a:xfrm>
            <a:off x="270000" y="6318002"/>
            <a:ext cx="341760" cy="276999"/>
          </a:xfrm>
          <a:prstGeom prst="rect">
            <a:avLst/>
          </a:prstGeom>
          <a:noFill/>
        </p:spPr>
        <p:txBody>
          <a:bodyPr wrap="none" rtlCol="0">
            <a:spAutoFit/>
          </a:bodyPr>
          <a:lstStyle/>
          <a:p>
            <a:r>
              <a:rPr lang="it-IT" sz="1200" dirty="0">
                <a:solidFill>
                  <a:srgbClr val="00A197"/>
                </a:solidFill>
                <a:latin typeface="Calibri" panose="020F0502020204030204" pitchFamily="34" charset="0"/>
                <a:cs typeface="Calibri" panose="020F0502020204030204" pitchFamily="34" charset="0"/>
              </a:rPr>
              <a:t>39</a:t>
            </a:r>
          </a:p>
        </p:txBody>
      </p:sp>
      <p:pic>
        <p:nvPicPr>
          <p:cNvPr id="8" name="Immagine 7">
            <a:extLst>
              <a:ext uri="{FF2B5EF4-FFF2-40B4-BE49-F238E27FC236}">
                <a16:creationId xmlns:a16="http://schemas.microsoft.com/office/drawing/2014/main" id="{19127CAD-21FB-440D-A909-8DD3EF5BFE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0802" y="6498000"/>
            <a:ext cx="1108567" cy="162000"/>
          </a:xfrm>
          <a:prstGeom prst="rect">
            <a:avLst/>
          </a:prstGeom>
        </p:spPr>
      </p:pic>
      <p:sp>
        <p:nvSpPr>
          <p:cNvPr id="3" name="CasellaDiTesto 2">
            <a:extLst>
              <a:ext uri="{FF2B5EF4-FFF2-40B4-BE49-F238E27FC236}">
                <a16:creationId xmlns:a16="http://schemas.microsoft.com/office/drawing/2014/main" id="{06470AAA-654F-444B-B997-E35FBA958E18}"/>
              </a:ext>
            </a:extLst>
          </p:cNvPr>
          <p:cNvSpPr txBox="1"/>
          <p:nvPr/>
        </p:nvSpPr>
        <p:spPr>
          <a:xfrm>
            <a:off x="234000" y="1339200"/>
            <a:ext cx="5881988" cy="2246769"/>
          </a:xfrm>
          <a:prstGeom prst="rect">
            <a:avLst/>
          </a:prstGeom>
          <a:noFill/>
        </p:spPr>
        <p:txBody>
          <a:bodyPr wrap="square" rtlCol="0">
            <a:spAutoFit/>
          </a:bodyPr>
          <a:lstStyle/>
          <a:p>
            <a:r>
              <a:rPr lang="it-IT" sz="2400" b="1" dirty="0"/>
              <a:t>2015</a:t>
            </a:r>
          </a:p>
          <a:p>
            <a:r>
              <a:rPr lang="it-IT" dirty="0"/>
              <a:t>“</a:t>
            </a:r>
            <a:r>
              <a:rPr lang="it-IT" sz="2000" i="1" dirty="0"/>
              <a:t>Nell’intraprendere questo grande viaggio collettivo (Agenda 2030), promettiamo che </a:t>
            </a:r>
            <a:r>
              <a:rPr lang="it-IT" sz="2000" b="1" i="1" dirty="0">
                <a:solidFill>
                  <a:srgbClr val="00A197"/>
                </a:solidFill>
              </a:rPr>
              <a:t>nessuno</a:t>
            </a:r>
            <a:r>
              <a:rPr lang="it-IT" sz="2000" i="1" dirty="0"/>
              <a:t> </a:t>
            </a:r>
            <a:r>
              <a:rPr lang="it-IT" sz="2000" b="1" i="1" dirty="0">
                <a:solidFill>
                  <a:srgbClr val="00A197"/>
                </a:solidFill>
              </a:rPr>
              <a:t>verrà</a:t>
            </a:r>
            <a:r>
              <a:rPr lang="it-IT" sz="2000" i="1" dirty="0"/>
              <a:t> </a:t>
            </a:r>
            <a:r>
              <a:rPr lang="it-IT" sz="2000" b="1" i="1" dirty="0">
                <a:solidFill>
                  <a:srgbClr val="00A197"/>
                </a:solidFill>
              </a:rPr>
              <a:t>lasciato</a:t>
            </a:r>
            <a:r>
              <a:rPr lang="it-IT" sz="2000" i="1" dirty="0"/>
              <a:t> </a:t>
            </a:r>
            <a:r>
              <a:rPr lang="it-IT" sz="2000" b="1" i="1" dirty="0">
                <a:solidFill>
                  <a:srgbClr val="00A197"/>
                </a:solidFill>
              </a:rPr>
              <a:t>indietro</a:t>
            </a:r>
            <a:r>
              <a:rPr lang="it-IT" sz="2000" dirty="0"/>
              <a:t>”,</a:t>
            </a:r>
          </a:p>
          <a:p>
            <a:r>
              <a:rPr lang="it-IT" sz="2000" dirty="0" err="1"/>
              <a:t>Ban</a:t>
            </a:r>
            <a:r>
              <a:rPr lang="it-IT" sz="2000" dirty="0"/>
              <a:t>-</a:t>
            </a:r>
            <a:r>
              <a:rPr lang="it-IT" sz="2000" dirty="0" err="1"/>
              <a:t>Ki</a:t>
            </a:r>
            <a:r>
              <a:rPr lang="it-IT" sz="2000" dirty="0"/>
              <a:t>-Moon, Segretario generale Nazioni Unite</a:t>
            </a:r>
          </a:p>
          <a:p>
            <a:endParaRPr lang="it-IT" dirty="0"/>
          </a:p>
          <a:p>
            <a:endParaRPr lang="it-IT" i="1" dirty="0"/>
          </a:p>
        </p:txBody>
      </p:sp>
      <p:pic>
        <p:nvPicPr>
          <p:cNvPr id="1028" name="Picture 4" descr="Ciclismo, l'allenamento in salita - Triathlete">
            <a:extLst>
              <a:ext uri="{FF2B5EF4-FFF2-40B4-BE49-F238E27FC236}">
                <a16:creationId xmlns:a16="http://schemas.microsoft.com/office/drawing/2014/main" id="{8157CB8C-FD03-49CE-B1E5-895388FE9A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0625" y="1339200"/>
            <a:ext cx="2434427" cy="1620000"/>
          </a:xfrm>
          <a:prstGeom prst="rect">
            <a:avLst/>
          </a:prstGeom>
          <a:noFill/>
          <a:extLst>
            <a:ext uri="{909E8E84-426E-40DD-AFC4-6F175D3DCCD1}">
              <a14:hiddenFill xmlns:a14="http://schemas.microsoft.com/office/drawing/2010/main">
                <a:solidFill>
                  <a:srgbClr val="FFFFFF"/>
                </a:solidFill>
              </a14:hiddenFill>
            </a:ext>
          </a:extLst>
        </p:spPr>
      </p:pic>
      <p:sp>
        <p:nvSpPr>
          <p:cNvPr id="11" name="CasellaDiTesto 10">
            <a:extLst>
              <a:ext uri="{FF2B5EF4-FFF2-40B4-BE49-F238E27FC236}">
                <a16:creationId xmlns:a16="http://schemas.microsoft.com/office/drawing/2014/main" id="{F4918D7B-19DA-4953-8189-B32586E670E4}"/>
              </a:ext>
            </a:extLst>
          </p:cNvPr>
          <p:cNvSpPr txBox="1"/>
          <p:nvPr/>
        </p:nvSpPr>
        <p:spPr>
          <a:xfrm>
            <a:off x="234000" y="3057564"/>
            <a:ext cx="8491052" cy="3262432"/>
          </a:xfrm>
          <a:prstGeom prst="rect">
            <a:avLst/>
          </a:prstGeom>
          <a:noFill/>
        </p:spPr>
        <p:txBody>
          <a:bodyPr wrap="square" rtlCol="0">
            <a:spAutoFit/>
          </a:bodyPr>
          <a:lstStyle/>
          <a:p>
            <a:pPr algn="just"/>
            <a:r>
              <a:rPr lang="it-IT" sz="2400" b="1" dirty="0"/>
              <a:t>2023</a:t>
            </a:r>
          </a:p>
          <a:p>
            <a:pPr algn="just"/>
            <a:r>
              <a:rPr lang="it-IT" dirty="0"/>
              <a:t> </a:t>
            </a:r>
            <a:r>
              <a:rPr lang="it-IT" sz="2000" i="1" dirty="0"/>
              <a:t>“ci stiamo </a:t>
            </a:r>
            <a:r>
              <a:rPr lang="it-IT" sz="2000" b="1" i="1" dirty="0">
                <a:solidFill>
                  <a:srgbClr val="00A197"/>
                </a:solidFill>
              </a:rPr>
              <a:t>lasciando</a:t>
            </a:r>
            <a:r>
              <a:rPr lang="it-IT" sz="2000" i="1" dirty="0"/>
              <a:t> </a:t>
            </a:r>
            <a:r>
              <a:rPr lang="it-IT" sz="2000" b="1" i="1" dirty="0">
                <a:solidFill>
                  <a:srgbClr val="00A197"/>
                </a:solidFill>
              </a:rPr>
              <a:t>indietro</a:t>
            </a:r>
            <a:r>
              <a:rPr lang="it-IT" sz="2000" i="1" dirty="0"/>
              <a:t> </a:t>
            </a:r>
            <a:r>
              <a:rPr lang="it-IT" sz="2000" b="1" i="1" dirty="0">
                <a:solidFill>
                  <a:srgbClr val="00A197"/>
                </a:solidFill>
              </a:rPr>
              <a:t>più</a:t>
            </a:r>
            <a:r>
              <a:rPr lang="it-IT" sz="2000" i="1" dirty="0"/>
              <a:t> della </a:t>
            </a:r>
            <a:r>
              <a:rPr lang="it-IT" sz="2000" b="1" i="1" dirty="0">
                <a:solidFill>
                  <a:srgbClr val="00A197"/>
                </a:solidFill>
              </a:rPr>
              <a:t>metà</a:t>
            </a:r>
            <a:r>
              <a:rPr lang="it-IT" sz="2000" i="1" dirty="0"/>
              <a:t> del </a:t>
            </a:r>
            <a:r>
              <a:rPr lang="it-IT" sz="2000" b="1" i="1" dirty="0">
                <a:solidFill>
                  <a:srgbClr val="00A197"/>
                </a:solidFill>
              </a:rPr>
              <a:t>mondo</a:t>
            </a:r>
            <a:r>
              <a:rPr lang="it-IT" sz="2000" dirty="0"/>
              <a:t>”.</a:t>
            </a:r>
          </a:p>
          <a:p>
            <a:pPr algn="just"/>
            <a:r>
              <a:rPr lang="it-IT" sz="2000" dirty="0"/>
              <a:t>Rapporto Speciale pubblicato dall’ONU</a:t>
            </a:r>
          </a:p>
          <a:p>
            <a:pPr algn="just"/>
            <a:endParaRPr lang="it-IT" sz="400" dirty="0"/>
          </a:p>
          <a:p>
            <a:pPr algn="just"/>
            <a:r>
              <a:rPr lang="it-IT" sz="2000" dirty="0"/>
              <a:t>“</a:t>
            </a:r>
            <a:r>
              <a:rPr lang="it-IT" sz="2000" i="1" dirty="0"/>
              <a:t>Se non </a:t>
            </a:r>
            <a:r>
              <a:rPr lang="it-IT" sz="2000" b="1" i="1" dirty="0">
                <a:solidFill>
                  <a:srgbClr val="00A197"/>
                </a:solidFill>
              </a:rPr>
              <a:t>agiamo</a:t>
            </a:r>
            <a:r>
              <a:rPr lang="it-IT" sz="2000" i="1" dirty="0"/>
              <a:t> ora</a:t>
            </a:r>
            <a:r>
              <a:rPr lang="it-IT" sz="2000" b="1" i="1" dirty="0">
                <a:solidFill>
                  <a:srgbClr val="00A197"/>
                </a:solidFill>
              </a:rPr>
              <a:t>,</a:t>
            </a:r>
            <a:r>
              <a:rPr lang="it-IT" sz="2000" i="1" dirty="0"/>
              <a:t> l’Agenda 2030 diventerà un </a:t>
            </a:r>
            <a:r>
              <a:rPr lang="it-IT" sz="2000" b="1" i="1" dirty="0">
                <a:solidFill>
                  <a:srgbClr val="00A197"/>
                </a:solidFill>
              </a:rPr>
              <a:t>epitaffio</a:t>
            </a:r>
            <a:r>
              <a:rPr lang="it-IT" sz="2000" i="1" dirty="0"/>
              <a:t> per un </a:t>
            </a:r>
            <a:r>
              <a:rPr lang="it-IT" sz="2000" b="1" i="1" dirty="0">
                <a:solidFill>
                  <a:srgbClr val="00A197"/>
                </a:solidFill>
              </a:rPr>
              <a:t>mondo</a:t>
            </a:r>
            <a:r>
              <a:rPr lang="it-IT" sz="2000" i="1" dirty="0"/>
              <a:t> che </a:t>
            </a:r>
            <a:r>
              <a:rPr lang="it-IT" sz="2000" b="1" i="1" dirty="0">
                <a:solidFill>
                  <a:srgbClr val="00A197"/>
                </a:solidFill>
              </a:rPr>
              <a:t>avrebbe</a:t>
            </a:r>
            <a:r>
              <a:rPr lang="it-IT" sz="2000" i="1" dirty="0"/>
              <a:t> </a:t>
            </a:r>
            <a:r>
              <a:rPr lang="it-IT" sz="2000" b="1" i="1" dirty="0">
                <a:solidFill>
                  <a:srgbClr val="00A197"/>
                </a:solidFill>
              </a:rPr>
              <a:t>potuto</a:t>
            </a:r>
            <a:r>
              <a:rPr lang="it-IT" sz="2000" i="1" dirty="0"/>
              <a:t> </a:t>
            </a:r>
            <a:r>
              <a:rPr lang="it-IT" sz="2000" b="1" i="1" dirty="0">
                <a:solidFill>
                  <a:srgbClr val="00A197"/>
                </a:solidFill>
              </a:rPr>
              <a:t>essere</a:t>
            </a:r>
            <a:r>
              <a:rPr lang="it-IT" sz="2000" i="1" dirty="0"/>
              <a:t>”.</a:t>
            </a:r>
          </a:p>
          <a:p>
            <a:pPr algn="just"/>
            <a:r>
              <a:rPr lang="it-IT" sz="2000" i="1" dirty="0"/>
              <a:t> “per affrontare le cause di questa terribile situazione abbiamo bisogno di una profonda </a:t>
            </a:r>
            <a:r>
              <a:rPr lang="it-IT" sz="2000" b="1" i="1" dirty="0">
                <a:solidFill>
                  <a:srgbClr val="00A197"/>
                </a:solidFill>
              </a:rPr>
              <a:t>riforma</a:t>
            </a:r>
            <a:r>
              <a:rPr lang="it-IT" sz="2000" i="1" dirty="0"/>
              <a:t> della nostra </a:t>
            </a:r>
            <a:r>
              <a:rPr lang="it-IT" sz="2000" b="1" i="1" dirty="0">
                <a:solidFill>
                  <a:srgbClr val="00A197"/>
                </a:solidFill>
              </a:rPr>
              <a:t>architettura</a:t>
            </a:r>
            <a:r>
              <a:rPr lang="it-IT" sz="2000" i="1" dirty="0"/>
              <a:t> </a:t>
            </a:r>
            <a:r>
              <a:rPr lang="it-IT" sz="2000" b="1" i="1" dirty="0">
                <a:solidFill>
                  <a:srgbClr val="00A197"/>
                </a:solidFill>
              </a:rPr>
              <a:t>finanziaria</a:t>
            </a:r>
            <a:r>
              <a:rPr lang="it-IT" sz="2000" i="1" dirty="0"/>
              <a:t> </a:t>
            </a:r>
            <a:r>
              <a:rPr lang="it-IT" sz="2000" b="1" i="1" dirty="0">
                <a:solidFill>
                  <a:srgbClr val="00A197"/>
                </a:solidFill>
              </a:rPr>
              <a:t>internazionale</a:t>
            </a:r>
            <a:r>
              <a:rPr lang="it-IT" sz="2000" i="1" dirty="0"/>
              <a:t>, che ad oggi è </a:t>
            </a:r>
            <a:r>
              <a:rPr lang="it-IT" sz="2000" b="1" i="1" dirty="0">
                <a:solidFill>
                  <a:srgbClr val="00A197"/>
                </a:solidFill>
              </a:rPr>
              <a:t>obsoleta</a:t>
            </a:r>
            <a:r>
              <a:rPr lang="it-IT" sz="2000" i="1" dirty="0"/>
              <a:t>, </a:t>
            </a:r>
            <a:r>
              <a:rPr lang="it-IT" sz="2000" b="1" i="1" dirty="0">
                <a:solidFill>
                  <a:srgbClr val="00A197"/>
                </a:solidFill>
              </a:rPr>
              <a:t>disfunzionale</a:t>
            </a:r>
            <a:r>
              <a:rPr lang="it-IT" sz="2000" i="1" dirty="0"/>
              <a:t> e </a:t>
            </a:r>
            <a:r>
              <a:rPr lang="it-IT" sz="2000" b="1" i="1" dirty="0">
                <a:solidFill>
                  <a:srgbClr val="00A197"/>
                </a:solidFill>
              </a:rPr>
              <a:t>ingiusta</a:t>
            </a:r>
            <a:r>
              <a:rPr lang="it-IT" sz="2000" i="1" dirty="0"/>
              <a:t>”,</a:t>
            </a:r>
          </a:p>
          <a:p>
            <a:pPr algn="just"/>
            <a:r>
              <a:rPr lang="it-IT" sz="2000" dirty="0" err="1"/>
              <a:t>António</a:t>
            </a:r>
            <a:r>
              <a:rPr lang="it-IT" sz="2000" dirty="0"/>
              <a:t> Guterres, Segretario generale Nazioni Unite</a:t>
            </a:r>
          </a:p>
          <a:p>
            <a:pPr algn="just"/>
            <a:endParaRPr lang="it-IT" i="1" dirty="0"/>
          </a:p>
        </p:txBody>
      </p:sp>
    </p:spTree>
    <p:extLst>
      <p:ext uri="{BB962C8B-B14F-4D97-AF65-F5344CB8AC3E}">
        <p14:creationId xmlns:p14="http://schemas.microsoft.com/office/powerpoint/2010/main" val="19598571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2EAA910E-3F81-46D3-A05F-51E7E3A76444}"/>
              </a:ext>
            </a:extLst>
          </p:cNvPr>
          <p:cNvSpPr txBox="1">
            <a:spLocks/>
          </p:cNvSpPr>
          <p:nvPr/>
        </p:nvSpPr>
        <p:spPr>
          <a:xfrm>
            <a:off x="234000" y="475200"/>
            <a:ext cx="8690400" cy="505528"/>
          </a:xfrm>
          <a:prstGeom prst="rect">
            <a:avLst/>
          </a:prstGeom>
        </p:spPr>
        <p:txBody>
          <a:bodyPr vert="horz" lIns="0" tIns="0" rIns="0" bIns="0" rtlCol="0" anchor="t" anchorCtr="0">
            <a:noAutofit/>
          </a:bodyPr>
          <a:lstStyle>
            <a:lvl1pPr algn="l" rtl="0" eaLnBrk="1" fontAlgn="base" hangingPunct="1">
              <a:lnSpc>
                <a:spcPts val="2400"/>
              </a:lnSpc>
              <a:spcBef>
                <a:spcPct val="0"/>
              </a:spcBef>
              <a:spcAft>
                <a:spcPct val="0"/>
              </a:spcAft>
              <a:defRPr lang="en-GB" sz="2200" b="1" kern="1200" noProof="0" dirty="0">
                <a:solidFill>
                  <a:schemeClr val="tx1"/>
                </a:solidFill>
                <a:latin typeface="+mj-lt"/>
                <a:ea typeface="+mj-ea"/>
                <a:cs typeface="Arial" panose="020B0604020202020204" pitchFamily="34" charset="0"/>
              </a:defRPr>
            </a:lvl1pPr>
            <a:lvl2pPr algn="ctr" rtl="0" eaLnBrk="1" fontAlgn="base" hangingPunct="1">
              <a:spcBef>
                <a:spcPct val="0"/>
              </a:spcBef>
              <a:spcAft>
                <a:spcPct val="0"/>
              </a:spcAft>
              <a:defRPr sz="3300">
                <a:solidFill>
                  <a:schemeClr val="tx1"/>
                </a:solidFill>
                <a:latin typeface="Arial" charset="0"/>
              </a:defRPr>
            </a:lvl2pPr>
            <a:lvl3pPr algn="ctr" rtl="0" eaLnBrk="1" fontAlgn="base" hangingPunct="1">
              <a:spcBef>
                <a:spcPct val="0"/>
              </a:spcBef>
              <a:spcAft>
                <a:spcPct val="0"/>
              </a:spcAft>
              <a:defRPr sz="3300">
                <a:solidFill>
                  <a:schemeClr val="tx1"/>
                </a:solidFill>
                <a:latin typeface="Arial" charset="0"/>
              </a:defRPr>
            </a:lvl3pPr>
            <a:lvl4pPr algn="ctr" rtl="0" eaLnBrk="1" fontAlgn="base" hangingPunct="1">
              <a:spcBef>
                <a:spcPct val="0"/>
              </a:spcBef>
              <a:spcAft>
                <a:spcPct val="0"/>
              </a:spcAft>
              <a:defRPr sz="3300">
                <a:solidFill>
                  <a:schemeClr val="tx1"/>
                </a:solidFill>
                <a:latin typeface="Arial" charset="0"/>
              </a:defRPr>
            </a:lvl4pPr>
            <a:lvl5pPr algn="ctr" rtl="0" eaLnBrk="1" fontAlgn="base" hangingPunct="1">
              <a:spcBef>
                <a:spcPct val="0"/>
              </a:spcBef>
              <a:spcAft>
                <a:spcPct val="0"/>
              </a:spcAft>
              <a:defRPr sz="3300">
                <a:solidFill>
                  <a:schemeClr val="tx1"/>
                </a:solidFill>
                <a:latin typeface="Arial" charset="0"/>
              </a:defRPr>
            </a:lvl5pPr>
            <a:lvl6pPr marL="342875" algn="ctr" rtl="0" eaLnBrk="1" fontAlgn="base" hangingPunct="1">
              <a:spcBef>
                <a:spcPct val="0"/>
              </a:spcBef>
              <a:spcAft>
                <a:spcPct val="0"/>
              </a:spcAft>
              <a:defRPr sz="3300">
                <a:solidFill>
                  <a:schemeClr val="tx1"/>
                </a:solidFill>
                <a:latin typeface="Arial" charset="0"/>
              </a:defRPr>
            </a:lvl6pPr>
            <a:lvl7pPr marL="685749" algn="ctr" rtl="0" eaLnBrk="1" fontAlgn="base" hangingPunct="1">
              <a:spcBef>
                <a:spcPct val="0"/>
              </a:spcBef>
              <a:spcAft>
                <a:spcPct val="0"/>
              </a:spcAft>
              <a:defRPr sz="3300">
                <a:solidFill>
                  <a:schemeClr val="tx1"/>
                </a:solidFill>
                <a:latin typeface="Arial" charset="0"/>
              </a:defRPr>
            </a:lvl7pPr>
            <a:lvl8pPr marL="1028624" algn="ctr" rtl="0" eaLnBrk="1" fontAlgn="base" hangingPunct="1">
              <a:spcBef>
                <a:spcPct val="0"/>
              </a:spcBef>
              <a:spcAft>
                <a:spcPct val="0"/>
              </a:spcAft>
              <a:defRPr sz="3300">
                <a:solidFill>
                  <a:schemeClr val="tx1"/>
                </a:solidFill>
                <a:latin typeface="Arial" charset="0"/>
              </a:defRPr>
            </a:lvl8pPr>
            <a:lvl9pPr marL="1371498" algn="ctr" rtl="0" eaLnBrk="1" fontAlgn="base" hangingPunct="1">
              <a:spcBef>
                <a:spcPct val="0"/>
              </a:spcBef>
              <a:spcAft>
                <a:spcPct val="0"/>
              </a:spcAft>
              <a:defRPr sz="3300">
                <a:solidFill>
                  <a:schemeClr val="tx1"/>
                </a:solidFill>
                <a:latin typeface="Arial" charset="0"/>
              </a:defRPr>
            </a:lvl9pPr>
          </a:lstStyle>
          <a:p>
            <a:pPr lvl="0"/>
            <a:r>
              <a:rPr lang="it-IT" sz="2800" b="0" spc="-1" dirty="0">
                <a:latin typeface="+mn-lt"/>
                <a:cs typeface="+mj-cs"/>
              </a:rPr>
              <a:t>Considerazioni e prospettive future</a:t>
            </a:r>
          </a:p>
        </p:txBody>
      </p:sp>
      <p:sp>
        <p:nvSpPr>
          <p:cNvPr id="7" name="CasellaDiTesto 6">
            <a:extLst>
              <a:ext uri="{FF2B5EF4-FFF2-40B4-BE49-F238E27FC236}">
                <a16:creationId xmlns:a16="http://schemas.microsoft.com/office/drawing/2014/main" id="{78BBD03B-A5C5-47AA-8481-FEEF519DA1B8}"/>
              </a:ext>
            </a:extLst>
          </p:cNvPr>
          <p:cNvSpPr txBox="1"/>
          <p:nvPr/>
        </p:nvSpPr>
        <p:spPr>
          <a:xfrm>
            <a:off x="270000" y="6318002"/>
            <a:ext cx="341760" cy="276999"/>
          </a:xfrm>
          <a:prstGeom prst="rect">
            <a:avLst/>
          </a:prstGeom>
          <a:noFill/>
        </p:spPr>
        <p:txBody>
          <a:bodyPr wrap="none" rtlCol="0">
            <a:spAutoFit/>
          </a:bodyPr>
          <a:lstStyle/>
          <a:p>
            <a:r>
              <a:rPr lang="it-IT" sz="1200" dirty="0">
                <a:solidFill>
                  <a:srgbClr val="00A197"/>
                </a:solidFill>
                <a:latin typeface="Calibri" panose="020F0502020204030204" pitchFamily="34" charset="0"/>
                <a:cs typeface="Calibri" panose="020F0502020204030204" pitchFamily="34" charset="0"/>
              </a:rPr>
              <a:t>46</a:t>
            </a:r>
          </a:p>
        </p:txBody>
      </p:sp>
      <p:pic>
        <p:nvPicPr>
          <p:cNvPr id="8" name="Immagine 7">
            <a:extLst>
              <a:ext uri="{FF2B5EF4-FFF2-40B4-BE49-F238E27FC236}">
                <a16:creationId xmlns:a16="http://schemas.microsoft.com/office/drawing/2014/main" id="{19127CAD-21FB-440D-A909-8DD3EF5BFE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0802" y="6498000"/>
            <a:ext cx="1108567" cy="162000"/>
          </a:xfrm>
          <a:prstGeom prst="rect">
            <a:avLst/>
          </a:prstGeom>
        </p:spPr>
      </p:pic>
      <p:sp>
        <p:nvSpPr>
          <p:cNvPr id="6" name="Rettangolo con angoli arrotondati 5">
            <a:extLst>
              <a:ext uri="{FF2B5EF4-FFF2-40B4-BE49-F238E27FC236}">
                <a16:creationId xmlns:a16="http://schemas.microsoft.com/office/drawing/2014/main" id="{02AB702F-62C4-4F21-841D-5186B801AD5B}"/>
              </a:ext>
            </a:extLst>
          </p:cNvPr>
          <p:cNvSpPr/>
          <p:nvPr/>
        </p:nvSpPr>
        <p:spPr>
          <a:xfrm>
            <a:off x="233999" y="1339199"/>
            <a:ext cx="8640000" cy="849365"/>
          </a:xfrm>
          <a:prstGeom prst="roundRect">
            <a:avLst/>
          </a:prstGeom>
          <a:solidFill>
            <a:srgbClr val="00A1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t-IT" sz="2200" dirty="0">
                <a:solidFill>
                  <a:schemeClr val="bg1"/>
                </a:solidFill>
              </a:rPr>
              <a:t>E’ evidente ad ogni </a:t>
            </a:r>
            <a:r>
              <a:rPr lang="it-IT" sz="2200" b="1" dirty="0">
                <a:solidFill>
                  <a:schemeClr val="bg1"/>
                </a:solidFill>
              </a:rPr>
              <a:t>essere</a:t>
            </a:r>
            <a:r>
              <a:rPr lang="it-IT" sz="2200" dirty="0">
                <a:solidFill>
                  <a:schemeClr val="bg1"/>
                </a:solidFill>
              </a:rPr>
              <a:t> </a:t>
            </a:r>
            <a:r>
              <a:rPr lang="it-IT" sz="2200" b="1" dirty="0">
                <a:solidFill>
                  <a:schemeClr val="bg1"/>
                </a:solidFill>
              </a:rPr>
              <a:t>umano</a:t>
            </a:r>
            <a:r>
              <a:rPr lang="it-IT" sz="2200" dirty="0">
                <a:solidFill>
                  <a:schemeClr val="bg1"/>
                </a:solidFill>
              </a:rPr>
              <a:t> che dalla </a:t>
            </a:r>
            <a:r>
              <a:rPr lang="it-IT" sz="2200" b="1" dirty="0">
                <a:solidFill>
                  <a:schemeClr val="bg1"/>
                </a:solidFill>
              </a:rPr>
              <a:t>realizzazione</a:t>
            </a:r>
            <a:r>
              <a:rPr lang="it-IT" sz="2200" dirty="0">
                <a:solidFill>
                  <a:schemeClr val="bg1"/>
                </a:solidFill>
              </a:rPr>
              <a:t> dell’</a:t>
            </a:r>
            <a:r>
              <a:rPr lang="it-IT" sz="2200" b="1" dirty="0">
                <a:solidFill>
                  <a:schemeClr val="bg1"/>
                </a:solidFill>
              </a:rPr>
              <a:t>Agenda</a:t>
            </a:r>
            <a:r>
              <a:rPr lang="it-IT" sz="2200" dirty="0">
                <a:solidFill>
                  <a:schemeClr val="bg1"/>
                </a:solidFill>
              </a:rPr>
              <a:t> </a:t>
            </a:r>
            <a:r>
              <a:rPr lang="it-IT" sz="2200" b="1" dirty="0">
                <a:solidFill>
                  <a:schemeClr val="bg1"/>
                </a:solidFill>
              </a:rPr>
              <a:t>2030</a:t>
            </a:r>
            <a:r>
              <a:rPr lang="it-IT" sz="2200" dirty="0">
                <a:solidFill>
                  <a:schemeClr val="bg1"/>
                </a:solidFill>
              </a:rPr>
              <a:t> dipende la </a:t>
            </a:r>
            <a:r>
              <a:rPr lang="it-IT" sz="2200" b="1" dirty="0">
                <a:solidFill>
                  <a:schemeClr val="bg1"/>
                </a:solidFill>
              </a:rPr>
              <a:t>sopravvivenza</a:t>
            </a:r>
            <a:r>
              <a:rPr lang="it-IT" sz="2200" dirty="0">
                <a:solidFill>
                  <a:schemeClr val="bg1"/>
                </a:solidFill>
              </a:rPr>
              <a:t> del </a:t>
            </a:r>
            <a:r>
              <a:rPr lang="it-IT" sz="2200" b="1" dirty="0">
                <a:solidFill>
                  <a:schemeClr val="bg1"/>
                </a:solidFill>
              </a:rPr>
              <a:t>pianeta</a:t>
            </a:r>
            <a:r>
              <a:rPr lang="it-IT" sz="2200" dirty="0">
                <a:solidFill>
                  <a:schemeClr val="bg1"/>
                </a:solidFill>
              </a:rPr>
              <a:t> e quindi del </a:t>
            </a:r>
            <a:r>
              <a:rPr lang="it-IT" sz="2200" b="1" dirty="0">
                <a:solidFill>
                  <a:schemeClr val="bg1"/>
                </a:solidFill>
              </a:rPr>
              <a:t>genere</a:t>
            </a:r>
            <a:r>
              <a:rPr lang="it-IT" sz="2200" dirty="0">
                <a:solidFill>
                  <a:schemeClr val="bg1"/>
                </a:solidFill>
              </a:rPr>
              <a:t> </a:t>
            </a:r>
            <a:r>
              <a:rPr lang="it-IT" sz="2200" b="1" dirty="0">
                <a:solidFill>
                  <a:schemeClr val="bg1"/>
                </a:solidFill>
              </a:rPr>
              <a:t>umano</a:t>
            </a:r>
          </a:p>
        </p:txBody>
      </p:sp>
      <p:sp>
        <p:nvSpPr>
          <p:cNvPr id="9" name="CasellaDiTesto 8">
            <a:extLst>
              <a:ext uri="{FF2B5EF4-FFF2-40B4-BE49-F238E27FC236}">
                <a16:creationId xmlns:a16="http://schemas.microsoft.com/office/drawing/2014/main" id="{055E6929-4F02-4EC7-AE25-1BBF9D44E494}"/>
              </a:ext>
            </a:extLst>
          </p:cNvPr>
          <p:cNvSpPr txBox="1"/>
          <p:nvPr/>
        </p:nvSpPr>
        <p:spPr>
          <a:xfrm>
            <a:off x="233999" y="3919899"/>
            <a:ext cx="8502001" cy="1785104"/>
          </a:xfrm>
          <a:prstGeom prst="rect">
            <a:avLst/>
          </a:prstGeom>
          <a:noFill/>
        </p:spPr>
        <p:txBody>
          <a:bodyPr wrap="square" rtlCol="0">
            <a:spAutoFit/>
          </a:bodyPr>
          <a:lstStyle/>
          <a:p>
            <a:pPr marL="342900" indent="-342900">
              <a:spcBef>
                <a:spcPts val="600"/>
              </a:spcBef>
              <a:buClr>
                <a:srgbClr val="00A197"/>
              </a:buClr>
              <a:buFont typeface="Wingdings" panose="05000000000000000000" pitchFamily="2" charset="2"/>
              <a:buChar char="ü"/>
            </a:pPr>
            <a:r>
              <a:rPr lang="it-IT" sz="2000" dirty="0"/>
              <a:t>Le </a:t>
            </a:r>
            <a:r>
              <a:rPr lang="it-IT" sz="2000" b="1" dirty="0">
                <a:solidFill>
                  <a:srgbClr val="00A197"/>
                </a:solidFill>
              </a:rPr>
              <a:t>imprese</a:t>
            </a:r>
            <a:r>
              <a:rPr lang="it-IT" sz="2000" dirty="0"/>
              <a:t> e gli </a:t>
            </a:r>
            <a:r>
              <a:rPr lang="it-IT" sz="2000" b="1" dirty="0">
                <a:solidFill>
                  <a:srgbClr val="00A197"/>
                </a:solidFill>
              </a:rPr>
              <a:t>Stati</a:t>
            </a:r>
            <a:r>
              <a:rPr lang="it-IT" sz="2000" dirty="0"/>
              <a:t> hanno la </a:t>
            </a:r>
            <a:r>
              <a:rPr lang="it-IT" sz="2000" b="1" dirty="0">
                <a:solidFill>
                  <a:srgbClr val="00A197"/>
                </a:solidFill>
              </a:rPr>
              <a:t>massima</a:t>
            </a:r>
            <a:r>
              <a:rPr lang="it-IT" sz="2000" dirty="0"/>
              <a:t> </a:t>
            </a:r>
            <a:r>
              <a:rPr lang="it-IT" sz="2000" b="1" dirty="0">
                <a:solidFill>
                  <a:srgbClr val="00A197"/>
                </a:solidFill>
              </a:rPr>
              <a:t>responsabilità</a:t>
            </a:r>
            <a:r>
              <a:rPr lang="it-IT" sz="2000" dirty="0"/>
              <a:t> diretta nel favorire e guidare il </a:t>
            </a:r>
            <a:r>
              <a:rPr lang="it-IT" sz="2000" b="1" dirty="0">
                <a:solidFill>
                  <a:srgbClr val="00A197"/>
                </a:solidFill>
              </a:rPr>
              <a:t>cambiamento</a:t>
            </a:r>
          </a:p>
          <a:p>
            <a:pPr marL="342900" indent="-342900">
              <a:spcBef>
                <a:spcPts val="600"/>
              </a:spcBef>
              <a:buClr>
                <a:srgbClr val="00A197"/>
              </a:buClr>
              <a:buFont typeface="Wingdings" panose="05000000000000000000" pitchFamily="2" charset="2"/>
              <a:buChar char="ü"/>
            </a:pPr>
            <a:r>
              <a:rPr lang="it-IT" sz="2000" dirty="0"/>
              <a:t>La </a:t>
            </a:r>
            <a:r>
              <a:rPr lang="it-IT" sz="2000" b="1" dirty="0">
                <a:solidFill>
                  <a:srgbClr val="00A197"/>
                </a:solidFill>
              </a:rPr>
              <a:t>consapevolezza</a:t>
            </a:r>
            <a:r>
              <a:rPr lang="it-IT" sz="2000" dirty="0"/>
              <a:t> e </a:t>
            </a:r>
            <a:r>
              <a:rPr lang="it-IT" sz="2000" b="1" dirty="0">
                <a:solidFill>
                  <a:srgbClr val="00A197"/>
                </a:solidFill>
              </a:rPr>
              <a:t>comportamenti</a:t>
            </a:r>
            <a:r>
              <a:rPr lang="it-IT" sz="2000" dirty="0"/>
              <a:t> individuali </a:t>
            </a:r>
            <a:r>
              <a:rPr lang="it-IT" sz="2000" b="1" dirty="0">
                <a:solidFill>
                  <a:srgbClr val="00A197"/>
                </a:solidFill>
              </a:rPr>
              <a:t>guidano</a:t>
            </a:r>
            <a:r>
              <a:rPr lang="it-IT" sz="2000" dirty="0"/>
              <a:t> il </a:t>
            </a:r>
            <a:r>
              <a:rPr lang="it-IT" sz="2000" b="1" dirty="0">
                <a:solidFill>
                  <a:srgbClr val="00A197"/>
                </a:solidFill>
              </a:rPr>
              <a:t>cambiamento</a:t>
            </a:r>
            <a:r>
              <a:rPr lang="it-IT" sz="2000" dirty="0"/>
              <a:t> </a:t>
            </a:r>
          </a:p>
          <a:p>
            <a:pPr marL="342900" indent="-342900">
              <a:spcBef>
                <a:spcPts val="600"/>
              </a:spcBef>
              <a:buClr>
                <a:srgbClr val="00A197"/>
              </a:buClr>
              <a:buFont typeface="Wingdings" panose="05000000000000000000" pitchFamily="2" charset="2"/>
              <a:buChar char="ü"/>
            </a:pPr>
            <a:r>
              <a:rPr lang="it-IT" sz="2000" dirty="0"/>
              <a:t>Tutti i </a:t>
            </a:r>
            <a:r>
              <a:rPr lang="it-IT" sz="2000" b="1" dirty="0">
                <a:solidFill>
                  <a:srgbClr val="00A197"/>
                </a:solidFill>
              </a:rPr>
              <a:t>cittadini</a:t>
            </a:r>
            <a:r>
              <a:rPr lang="it-IT" sz="2000" dirty="0"/>
              <a:t> </a:t>
            </a:r>
            <a:r>
              <a:rPr lang="it-IT" sz="2000" b="1" dirty="0">
                <a:solidFill>
                  <a:srgbClr val="00A197"/>
                </a:solidFill>
              </a:rPr>
              <a:t>votano</a:t>
            </a:r>
            <a:r>
              <a:rPr lang="it-IT" sz="2000" dirty="0"/>
              <a:t> (</a:t>
            </a:r>
            <a:r>
              <a:rPr lang="it-IT" sz="2000" i="1" dirty="0"/>
              <a:t>impatto sugli Stati</a:t>
            </a:r>
            <a:r>
              <a:rPr lang="it-IT" sz="2000" dirty="0"/>
              <a:t>) e </a:t>
            </a:r>
            <a:r>
              <a:rPr lang="it-IT" sz="2000" b="1" dirty="0">
                <a:solidFill>
                  <a:srgbClr val="00A197"/>
                </a:solidFill>
              </a:rPr>
              <a:t>fanno</a:t>
            </a:r>
            <a:r>
              <a:rPr lang="it-IT" sz="2000" dirty="0"/>
              <a:t> </a:t>
            </a:r>
            <a:r>
              <a:rPr lang="it-IT" sz="2000" b="1" dirty="0">
                <a:solidFill>
                  <a:srgbClr val="00A197"/>
                </a:solidFill>
              </a:rPr>
              <a:t>acquisti</a:t>
            </a:r>
            <a:r>
              <a:rPr lang="it-IT" sz="2000" dirty="0"/>
              <a:t> (</a:t>
            </a:r>
            <a:r>
              <a:rPr lang="it-IT" sz="2000" i="1" dirty="0"/>
              <a:t>impatto sulle imprese</a:t>
            </a:r>
            <a:r>
              <a:rPr lang="it-IT" sz="2000" dirty="0"/>
              <a:t>)</a:t>
            </a:r>
          </a:p>
        </p:txBody>
      </p:sp>
      <p:pic>
        <p:nvPicPr>
          <p:cNvPr id="5" name="Immagine 4">
            <a:extLst>
              <a:ext uri="{FF2B5EF4-FFF2-40B4-BE49-F238E27FC236}">
                <a16:creationId xmlns:a16="http://schemas.microsoft.com/office/drawing/2014/main" id="{76B04D9B-2258-404C-AFCC-A6B299651A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83121" y="2490721"/>
            <a:ext cx="2092964" cy="1400383"/>
          </a:xfrm>
          <a:prstGeom prst="rect">
            <a:avLst/>
          </a:prstGeom>
        </p:spPr>
      </p:pic>
      <p:sp>
        <p:nvSpPr>
          <p:cNvPr id="10" name="CasellaDiTesto 9">
            <a:extLst>
              <a:ext uri="{FF2B5EF4-FFF2-40B4-BE49-F238E27FC236}">
                <a16:creationId xmlns:a16="http://schemas.microsoft.com/office/drawing/2014/main" id="{F14858C5-887B-4185-87E4-5BEBF5BA7812}"/>
              </a:ext>
            </a:extLst>
          </p:cNvPr>
          <p:cNvSpPr txBox="1"/>
          <p:nvPr/>
        </p:nvSpPr>
        <p:spPr>
          <a:xfrm>
            <a:off x="234000" y="2435195"/>
            <a:ext cx="6565515" cy="1400383"/>
          </a:xfrm>
          <a:prstGeom prst="rect">
            <a:avLst/>
          </a:prstGeom>
          <a:noFill/>
        </p:spPr>
        <p:txBody>
          <a:bodyPr wrap="square" rtlCol="0">
            <a:spAutoFit/>
          </a:bodyPr>
          <a:lstStyle/>
          <a:p>
            <a:pPr marL="342900" indent="-342900" algn="just">
              <a:spcBef>
                <a:spcPts val="600"/>
              </a:spcBef>
              <a:buClr>
                <a:srgbClr val="00A197"/>
              </a:buClr>
              <a:buFont typeface="Wingdings" panose="05000000000000000000" pitchFamily="2" charset="2"/>
              <a:buChar char="ü"/>
            </a:pPr>
            <a:r>
              <a:rPr lang="it-IT" sz="2000" dirty="0"/>
              <a:t>E’ importante definire e quindi </a:t>
            </a:r>
            <a:r>
              <a:rPr lang="it-IT" sz="2000" b="1" dirty="0">
                <a:solidFill>
                  <a:srgbClr val="00A197"/>
                </a:solidFill>
              </a:rPr>
              <a:t>avere</a:t>
            </a:r>
            <a:r>
              <a:rPr lang="it-IT" sz="2000" dirty="0"/>
              <a:t> un </a:t>
            </a:r>
            <a:r>
              <a:rPr lang="it-IT" sz="2000" b="1" dirty="0">
                <a:solidFill>
                  <a:srgbClr val="00A197"/>
                </a:solidFill>
              </a:rPr>
              <a:t>obiettivo</a:t>
            </a:r>
            <a:r>
              <a:rPr lang="it-IT" sz="2000" dirty="0"/>
              <a:t> da </a:t>
            </a:r>
            <a:r>
              <a:rPr lang="it-IT" sz="2000" b="1" dirty="0">
                <a:solidFill>
                  <a:srgbClr val="00A197"/>
                </a:solidFill>
              </a:rPr>
              <a:t>realizzare</a:t>
            </a:r>
            <a:r>
              <a:rPr lang="it-IT" sz="2000" dirty="0"/>
              <a:t>.</a:t>
            </a:r>
          </a:p>
          <a:p>
            <a:pPr marL="342900" indent="-342900" algn="just">
              <a:spcBef>
                <a:spcPts val="600"/>
              </a:spcBef>
              <a:buClr>
                <a:srgbClr val="00A197"/>
              </a:buClr>
              <a:buFont typeface="Wingdings" panose="05000000000000000000" pitchFamily="2" charset="2"/>
              <a:buChar char="ü"/>
            </a:pPr>
            <a:r>
              <a:rPr lang="it-IT" sz="2000" dirty="0"/>
              <a:t>Il </a:t>
            </a:r>
            <a:r>
              <a:rPr lang="it-IT" sz="2000" b="1" dirty="0">
                <a:solidFill>
                  <a:srgbClr val="00A197"/>
                </a:solidFill>
              </a:rPr>
              <a:t>mondo</a:t>
            </a:r>
            <a:r>
              <a:rPr lang="it-IT" sz="2000" dirty="0"/>
              <a:t> è un sistema </a:t>
            </a:r>
            <a:r>
              <a:rPr lang="it-IT" sz="2000" b="1" dirty="0">
                <a:solidFill>
                  <a:srgbClr val="00A197"/>
                </a:solidFill>
              </a:rPr>
              <a:t>complesso</a:t>
            </a:r>
            <a:r>
              <a:rPr lang="it-IT" sz="2000" dirty="0"/>
              <a:t>, </a:t>
            </a:r>
            <a:r>
              <a:rPr lang="it-IT" sz="2000" b="1" dirty="0">
                <a:solidFill>
                  <a:srgbClr val="00A197"/>
                </a:solidFill>
              </a:rPr>
              <a:t>complicato</a:t>
            </a:r>
            <a:r>
              <a:rPr lang="it-IT" sz="2000" dirty="0"/>
              <a:t> e </a:t>
            </a:r>
            <a:r>
              <a:rPr lang="it-IT" sz="2000" b="1" dirty="0">
                <a:solidFill>
                  <a:srgbClr val="00A197"/>
                </a:solidFill>
              </a:rPr>
              <a:t>interrelato</a:t>
            </a:r>
            <a:r>
              <a:rPr lang="it-IT" sz="2000" dirty="0"/>
              <a:t> </a:t>
            </a:r>
          </a:p>
        </p:txBody>
      </p:sp>
    </p:spTree>
    <p:extLst>
      <p:ext uri="{BB962C8B-B14F-4D97-AF65-F5344CB8AC3E}">
        <p14:creationId xmlns:p14="http://schemas.microsoft.com/office/powerpoint/2010/main" val="26879742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980776FE-9FCA-4B44-9ACB-01B50F94DDF0}"/>
              </a:ext>
            </a:extLst>
          </p:cNvPr>
          <p:cNvPicPr>
            <a:picLocks noChangeAspect="1"/>
          </p:cNvPicPr>
          <p:nvPr/>
        </p:nvPicPr>
        <p:blipFill rotWithShape="1">
          <a:blip r:embed="rId3">
            <a:extLst>
              <a:ext uri="{28A0092B-C50C-407E-A947-70E740481C1C}">
                <a14:useLocalDpi xmlns:a14="http://schemas.microsoft.com/office/drawing/2010/main" val="0"/>
              </a:ext>
            </a:extLst>
          </a:blip>
          <a:srcRect r="32703"/>
          <a:stretch/>
        </p:blipFill>
        <p:spPr>
          <a:xfrm>
            <a:off x="0" y="0"/>
            <a:ext cx="9144000" cy="4284000"/>
          </a:xfrm>
          <a:prstGeom prst="rect">
            <a:avLst/>
          </a:prstGeom>
        </p:spPr>
      </p:pic>
      <p:sp>
        <p:nvSpPr>
          <p:cNvPr id="6" name="Title 5"/>
          <p:cNvSpPr>
            <a:spLocks noGrp="1"/>
          </p:cNvSpPr>
          <p:nvPr>
            <p:ph type="title"/>
          </p:nvPr>
        </p:nvSpPr>
        <p:spPr>
          <a:xfrm>
            <a:off x="1772118" y="1685272"/>
            <a:ext cx="5599764" cy="456728"/>
          </a:xfrm>
        </p:spPr>
        <p:txBody>
          <a:bodyPr/>
          <a:lstStyle/>
          <a:p>
            <a:r>
              <a:rPr lang="en-GB" sz="4400" i="1" dirty="0" err="1">
                <a:solidFill>
                  <a:schemeClr val="bg1"/>
                </a:solidFill>
                <a:latin typeface="Calibri" panose="020F0502020204030204" pitchFamily="34" charset="0"/>
                <a:cs typeface="Calibri" panose="020F0502020204030204" pitchFamily="34" charset="0"/>
              </a:rPr>
              <a:t>Grazie</a:t>
            </a:r>
            <a:r>
              <a:rPr lang="en-GB" sz="4400" i="1" dirty="0">
                <a:solidFill>
                  <a:schemeClr val="bg1"/>
                </a:solidFill>
                <a:latin typeface="Calibri" panose="020F0502020204030204" pitchFamily="34" charset="0"/>
                <a:cs typeface="Calibri" panose="020F0502020204030204" pitchFamily="34" charset="0"/>
              </a:rPr>
              <a:t> per </a:t>
            </a:r>
            <a:r>
              <a:rPr lang="en-GB" sz="4400" i="1" dirty="0" err="1">
                <a:solidFill>
                  <a:schemeClr val="bg1"/>
                </a:solidFill>
                <a:latin typeface="Calibri" panose="020F0502020204030204" pitchFamily="34" charset="0"/>
                <a:cs typeface="Calibri" panose="020F0502020204030204" pitchFamily="34" charset="0"/>
              </a:rPr>
              <a:t>l’attenzione</a:t>
            </a:r>
            <a:r>
              <a:rPr lang="en-GB" sz="4400" i="1" dirty="0">
                <a:solidFill>
                  <a:schemeClr val="bg1"/>
                </a:solidFill>
                <a:latin typeface="Calibri" panose="020F0502020204030204" pitchFamily="34" charset="0"/>
                <a:cs typeface="Calibri" panose="020F0502020204030204" pitchFamily="34" charset="0"/>
              </a:rPr>
              <a:t>!</a:t>
            </a:r>
            <a:endParaRPr lang="en-GB" sz="4400" i="1" dirty="0">
              <a:latin typeface="Calibri" panose="020F0502020204030204" pitchFamily="34" charset="0"/>
              <a:cs typeface="Calibri" panose="020F0502020204030204" pitchFamily="34" charset="0"/>
            </a:endParaRPr>
          </a:p>
        </p:txBody>
      </p:sp>
      <p:pic>
        <p:nvPicPr>
          <p:cNvPr id="7" name="Immagine 6">
            <a:extLst>
              <a:ext uri="{FF2B5EF4-FFF2-40B4-BE49-F238E27FC236}">
                <a16:creationId xmlns:a16="http://schemas.microsoft.com/office/drawing/2014/main" id="{D5B136DA-1214-4D0C-9AA2-485AC91CFB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0000" y="6120000"/>
            <a:ext cx="2463481" cy="360000"/>
          </a:xfrm>
          <a:prstGeom prst="rect">
            <a:avLst/>
          </a:prstGeom>
        </p:spPr>
      </p:pic>
    </p:spTree>
    <p:extLst>
      <p:ext uri="{BB962C8B-B14F-4D97-AF65-F5344CB8AC3E}">
        <p14:creationId xmlns:p14="http://schemas.microsoft.com/office/powerpoint/2010/main" val="30092186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440E56C9-8B6E-4584-A04B-5B82CA931F75}"/>
              </a:ext>
            </a:extLst>
          </p:cNvPr>
          <p:cNvSpPr>
            <a:spLocks noGrp="1"/>
          </p:cNvSpPr>
          <p:nvPr>
            <p:ph sz="quarter" idx="15"/>
          </p:nvPr>
        </p:nvSpPr>
        <p:spPr/>
        <p:txBody>
          <a:bodyPr>
            <a:normAutofit fontScale="25000" lnSpcReduction="20000"/>
          </a:bodyPr>
          <a:lstStyle/>
          <a:p>
            <a:pPr marL="0" indent="0" algn="just">
              <a:spcBef>
                <a:spcPts val="0"/>
              </a:spcBef>
              <a:buNone/>
            </a:pPr>
            <a:r>
              <a:rPr lang="it-IT" sz="7200" i="1" dirty="0">
                <a:latin typeface="Calibri" panose="020F0502020204030204" pitchFamily="34" charset="0"/>
                <a:cs typeface="Calibri" panose="020F0502020204030204" pitchFamily="34" charset="0"/>
              </a:rPr>
              <a:t>“</a:t>
            </a:r>
            <a:r>
              <a:rPr lang="it-IT" sz="7200" i="1" dirty="0" err="1">
                <a:latin typeface="Calibri" panose="020F0502020204030204" pitchFamily="34" charset="0"/>
                <a:cs typeface="Calibri" panose="020F0502020204030204" pitchFamily="34" charset="0"/>
              </a:rPr>
              <a:t>ll</a:t>
            </a:r>
            <a:r>
              <a:rPr lang="it-IT" sz="7200" i="1" dirty="0">
                <a:latin typeface="Calibri" panose="020F0502020204030204" pitchFamily="34" charset="0"/>
                <a:cs typeface="Calibri" panose="020F0502020204030204" pitchFamily="34" charset="0"/>
              </a:rPr>
              <a:t> presente modulo formativo (di seguito “Modulo”) ha solo finalità didattiche. Le stime e le valutazioni contenute nel presente Modulo rappresentano l’opinione autonoma e indipendente di </a:t>
            </a:r>
            <a:r>
              <a:rPr lang="it-IT" sz="7200" i="1" dirty="0" err="1">
                <a:latin typeface="Calibri" panose="020F0502020204030204" pitchFamily="34" charset="0"/>
                <a:cs typeface="Calibri" panose="020F0502020204030204" pitchFamily="34" charset="0"/>
              </a:rPr>
              <a:t>UniGens</a:t>
            </a:r>
            <a:r>
              <a:rPr lang="it-IT" sz="7200" i="1" dirty="0">
                <a:latin typeface="Calibri" panose="020F0502020204030204" pitchFamily="34" charset="0"/>
                <a:cs typeface="Calibri" panose="020F0502020204030204" pitchFamily="34" charset="0"/>
              </a:rPr>
              <a:t> – Organizzazione di Volontariato (di seguito “</a:t>
            </a:r>
            <a:r>
              <a:rPr lang="it-IT" sz="7200" i="1" dirty="0" err="1">
                <a:latin typeface="Calibri" panose="020F0502020204030204" pitchFamily="34" charset="0"/>
                <a:cs typeface="Calibri" panose="020F0502020204030204" pitchFamily="34" charset="0"/>
              </a:rPr>
              <a:t>UniGens</a:t>
            </a:r>
            <a:r>
              <a:rPr lang="it-IT" sz="7200" i="1" dirty="0">
                <a:latin typeface="Calibri" panose="020F0502020204030204" pitchFamily="34" charset="0"/>
                <a:cs typeface="Calibri" panose="020F0502020204030204" pitchFamily="34" charset="0"/>
              </a:rPr>
              <a:t>”) e si basano su dati e informazioni tratte da fonti che </a:t>
            </a:r>
            <a:r>
              <a:rPr lang="it-IT" sz="7200" i="1" dirty="0" err="1">
                <a:latin typeface="Calibri" panose="020F0502020204030204" pitchFamily="34" charset="0"/>
                <a:cs typeface="Calibri" panose="020F0502020204030204" pitchFamily="34" charset="0"/>
              </a:rPr>
              <a:t>UniGens</a:t>
            </a:r>
            <a:r>
              <a:rPr lang="it-IT" sz="7200" i="1" dirty="0">
                <a:latin typeface="Calibri" panose="020F0502020204030204" pitchFamily="34" charset="0"/>
                <a:cs typeface="Calibri" panose="020F0502020204030204" pitchFamily="34" charset="0"/>
              </a:rPr>
              <a:t> ritiene attendibili (che vengono specificamente citate), ma sulle quali non rilascia alcuna garanzia e non si assume alcuna responsabilità circa la loro completezza, correttezza e veridicità. I contenuti del Modulo sono offerti da </a:t>
            </a:r>
            <a:r>
              <a:rPr lang="it-IT" sz="7200" i="1" dirty="0" err="1">
                <a:latin typeface="Calibri" panose="020F0502020204030204" pitchFamily="34" charset="0"/>
                <a:cs typeface="Calibri" panose="020F0502020204030204" pitchFamily="34" charset="0"/>
              </a:rPr>
              <a:t>UniGens</a:t>
            </a:r>
            <a:r>
              <a:rPr lang="it-IT" sz="7200" i="1" dirty="0">
                <a:latin typeface="Calibri" panose="020F0502020204030204" pitchFamily="34" charset="0"/>
                <a:cs typeface="Calibri" panose="020F0502020204030204" pitchFamily="34" charset="0"/>
              </a:rPr>
              <a:t> puramente a scopo didattico/informativo e non devono essere considerati in alcun modo sostitutivi di una eventuale specifica e personale consulenza rilasciata  da Istituti di  Credito direttamente al singolo interessato. Le informazioni e i dati forniti sono da considerarsi aggiornati alla data riportata nel Modulo.</a:t>
            </a:r>
          </a:p>
          <a:p>
            <a:pPr marL="0" indent="0" algn="just">
              <a:spcBef>
                <a:spcPts val="0"/>
              </a:spcBef>
              <a:buNone/>
            </a:pPr>
            <a:br>
              <a:rPr lang="it-IT" sz="7200" i="1" dirty="0">
                <a:latin typeface="Calibri" panose="020F0502020204030204" pitchFamily="34" charset="0"/>
                <a:cs typeface="Calibri" panose="020F0502020204030204" pitchFamily="34" charset="0"/>
              </a:rPr>
            </a:br>
            <a:r>
              <a:rPr lang="it-IT" sz="7200" i="1" dirty="0" err="1">
                <a:latin typeface="Calibri" panose="020F0502020204030204" pitchFamily="34" charset="0"/>
                <a:cs typeface="Calibri" panose="020F0502020204030204" pitchFamily="34" charset="0"/>
              </a:rPr>
              <a:t>UniGens</a:t>
            </a:r>
            <a:r>
              <a:rPr lang="it-IT" sz="7200" i="1" dirty="0">
                <a:latin typeface="Calibri" panose="020F0502020204030204" pitchFamily="34" charset="0"/>
                <a:cs typeface="Calibri" panose="020F0502020204030204" pitchFamily="34" charset="0"/>
              </a:rPr>
              <a:t> si riserva il diritto di aggiornare/modificare i dati e le informazioni espresse nel Modulo in qualsiasi momento senza alcun preavviso.</a:t>
            </a:r>
          </a:p>
          <a:p>
            <a:pPr marL="0" indent="0" algn="just">
              <a:spcBef>
                <a:spcPts val="0"/>
              </a:spcBef>
              <a:buNone/>
            </a:pPr>
            <a:br>
              <a:rPr lang="it-IT" sz="7200" i="1" dirty="0">
                <a:latin typeface="Calibri" panose="020F0502020204030204" pitchFamily="34" charset="0"/>
                <a:cs typeface="Calibri" panose="020F0502020204030204" pitchFamily="34" charset="0"/>
              </a:rPr>
            </a:br>
            <a:r>
              <a:rPr lang="it-IT" sz="7200" i="1" dirty="0">
                <a:latin typeface="Calibri" panose="020F0502020204030204" pitchFamily="34" charset="0"/>
                <a:cs typeface="Calibri" panose="020F0502020204030204" pitchFamily="34" charset="0"/>
              </a:rPr>
              <a:t>I contenuti del Modulo - comprensivi di dati, notizie, informazioni, immagini, grafici, disegni, marchi e nomi a dominio - sono di proprietà di </a:t>
            </a:r>
            <a:r>
              <a:rPr lang="it-IT" sz="7200" i="1" dirty="0" err="1">
                <a:latin typeface="Calibri" panose="020F0502020204030204" pitchFamily="34" charset="0"/>
                <a:cs typeface="Calibri" panose="020F0502020204030204" pitchFamily="34" charset="0"/>
              </a:rPr>
              <a:t>UniGens</a:t>
            </a:r>
            <a:r>
              <a:rPr lang="it-IT" sz="7200" i="1" dirty="0">
                <a:latin typeface="Calibri" panose="020F0502020204030204" pitchFamily="34" charset="0"/>
                <a:cs typeface="Calibri" panose="020F0502020204030204" pitchFamily="34" charset="0"/>
              </a:rPr>
              <a:t>, se non diversamente indicato, coperti da copyright e dalla normativa in materia di proprietà industriale. Non è concessa alcuna licenza né diritto d'uso e pertanto non è consentito riprodurne i contenuti, in tutto o in parte, su alcun supporto, copiarli, pubblicarli e utilizzarli a scopo commerciale senza preventiva autorizzazione scritta di </a:t>
            </a:r>
            <a:r>
              <a:rPr lang="it-IT" sz="7200" i="1" dirty="0" err="1">
                <a:latin typeface="Calibri" panose="020F0502020204030204" pitchFamily="34" charset="0"/>
                <a:cs typeface="Calibri" panose="020F0502020204030204" pitchFamily="34" charset="0"/>
              </a:rPr>
              <a:t>UniGens</a:t>
            </a:r>
            <a:r>
              <a:rPr lang="it-IT" sz="7200" i="1" dirty="0">
                <a:latin typeface="Calibri" panose="020F0502020204030204" pitchFamily="34" charset="0"/>
                <a:cs typeface="Calibri" panose="020F0502020204030204" pitchFamily="34" charset="0"/>
              </a:rPr>
              <a:t>, salva la possibilità di farne copia per uso esclusivamente personale”</a:t>
            </a:r>
          </a:p>
        </p:txBody>
      </p:sp>
      <p:sp>
        <p:nvSpPr>
          <p:cNvPr id="4" name="Titolo 3">
            <a:extLst>
              <a:ext uri="{FF2B5EF4-FFF2-40B4-BE49-F238E27FC236}">
                <a16:creationId xmlns:a16="http://schemas.microsoft.com/office/drawing/2014/main" id="{D8337285-DB30-46F9-9FA6-CA22170C3922}"/>
              </a:ext>
            </a:extLst>
          </p:cNvPr>
          <p:cNvSpPr>
            <a:spLocks noGrp="1"/>
          </p:cNvSpPr>
          <p:nvPr>
            <p:ph type="title"/>
          </p:nvPr>
        </p:nvSpPr>
        <p:spPr>
          <a:xfrm>
            <a:off x="234000" y="475200"/>
            <a:ext cx="8690400" cy="306366"/>
          </a:xfrm>
        </p:spPr>
        <p:txBody>
          <a:bodyPr anchor="t" anchorCtr="0">
            <a:noAutofit/>
          </a:bodyPr>
          <a:lstStyle/>
          <a:p>
            <a:r>
              <a:rPr lang="it-IT" sz="2800" spc="-1" dirty="0">
                <a:latin typeface="+mn-lt"/>
              </a:rPr>
              <a:t>Disclaimer</a:t>
            </a:r>
          </a:p>
        </p:txBody>
      </p:sp>
      <p:pic>
        <p:nvPicPr>
          <p:cNvPr id="6" name="Immagine 5">
            <a:extLst>
              <a:ext uri="{FF2B5EF4-FFF2-40B4-BE49-F238E27FC236}">
                <a16:creationId xmlns:a16="http://schemas.microsoft.com/office/drawing/2014/main" id="{44AE775D-1D69-4696-9663-4BF5DBABFF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0802" y="6498000"/>
            <a:ext cx="1108567" cy="162000"/>
          </a:xfrm>
          <a:prstGeom prst="rect">
            <a:avLst/>
          </a:prstGeom>
        </p:spPr>
      </p:pic>
      <p:sp>
        <p:nvSpPr>
          <p:cNvPr id="7" name="CasellaDiTesto 6">
            <a:extLst>
              <a:ext uri="{FF2B5EF4-FFF2-40B4-BE49-F238E27FC236}">
                <a16:creationId xmlns:a16="http://schemas.microsoft.com/office/drawing/2014/main" id="{34F0A5F4-C540-4BBB-A916-5B49B5D6AEC4}"/>
              </a:ext>
            </a:extLst>
          </p:cNvPr>
          <p:cNvSpPr txBox="1"/>
          <p:nvPr/>
        </p:nvSpPr>
        <p:spPr>
          <a:xfrm>
            <a:off x="270000" y="6318002"/>
            <a:ext cx="263214" cy="276999"/>
          </a:xfrm>
          <a:prstGeom prst="rect">
            <a:avLst/>
          </a:prstGeom>
          <a:noFill/>
        </p:spPr>
        <p:txBody>
          <a:bodyPr wrap="none" rtlCol="0">
            <a:spAutoFit/>
          </a:bodyPr>
          <a:lstStyle/>
          <a:p>
            <a:r>
              <a:rPr lang="it-IT" sz="1200" dirty="0">
                <a:solidFill>
                  <a:srgbClr val="00A197"/>
                </a:solidFill>
                <a:latin typeface="Calibri" panose="020F0502020204030204" pitchFamily="34" charset="0"/>
                <a:cs typeface="Calibri" panose="020F0502020204030204" pitchFamily="34" charset="0"/>
              </a:rPr>
              <a:t>5</a:t>
            </a:r>
          </a:p>
        </p:txBody>
      </p:sp>
    </p:spTree>
    <p:extLst>
      <p:ext uri="{BB962C8B-B14F-4D97-AF65-F5344CB8AC3E}">
        <p14:creationId xmlns:p14="http://schemas.microsoft.com/office/powerpoint/2010/main" val="25572749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25F52933-9E3C-483C-A127-CAD877C422ED}"/>
              </a:ext>
            </a:extLst>
          </p:cNvPr>
          <p:cNvSpPr txBox="1"/>
          <p:nvPr/>
        </p:nvSpPr>
        <p:spPr>
          <a:xfrm>
            <a:off x="3501033" y="3013501"/>
            <a:ext cx="2141933" cy="830997"/>
          </a:xfrm>
          <a:prstGeom prst="rect">
            <a:avLst/>
          </a:prstGeom>
          <a:noFill/>
        </p:spPr>
        <p:txBody>
          <a:bodyPr wrap="none" rtlCol="0">
            <a:spAutoFit/>
          </a:bodyPr>
          <a:lstStyle/>
          <a:p>
            <a:r>
              <a:rPr lang="it-IT" sz="4800" dirty="0"/>
              <a:t>Back up</a:t>
            </a:r>
          </a:p>
        </p:txBody>
      </p:sp>
    </p:spTree>
    <p:extLst>
      <p:ext uri="{BB962C8B-B14F-4D97-AF65-F5344CB8AC3E}">
        <p14:creationId xmlns:p14="http://schemas.microsoft.com/office/powerpoint/2010/main" val="27041495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2EAA910E-3F81-46D3-A05F-51E7E3A76444}"/>
              </a:ext>
            </a:extLst>
          </p:cNvPr>
          <p:cNvSpPr txBox="1">
            <a:spLocks/>
          </p:cNvSpPr>
          <p:nvPr/>
        </p:nvSpPr>
        <p:spPr>
          <a:xfrm>
            <a:off x="234000" y="475200"/>
            <a:ext cx="8690400" cy="505528"/>
          </a:xfrm>
          <a:prstGeom prst="rect">
            <a:avLst/>
          </a:prstGeom>
        </p:spPr>
        <p:txBody>
          <a:bodyPr vert="horz" lIns="0" tIns="0" rIns="0" bIns="0" rtlCol="0" anchor="t" anchorCtr="0">
            <a:noAutofit/>
          </a:bodyPr>
          <a:lstStyle>
            <a:lvl1pPr algn="l" rtl="0" eaLnBrk="1" fontAlgn="base" hangingPunct="1">
              <a:lnSpc>
                <a:spcPts val="2400"/>
              </a:lnSpc>
              <a:spcBef>
                <a:spcPct val="0"/>
              </a:spcBef>
              <a:spcAft>
                <a:spcPct val="0"/>
              </a:spcAft>
              <a:defRPr lang="en-GB" sz="2200" b="1" kern="1200" noProof="0" dirty="0">
                <a:solidFill>
                  <a:schemeClr val="tx1"/>
                </a:solidFill>
                <a:latin typeface="+mj-lt"/>
                <a:ea typeface="+mj-ea"/>
                <a:cs typeface="Arial" panose="020B0604020202020204" pitchFamily="34" charset="0"/>
              </a:defRPr>
            </a:lvl1pPr>
            <a:lvl2pPr algn="ctr" rtl="0" eaLnBrk="1" fontAlgn="base" hangingPunct="1">
              <a:spcBef>
                <a:spcPct val="0"/>
              </a:spcBef>
              <a:spcAft>
                <a:spcPct val="0"/>
              </a:spcAft>
              <a:defRPr sz="3300">
                <a:solidFill>
                  <a:schemeClr val="tx1"/>
                </a:solidFill>
                <a:latin typeface="Arial" charset="0"/>
              </a:defRPr>
            </a:lvl2pPr>
            <a:lvl3pPr algn="ctr" rtl="0" eaLnBrk="1" fontAlgn="base" hangingPunct="1">
              <a:spcBef>
                <a:spcPct val="0"/>
              </a:spcBef>
              <a:spcAft>
                <a:spcPct val="0"/>
              </a:spcAft>
              <a:defRPr sz="3300">
                <a:solidFill>
                  <a:schemeClr val="tx1"/>
                </a:solidFill>
                <a:latin typeface="Arial" charset="0"/>
              </a:defRPr>
            </a:lvl3pPr>
            <a:lvl4pPr algn="ctr" rtl="0" eaLnBrk="1" fontAlgn="base" hangingPunct="1">
              <a:spcBef>
                <a:spcPct val="0"/>
              </a:spcBef>
              <a:spcAft>
                <a:spcPct val="0"/>
              </a:spcAft>
              <a:defRPr sz="3300">
                <a:solidFill>
                  <a:schemeClr val="tx1"/>
                </a:solidFill>
                <a:latin typeface="Arial" charset="0"/>
              </a:defRPr>
            </a:lvl4pPr>
            <a:lvl5pPr algn="ctr" rtl="0" eaLnBrk="1" fontAlgn="base" hangingPunct="1">
              <a:spcBef>
                <a:spcPct val="0"/>
              </a:spcBef>
              <a:spcAft>
                <a:spcPct val="0"/>
              </a:spcAft>
              <a:defRPr sz="3300">
                <a:solidFill>
                  <a:schemeClr val="tx1"/>
                </a:solidFill>
                <a:latin typeface="Arial" charset="0"/>
              </a:defRPr>
            </a:lvl5pPr>
            <a:lvl6pPr marL="342875" algn="ctr" rtl="0" eaLnBrk="1" fontAlgn="base" hangingPunct="1">
              <a:spcBef>
                <a:spcPct val="0"/>
              </a:spcBef>
              <a:spcAft>
                <a:spcPct val="0"/>
              </a:spcAft>
              <a:defRPr sz="3300">
                <a:solidFill>
                  <a:schemeClr val="tx1"/>
                </a:solidFill>
                <a:latin typeface="Arial" charset="0"/>
              </a:defRPr>
            </a:lvl6pPr>
            <a:lvl7pPr marL="685749" algn="ctr" rtl="0" eaLnBrk="1" fontAlgn="base" hangingPunct="1">
              <a:spcBef>
                <a:spcPct val="0"/>
              </a:spcBef>
              <a:spcAft>
                <a:spcPct val="0"/>
              </a:spcAft>
              <a:defRPr sz="3300">
                <a:solidFill>
                  <a:schemeClr val="tx1"/>
                </a:solidFill>
                <a:latin typeface="Arial" charset="0"/>
              </a:defRPr>
            </a:lvl7pPr>
            <a:lvl8pPr marL="1028624" algn="ctr" rtl="0" eaLnBrk="1" fontAlgn="base" hangingPunct="1">
              <a:spcBef>
                <a:spcPct val="0"/>
              </a:spcBef>
              <a:spcAft>
                <a:spcPct val="0"/>
              </a:spcAft>
              <a:defRPr sz="3300">
                <a:solidFill>
                  <a:schemeClr val="tx1"/>
                </a:solidFill>
                <a:latin typeface="Arial" charset="0"/>
              </a:defRPr>
            </a:lvl8pPr>
            <a:lvl9pPr marL="1371498" algn="ctr" rtl="0" eaLnBrk="1" fontAlgn="base" hangingPunct="1">
              <a:spcBef>
                <a:spcPct val="0"/>
              </a:spcBef>
              <a:spcAft>
                <a:spcPct val="0"/>
              </a:spcAft>
              <a:defRPr sz="3300">
                <a:solidFill>
                  <a:schemeClr val="tx1"/>
                </a:solidFill>
                <a:latin typeface="Arial" charset="0"/>
              </a:defRPr>
            </a:lvl9pPr>
          </a:lstStyle>
          <a:p>
            <a:r>
              <a:rPr lang="it-IT" sz="2800" b="0" spc="-1" dirty="0">
                <a:latin typeface="+mn-lt"/>
                <a:cs typeface="+mj-cs"/>
              </a:rPr>
              <a:t>Uno sguardo alla “Laudato sì“</a:t>
            </a:r>
          </a:p>
        </p:txBody>
      </p:sp>
      <p:sp>
        <p:nvSpPr>
          <p:cNvPr id="7" name="CasellaDiTesto 6">
            <a:extLst>
              <a:ext uri="{FF2B5EF4-FFF2-40B4-BE49-F238E27FC236}">
                <a16:creationId xmlns:a16="http://schemas.microsoft.com/office/drawing/2014/main" id="{78BBD03B-A5C5-47AA-8481-FEEF519DA1B8}"/>
              </a:ext>
            </a:extLst>
          </p:cNvPr>
          <p:cNvSpPr txBox="1"/>
          <p:nvPr/>
        </p:nvSpPr>
        <p:spPr>
          <a:xfrm>
            <a:off x="270000" y="6318002"/>
            <a:ext cx="341760" cy="276999"/>
          </a:xfrm>
          <a:prstGeom prst="rect">
            <a:avLst/>
          </a:prstGeom>
          <a:noFill/>
        </p:spPr>
        <p:txBody>
          <a:bodyPr wrap="none" rtlCol="0">
            <a:spAutoFit/>
          </a:bodyPr>
          <a:lstStyle/>
          <a:p>
            <a:r>
              <a:rPr lang="it-IT" sz="1200" dirty="0">
                <a:solidFill>
                  <a:srgbClr val="00A197"/>
                </a:solidFill>
                <a:latin typeface="Calibri" panose="020F0502020204030204" pitchFamily="34" charset="0"/>
                <a:cs typeface="Calibri" panose="020F0502020204030204" pitchFamily="34" charset="0"/>
              </a:rPr>
              <a:t>44</a:t>
            </a:r>
          </a:p>
        </p:txBody>
      </p:sp>
      <p:pic>
        <p:nvPicPr>
          <p:cNvPr id="8" name="Immagine 7">
            <a:extLst>
              <a:ext uri="{FF2B5EF4-FFF2-40B4-BE49-F238E27FC236}">
                <a16:creationId xmlns:a16="http://schemas.microsoft.com/office/drawing/2014/main" id="{19127CAD-21FB-440D-A909-8DD3EF5BFE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0802" y="6498000"/>
            <a:ext cx="1108567" cy="162000"/>
          </a:xfrm>
          <a:prstGeom prst="rect">
            <a:avLst/>
          </a:prstGeom>
        </p:spPr>
      </p:pic>
      <p:pic>
        <p:nvPicPr>
          <p:cNvPr id="4098" name="Picture 2" descr="Enciclica &quot;Laudato Sì&quot;">
            <a:extLst>
              <a:ext uri="{FF2B5EF4-FFF2-40B4-BE49-F238E27FC236}">
                <a16:creationId xmlns:a16="http://schemas.microsoft.com/office/drawing/2014/main" id="{EBA10385-8AD2-4373-8726-ACABB347D5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4343" y="1339200"/>
            <a:ext cx="2892857" cy="1620000"/>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0A37952C-AE99-4EEA-8A7E-62E8933D2061}"/>
              </a:ext>
            </a:extLst>
          </p:cNvPr>
          <p:cNvSpPr txBox="1"/>
          <p:nvPr/>
        </p:nvSpPr>
        <p:spPr>
          <a:xfrm>
            <a:off x="234000" y="1339200"/>
            <a:ext cx="5583463" cy="1631216"/>
          </a:xfrm>
          <a:prstGeom prst="rect">
            <a:avLst/>
          </a:prstGeom>
          <a:noFill/>
        </p:spPr>
        <p:txBody>
          <a:bodyPr wrap="square" rtlCol="0">
            <a:spAutoFit/>
          </a:bodyPr>
          <a:lstStyle/>
          <a:p>
            <a:pPr algn="just"/>
            <a:r>
              <a:rPr lang="it-IT" sz="2000" dirty="0"/>
              <a:t>Il </a:t>
            </a:r>
            <a:r>
              <a:rPr lang="it-IT" sz="2000" b="1" dirty="0">
                <a:solidFill>
                  <a:srgbClr val="00A197"/>
                </a:solidFill>
              </a:rPr>
              <a:t>Papa</a:t>
            </a:r>
            <a:r>
              <a:rPr lang="it-IT" sz="2000" dirty="0"/>
              <a:t> evidenzia che la nostra </a:t>
            </a:r>
            <a:r>
              <a:rPr lang="it-IT" sz="2000" b="1" dirty="0">
                <a:solidFill>
                  <a:srgbClr val="00A197"/>
                </a:solidFill>
              </a:rPr>
              <a:t>terra</a:t>
            </a:r>
            <a:r>
              <a:rPr lang="it-IT" sz="2000" dirty="0"/>
              <a:t>, </a:t>
            </a:r>
            <a:r>
              <a:rPr lang="it-IT" sz="2000" b="1" dirty="0">
                <a:solidFill>
                  <a:srgbClr val="00A197"/>
                </a:solidFill>
              </a:rPr>
              <a:t>maltrattata</a:t>
            </a:r>
            <a:r>
              <a:rPr lang="it-IT" sz="2000" dirty="0"/>
              <a:t> e </a:t>
            </a:r>
            <a:r>
              <a:rPr lang="it-IT" sz="2000" b="1" dirty="0">
                <a:solidFill>
                  <a:srgbClr val="00A197"/>
                </a:solidFill>
              </a:rPr>
              <a:t>saccheggiata</a:t>
            </a:r>
            <a:r>
              <a:rPr lang="it-IT" sz="2000" dirty="0"/>
              <a:t>, richiede una “</a:t>
            </a:r>
            <a:r>
              <a:rPr lang="it-IT" sz="2000" b="1" dirty="0">
                <a:solidFill>
                  <a:srgbClr val="00A197"/>
                </a:solidFill>
              </a:rPr>
              <a:t>conversione</a:t>
            </a:r>
            <a:r>
              <a:rPr lang="it-IT" sz="2000" dirty="0"/>
              <a:t> </a:t>
            </a:r>
            <a:r>
              <a:rPr lang="it-IT" sz="2000" b="1" dirty="0">
                <a:solidFill>
                  <a:srgbClr val="00A197"/>
                </a:solidFill>
              </a:rPr>
              <a:t>ecologica</a:t>
            </a:r>
            <a:r>
              <a:rPr lang="it-IT" sz="2000" dirty="0"/>
              <a:t>”, un “cambiamento di rotta” affinché l'uomo si assuma la </a:t>
            </a:r>
            <a:r>
              <a:rPr lang="it-IT" sz="2000" b="1" dirty="0">
                <a:solidFill>
                  <a:srgbClr val="00A197"/>
                </a:solidFill>
              </a:rPr>
              <a:t>responsabilità</a:t>
            </a:r>
            <a:r>
              <a:rPr lang="it-IT" sz="2000" dirty="0"/>
              <a:t> di un impegno per “la </a:t>
            </a:r>
            <a:r>
              <a:rPr lang="it-IT" sz="2000" b="1" dirty="0">
                <a:solidFill>
                  <a:srgbClr val="00A197"/>
                </a:solidFill>
              </a:rPr>
              <a:t>cura</a:t>
            </a:r>
            <a:r>
              <a:rPr lang="it-IT" sz="2000" dirty="0"/>
              <a:t> della </a:t>
            </a:r>
            <a:r>
              <a:rPr lang="it-IT" sz="2000" b="1" dirty="0">
                <a:solidFill>
                  <a:srgbClr val="00A197"/>
                </a:solidFill>
              </a:rPr>
              <a:t>casa</a:t>
            </a:r>
            <a:r>
              <a:rPr lang="it-IT" sz="2000" dirty="0"/>
              <a:t> </a:t>
            </a:r>
            <a:r>
              <a:rPr lang="it-IT" sz="2000" b="1" dirty="0">
                <a:solidFill>
                  <a:srgbClr val="00A197"/>
                </a:solidFill>
              </a:rPr>
              <a:t>comune</a:t>
            </a:r>
            <a:r>
              <a:rPr lang="it-IT" sz="2000" dirty="0"/>
              <a:t>”</a:t>
            </a:r>
          </a:p>
        </p:txBody>
      </p:sp>
      <p:sp>
        <p:nvSpPr>
          <p:cNvPr id="5" name="Rettangolo con angoli arrotondati 4">
            <a:extLst>
              <a:ext uri="{FF2B5EF4-FFF2-40B4-BE49-F238E27FC236}">
                <a16:creationId xmlns:a16="http://schemas.microsoft.com/office/drawing/2014/main" id="{A8164C20-D2D2-48A9-ABCF-D328FF06E7DE}"/>
              </a:ext>
            </a:extLst>
          </p:cNvPr>
          <p:cNvSpPr/>
          <p:nvPr/>
        </p:nvSpPr>
        <p:spPr>
          <a:xfrm>
            <a:off x="233999" y="3024174"/>
            <a:ext cx="8640000" cy="685196"/>
          </a:xfrm>
          <a:prstGeom prst="roundRect">
            <a:avLst/>
          </a:prstGeom>
          <a:solidFill>
            <a:srgbClr val="00A1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2000" b="1" dirty="0">
                <a:solidFill>
                  <a:schemeClr val="bg1"/>
                </a:solidFill>
              </a:rPr>
              <a:t>”L'ecologia integrale diventi un nuovo paradigma di giustizia, perché la natura non è una “mera cornice” della vita umana”</a:t>
            </a:r>
          </a:p>
        </p:txBody>
      </p:sp>
      <p:sp>
        <p:nvSpPr>
          <p:cNvPr id="6" name="CasellaDiTesto 5">
            <a:extLst>
              <a:ext uri="{FF2B5EF4-FFF2-40B4-BE49-F238E27FC236}">
                <a16:creationId xmlns:a16="http://schemas.microsoft.com/office/drawing/2014/main" id="{3A3EBDBD-9375-4304-9C00-195A99F5C05E}"/>
              </a:ext>
            </a:extLst>
          </p:cNvPr>
          <p:cNvSpPr txBox="1"/>
          <p:nvPr/>
        </p:nvSpPr>
        <p:spPr>
          <a:xfrm>
            <a:off x="233999" y="3806918"/>
            <a:ext cx="8067545" cy="2323713"/>
          </a:xfrm>
          <a:prstGeom prst="rect">
            <a:avLst/>
          </a:prstGeom>
          <a:noFill/>
        </p:spPr>
        <p:txBody>
          <a:bodyPr wrap="square" rtlCol="0">
            <a:spAutoFit/>
          </a:bodyPr>
          <a:lstStyle/>
          <a:p>
            <a:pPr>
              <a:spcAft>
                <a:spcPts val="600"/>
              </a:spcAft>
            </a:pPr>
            <a:r>
              <a:rPr lang="it-IT" sz="2000" dirty="0"/>
              <a:t>I </a:t>
            </a:r>
            <a:r>
              <a:rPr lang="it-IT" sz="2000" b="1" dirty="0">
                <a:solidFill>
                  <a:srgbClr val="00A197"/>
                </a:solidFill>
              </a:rPr>
              <a:t>5</a:t>
            </a:r>
            <a:r>
              <a:rPr lang="it-IT" sz="2000" dirty="0"/>
              <a:t> </a:t>
            </a:r>
            <a:r>
              <a:rPr lang="it-IT" sz="2000" b="1" dirty="0">
                <a:solidFill>
                  <a:srgbClr val="00A197"/>
                </a:solidFill>
              </a:rPr>
              <a:t>percorsi</a:t>
            </a:r>
            <a:r>
              <a:rPr lang="it-IT" sz="2000" dirty="0"/>
              <a:t> indicati nella Laudato sì</a:t>
            </a:r>
          </a:p>
          <a:p>
            <a:pPr marL="285750" indent="-285750">
              <a:spcAft>
                <a:spcPts val="600"/>
              </a:spcAft>
              <a:buClr>
                <a:srgbClr val="00A197"/>
              </a:buClr>
              <a:buFont typeface="Arial" panose="020B0604020202020204" pitchFamily="34" charset="0"/>
              <a:buChar char="•"/>
            </a:pPr>
            <a:r>
              <a:rPr lang="it-IT" sz="2000" dirty="0"/>
              <a:t>il dialogo sull'</a:t>
            </a:r>
            <a:r>
              <a:rPr lang="it-IT" sz="2000" b="1" dirty="0">
                <a:solidFill>
                  <a:srgbClr val="00A197"/>
                </a:solidFill>
              </a:rPr>
              <a:t>ambiente</a:t>
            </a:r>
            <a:r>
              <a:rPr lang="it-IT" sz="2000" dirty="0"/>
              <a:t> nella </a:t>
            </a:r>
            <a:r>
              <a:rPr lang="it-IT" sz="2000" b="1" dirty="0">
                <a:solidFill>
                  <a:srgbClr val="00A197"/>
                </a:solidFill>
              </a:rPr>
              <a:t>politica</a:t>
            </a:r>
            <a:r>
              <a:rPr lang="it-IT" sz="2000" dirty="0"/>
              <a:t> </a:t>
            </a:r>
            <a:r>
              <a:rPr lang="it-IT" sz="2000" b="1" dirty="0">
                <a:solidFill>
                  <a:srgbClr val="00A197"/>
                </a:solidFill>
              </a:rPr>
              <a:t>internazionale</a:t>
            </a:r>
            <a:r>
              <a:rPr lang="it-IT" sz="2000" dirty="0"/>
              <a:t>.</a:t>
            </a:r>
          </a:p>
          <a:p>
            <a:pPr marL="285750" indent="-285750">
              <a:spcAft>
                <a:spcPts val="600"/>
              </a:spcAft>
              <a:buClr>
                <a:srgbClr val="00A197"/>
              </a:buClr>
              <a:buFont typeface="Arial" panose="020B0604020202020204" pitchFamily="34" charset="0"/>
              <a:buChar char="•"/>
            </a:pPr>
            <a:r>
              <a:rPr lang="it-IT" sz="2000" dirty="0"/>
              <a:t>il dialogo verso </a:t>
            </a:r>
            <a:r>
              <a:rPr lang="it-IT" sz="2000" b="1" dirty="0">
                <a:solidFill>
                  <a:srgbClr val="00A197"/>
                </a:solidFill>
              </a:rPr>
              <a:t>nuove</a:t>
            </a:r>
            <a:r>
              <a:rPr lang="it-IT" sz="2000" dirty="0"/>
              <a:t> </a:t>
            </a:r>
            <a:r>
              <a:rPr lang="it-IT" sz="2000" b="1" dirty="0">
                <a:solidFill>
                  <a:srgbClr val="00A197"/>
                </a:solidFill>
              </a:rPr>
              <a:t>politiche</a:t>
            </a:r>
            <a:r>
              <a:rPr lang="it-IT" sz="2000" dirty="0"/>
              <a:t> nazionali e locali.</a:t>
            </a:r>
          </a:p>
          <a:p>
            <a:pPr marL="285750" indent="-285750">
              <a:spcAft>
                <a:spcPts val="600"/>
              </a:spcAft>
              <a:buClr>
                <a:srgbClr val="00A197"/>
              </a:buClr>
              <a:buFont typeface="Arial" panose="020B0604020202020204" pitchFamily="34" charset="0"/>
              <a:buChar char="•"/>
            </a:pPr>
            <a:r>
              <a:rPr lang="it-IT" sz="2000" dirty="0"/>
              <a:t>dialogo e trasparenza nei </a:t>
            </a:r>
            <a:r>
              <a:rPr lang="it-IT" sz="2000" b="1" dirty="0">
                <a:solidFill>
                  <a:srgbClr val="00A197"/>
                </a:solidFill>
              </a:rPr>
              <a:t>processi</a:t>
            </a:r>
            <a:r>
              <a:rPr lang="it-IT" sz="2000" dirty="0"/>
              <a:t> </a:t>
            </a:r>
            <a:r>
              <a:rPr lang="it-IT" sz="2000" b="1" dirty="0">
                <a:solidFill>
                  <a:srgbClr val="00A197"/>
                </a:solidFill>
              </a:rPr>
              <a:t>decisionali</a:t>
            </a:r>
            <a:r>
              <a:rPr lang="it-IT" sz="2000" dirty="0"/>
              <a:t>.</a:t>
            </a:r>
          </a:p>
          <a:p>
            <a:pPr marL="285750" indent="-285750">
              <a:spcAft>
                <a:spcPts val="600"/>
              </a:spcAft>
              <a:buClr>
                <a:srgbClr val="00A197"/>
              </a:buClr>
              <a:buFont typeface="Arial" panose="020B0604020202020204" pitchFamily="34" charset="0"/>
              <a:buChar char="•"/>
            </a:pPr>
            <a:r>
              <a:rPr lang="it-IT" sz="2000" b="1" dirty="0">
                <a:solidFill>
                  <a:srgbClr val="00A197"/>
                </a:solidFill>
              </a:rPr>
              <a:t>politica</a:t>
            </a:r>
            <a:r>
              <a:rPr lang="it-IT" sz="2000" dirty="0"/>
              <a:t> ed </a:t>
            </a:r>
            <a:r>
              <a:rPr lang="it-IT" sz="2000" b="1" dirty="0">
                <a:solidFill>
                  <a:srgbClr val="00A197"/>
                </a:solidFill>
              </a:rPr>
              <a:t>economia</a:t>
            </a:r>
            <a:r>
              <a:rPr lang="it-IT" sz="2000" dirty="0"/>
              <a:t> in dialogo per la </a:t>
            </a:r>
            <a:r>
              <a:rPr lang="it-IT" sz="2000" b="1" dirty="0">
                <a:solidFill>
                  <a:srgbClr val="00A197"/>
                </a:solidFill>
              </a:rPr>
              <a:t>pienezza</a:t>
            </a:r>
            <a:r>
              <a:rPr lang="it-IT" sz="2000" dirty="0"/>
              <a:t> </a:t>
            </a:r>
            <a:r>
              <a:rPr lang="it-IT" sz="2000" b="1" dirty="0">
                <a:solidFill>
                  <a:srgbClr val="00A197"/>
                </a:solidFill>
              </a:rPr>
              <a:t>umana</a:t>
            </a:r>
            <a:r>
              <a:rPr lang="it-IT" sz="2000" dirty="0"/>
              <a:t>.</a:t>
            </a:r>
          </a:p>
          <a:p>
            <a:pPr marL="285750" indent="-285750">
              <a:spcAft>
                <a:spcPts val="600"/>
              </a:spcAft>
              <a:buClr>
                <a:srgbClr val="00A197"/>
              </a:buClr>
              <a:buFont typeface="Arial" panose="020B0604020202020204" pitchFamily="34" charset="0"/>
              <a:buChar char="•"/>
            </a:pPr>
            <a:r>
              <a:rPr lang="it-IT" sz="2000" dirty="0"/>
              <a:t>le </a:t>
            </a:r>
            <a:r>
              <a:rPr lang="it-IT" sz="2000" b="1" dirty="0">
                <a:solidFill>
                  <a:srgbClr val="00A197"/>
                </a:solidFill>
              </a:rPr>
              <a:t>religioni</a:t>
            </a:r>
            <a:r>
              <a:rPr lang="it-IT" sz="2000" dirty="0"/>
              <a:t> nel dialogo con le </a:t>
            </a:r>
            <a:r>
              <a:rPr lang="it-IT" sz="2000" b="1" dirty="0">
                <a:solidFill>
                  <a:srgbClr val="00A197"/>
                </a:solidFill>
              </a:rPr>
              <a:t>scienze</a:t>
            </a:r>
            <a:r>
              <a:rPr lang="it-IT" sz="2000" dirty="0"/>
              <a:t>.</a:t>
            </a:r>
          </a:p>
        </p:txBody>
      </p:sp>
    </p:spTree>
    <p:extLst>
      <p:ext uri="{BB962C8B-B14F-4D97-AF65-F5344CB8AC3E}">
        <p14:creationId xmlns:p14="http://schemas.microsoft.com/office/powerpoint/2010/main" val="19286004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2EAA910E-3F81-46D3-A05F-51E7E3A76444}"/>
              </a:ext>
            </a:extLst>
          </p:cNvPr>
          <p:cNvSpPr txBox="1">
            <a:spLocks/>
          </p:cNvSpPr>
          <p:nvPr/>
        </p:nvSpPr>
        <p:spPr>
          <a:xfrm>
            <a:off x="234000" y="475200"/>
            <a:ext cx="8690400" cy="505528"/>
          </a:xfrm>
          <a:prstGeom prst="rect">
            <a:avLst/>
          </a:prstGeom>
        </p:spPr>
        <p:txBody>
          <a:bodyPr vert="horz" lIns="0" tIns="0" rIns="0" bIns="0" rtlCol="0" anchor="t" anchorCtr="0">
            <a:noAutofit/>
          </a:bodyPr>
          <a:lstStyle>
            <a:lvl1pPr algn="l" rtl="0" eaLnBrk="1" fontAlgn="base" hangingPunct="1">
              <a:lnSpc>
                <a:spcPts val="2400"/>
              </a:lnSpc>
              <a:spcBef>
                <a:spcPct val="0"/>
              </a:spcBef>
              <a:spcAft>
                <a:spcPct val="0"/>
              </a:spcAft>
              <a:defRPr lang="en-GB" sz="2200" b="1" kern="1200" noProof="0" dirty="0">
                <a:solidFill>
                  <a:schemeClr val="tx1"/>
                </a:solidFill>
                <a:latin typeface="+mj-lt"/>
                <a:ea typeface="+mj-ea"/>
                <a:cs typeface="Arial" panose="020B0604020202020204" pitchFamily="34" charset="0"/>
              </a:defRPr>
            </a:lvl1pPr>
            <a:lvl2pPr algn="ctr" rtl="0" eaLnBrk="1" fontAlgn="base" hangingPunct="1">
              <a:spcBef>
                <a:spcPct val="0"/>
              </a:spcBef>
              <a:spcAft>
                <a:spcPct val="0"/>
              </a:spcAft>
              <a:defRPr sz="3300">
                <a:solidFill>
                  <a:schemeClr val="tx1"/>
                </a:solidFill>
                <a:latin typeface="Arial" charset="0"/>
              </a:defRPr>
            </a:lvl2pPr>
            <a:lvl3pPr algn="ctr" rtl="0" eaLnBrk="1" fontAlgn="base" hangingPunct="1">
              <a:spcBef>
                <a:spcPct val="0"/>
              </a:spcBef>
              <a:spcAft>
                <a:spcPct val="0"/>
              </a:spcAft>
              <a:defRPr sz="3300">
                <a:solidFill>
                  <a:schemeClr val="tx1"/>
                </a:solidFill>
                <a:latin typeface="Arial" charset="0"/>
              </a:defRPr>
            </a:lvl3pPr>
            <a:lvl4pPr algn="ctr" rtl="0" eaLnBrk="1" fontAlgn="base" hangingPunct="1">
              <a:spcBef>
                <a:spcPct val="0"/>
              </a:spcBef>
              <a:spcAft>
                <a:spcPct val="0"/>
              </a:spcAft>
              <a:defRPr sz="3300">
                <a:solidFill>
                  <a:schemeClr val="tx1"/>
                </a:solidFill>
                <a:latin typeface="Arial" charset="0"/>
              </a:defRPr>
            </a:lvl4pPr>
            <a:lvl5pPr algn="ctr" rtl="0" eaLnBrk="1" fontAlgn="base" hangingPunct="1">
              <a:spcBef>
                <a:spcPct val="0"/>
              </a:spcBef>
              <a:spcAft>
                <a:spcPct val="0"/>
              </a:spcAft>
              <a:defRPr sz="3300">
                <a:solidFill>
                  <a:schemeClr val="tx1"/>
                </a:solidFill>
                <a:latin typeface="Arial" charset="0"/>
              </a:defRPr>
            </a:lvl5pPr>
            <a:lvl6pPr marL="342875" algn="ctr" rtl="0" eaLnBrk="1" fontAlgn="base" hangingPunct="1">
              <a:spcBef>
                <a:spcPct val="0"/>
              </a:spcBef>
              <a:spcAft>
                <a:spcPct val="0"/>
              </a:spcAft>
              <a:defRPr sz="3300">
                <a:solidFill>
                  <a:schemeClr val="tx1"/>
                </a:solidFill>
                <a:latin typeface="Arial" charset="0"/>
              </a:defRPr>
            </a:lvl6pPr>
            <a:lvl7pPr marL="685749" algn="ctr" rtl="0" eaLnBrk="1" fontAlgn="base" hangingPunct="1">
              <a:spcBef>
                <a:spcPct val="0"/>
              </a:spcBef>
              <a:spcAft>
                <a:spcPct val="0"/>
              </a:spcAft>
              <a:defRPr sz="3300">
                <a:solidFill>
                  <a:schemeClr val="tx1"/>
                </a:solidFill>
                <a:latin typeface="Arial" charset="0"/>
              </a:defRPr>
            </a:lvl7pPr>
            <a:lvl8pPr marL="1028624" algn="ctr" rtl="0" eaLnBrk="1" fontAlgn="base" hangingPunct="1">
              <a:spcBef>
                <a:spcPct val="0"/>
              </a:spcBef>
              <a:spcAft>
                <a:spcPct val="0"/>
              </a:spcAft>
              <a:defRPr sz="3300">
                <a:solidFill>
                  <a:schemeClr val="tx1"/>
                </a:solidFill>
                <a:latin typeface="Arial" charset="0"/>
              </a:defRPr>
            </a:lvl8pPr>
            <a:lvl9pPr marL="1371498" algn="ctr" rtl="0" eaLnBrk="1" fontAlgn="base" hangingPunct="1">
              <a:spcBef>
                <a:spcPct val="0"/>
              </a:spcBef>
              <a:spcAft>
                <a:spcPct val="0"/>
              </a:spcAft>
              <a:defRPr sz="3300">
                <a:solidFill>
                  <a:schemeClr val="tx1"/>
                </a:solidFill>
                <a:latin typeface="Arial" charset="0"/>
              </a:defRPr>
            </a:lvl9pPr>
          </a:lstStyle>
          <a:p>
            <a:pPr lvl="0"/>
            <a:r>
              <a:rPr lang="it-IT" sz="2800" b="0" spc="-1" dirty="0">
                <a:latin typeface="+mn-lt"/>
                <a:cs typeface="+mj-cs"/>
              </a:rPr>
              <a:t>Considerazioni e prospettive future</a:t>
            </a:r>
          </a:p>
        </p:txBody>
      </p:sp>
      <p:sp>
        <p:nvSpPr>
          <p:cNvPr id="7" name="CasellaDiTesto 6">
            <a:extLst>
              <a:ext uri="{FF2B5EF4-FFF2-40B4-BE49-F238E27FC236}">
                <a16:creationId xmlns:a16="http://schemas.microsoft.com/office/drawing/2014/main" id="{78BBD03B-A5C5-47AA-8481-FEEF519DA1B8}"/>
              </a:ext>
            </a:extLst>
          </p:cNvPr>
          <p:cNvSpPr txBox="1"/>
          <p:nvPr/>
        </p:nvSpPr>
        <p:spPr>
          <a:xfrm>
            <a:off x="270000" y="6318002"/>
            <a:ext cx="341760" cy="276999"/>
          </a:xfrm>
          <a:prstGeom prst="rect">
            <a:avLst/>
          </a:prstGeom>
          <a:noFill/>
        </p:spPr>
        <p:txBody>
          <a:bodyPr wrap="none" rtlCol="0">
            <a:spAutoFit/>
          </a:bodyPr>
          <a:lstStyle/>
          <a:p>
            <a:r>
              <a:rPr lang="it-IT" sz="1200" dirty="0">
                <a:solidFill>
                  <a:srgbClr val="00A197"/>
                </a:solidFill>
                <a:latin typeface="Calibri" panose="020F0502020204030204" pitchFamily="34" charset="0"/>
                <a:cs typeface="Calibri" panose="020F0502020204030204" pitchFamily="34" charset="0"/>
              </a:rPr>
              <a:t>43</a:t>
            </a:r>
          </a:p>
        </p:txBody>
      </p:sp>
      <p:pic>
        <p:nvPicPr>
          <p:cNvPr id="8" name="Immagine 7">
            <a:extLst>
              <a:ext uri="{FF2B5EF4-FFF2-40B4-BE49-F238E27FC236}">
                <a16:creationId xmlns:a16="http://schemas.microsoft.com/office/drawing/2014/main" id="{19127CAD-21FB-440D-A909-8DD3EF5BFE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0802" y="6498000"/>
            <a:ext cx="1108567" cy="162000"/>
          </a:xfrm>
          <a:prstGeom prst="rect">
            <a:avLst/>
          </a:prstGeom>
        </p:spPr>
      </p:pic>
      <p:pic>
        <p:nvPicPr>
          <p:cNvPr id="1026" name="Picture 2" descr="La negazione dell'evidenza e la realtà vischiosa - Nuovo e Utile">
            <a:extLst>
              <a:ext uri="{FF2B5EF4-FFF2-40B4-BE49-F238E27FC236}">
                <a16:creationId xmlns:a16="http://schemas.microsoft.com/office/drawing/2014/main" id="{E197E669-0483-4AB8-BE55-6F71C7C910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000" y="1339200"/>
            <a:ext cx="2017507" cy="129696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597.200+ Catastrofe Foto stock, immagini e fotografie royalty-free - iStock  | Terremoto, Esplosione, Vulcano">
            <a:extLst>
              <a:ext uri="{FF2B5EF4-FFF2-40B4-BE49-F238E27FC236}">
                <a16:creationId xmlns:a16="http://schemas.microsoft.com/office/drawing/2014/main" id="{79337987-26B1-4DBD-9D0C-2CD3F1BD25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6893" y="1339200"/>
            <a:ext cx="2017507" cy="1296969"/>
          </a:xfrm>
          <a:prstGeom prst="rect">
            <a:avLst/>
          </a:prstGeom>
          <a:noFill/>
          <a:extLst>
            <a:ext uri="{909E8E84-426E-40DD-AFC4-6F175D3DCCD1}">
              <a14:hiddenFill xmlns:a14="http://schemas.microsoft.com/office/drawing/2010/main">
                <a:solidFill>
                  <a:srgbClr val="FFFFFF"/>
                </a:solidFill>
              </a14:hiddenFill>
            </a:ext>
          </a:extLst>
        </p:spPr>
      </p:pic>
      <p:pic>
        <p:nvPicPr>
          <p:cNvPr id="11" name="Immagine 10">
            <a:extLst>
              <a:ext uri="{FF2B5EF4-FFF2-40B4-BE49-F238E27FC236}">
                <a16:creationId xmlns:a16="http://schemas.microsoft.com/office/drawing/2014/main" id="{B16351BE-00D4-4B13-B871-B69E8F39C1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32915" y="1339200"/>
            <a:ext cx="2092964" cy="1400383"/>
          </a:xfrm>
          <a:prstGeom prst="rect">
            <a:avLst/>
          </a:prstGeom>
        </p:spPr>
      </p:pic>
      <p:sp>
        <p:nvSpPr>
          <p:cNvPr id="2" name="CasellaDiTesto 1">
            <a:extLst>
              <a:ext uri="{FF2B5EF4-FFF2-40B4-BE49-F238E27FC236}">
                <a16:creationId xmlns:a16="http://schemas.microsoft.com/office/drawing/2014/main" id="{99793C48-678A-4615-91A3-6933AFF05D28}"/>
              </a:ext>
            </a:extLst>
          </p:cNvPr>
          <p:cNvSpPr txBox="1"/>
          <p:nvPr/>
        </p:nvSpPr>
        <p:spPr>
          <a:xfrm>
            <a:off x="275132" y="2702941"/>
            <a:ext cx="1976375" cy="461665"/>
          </a:xfrm>
          <a:prstGeom prst="rect">
            <a:avLst/>
          </a:prstGeom>
          <a:noFill/>
        </p:spPr>
        <p:txBody>
          <a:bodyPr wrap="none" rtlCol="0">
            <a:spAutoFit/>
          </a:bodyPr>
          <a:lstStyle/>
          <a:p>
            <a:r>
              <a:rPr lang="it-IT" sz="2400" b="1" dirty="0">
                <a:solidFill>
                  <a:srgbClr val="00A197"/>
                </a:solidFill>
              </a:rPr>
              <a:t>Negazionismo</a:t>
            </a:r>
          </a:p>
        </p:txBody>
      </p:sp>
      <p:sp>
        <p:nvSpPr>
          <p:cNvPr id="13" name="CasellaDiTesto 12">
            <a:extLst>
              <a:ext uri="{FF2B5EF4-FFF2-40B4-BE49-F238E27FC236}">
                <a16:creationId xmlns:a16="http://schemas.microsoft.com/office/drawing/2014/main" id="{62C9B155-F6E8-455D-81C7-B186C2193133}"/>
              </a:ext>
            </a:extLst>
          </p:cNvPr>
          <p:cNvSpPr txBox="1"/>
          <p:nvPr/>
        </p:nvSpPr>
        <p:spPr>
          <a:xfrm>
            <a:off x="6931580" y="2702941"/>
            <a:ext cx="1963679" cy="461665"/>
          </a:xfrm>
          <a:prstGeom prst="rect">
            <a:avLst/>
          </a:prstGeom>
          <a:noFill/>
        </p:spPr>
        <p:txBody>
          <a:bodyPr wrap="none" rtlCol="0">
            <a:spAutoFit/>
          </a:bodyPr>
          <a:lstStyle>
            <a:defPPr>
              <a:defRPr lang="en-US"/>
            </a:defPPr>
            <a:lvl1pPr>
              <a:defRPr sz="2400" b="1">
                <a:solidFill>
                  <a:srgbClr val="00A197"/>
                </a:solidFill>
              </a:defRPr>
            </a:lvl1pPr>
          </a:lstStyle>
          <a:p>
            <a:r>
              <a:rPr lang="it-IT" dirty="0"/>
              <a:t>Catastrofismo</a:t>
            </a:r>
          </a:p>
        </p:txBody>
      </p:sp>
      <p:sp>
        <p:nvSpPr>
          <p:cNvPr id="3" name="CasellaDiTesto 2">
            <a:extLst>
              <a:ext uri="{FF2B5EF4-FFF2-40B4-BE49-F238E27FC236}">
                <a16:creationId xmlns:a16="http://schemas.microsoft.com/office/drawing/2014/main" id="{73CBC0BB-2122-4B7C-9480-5A74BAC4DFCE}"/>
              </a:ext>
            </a:extLst>
          </p:cNvPr>
          <p:cNvSpPr txBox="1"/>
          <p:nvPr/>
        </p:nvSpPr>
        <p:spPr>
          <a:xfrm>
            <a:off x="611760" y="4055492"/>
            <a:ext cx="6193299" cy="1938992"/>
          </a:xfrm>
          <a:prstGeom prst="rect">
            <a:avLst/>
          </a:prstGeom>
          <a:noFill/>
        </p:spPr>
        <p:txBody>
          <a:bodyPr wrap="none" rtlCol="0">
            <a:spAutoFit/>
          </a:bodyPr>
          <a:lstStyle/>
          <a:p>
            <a:pPr marL="285750" indent="-285750">
              <a:spcAft>
                <a:spcPts val="600"/>
              </a:spcAft>
              <a:buClr>
                <a:srgbClr val="00A197"/>
              </a:buClr>
              <a:buFont typeface="Arial" panose="020B0604020202020204" pitchFamily="34" charset="0"/>
              <a:buChar char="•"/>
            </a:pPr>
            <a:r>
              <a:rPr lang="it-IT" sz="2000" dirty="0"/>
              <a:t>Guardiamo i </a:t>
            </a:r>
            <a:r>
              <a:rPr lang="it-IT" sz="2000" b="1" dirty="0">
                <a:solidFill>
                  <a:srgbClr val="00A197"/>
                </a:solidFill>
              </a:rPr>
              <a:t>dati</a:t>
            </a:r>
            <a:r>
              <a:rPr lang="it-IT" sz="2000" dirty="0"/>
              <a:t> </a:t>
            </a:r>
            <a:r>
              <a:rPr lang="it-IT" sz="2000" b="1" dirty="0">
                <a:solidFill>
                  <a:srgbClr val="00A197"/>
                </a:solidFill>
              </a:rPr>
              <a:t>reali</a:t>
            </a:r>
          </a:p>
          <a:p>
            <a:pPr marL="285750" indent="-285750">
              <a:spcAft>
                <a:spcPts val="600"/>
              </a:spcAft>
              <a:buClr>
                <a:srgbClr val="00A197"/>
              </a:buClr>
              <a:buFont typeface="Arial" panose="020B0604020202020204" pitchFamily="34" charset="0"/>
              <a:buChar char="•"/>
            </a:pPr>
            <a:r>
              <a:rPr lang="it-IT" sz="2000" b="1" dirty="0">
                <a:solidFill>
                  <a:srgbClr val="00A197"/>
                </a:solidFill>
              </a:rPr>
              <a:t>Facciamo</a:t>
            </a:r>
            <a:r>
              <a:rPr lang="it-IT" sz="2000" dirty="0"/>
              <a:t> e </a:t>
            </a:r>
            <a:r>
              <a:rPr lang="it-IT" sz="2000" b="1" dirty="0">
                <a:solidFill>
                  <a:srgbClr val="00A197"/>
                </a:solidFill>
              </a:rPr>
              <a:t>testimoniamo</a:t>
            </a:r>
          </a:p>
          <a:p>
            <a:pPr marL="285750" indent="-285750">
              <a:spcAft>
                <a:spcPts val="600"/>
              </a:spcAft>
              <a:buClr>
                <a:srgbClr val="00A197"/>
              </a:buClr>
              <a:buFont typeface="Arial" panose="020B0604020202020204" pitchFamily="34" charset="0"/>
              <a:buChar char="•"/>
            </a:pPr>
            <a:r>
              <a:rPr lang="it-IT" sz="2000" dirty="0"/>
              <a:t>Consideriamo il ruolo della </a:t>
            </a:r>
            <a:r>
              <a:rPr lang="it-IT" sz="2000" b="1" dirty="0">
                <a:solidFill>
                  <a:srgbClr val="00A197"/>
                </a:solidFill>
              </a:rPr>
              <a:t>tecnologia</a:t>
            </a:r>
          </a:p>
          <a:p>
            <a:pPr marL="285750" indent="-285750">
              <a:spcAft>
                <a:spcPts val="600"/>
              </a:spcAft>
              <a:buClr>
                <a:srgbClr val="00A197"/>
              </a:buClr>
              <a:buFont typeface="Arial" panose="020B0604020202020204" pitchFamily="34" charset="0"/>
              <a:buChar char="•"/>
            </a:pPr>
            <a:r>
              <a:rPr lang="it-IT" sz="2000" dirty="0"/>
              <a:t>Guardiamo al crescere delle istanze </a:t>
            </a:r>
            <a:r>
              <a:rPr lang="it-IT" sz="2000" b="1" dirty="0">
                <a:solidFill>
                  <a:srgbClr val="00A197"/>
                </a:solidFill>
              </a:rPr>
              <a:t>etiche</a:t>
            </a:r>
            <a:r>
              <a:rPr lang="it-IT" sz="2000" dirty="0"/>
              <a:t> nel </a:t>
            </a:r>
            <a:r>
              <a:rPr lang="it-IT" sz="2000" b="1" dirty="0">
                <a:solidFill>
                  <a:srgbClr val="00A197"/>
                </a:solidFill>
              </a:rPr>
              <a:t>business</a:t>
            </a:r>
          </a:p>
          <a:p>
            <a:pPr marL="285750" indent="-285750">
              <a:spcAft>
                <a:spcPts val="600"/>
              </a:spcAft>
              <a:buClr>
                <a:srgbClr val="00A197"/>
              </a:buClr>
              <a:buFont typeface="Arial" panose="020B0604020202020204" pitchFamily="34" charset="0"/>
              <a:buChar char="•"/>
            </a:pPr>
            <a:r>
              <a:rPr lang="it-IT" sz="2000" b="1" dirty="0">
                <a:solidFill>
                  <a:srgbClr val="00A197"/>
                </a:solidFill>
              </a:rPr>
              <a:t>…</a:t>
            </a:r>
          </a:p>
        </p:txBody>
      </p:sp>
      <p:sp>
        <p:nvSpPr>
          <p:cNvPr id="12" name="CasellaDiTesto 11">
            <a:extLst>
              <a:ext uri="{FF2B5EF4-FFF2-40B4-BE49-F238E27FC236}">
                <a16:creationId xmlns:a16="http://schemas.microsoft.com/office/drawing/2014/main" id="{55CA638E-5A3F-49F1-8C2F-1BBB49156BE7}"/>
              </a:ext>
            </a:extLst>
          </p:cNvPr>
          <p:cNvSpPr txBox="1"/>
          <p:nvPr/>
        </p:nvSpPr>
        <p:spPr>
          <a:xfrm>
            <a:off x="3897763" y="3379217"/>
            <a:ext cx="1362874" cy="461665"/>
          </a:xfrm>
          <a:prstGeom prst="rect">
            <a:avLst/>
          </a:prstGeom>
          <a:noFill/>
        </p:spPr>
        <p:txBody>
          <a:bodyPr wrap="none" rtlCol="0">
            <a:spAutoFit/>
          </a:bodyPr>
          <a:lstStyle/>
          <a:p>
            <a:r>
              <a:rPr lang="it-IT" sz="2400" b="1" dirty="0">
                <a:solidFill>
                  <a:srgbClr val="00A197"/>
                </a:solidFill>
              </a:rPr>
              <a:t>e quindi?</a:t>
            </a:r>
          </a:p>
        </p:txBody>
      </p:sp>
      <p:pic>
        <p:nvPicPr>
          <p:cNvPr id="20" name="Picture 4" descr="magnet-cartoon | LondonJazzCollector">
            <a:extLst>
              <a:ext uri="{FF2B5EF4-FFF2-40B4-BE49-F238E27FC236}">
                <a16:creationId xmlns:a16="http://schemas.microsoft.com/office/drawing/2014/main" id="{476FEEB4-B2D8-4C02-86C8-5BC135BCBBA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9399104">
            <a:off x="2468261" y="1515664"/>
            <a:ext cx="1085577" cy="108557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magnet-cartoon | LondonJazzCollector">
            <a:extLst>
              <a:ext uri="{FF2B5EF4-FFF2-40B4-BE49-F238E27FC236}">
                <a16:creationId xmlns:a16="http://schemas.microsoft.com/office/drawing/2014/main" id="{A6D79AA9-8AEA-4BB6-A548-9621B31D5D5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8297904">
            <a:off x="5585940" y="1493372"/>
            <a:ext cx="1085577" cy="1085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79622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4447607" y="3244334"/>
            <a:ext cx="248786" cy="369332"/>
          </a:xfrm>
          <a:prstGeom prst="rect">
            <a:avLst/>
          </a:prstGeom>
        </p:spPr>
        <p:txBody>
          <a:bodyPr wrap="none">
            <a:spAutoFit/>
          </a:bodyPr>
          <a:lstStyle/>
          <a:p>
            <a:r>
              <a:rPr lang="it-IT"/>
              <a:t> </a:t>
            </a:r>
            <a:endParaRPr lang="it-IT" dirty="0"/>
          </a:p>
        </p:txBody>
      </p:sp>
      <p:pic>
        <p:nvPicPr>
          <p:cNvPr id="43" name="Immagine 42">
            <a:extLst>
              <a:ext uri="{FF2B5EF4-FFF2-40B4-BE49-F238E27FC236}">
                <a16:creationId xmlns:a16="http://schemas.microsoft.com/office/drawing/2014/main" id="{C4B6EF42-DB55-480A-8C1E-E3A6A02932D2}"/>
              </a:ext>
            </a:extLst>
          </p:cNvPr>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backgroundRemoval t="9551" b="89888" l="6714" r="95406">
                        <a14:foregroundMark x1="91166" y1="21910" x2="91166" y2="21910"/>
                        <a14:foregroundMark x1="7067" y1="38202" x2="7067" y2="38202"/>
                        <a14:foregroundMark x1="95406" y1="12360" x2="95406" y2="12360"/>
                      </a14:backgroundRemoval>
                    </a14:imgEffect>
                  </a14:imgLayer>
                </a14:imgProps>
              </a:ext>
              <a:ext uri="{28A0092B-C50C-407E-A947-70E740481C1C}">
                <a14:useLocalDpi xmlns:a14="http://schemas.microsoft.com/office/drawing/2010/main" val="0"/>
              </a:ext>
            </a:extLst>
          </a:blip>
          <a:stretch>
            <a:fillRect/>
          </a:stretch>
        </p:blipFill>
        <p:spPr>
          <a:xfrm rot="588864" flipH="1" flipV="1">
            <a:off x="2210508" y="1361820"/>
            <a:ext cx="1462708" cy="658055"/>
          </a:xfrm>
          <a:prstGeom prst="rect">
            <a:avLst/>
          </a:prstGeom>
        </p:spPr>
      </p:pic>
      <p:pic>
        <p:nvPicPr>
          <p:cNvPr id="45" name="Immagine 44">
            <a:extLst>
              <a:ext uri="{FF2B5EF4-FFF2-40B4-BE49-F238E27FC236}">
                <a16:creationId xmlns:a16="http://schemas.microsoft.com/office/drawing/2014/main" id="{1FAD0D42-4FC3-4A38-9429-119EF5B6358B}"/>
              </a:ext>
            </a:extLst>
          </p:cNvPr>
          <p:cNvPicPr>
            <a:picLocks noChangeAspect="1"/>
          </p:cNvPicPr>
          <p:nvPr/>
        </p:nvPicPr>
        <p:blipFill>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551" b="89888" l="6714" r="95406">
                        <a14:foregroundMark x1="91166" y1="21910" x2="91166" y2="21910"/>
                        <a14:foregroundMark x1="7067" y1="38202" x2="7067" y2="38202"/>
                        <a14:foregroundMark x1="95406" y1="12360" x2="95406" y2="12360"/>
                      </a14:backgroundRemoval>
                    </a14:imgEffect>
                  </a14:imgLayer>
                </a14:imgProps>
              </a:ext>
              <a:ext uri="{28A0092B-C50C-407E-A947-70E740481C1C}">
                <a14:useLocalDpi xmlns:a14="http://schemas.microsoft.com/office/drawing/2010/main" val="0"/>
              </a:ext>
            </a:extLst>
          </a:blip>
          <a:stretch>
            <a:fillRect/>
          </a:stretch>
        </p:blipFill>
        <p:spPr>
          <a:xfrm rot="6030736" flipH="1" flipV="1">
            <a:off x="8097981" y="3176489"/>
            <a:ext cx="1508703" cy="505022"/>
          </a:xfrm>
          <a:prstGeom prst="rect">
            <a:avLst/>
          </a:prstGeom>
        </p:spPr>
      </p:pic>
      <p:sp>
        <p:nvSpPr>
          <p:cNvPr id="18" name="CasellaDiTesto 17">
            <a:extLst>
              <a:ext uri="{FF2B5EF4-FFF2-40B4-BE49-F238E27FC236}">
                <a16:creationId xmlns:a16="http://schemas.microsoft.com/office/drawing/2014/main" id="{A169ABBA-4807-4090-925A-B405577F157E}"/>
              </a:ext>
            </a:extLst>
          </p:cNvPr>
          <p:cNvSpPr txBox="1"/>
          <p:nvPr/>
        </p:nvSpPr>
        <p:spPr>
          <a:xfrm>
            <a:off x="145186" y="2836800"/>
            <a:ext cx="2418926" cy="369332"/>
          </a:xfrm>
          <a:prstGeom prst="rect">
            <a:avLst/>
          </a:prstGeom>
          <a:noFill/>
        </p:spPr>
        <p:txBody>
          <a:bodyPr wrap="square" rtlCol="0">
            <a:spAutoFit/>
          </a:bodyPr>
          <a:lstStyle/>
          <a:p>
            <a:pPr algn="ctr"/>
            <a:r>
              <a:rPr lang="it-IT" b="1" dirty="0">
                <a:solidFill>
                  <a:srgbClr val="00A197"/>
                </a:solidFill>
                <a:latin typeface="Calibri" panose="020F0502020204030204" pitchFamily="34" charset="0"/>
                <a:cs typeface="Calibri" panose="020F0502020204030204" pitchFamily="34" charset="0"/>
              </a:rPr>
              <a:t>L’Agenda 2030</a:t>
            </a:r>
          </a:p>
        </p:txBody>
      </p:sp>
      <p:sp>
        <p:nvSpPr>
          <p:cNvPr id="48" name="CasellaDiTesto 47">
            <a:extLst>
              <a:ext uri="{FF2B5EF4-FFF2-40B4-BE49-F238E27FC236}">
                <a16:creationId xmlns:a16="http://schemas.microsoft.com/office/drawing/2014/main" id="{E5A13177-7B0E-47EA-933C-9D73EE792ADA}"/>
              </a:ext>
            </a:extLst>
          </p:cNvPr>
          <p:cNvSpPr txBox="1"/>
          <p:nvPr/>
        </p:nvSpPr>
        <p:spPr>
          <a:xfrm>
            <a:off x="6758579" y="2836800"/>
            <a:ext cx="1952073" cy="646331"/>
          </a:xfrm>
          <a:prstGeom prst="rect">
            <a:avLst/>
          </a:prstGeom>
          <a:noFill/>
        </p:spPr>
        <p:txBody>
          <a:bodyPr wrap="square" rtlCol="0">
            <a:spAutoFit/>
          </a:bodyPr>
          <a:lstStyle/>
          <a:p>
            <a:pPr algn="ctr"/>
            <a:r>
              <a:rPr lang="it-IT" b="1" dirty="0">
                <a:solidFill>
                  <a:srgbClr val="00A197"/>
                </a:solidFill>
                <a:latin typeface="Calibri" panose="020F0502020204030204" pitchFamily="34" charset="0"/>
                <a:cs typeface="Calibri" panose="020F0502020204030204" pitchFamily="34" charset="0"/>
              </a:rPr>
              <a:t>La situazione nel mondo e in Italia</a:t>
            </a:r>
          </a:p>
        </p:txBody>
      </p:sp>
      <p:sp>
        <p:nvSpPr>
          <p:cNvPr id="49" name="CasellaDiTesto 48">
            <a:extLst>
              <a:ext uri="{FF2B5EF4-FFF2-40B4-BE49-F238E27FC236}">
                <a16:creationId xmlns:a16="http://schemas.microsoft.com/office/drawing/2014/main" id="{EB302FF6-614B-4EDA-A8EF-F5BC77B5EEE7}"/>
              </a:ext>
            </a:extLst>
          </p:cNvPr>
          <p:cNvSpPr txBox="1"/>
          <p:nvPr/>
        </p:nvSpPr>
        <p:spPr>
          <a:xfrm>
            <a:off x="3452902" y="5364000"/>
            <a:ext cx="2238195" cy="646331"/>
          </a:xfrm>
          <a:prstGeom prst="rect">
            <a:avLst/>
          </a:prstGeom>
          <a:noFill/>
        </p:spPr>
        <p:txBody>
          <a:bodyPr wrap="square" rtlCol="0">
            <a:spAutoFit/>
          </a:bodyPr>
          <a:lstStyle/>
          <a:p>
            <a:pPr algn="ctr"/>
            <a:r>
              <a:rPr lang="it-IT" b="1" dirty="0">
                <a:solidFill>
                  <a:srgbClr val="00A197"/>
                </a:solidFill>
                <a:latin typeface="Calibri" panose="020F0502020204030204" pitchFamily="34" charset="0"/>
                <a:cs typeface="Calibri" panose="020F0502020204030204" pitchFamily="34" charset="0"/>
              </a:rPr>
              <a:t>Considerazioni e prospettive future</a:t>
            </a:r>
          </a:p>
        </p:txBody>
      </p:sp>
      <p:sp>
        <p:nvSpPr>
          <p:cNvPr id="25" name="CasellaDiTesto 24">
            <a:extLst>
              <a:ext uri="{FF2B5EF4-FFF2-40B4-BE49-F238E27FC236}">
                <a16:creationId xmlns:a16="http://schemas.microsoft.com/office/drawing/2014/main" id="{D36E0F26-9E4B-4C71-95F1-A5B7B5C45D33}"/>
              </a:ext>
            </a:extLst>
          </p:cNvPr>
          <p:cNvSpPr txBox="1"/>
          <p:nvPr/>
        </p:nvSpPr>
        <p:spPr>
          <a:xfrm>
            <a:off x="3450026" y="2836800"/>
            <a:ext cx="2150114" cy="646331"/>
          </a:xfrm>
          <a:prstGeom prst="rect">
            <a:avLst/>
          </a:prstGeom>
          <a:noFill/>
        </p:spPr>
        <p:txBody>
          <a:bodyPr wrap="square" rtlCol="0">
            <a:spAutoFit/>
          </a:bodyPr>
          <a:lstStyle/>
          <a:p>
            <a:pPr algn="ctr"/>
            <a:r>
              <a:rPr lang="it-IT" b="1" dirty="0">
                <a:solidFill>
                  <a:srgbClr val="00A197"/>
                </a:solidFill>
                <a:latin typeface="Calibri" panose="020F0502020204030204" pitchFamily="34" charset="0"/>
                <a:cs typeface="Calibri" panose="020F0502020204030204" pitchFamily="34" charset="0"/>
              </a:rPr>
              <a:t>I 17 obiettivi (</a:t>
            </a:r>
            <a:r>
              <a:rPr lang="it-IT" b="1" dirty="0" err="1">
                <a:solidFill>
                  <a:srgbClr val="00A197"/>
                </a:solidFill>
                <a:latin typeface="Calibri" panose="020F0502020204030204" pitchFamily="34" charset="0"/>
                <a:cs typeface="Calibri" panose="020F0502020204030204" pitchFamily="34" charset="0"/>
              </a:rPr>
              <a:t>SDGs</a:t>
            </a:r>
            <a:r>
              <a:rPr lang="it-IT" b="1" dirty="0">
                <a:solidFill>
                  <a:srgbClr val="00A197"/>
                </a:solidFill>
                <a:latin typeface="Calibri" panose="020F0502020204030204" pitchFamily="34" charset="0"/>
                <a:cs typeface="Calibri" panose="020F0502020204030204" pitchFamily="34" charset="0"/>
              </a:rPr>
              <a:t>) e i 169 target</a:t>
            </a:r>
          </a:p>
        </p:txBody>
      </p:sp>
      <p:pic>
        <p:nvPicPr>
          <p:cNvPr id="51" name="Immagine 50">
            <a:extLst>
              <a:ext uri="{FF2B5EF4-FFF2-40B4-BE49-F238E27FC236}">
                <a16:creationId xmlns:a16="http://schemas.microsoft.com/office/drawing/2014/main" id="{E860A601-F064-4D56-A915-85A21EE543F8}"/>
              </a:ext>
            </a:extLst>
          </p:cNvPr>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backgroundRemoval t="9551" b="89888" l="6714" r="95406">
                        <a14:foregroundMark x1="91166" y1="21910" x2="91166" y2="21910"/>
                        <a14:foregroundMark x1="7067" y1="38202" x2="7067" y2="38202"/>
                        <a14:foregroundMark x1="95406" y1="12360" x2="95406" y2="12360"/>
                      </a14:backgroundRemoval>
                    </a14:imgEffect>
                  </a14:imgLayer>
                </a14:imgProps>
              </a:ext>
              <a:ext uri="{28A0092B-C50C-407E-A947-70E740481C1C}">
                <a14:useLocalDpi xmlns:a14="http://schemas.microsoft.com/office/drawing/2010/main" val="0"/>
              </a:ext>
            </a:extLst>
          </a:blip>
          <a:stretch>
            <a:fillRect/>
          </a:stretch>
        </p:blipFill>
        <p:spPr>
          <a:xfrm rot="588864" flipH="1" flipV="1">
            <a:off x="5436000" y="1282498"/>
            <a:ext cx="1462708" cy="658055"/>
          </a:xfrm>
          <a:prstGeom prst="rect">
            <a:avLst/>
          </a:prstGeom>
        </p:spPr>
      </p:pic>
      <p:pic>
        <p:nvPicPr>
          <p:cNvPr id="32" name="Immagine 31">
            <a:extLst>
              <a:ext uri="{FF2B5EF4-FFF2-40B4-BE49-F238E27FC236}">
                <a16:creationId xmlns:a16="http://schemas.microsoft.com/office/drawing/2014/main" id="{4484D632-22D8-4CB7-A50A-CBDB2F81015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70800" y="6498000"/>
            <a:ext cx="1108567" cy="162000"/>
          </a:xfrm>
          <a:prstGeom prst="rect">
            <a:avLst/>
          </a:prstGeom>
        </p:spPr>
      </p:pic>
      <p:sp>
        <p:nvSpPr>
          <p:cNvPr id="31" name="Titolo 2">
            <a:extLst>
              <a:ext uri="{FF2B5EF4-FFF2-40B4-BE49-F238E27FC236}">
                <a16:creationId xmlns:a16="http://schemas.microsoft.com/office/drawing/2014/main" id="{160EE8DB-FF27-4CA4-89CE-8C403AC0A507}"/>
              </a:ext>
            </a:extLst>
          </p:cNvPr>
          <p:cNvSpPr>
            <a:spLocks noGrp="1"/>
          </p:cNvSpPr>
          <p:nvPr>
            <p:ph type="title"/>
          </p:nvPr>
        </p:nvSpPr>
        <p:spPr>
          <a:xfrm>
            <a:off x="234000" y="475200"/>
            <a:ext cx="8186420" cy="504000"/>
          </a:xfrm>
        </p:spPr>
        <p:txBody>
          <a:bodyPr>
            <a:normAutofit/>
          </a:bodyPr>
          <a:lstStyle/>
          <a:p>
            <a:r>
              <a:rPr lang="it-IT" sz="2800" spc="-1" dirty="0">
                <a:latin typeface="+mn-lt"/>
              </a:rPr>
              <a:t>Il nostro percorso di apprendimento</a:t>
            </a:r>
          </a:p>
        </p:txBody>
      </p:sp>
      <p:sp>
        <p:nvSpPr>
          <p:cNvPr id="23" name="CasellaDiTesto 22">
            <a:extLst>
              <a:ext uri="{FF2B5EF4-FFF2-40B4-BE49-F238E27FC236}">
                <a16:creationId xmlns:a16="http://schemas.microsoft.com/office/drawing/2014/main" id="{97F92CD6-D070-4513-BE66-104F2F4952C0}"/>
              </a:ext>
            </a:extLst>
          </p:cNvPr>
          <p:cNvSpPr txBox="1"/>
          <p:nvPr/>
        </p:nvSpPr>
        <p:spPr>
          <a:xfrm>
            <a:off x="270000" y="6318002"/>
            <a:ext cx="263214" cy="276999"/>
          </a:xfrm>
          <a:prstGeom prst="rect">
            <a:avLst/>
          </a:prstGeom>
          <a:noFill/>
        </p:spPr>
        <p:txBody>
          <a:bodyPr wrap="none" rtlCol="0">
            <a:spAutoFit/>
          </a:bodyPr>
          <a:lstStyle/>
          <a:p>
            <a:r>
              <a:rPr lang="it-IT" sz="1200" dirty="0">
                <a:solidFill>
                  <a:srgbClr val="00A197"/>
                </a:solidFill>
                <a:latin typeface="Calibri" panose="020F0502020204030204" pitchFamily="34" charset="0"/>
                <a:cs typeface="Calibri" panose="020F0502020204030204" pitchFamily="34" charset="0"/>
              </a:rPr>
              <a:t>6</a:t>
            </a:r>
          </a:p>
        </p:txBody>
      </p:sp>
      <p:pic>
        <p:nvPicPr>
          <p:cNvPr id="24" name="Picture 2" descr="Perché guardare il futuro per progettare le strategie aziendali - Soluzioni  d'Impresa">
            <a:extLst>
              <a:ext uri="{FF2B5EF4-FFF2-40B4-BE49-F238E27FC236}">
                <a16:creationId xmlns:a16="http://schemas.microsoft.com/office/drawing/2014/main" id="{4113B3FA-0A04-4001-B323-F0FF49BA5DE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2890" r="10398"/>
          <a:stretch/>
        </p:blipFill>
        <p:spPr bwMode="auto">
          <a:xfrm>
            <a:off x="3672000" y="3600000"/>
            <a:ext cx="1656001" cy="1656000"/>
          </a:xfrm>
          <a:prstGeom prst="ellipse">
            <a:avLst/>
          </a:prstGeom>
          <a:noFill/>
          <a:extLst>
            <a:ext uri="{909E8E84-426E-40DD-AFC4-6F175D3DCCD1}">
              <a14:hiddenFill xmlns:a14="http://schemas.microsoft.com/office/drawing/2010/main">
                <a:solidFill>
                  <a:srgbClr val="FFFFFF"/>
                </a:solidFill>
              </a14:hiddenFill>
            </a:ext>
          </a:extLst>
        </p:spPr>
      </p:pic>
      <p:pic>
        <p:nvPicPr>
          <p:cNvPr id="1026" name="Picture 2" descr="Agenda ONU 2030 e SDGs | www.scienzepolitiche.unina.it">
            <a:extLst>
              <a:ext uri="{FF2B5EF4-FFF2-40B4-BE49-F238E27FC236}">
                <a16:creationId xmlns:a16="http://schemas.microsoft.com/office/drawing/2014/main" id="{6533EC6E-BC2D-4D36-9D4C-2E947BE02E05}"/>
              </a:ext>
            </a:extLst>
          </p:cNvPr>
          <p:cNvPicPr>
            <a:picLocks noChangeArrowheads="1"/>
          </p:cNvPicPr>
          <p:nvPr/>
        </p:nvPicPr>
        <p:blipFill rotWithShape="1">
          <a:blip r:embed="rId7">
            <a:extLst>
              <a:ext uri="{28A0092B-C50C-407E-A947-70E740481C1C}">
                <a14:useLocalDpi xmlns:a14="http://schemas.microsoft.com/office/drawing/2010/main" val="0"/>
              </a:ext>
            </a:extLst>
          </a:blip>
          <a:srcRect l="20218" t="1638" r="17718" b="4243"/>
          <a:stretch/>
        </p:blipFill>
        <p:spPr bwMode="auto">
          <a:xfrm>
            <a:off x="525600" y="1080000"/>
            <a:ext cx="1656000" cy="1656000"/>
          </a:xfrm>
          <a:prstGeom prst="ellipse">
            <a:avLst/>
          </a:prstGeom>
          <a:noFill/>
          <a:extLst>
            <a:ext uri="{909E8E84-426E-40DD-AFC4-6F175D3DCCD1}">
              <a14:hiddenFill xmlns:a14="http://schemas.microsoft.com/office/drawing/2010/main">
                <a:solidFill>
                  <a:srgbClr val="FFFFFF"/>
                </a:solidFill>
              </a14:hiddenFill>
            </a:ext>
          </a:extLst>
        </p:spPr>
      </p:pic>
      <p:pic>
        <p:nvPicPr>
          <p:cNvPr id="1028" name="Picture 4" descr="Agenda 2030 per lo sviluppo sostenibile - Agenzia per la coesione  territoriale">
            <a:extLst>
              <a:ext uri="{FF2B5EF4-FFF2-40B4-BE49-F238E27FC236}">
                <a16:creationId xmlns:a16="http://schemas.microsoft.com/office/drawing/2014/main" id="{9BDC5A3A-DF1B-4E0A-B467-E1E4D37A84D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994" r="29251"/>
          <a:stretch/>
        </p:blipFill>
        <p:spPr bwMode="auto">
          <a:xfrm>
            <a:off x="3672000" y="1080000"/>
            <a:ext cx="1656000" cy="1655600"/>
          </a:xfrm>
          <a:prstGeom prst="ellipse">
            <a:avLst/>
          </a:prstGeom>
          <a:noFill/>
          <a:extLst>
            <a:ext uri="{909E8E84-426E-40DD-AFC4-6F175D3DCCD1}">
              <a14:hiddenFill xmlns:a14="http://schemas.microsoft.com/office/drawing/2010/main">
                <a:solidFill>
                  <a:srgbClr val="FFFFFF"/>
                </a:solidFill>
              </a14:hiddenFill>
            </a:ext>
          </a:extLst>
        </p:spPr>
      </p:pic>
      <p:pic>
        <p:nvPicPr>
          <p:cNvPr id="1032" name="Picture 8" descr="Agenda Onu 2030, tra i grandi Stati europei l'Italia è ultima per sviluppo  sostenibile - Greenreport: economia ecologica e sviluppo sostenibile">
            <a:extLst>
              <a:ext uri="{FF2B5EF4-FFF2-40B4-BE49-F238E27FC236}">
                <a16:creationId xmlns:a16="http://schemas.microsoft.com/office/drawing/2014/main" id="{67943F71-15EF-4296-AF38-6B8D998AB228}"/>
              </a:ext>
            </a:extLst>
          </p:cNvPr>
          <p:cNvPicPr>
            <a:picLocks noChangeArrowheads="1"/>
          </p:cNvPicPr>
          <p:nvPr/>
        </p:nvPicPr>
        <p:blipFill rotWithShape="1">
          <a:blip r:embed="rId9">
            <a:extLst>
              <a:ext uri="{28A0092B-C50C-407E-A947-70E740481C1C}">
                <a14:useLocalDpi xmlns:a14="http://schemas.microsoft.com/office/drawing/2010/main" val="0"/>
              </a:ext>
            </a:extLst>
          </a:blip>
          <a:srcRect l="15044" r="12831"/>
          <a:stretch/>
        </p:blipFill>
        <p:spPr bwMode="auto">
          <a:xfrm>
            <a:off x="6912000" y="1080000"/>
            <a:ext cx="1656000" cy="1656000"/>
          </a:xfrm>
          <a:prstGeom prst="ellipse">
            <a:avLst/>
          </a:prstGeom>
          <a:noFill/>
          <a:extLst>
            <a:ext uri="{909E8E84-426E-40DD-AFC4-6F175D3DCCD1}">
              <a14:hiddenFill xmlns:a14="http://schemas.microsoft.com/office/drawing/2010/main">
                <a:solidFill>
                  <a:srgbClr val="FFFFFF"/>
                </a:solidFill>
              </a14:hiddenFill>
            </a:ext>
          </a:extLst>
        </p:spPr>
      </p:pic>
      <p:pic>
        <p:nvPicPr>
          <p:cNvPr id="17" name="Immagine 16">
            <a:extLst>
              <a:ext uri="{FF2B5EF4-FFF2-40B4-BE49-F238E27FC236}">
                <a16:creationId xmlns:a16="http://schemas.microsoft.com/office/drawing/2014/main" id="{CD9C320F-75C2-4D10-ACB1-3F3C1391FE5D}"/>
              </a:ext>
            </a:extLst>
          </p:cNvPr>
          <p:cNvPicPr>
            <a:picLocks/>
          </p:cNvPicPr>
          <p:nvPr/>
        </p:nvPicPr>
        <p:blipFill rotWithShape="1">
          <a:blip r:embed="rId10"/>
          <a:srcRect t="10427" b="28837"/>
          <a:stretch/>
        </p:blipFill>
        <p:spPr>
          <a:xfrm>
            <a:off x="6912000" y="3708000"/>
            <a:ext cx="1656000" cy="1656000"/>
          </a:xfrm>
          <a:prstGeom prst="ellipse">
            <a:avLst/>
          </a:prstGeom>
        </p:spPr>
      </p:pic>
      <p:sp>
        <p:nvSpPr>
          <p:cNvPr id="19" name="CasellaDiTesto 18">
            <a:extLst>
              <a:ext uri="{FF2B5EF4-FFF2-40B4-BE49-F238E27FC236}">
                <a16:creationId xmlns:a16="http://schemas.microsoft.com/office/drawing/2014/main" id="{F8349A4F-816E-4AB0-B08C-4B07D91A46F8}"/>
              </a:ext>
            </a:extLst>
          </p:cNvPr>
          <p:cNvSpPr txBox="1"/>
          <p:nvPr/>
        </p:nvSpPr>
        <p:spPr>
          <a:xfrm>
            <a:off x="6614138" y="5372186"/>
            <a:ext cx="2238195" cy="369332"/>
          </a:xfrm>
          <a:prstGeom prst="rect">
            <a:avLst/>
          </a:prstGeom>
          <a:noFill/>
        </p:spPr>
        <p:txBody>
          <a:bodyPr wrap="square" rtlCol="0">
            <a:spAutoFit/>
          </a:bodyPr>
          <a:lstStyle/>
          <a:p>
            <a:pPr algn="ctr"/>
            <a:r>
              <a:rPr lang="it-IT" b="1" dirty="0">
                <a:solidFill>
                  <a:srgbClr val="00A197"/>
                </a:solidFill>
                <a:latin typeface="Calibri" panose="020F0502020204030204" pitchFamily="34" charset="0"/>
                <a:cs typeface="Calibri" panose="020F0502020204030204" pitchFamily="34" charset="0"/>
              </a:rPr>
              <a:t>170 azioni quotidiane</a:t>
            </a:r>
          </a:p>
        </p:txBody>
      </p:sp>
      <p:pic>
        <p:nvPicPr>
          <p:cNvPr id="20" name="Immagine 19">
            <a:extLst>
              <a:ext uri="{FF2B5EF4-FFF2-40B4-BE49-F238E27FC236}">
                <a16:creationId xmlns:a16="http://schemas.microsoft.com/office/drawing/2014/main" id="{D19B7F30-4366-432A-A43F-6C888F5F8AF4}"/>
              </a:ext>
            </a:extLst>
          </p:cNvPr>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backgroundRemoval t="9551" b="89888" l="6714" r="95406">
                        <a14:foregroundMark x1="91166" y1="21910" x2="91166" y2="21910"/>
                        <a14:foregroundMark x1="7067" y1="38202" x2="7067" y2="38202"/>
                        <a14:foregroundMark x1="95406" y1="12360" x2="95406" y2="12360"/>
                      </a14:backgroundRemoval>
                    </a14:imgEffect>
                  </a14:imgLayer>
                </a14:imgProps>
              </a:ext>
              <a:ext uri="{28A0092B-C50C-407E-A947-70E740481C1C}">
                <a14:useLocalDpi xmlns:a14="http://schemas.microsoft.com/office/drawing/2010/main" val="0"/>
              </a:ext>
            </a:extLst>
          </a:blip>
          <a:stretch>
            <a:fillRect/>
          </a:stretch>
        </p:blipFill>
        <p:spPr>
          <a:xfrm rot="10800000" flipH="1" flipV="1">
            <a:off x="5388646" y="4327996"/>
            <a:ext cx="1462708" cy="658055"/>
          </a:xfrm>
          <a:prstGeom prst="rect">
            <a:avLst/>
          </a:prstGeom>
        </p:spPr>
      </p:pic>
    </p:spTree>
    <p:extLst>
      <p:ext uri="{BB962C8B-B14F-4D97-AF65-F5344CB8AC3E}">
        <p14:creationId xmlns:p14="http://schemas.microsoft.com/office/powerpoint/2010/main" val="33799383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4447607" y="3244334"/>
            <a:ext cx="248786" cy="369332"/>
          </a:xfrm>
          <a:prstGeom prst="rect">
            <a:avLst/>
          </a:prstGeom>
        </p:spPr>
        <p:txBody>
          <a:bodyPr wrap="none">
            <a:spAutoFit/>
          </a:bodyPr>
          <a:lstStyle/>
          <a:p>
            <a:r>
              <a:rPr lang="it-IT"/>
              <a:t> </a:t>
            </a:r>
            <a:endParaRPr lang="it-IT" dirty="0"/>
          </a:p>
        </p:txBody>
      </p:sp>
      <p:pic>
        <p:nvPicPr>
          <p:cNvPr id="43" name="Immagine 42">
            <a:extLst>
              <a:ext uri="{FF2B5EF4-FFF2-40B4-BE49-F238E27FC236}">
                <a16:creationId xmlns:a16="http://schemas.microsoft.com/office/drawing/2014/main" id="{C4B6EF42-DB55-480A-8C1E-E3A6A02932D2}"/>
              </a:ext>
            </a:extLst>
          </p:cNvPr>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ackgroundRemoval t="9551" b="89888" l="6714" r="95406">
                        <a14:foregroundMark x1="91166" y1="21910" x2="91166" y2="21910"/>
                        <a14:foregroundMark x1="7067" y1="38202" x2="7067" y2="38202"/>
                        <a14:foregroundMark x1="95406" y1="12360" x2="95406" y2="12360"/>
                      </a14:backgroundRemoval>
                    </a14:imgEffect>
                  </a14:imgLayer>
                </a14:imgProps>
              </a:ext>
              <a:ext uri="{28A0092B-C50C-407E-A947-70E740481C1C}">
                <a14:useLocalDpi xmlns:a14="http://schemas.microsoft.com/office/drawing/2010/main" val="0"/>
              </a:ext>
            </a:extLst>
          </a:blip>
          <a:stretch>
            <a:fillRect/>
          </a:stretch>
        </p:blipFill>
        <p:spPr>
          <a:xfrm rot="588864" flipH="1" flipV="1">
            <a:off x="2210508" y="1361820"/>
            <a:ext cx="1462708" cy="658055"/>
          </a:xfrm>
          <a:prstGeom prst="rect">
            <a:avLst/>
          </a:prstGeom>
        </p:spPr>
      </p:pic>
      <p:pic>
        <p:nvPicPr>
          <p:cNvPr id="45" name="Immagine 44">
            <a:extLst>
              <a:ext uri="{FF2B5EF4-FFF2-40B4-BE49-F238E27FC236}">
                <a16:creationId xmlns:a16="http://schemas.microsoft.com/office/drawing/2014/main" id="{1FAD0D42-4FC3-4A38-9429-119EF5B6358B}"/>
              </a:ext>
            </a:extLst>
          </p:cNvPr>
          <p:cNvPicPr>
            <a:picLocks noChangeAspect="1"/>
          </p:cNvPicPr>
          <p:nvPr/>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ackgroundRemoval t="9551" b="89888" l="6714" r="95406">
                        <a14:foregroundMark x1="91166" y1="21910" x2="91166" y2="21910"/>
                        <a14:foregroundMark x1="7067" y1="38202" x2="7067" y2="38202"/>
                        <a14:foregroundMark x1="95406" y1="12360" x2="95406" y2="12360"/>
                      </a14:backgroundRemoval>
                    </a14:imgEffect>
                  </a14:imgLayer>
                </a14:imgProps>
              </a:ext>
              <a:ext uri="{28A0092B-C50C-407E-A947-70E740481C1C}">
                <a14:useLocalDpi xmlns:a14="http://schemas.microsoft.com/office/drawing/2010/main" val="0"/>
              </a:ext>
            </a:extLst>
          </a:blip>
          <a:stretch>
            <a:fillRect/>
          </a:stretch>
        </p:blipFill>
        <p:spPr>
          <a:xfrm rot="6030736" flipH="1" flipV="1">
            <a:off x="8097981" y="3176489"/>
            <a:ext cx="1508703" cy="505022"/>
          </a:xfrm>
          <a:prstGeom prst="rect">
            <a:avLst/>
          </a:prstGeom>
        </p:spPr>
      </p:pic>
      <p:sp>
        <p:nvSpPr>
          <p:cNvPr id="18" name="CasellaDiTesto 17">
            <a:extLst>
              <a:ext uri="{FF2B5EF4-FFF2-40B4-BE49-F238E27FC236}">
                <a16:creationId xmlns:a16="http://schemas.microsoft.com/office/drawing/2014/main" id="{A169ABBA-4807-4090-925A-B405577F157E}"/>
              </a:ext>
            </a:extLst>
          </p:cNvPr>
          <p:cNvSpPr txBox="1"/>
          <p:nvPr/>
        </p:nvSpPr>
        <p:spPr>
          <a:xfrm>
            <a:off x="145186" y="2836800"/>
            <a:ext cx="2418926" cy="369332"/>
          </a:xfrm>
          <a:prstGeom prst="rect">
            <a:avLst/>
          </a:prstGeom>
          <a:noFill/>
        </p:spPr>
        <p:txBody>
          <a:bodyPr wrap="square" rtlCol="0">
            <a:spAutoFit/>
          </a:bodyPr>
          <a:lstStyle/>
          <a:p>
            <a:pPr algn="ctr"/>
            <a:r>
              <a:rPr lang="it-IT" b="1" dirty="0">
                <a:solidFill>
                  <a:srgbClr val="00A197"/>
                </a:solidFill>
                <a:latin typeface="Calibri" panose="020F0502020204030204" pitchFamily="34" charset="0"/>
                <a:cs typeface="Calibri" panose="020F0502020204030204" pitchFamily="34" charset="0"/>
              </a:rPr>
              <a:t>L’Agenda 2030</a:t>
            </a:r>
          </a:p>
        </p:txBody>
      </p:sp>
      <p:sp>
        <p:nvSpPr>
          <p:cNvPr id="48" name="CasellaDiTesto 47">
            <a:extLst>
              <a:ext uri="{FF2B5EF4-FFF2-40B4-BE49-F238E27FC236}">
                <a16:creationId xmlns:a16="http://schemas.microsoft.com/office/drawing/2014/main" id="{E5A13177-7B0E-47EA-933C-9D73EE792ADA}"/>
              </a:ext>
            </a:extLst>
          </p:cNvPr>
          <p:cNvSpPr txBox="1"/>
          <p:nvPr/>
        </p:nvSpPr>
        <p:spPr>
          <a:xfrm>
            <a:off x="6758579" y="2836800"/>
            <a:ext cx="1952073" cy="646331"/>
          </a:xfrm>
          <a:prstGeom prst="rect">
            <a:avLst/>
          </a:prstGeom>
          <a:noFill/>
        </p:spPr>
        <p:txBody>
          <a:bodyPr wrap="square" rtlCol="0">
            <a:spAutoFit/>
          </a:bodyPr>
          <a:lstStyle/>
          <a:p>
            <a:pPr algn="ctr"/>
            <a:r>
              <a:rPr lang="it-IT" b="1" dirty="0">
                <a:solidFill>
                  <a:schemeClr val="bg1">
                    <a:lumMod val="85000"/>
                  </a:schemeClr>
                </a:solidFill>
                <a:latin typeface="Calibri" panose="020F0502020204030204" pitchFamily="34" charset="0"/>
                <a:cs typeface="Calibri" panose="020F0502020204030204" pitchFamily="34" charset="0"/>
              </a:rPr>
              <a:t>La situazione nel mondo e in Italia</a:t>
            </a:r>
          </a:p>
        </p:txBody>
      </p:sp>
      <p:sp>
        <p:nvSpPr>
          <p:cNvPr id="49" name="CasellaDiTesto 48">
            <a:extLst>
              <a:ext uri="{FF2B5EF4-FFF2-40B4-BE49-F238E27FC236}">
                <a16:creationId xmlns:a16="http://schemas.microsoft.com/office/drawing/2014/main" id="{EB302FF6-614B-4EDA-A8EF-F5BC77B5EEE7}"/>
              </a:ext>
            </a:extLst>
          </p:cNvPr>
          <p:cNvSpPr txBox="1"/>
          <p:nvPr/>
        </p:nvSpPr>
        <p:spPr>
          <a:xfrm>
            <a:off x="3452902" y="5364000"/>
            <a:ext cx="2238195" cy="646331"/>
          </a:xfrm>
          <a:prstGeom prst="rect">
            <a:avLst/>
          </a:prstGeom>
          <a:noFill/>
        </p:spPr>
        <p:txBody>
          <a:bodyPr wrap="square" rtlCol="0">
            <a:spAutoFit/>
          </a:bodyPr>
          <a:lstStyle/>
          <a:p>
            <a:pPr algn="ctr"/>
            <a:r>
              <a:rPr lang="it-IT" b="1" dirty="0">
                <a:solidFill>
                  <a:schemeClr val="bg1">
                    <a:lumMod val="85000"/>
                  </a:schemeClr>
                </a:solidFill>
                <a:latin typeface="Calibri" panose="020F0502020204030204" pitchFamily="34" charset="0"/>
                <a:cs typeface="Calibri" panose="020F0502020204030204" pitchFamily="34" charset="0"/>
              </a:rPr>
              <a:t>Considerazioni e prospettive future</a:t>
            </a:r>
          </a:p>
        </p:txBody>
      </p:sp>
      <p:pic>
        <p:nvPicPr>
          <p:cNvPr id="51" name="Immagine 50">
            <a:extLst>
              <a:ext uri="{FF2B5EF4-FFF2-40B4-BE49-F238E27FC236}">
                <a16:creationId xmlns:a16="http://schemas.microsoft.com/office/drawing/2014/main" id="{E860A601-F064-4D56-A915-85A21EE543F8}"/>
              </a:ext>
            </a:extLst>
          </p:cNvPr>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ackgroundRemoval t="9551" b="89888" l="6714" r="95406">
                        <a14:foregroundMark x1="91166" y1="21910" x2="91166" y2="21910"/>
                        <a14:foregroundMark x1="7067" y1="38202" x2="7067" y2="38202"/>
                        <a14:foregroundMark x1="95406" y1="12360" x2="95406" y2="12360"/>
                      </a14:backgroundRemoval>
                    </a14:imgEffect>
                  </a14:imgLayer>
                </a14:imgProps>
              </a:ext>
              <a:ext uri="{28A0092B-C50C-407E-A947-70E740481C1C}">
                <a14:useLocalDpi xmlns:a14="http://schemas.microsoft.com/office/drawing/2010/main" val="0"/>
              </a:ext>
            </a:extLst>
          </a:blip>
          <a:stretch>
            <a:fillRect/>
          </a:stretch>
        </p:blipFill>
        <p:spPr>
          <a:xfrm rot="588864" flipH="1" flipV="1">
            <a:off x="5436000" y="1282498"/>
            <a:ext cx="1462708" cy="658055"/>
          </a:xfrm>
          <a:prstGeom prst="rect">
            <a:avLst/>
          </a:prstGeom>
        </p:spPr>
      </p:pic>
      <p:pic>
        <p:nvPicPr>
          <p:cNvPr id="32" name="Immagine 31">
            <a:extLst>
              <a:ext uri="{FF2B5EF4-FFF2-40B4-BE49-F238E27FC236}">
                <a16:creationId xmlns:a16="http://schemas.microsoft.com/office/drawing/2014/main" id="{4484D632-22D8-4CB7-A50A-CBDB2F81015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70800" y="6498000"/>
            <a:ext cx="1108567" cy="162000"/>
          </a:xfrm>
          <a:prstGeom prst="rect">
            <a:avLst/>
          </a:prstGeom>
        </p:spPr>
      </p:pic>
      <p:sp>
        <p:nvSpPr>
          <p:cNvPr id="31" name="Titolo 2">
            <a:extLst>
              <a:ext uri="{FF2B5EF4-FFF2-40B4-BE49-F238E27FC236}">
                <a16:creationId xmlns:a16="http://schemas.microsoft.com/office/drawing/2014/main" id="{160EE8DB-FF27-4CA4-89CE-8C403AC0A507}"/>
              </a:ext>
            </a:extLst>
          </p:cNvPr>
          <p:cNvSpPr>
            <a:spLocks noGrp="1"/>
          </p:cNvSpPr>
          <p:nvPr>
            <p:ph type="title"/>
          </p:nvPr>
        </p:nvSpPr>
        <p:spPr>
          <a:xfrm>
            <a:off x="234000" y="475200"/>
            <a:ext cx="8186420" cy="504000"/>
          </a:xfrm>
        </p:spPr>
        <p:txBody>
          <a:bodyPr>
            <a:normAutofit/>
          </a:bodyPr>
          <a:lstStyle/>
          <a:p>
            <a:r>
              <a:rPr lang="it-IT" sz="2800" spc="-1" dirty="0">
                <a:latin typeface="+mn-lt"/>
              </a:rPr>
              <a:t>Il nostro percorso di apprendimento</a:t>
            </a:r>
          </a:p>
        </p:txBody>
      </p:sp>
      <p:sp>
        <p:nvSpPr>
          <p:cNvPr id="23" name="CasellaDiTesto 22">
            <a:extLst>
              <a:ext uri="{FF2B5EF4-FFF2-40B4-BE49-F238E27FC236}">
                <a16:creationId xmlns:a16="http://schemas.microsoft.com/office/drawing/2014/main" id="{97F92CD6-D070-4513-BE66-104F2F4952C0}"/>
              </a:ext>
            </a:extLst>
          </p:cNvPr>
          <p:cNvSpPr txBox="1"/>
          <p:nvPr/>
        </p:nvSpPr>
        <p:spPr>
          <a:xfrm>
            <a:off x="270000" y="6318002"/>
            <a:ext cx="263214" cy="276999"/>
          </a:xfrm>
          <a:prstGeom prst="rect">
            <a:avLst/>
          </a:prstGeom>
          <a:noFill/>
        </p:spPr>
        <p:txBody>
          <a:bodyPr wrap="none" rtlCol="0">
            <a:spAutoFit/>
          </a:bodyPr>
          <a:lstStyle/>
          <a:p>
            <a:r>
              <a:rPr lang="it-IT" sz="1200" dirty="0">
                <a:solidFill>
                  <a:srgbClr val="00A197"/>
                </a:solidFill>
                <a:latin typeface="Calibri" panose="020F0502020204030204" pitchFamily="34" charset="0"/>
                <a:cs typeface="Calibri" panose="020F0502020204030204" pitchFamily="34" charset="0"/>
              </a:rPr>
              <a:t>7</a:t>
            </a:r>
          </a:p>
        </p:txBody>
      </p:sp>
      <p:pic>
        <p:nvPicPr>
          <p:cNvPr id="24" name="Picture 2" descr="Perché guardare il futuro per progettare le strategie aziendali - Soluzioni  d'Impresa">
            <a:extLst>
              <a:ext uri="{FF2B5EF4-FFF2-40B4-BE49-F238E27FC236}">
                <a16:creationId xmlns:a16="http://schemas.microsoft.com/office/drawing/2014/main" id="{4113B3FA-0A04-4001-B323-F0FF49BA5DE4}"/>
              </a:ext>
            </a:extLst>
          </p:cNvPr>
          <p:cNvPicPr>
            <a:picLocks noChangeAspect="1" noChangeArrowheads="1"/>
          </p:cNvPicPr>
          <p:nvPr/>
        </p:nvPicPr>
        <p:blipFill rotWithShape="1">
          <a:blip r:embed="rId6">
            <a:duotone>
              <a:schemeClr val="bg2">
                <a:shade val="45000"/>
                <a:satMod val="135000"/>
              </a:schemeClr>
              <a:prstClr val="white"/>
            </a:duotone>
            <a:extLst>
              <a:ext uri="{28A0092B-C50C-407E-A947-70E740481C1C}">
                <a14:useLocalDpi xmlns:a14="http://schemas.microsoft.com/office/drawing/2010/main" val="0"/>
              </a:ext>
            </a:extLst>
          </a:blip>
          <a:srcRect l="32890" r="10398"/>
          <a:stretch/>
        </p:blipFill>
        <p:spPr bwMode="auto">
          <a:xfrm>
            <a:off x="3672000" y="3600000"/>
            <a:ext cx="1656001" cy="1656000"/>
          </a:xfrm>
          <a:prstGeom prst="ellipse">
            <a:avLst/>
          </a:prstGeom>
          <a:noFill/>
          <a:extLst>
            <a:ext uri="{909E8E84-426E-40DD-AFC4-6F175D3DCCD1}">
              <a14:hiddenFill xmlns:a14="http://schemas.microsoft.com/office/drawing/2010/main">
                <a:solidFill>
                  <a:srgbClr val="FFFFFF"/>
                </a:solidFill>
              </a14:hiddenFill>
            </a:ext>
          </a:extLst>
        </p:spPr>
      </p:pic>
      <p:pic>
        <p:nvPicPr>
          <p:cNvPr id="1026" name="Picture 2" descr="Agenda ONU 2030 e SDGs | www.scienzepolitiche.unina.it">
            <a:extLst>
              <a:ext uri="{FF2B5EF4-FFF2-40B4-BE49-F238E27FC236}">
                <a16:creationId xmlns:a16="http://schemas.microsoft.com/office/drawing/2014/main" id="{6533EC6E-BC2D-4D36-9D4C-2E947BE02E05}"/>
              </a:ext>
            </a:extLst>
          </p:cNvPr>
          <p:cNvPicPr>
            <a:picLocks noChangeArrowheads="1"/>
          </p:cNvPicPr>
          <p:nvPr/>
        </p:nvPicPr>
        <p:blipFill rotWithShape="1">
          <a:blip r:embed="rId7">
            <a:extLst>
              <a:ext uri="{28A0092B-C50C-407E-A947-70E740481C1C}">
                <a14:useLocalDpi xmlns:a14="http://schemas.microsoft.com/office/drawing/2010/main" val="0"/>
              </a:ext>
            </a:extLst>
          </a:blip>
          <a:srcRect l="20218" t="1638" r="17718" b="4243"/>
          <a:stretch/>
        </p:blipFill>
        <p:spPr bwMode="auto">
          <a:xfrm>
            <a:off x="525600" y="1080000"/>
            <a:ext cx="1656000" cy="1656000"/>
          </a:xfrm>
          <a:prstGeom prst="ellipse">
            <a:avLst/>
          </a:prstGeom>
          <a:noFill/>
          <a:extLst>
            <a:ext uri="{909E8E84-426E-40DD-AFC4-6F175D3DCCD1}">
              <a14:hiddenFill xmlns:a14="http://schemas.microsoft.com/office/drawing/2010/main">
                <a:solidFill>
                  <a:srgbClr val="FFFFFF"/>
                </a:solidFill>
              </a14:hiddenFill>
            </a:ext>
          </a:extLst>
        </p:spPr>
      </p:pic>
      <p:pic>
        <p:nvPicPr>
          <p:cNvPr id="1028" name="Picture 4" descr="Agenda 2030 per lo sviluppo sostenibile - Agenzia per la coesione  territoriale">
            <a:extLst>
              <a:ext uri="{FF2B5EF4-FFF2-40B4-BE49-F238E27FC236}">
                <a16:creationId xmlns:a16="http://schemas.microsoft.com/office/drawing/2014/main" id="{9BDC5A3A-DF1B-4E0A-B467-E1E4D37A84DD}"/>
              </a:ext>
            </a:extLst>
          </p:cNvPr>
          <p:cNvPicPr>
            <a:picLocks noChangeAspect="1" noChangeArrowheads="1"/>
          </p:cNvPicPr>
          <p:nvPr/>
        </p:nvPicPr>
        <p:blipFill rotWithShape="1">
          <a:blip r:embed="rId8">
            <a:duotone>
              <a:schemeClr val="bg2">
                <a:shade val="45000"/>
                <a:satMod val="135000"/>
              </a:schemeClr>
              <a:prstClr val="white"/>
            </a:duotone>
            <a:extLst>
              <a:ext uri="{28A0092B-C50C-407E-A947-70E740481C1C}">
                <a14:useLocalDpi xmlns:a14="http://schemas.microsoft.com/office/drawing/2010/main" val="0"/>
              </a:ext>
            </a:extLst>
          </a:blip>
          <a:srcRect l="5994" r="29251"/>
          <a:stretch/>
        </p:blipFill>
        <p:spPr bwMode="auto">
          <a:xfrm>
            <a:off x="3672000" y="1080000"/>
            <a:ext cx="1656000" cy="1655600"/>
          </a:xfrm>
          <a:prstGeom prst="ellipse">
            <a:avLst/>
          </a:prstGeom>
          <a:noFill/>
          <a:extLst>
            <a:ext uri="{909E8E84-426E-40DD-AFC4-6F175D3DCCD1}">
              <a14:hiddenFill xmlns:a14="http://schemas.microsoft.com/office/drawing/2010/main">
                <a:solidFill>
                  <a:srgbClr val="FFFFFF"/>
                </a:solidFill>
              </a14:hiddenFill>
            </a:ext>
          </a:extLst>
        </p:spPr>
      </p:pic>
      <p:pic>
        <p:nvPicPr>
          <p:cNvPr id="1032" name="Picture 8" descr="Agenda Onu 2030, tra i grandi Stati europei l'Italia è ultima per sviluppo  sostenibile - Greenreport: economia ecologica e sviluppo sostenibile">
            <a:extLst>
              <a:ext uri="{FF2B5EF4-FFF2-40B4-BE49-F238E27FC236}">
                <a16:creationId xmlns:a16="http://schemas.microsoft.com/office/drawing/2014/main" id="{67943F71-15EF-4296-AF38-6B8D998AB228}"/>
              </a:ext>
            </a:extLst>
          </p:cNvPr>
          <p:cNvPicPr>
            <a:picLocks noChangeArrowheads="1"/>
          </p:cNvPicPr>
          <p:nvPr/>
        </p:nvPicPr>
        <p:blipFill rotWithShape="1">
          <a:blip r:embed="rId9">
            <a:duotone>
              <a:schemeClr val="bg2">
                <a:shade val="45000"/>
                <a:satMod val="135000"/>
              </a:schemeClr>
              <a:prstClr val="white"/>
            </a:duotone>
            <a:extLst>
              <a:ext uri="{28A0092B-C50C-407E-A947-70E740481C1C}">
                <a14:useLocalDpi xmlns:a14="http://schemas.microsoft.com/office/drawing/2010/main" val="0"/>
              </a:ext>
            </a:extLst>
          </a:blip>
          <a:srcRect l="15044" r="12831"/>
          <a:stretch/>
        </p:blipFill>
        <p:spPr bwMode="auto">
          <a:xfrm>
            <a:off x="6912000" y="1080000"/>
            <a:ext cx="1656000" cy="1656000"/>
          </a:xfrm>
          <a:prstGeom prst="ellipse">
            <a:avLst/>
          </a:prstGeom>
          <a:noFill/>
          <a:extLst>
            <a:ext uri="{909E8E84-426E-40DD-AFC4-6F175D3DCCD1}">
              <a14:hiddenFill xmlns:a14="http://schemas.microsoft.com/office/drawing/2010/main">
                <a:solidFill>
                  <a:srgbClr val="FFFFFF"/>
                </a:solidFill>
              </a14:hiddenFill>
            </a:ext>
          </a:extLst>
        </p:spPr>
      </p:pic>
      <p:pic>
        <p:nvPicPr>
          <p:cNvPr id="17" name="Immagine 16">
            <a:extLst>
              <a:ext uri="{FF2B5EF4-FFF2-40B4-BE49-F238E27FC236}">
                <a16:creationId xmlns:a16="http://schemas.microsoft.com/office/drawing/2014/main" id="{CD9C320F-75C2-4D10-ACB1-3F3C1391FE5D}"/>
              </a:ext>
            </a:extLst>
          </p:cNvPr>
          <p:cNvPicPr>
            <a:picLocks/>
          </p:cNvPicPr>
          <p:nvPr/>
        </p:nvPicPr>
        <p:blipFill rotWithShape="1">
          <a:blip r:embed="rId10">
            <a:duotone>
              <a:schemeClr val="bg2">
                <a:shade val="45000"/>
                <a:satMod val="135000"/>
              </a:schemeClr>
              <a:prstClr val="white"/>
            </a:duotone>
          </a:blip>
          <a:srcRect t="10427" b="28837"/>
          <a:stretch/>
        </p:blipFill>
        <p:spPr>
          <a:xfrm>
            <a:off x="6912000" y="3708000"/>
            <a:ext cx="1656000" cy="1656000"/>
          </a:xfrm>
          <a:prstGeom prst="ellipse">
            <a:avLst/>
          </a:prstGeom>
        </p:spPr>
      </p:pic>
      <p:sp>
        <p:nvSpPr>
          <p:cNvPr id="19" name="CasellaDiTesto 18">
            <a:extLst>
              <a:ext uri="{FF2B5EF4-FFF2-40B4-BE49-F238E27FC236}">
                <a16:creationId xmlns:a16="http://schemas.microsoft.com/office/drawing/2014/main" id="{F8349A4F-816E-4AB0-B08C-4B07D91A46F8}"/>
              </a:ext>
            </a:extLst>
          </p:cNvPr>
          <p:cNvSpPr txBox="1"/>
          <p:nvPr/>
        </p:nvSpPr>
        <p:spPr>
          <a:xfrm>
            <a:off x="6614138" y="5372186"/>
            <a:ext cx="2238195" cy="369332"/>
          </a:xfrm>
          <a:prstGeom prst="rect">
            <a:avLst/>
          </a:prstGeom>
          <a:noFill/>
        </p:spPr>
        <p:txBody>
          <a:bodyPr wrap="square" rtlCol="0">
            <a:spAutoFit/>
          </a:bodyPr>
          <a:lstStyle/>
          <a:p>
            <a:pPr algn="ctr"/>
            <a:r>
              <a:rPr lang="it-IT" b="1" dirty="0">
                <a:solidFill>
                  <a:schemeClr val="bg1">
                    <a:lumMod val="85000"/>
                  </a:schemeClr>
                </a:solidFill>
                <a:latin typeface="Calibri" panose="020F0502020204030204" pitchFamily="34" charset="0"/>
                <a:cs typeface="Calibri" panose="020F0502020204030204" pitchFamily="34" charset="0"/>
              </a:rPr>
              <a:t>170 azioni quotidiane</a:t>
            </a:r>
          </a:p>
        </p:txBody>
      </p:sp>
      <p:pic>
        <p:nvPicPr>
          <p:cNvPr id="20" name="Immagine 19">
            <a:extLst>
              <a:ext uri="{FF2B5EF4-FFF2-40B4-BE49-F238E27FC236}">
                <a16:creationId xmlns:a16="http://schemas.microsoft.com/office/drawing/2014/main" id="{D19B7F30-4366-432A-A43F-6C888F5F8AF4}"/>
              </a:ext>
            </a:extLst>
          </p:cNvPr>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ackgroundRemoval t="9551" b="89888" l="6714" r="95406">
                        <a14:foregroundMark x1="91166" y1="21910" x2="91166" y2="21910"/>
                        <a14:foregroundMark x1="7067" y1="38202" x2="7067" y2="38202"/>
                        <a14:foregroundMark x1="95406" y1="12360" x2="95406" y2="12360"/>
                      </a14:backgroundRemoval>
                    </a14:imgEffect>
                  </a14:imgLayer>
                </a14:imgProps>
              </a:ext>
              <a:ext uri="{28A0092B-C50C-407E-A947-70E740481C1C}">
                <a14:useLocalDpi xmlns:a14="http://schemas.microsoft.com/office/drawing/2010/main" val="0"/>
              </a:ext>
            </a:extLst>
          </a:blip>
          <a:stretch>
            <a:fillRect/>
          </a:stretch>
        </p:blipFill>
        <p:spPr>
          <a:xfrm rot="10800000" flipH="1" flipV="1">
            <a:off x="5388646" y="4327996"/>
            <a:ext cx="1462708" cy="658055"/>
          </a:xfrm>
          <a:prstGeom prst="rect">
            <a:avLst/>
          </a:prstGeom>
        </p:spPr>
      </p:pic>
      <p:sp>
        <p:nvSpPr>
          <p:cNvPr id="21" name="CasellaDiTesto 20">
            <a:extLst>
              <a:ext uri="{FF2B5EF4-FFF2-40B4-BE49-F238E27FC236}">
                <a16:creationId xmlns:a16="http://schemas.microsoft.com/office/drawing/2014/main" id="{AB90842A-0DA8-4E2B-B079-422DDA3D0C1E}"/>
              </a:ext>
            </a:extLst>
          </p:cNvPr>
          <p:cNvSpPr txBox="1"/>
          <p:nvPr/>
        </p:nvSpPr>
        <p:spPr>
          <a:xfrm>
            <a:off x="3450026" y="2836800"/>
            <a:ext cx="2150114" cy="646331"/>
          </a:xfrm>
          <a:prstGeom prst="rect">
            <a:avLst/>
          </a:prstGeom>
          <a:noFill/>
        </p:spPr>
        <p:txBody>
          <a:bodyPr wrap="square" rtlCol="0">
            <a:spAutoFit/>
          </a:bodyPr>
          <a:lstStyle/>
          <a:p>
            <a:pPr algn="ctr"/>
            <a:r>
              <a:rPr lang="it-IT" b="1" dirty="0">
                <a:solidFill>
                  <a:schemeClr val="bg1">
                    <a:lumMod val="85000"/>
                  </a:schemeClr>
                </a:solidFill>
                <a:latin typeface="Calibri" panose="020F0502020204030204" pitchFamily="34" charset="0"/>
                <a:cs typeface="Calibri" panose="020F0502020204030204" pitchFamily="34" charset="0"/>
              </a:rPr>
              <a:t>I 17 obiettivi (</a:t>
            </a:r>
            <a:r>
              <a:rPr lang="it-IT" b="1" dirty="0" err="1">
                <a:solidFill>
                  <a:schemeClr val="bg1">
                    <a:lumMod val="85000"/>
                  </a:schemeClr>
                </a:solidFill>
                <a:latin typeface="Calibri" panose="020F0502020204030204" pitchFamily="34" charset="0"/>
                <a:cs typeface="Calibri" panose="020F0502020204030204" pitchFamily="34" charset="0"/>
              </a:rPr>
              <a:t>SDGs</a:t>
            </a:r>
            <a:r>
              <a:rPr lang="it-IT" b="1" dirty="0">
                <a:solidFill>
                  <a:schemeClr val="bg1">
                    <a:lumMod val="85000"/>
                  </a:schemeClr>
                </a:solidFill>
                <a:latin typeface="Calibri" panose="020F0502020204030204" pitchFamily="34" charset="0"/>
                <a:cs typeface="Calibri" panose="020F0502020204030204" pitchFamily="34" charset="0"/>
              </a:rPr>
              <a:t>) e i 169 target</a:t>
            </a:r>
          </a:p>
        </p:txBody>
      </p:sp>
    </p:spTree>
    <p:extLst>
      <p:ext uri="{BB962C8B-B14F-4D97-AF65-F5344CB8AC3E}">
        <p14:creationId xmlns:p14="http://schemas.microsoft.com/office/powerpoint/2010/main" val="24052919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2">
            <a:extLst>
              <a:ext uri="{FF2B5EF4-FFF2-40B4-BE49-F238E27FC236}">
                <a16:creationId xmlns:a16="http://schemas.microsoft.com/office/drawing/2014/main" id="{A23E238F-F071-4403-B9DA-2D8B3822B8BA}"/>
              </a:ext>
            </a:extLst>
          </p:cNvPr>
          <p:cNvSpPr>
            <a:spLocks noGrp="1"/>
          </p:cNvSpPr>
          <p:nvPr>
            <p:ph type="title"/>
          </p:nvPr>
        </p:nvSpPr>
        <p:spPr>
          <a:xfrm>
            <a:off x="234000" y="475200"/>
            <a:ext cx="8186420" cy="504000"/>
          </a:xfrm>
        </p:spPr>
        <p:txBody>
          <a:bodyPr>
            <a:normAutofit/>
          </a:bodyPr>
          <a:lstStyle/>
          <a:p>
            <a:r>
              <a:rPr lang="it-IT" sz="2800" spc="-1" dirty="0">
                <a:latin typeface="+mn-lt"/>
              </a:rPr>
              <a:t>Una testimonianza</a:t>
            </a:r>
          </a:p>
        </p:txBody>
      </p:sp>
      <p:pic>
        <p:nvPicPr>
          <p:cNvPr id="6" name="Il videomessaggio di Papa Francesco al Forum Comunità Laudato Si'">
            <a:hlinkClick r:id="" action="ppaction://media"/>
            <a:extLst>
              <a:ext uri="{FF2B5EF4-FFF2-40B4-BE49-F238E27FC236}">
                <a16:creationId xmlns:a16="http://schemas.microsoft.com/office/drawing/2014/main" id="{3F1C8B68-1FF0-4EDD-B26D-C9359991619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09638" y="1479603"/>
            <a:ext cx="1648749" cy="2970224"/>
          </a:xfrm>
          <a:prstGeom prst="rect">
            <a:avLst/>
          </a:prstGeom>
        </p:spPr>
      </p:pic>
      <p:sp>
        <p:nvSpPr>
          <p:cNvPr id="2" name="CasellaDiTesto 1">
            <a:extLst>
              <a:ext uri="{FF2B5EF4-FFF2-40B4-BE49-F238E27FC236}">
                <a16:creationId xmlns:a16="http://schemas.microsoft.com/office/drawing/2014/main" id="{82AD3801-E3B3-40ED-9DB6-2F610D114E2D}"/>
              </a:ext>
            </a:extLst>
          </p:cNvPr>
          <p:cNvSpPr txBox="1"/>
          <p:nvPr/>
        </p:nvSpPr>
        <p:spPr>
          <a:xfrm>
            <a:off x="2938072" y="1479603"/>
            <a:ext cx="4976734" cy="1323439"/>
          </a:xfrm>
          <a:prstGeom prst="rect">
            <a:avLst/>
          </a:prstGeom>
          <a:noFill/>
        </p:spPr>
        <p:txBody>
          <a:bodyPr wrap="square" rtlCol="0">
            <a:spAutoFit/>
          </a:bodyPr>
          <a:lstStyle/>
          <a:p>
            <a:pPr algn="just"/>
            <a:r>
              <a:rPr lang="it-IT" sz="2000" dirty="0"/>
              <a:t>Intervista del </a:t>
            </a:r>
            <a:r>
              <a:rPr lang="it-IT" sz="2000" b="1" dirty="0"/>
              <a:t>Vescovo</a:t>
            </a:r>
            <a:r>
              <a:rPr lang="it-IT" sz="2000" dirty="0"/>
              <a:t> di </a:t>
            </a:r>
            <a:r>
              <a:rPr lang="it-IT" sz="2000" b="1" dirty="0"/>
              <a:t>Verona</a:t>
            </a:r>
            <a:r>
              <a:rPr lang="it-IT" sz="2000" dirty="0"/>
              <a:t> </a:t>
            </a:r>
            <a:r>
              <a:rPr lang="it-IT" sz="2000" b="1" dirty="0"/>
              <a:t>Domenico</a:t>
            </a:r>
            <a:r>
              <a:rPr lang="it-IT" sz="2000" dirty="0"/>
              <a:t> </a:t>
            </a:r>
            <a:r>
              <a:rPr lang="it-IT" sz="2000" b="1" dirty="0"/>
              <a:t>Pompili</a:t>
            </a:r>
            <a:r>
              <a:rPr lang="it-IT" sz="2000" dirty="0"/>
              <a:t> a </a:t>
            </a:r>
            <a:r>
              <a:rPr lang="it-IT" sz="2000" b="1" dirty="0"/>
              <a:t>Papa</a:t>
            </a:r>
            <a:r>
              <a:rPr lang="it-IT" sz="2000" dirty="0"/>
              <a:t> </a:t>
            </a:r>
            <a:r>
              <a:rPr lang="it-IT" sz="2000" b="1" dirty="0"/>
              <a:t>Francesco</a:t>
            </a:r>
            <a:r>
              <a:rPr lang="it-IT" sz="2000" dirty="0"/>
              <a:t> in occasione del </a:t>
            </a:r>
            <a:r>
              <a:rPr lang="it-IT" sz="2000" b="1" dirty="0"/>
              <a:t>Forum</a:t>
            </a:r>
            <a:r>
              <a:rPr lang="it-IT" sz="2000" dirty="0"/>
              <a:t> </a:t>
            </a:r>
            <a:r>
              <a:rPr lang="it-IT" sz="2000" b="1" dirty="0"/>
              <a:t>Comunità</a:t>
            </a:r>
            <a:r>
              <a:rPr lang="it-IT" sz="2000" dirty="0"/>
              <a:t> </a:t>
            </a:r>
            <a:r>
              <a:rPr lang="it-IT" sz="2000" b="1" dirty="0"/>
              <a:t>Laudato</a:t>
            </a:r>
            <a:r>
              <a:rPr lang="it-IT" sz="2000" dirty="0"/>
              <a:t> </a:t>
            </a:r>
            <a:r>
              <a:rPr lang="it-IT" sz="2000" b="1" dirty="0" err="1"/>
              <a:t>Si</a:t>
            </a:r>
            <a:r>
              <a:rPr lang="it-IT" sz="2000" dirty="0" err="1"/>
              <a:t>’</a:t>
            </a:r>
            <a:r>
              <a:rPr lang="it-IT" sz="2000" dirty="0"/>
              <a:t> del 14 ottobre 2023 a Verona </a:t>
            </a:r>
          </a:p>
        </p:txBody>
      </p:sp>
      <p:sp>
        <p:nvSpPr>
          <p:cNvPr id="5" name="CasellaDiTesto 4">
            <a:extLst>
              <a:ext uri="{FF2B5EF4-FFF2-40B4-BE49-F238E27FC236}">
                <a16:creationId xmlns:a16="http://schemas.microsoft.com/office/drawing/2014/main" id="{66323DA3-2D82-43E2-B680-B488FF63C1AF}"/>
              </a:ext>
            </a:extLst>
          </p:cNvPr>
          <p:cNvSpPr txBox="1"/>
          <p:nvPr/>
        </p:nvSpPr>
        <p:spPr>
          <a:xfrm>
            <a:off x="270000" y="6318002"/>
            <a:ext cx="263214" cy="276999"/>
          </a:xfrm>
          <a:prstGeom prst="rect">
            <a:avLst/>
          </a:prstGeom>
          <a:noFill/>
        </p:spPr>
        <p:txBody>
          <a:bodyPr wrap="none" rtlCol="0">
            <a:spAutoFit/>
          </a:bodyPr>
          <a:lstStyle/>
          <a:p>
            <a:r>
              <a:rPr lang="it-IT" sz="1200" dirty="0">
                <a:solidFill>
                  <a:srgbClr val="00A197"/>
                </a:solidFill>
                <a:latin typeface="Calibri" panose="020F0502020204030204" pitchFamily="34" charset="0"/>
                <a:cs typeface="Calibri" panose="020F0502020204030204" pitchFamily="34" charset="0"/>
              </a:rPr>
              <a:t>8</a:t>
            </a:r>
          </a:p>
        </p:txBody>
      </p:sp>
    </p:spTree>
    <p:extLst>
      <p:ext uri="{BB962C8B-B14F-4D97-AF65-F5344CB8AC3E}">
        <p14:creationId xmlns:p14="http://schemas.microsoft.com/office/powerpoint/2010/main" val="3991737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946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2EAA910E-3F81-46D3-A05F-51E7E3A76444}"/>
              </a:ext>
            </a:extLst>
          </p:cNvPr>
          <p:cNvSpPr txBox="1">
            <a:spLocks/>
          </p:cNvSpPr>
          <p:nvPr/>
        </p:nvSpPr>
        <p:spPr>
          <a:xfrm>
            <a:off x="234000" y="475200"/>
            <a:ext cx="8690400" cy="505528"/>
          </a:xfrm>
          <a:prstGeom prst="rect">
            <a:avLst/>
          </a:prstGeom>
        </p:spPr>
        <p:txBody>
          <a:bodyPr vert="horz" lIns="0" tIns="0" rIns="0" bIns="0" rtlCol="0" anchor="t" anchorCtr="0">
            <a:noAutofit/>
          </a:bodyPr>
          <a:lstStyle>
            <a:lvl1pPr algn="l" rtl="0" eaLnBrk="1" fontAlgn="base" hangingPunct="1">
              <a:lnSpc>
                <a:spcPts val="2400"/>
              </a:lnSpc>
              <a:spcBef>
                <a:spcPct val="0"/>
              </a:spcBef>
              <a:spcAft>
                <a:spcPct val="0"/>
              </a:spcAft>
              <a:defRPr lang="en-GB" sz="2200" b="1" kern="1200" noProof="0" dirty="0">
                <a:solidFill>
                  <a:schemeClr val="tx1"/>
                </a:solidFill>
                <a:latin typeface="+mj-lt"/>
                <a:ea typeface="+mj-ea"/>
                <a:cs typeface="Arial" panose="020B0604020202020204" pitchFamily="34" charset="0"/>
              </a:defRPr>
            </a:lvl1pPr>
            <a:lvl2pPr algn="ctr" rtl="0" eaLnBrk="1" fontAlgn="base" hangingPunct="1">
              <a:spcBef>
                <a:spcPct val="0"/>
              </a:spcBef>
              <a:spcAft>
                <a:spcPct val="0"/>
              </a:spcAft>
              <a:defRPr sz="3300">
                <a:solidFill>
                  <a:schemeClr val="tx1"/>
                </a:solidFill>
                <a:latin typeface="Arial" charset="0"/>
              </a:defRPr>
            </a:lvl2pPr>
            <a:lvl3pPr algn="ctr" rtl="0" eaLnBrk="1" fontAlgn="base" hangingPunct="1">
              <a:spcBef>
                <a:spcPct val="0"/>
              </a:spcBef>
              <a:spcAft>
                <a:spcPct val="0"/>
              </a:spcAft>
              <a:defRPr sz="3300">
                <a:solidFill>
                  <a:schemeClr val="tx1"/>
                </a:solidFill>
                <a:latin typeface="Arial" charset="0"/>
              </a:defRPr>
            </a:lvl3pPr>
            <a:lvl4pPr algn="ctr" rtl="0" eaLnBrk="1" fontAlgn="base" hangingPunct="1">
              <a:spcBef>
                <a:spcPct val="0"/>
              </a:spcBef>
              <a:spcAft>
                <a:spcPct val="0"/>
              </a:spcAft>
              <a:defRPr sz="3300">
                <a:solidFill>
                  <a:schemeClr val="tx1"/>
                </a:solidFill>
                <a:latin typeface="Arial" charset="0"/>
              </a:defRPr>
            </a:lvl4pPr>
            <a:lvl5pPr algn="ctr" rtl="0" eaLnBrk="1" fontAlgn="base" hangingPunct="1">
              <a:spcBef>
                <a:spcPct val="0"/>
              </a:spcBef>
              <a:spcAft>
                <a:spcPct val="0"/>
              </a:spcAft>
              <a:defRPr sz="3300">
                <a:solidFill>
                  <a:schemeClr val="tx1"/>
                </a:solidFill>
                <a:latin typeface="Arial" charset="0"/>
              </a:defRPr>
            </a:lvl5pPr>
            <a:lvl6pPr marL="342875" algn="ctr" rtl="0" eaLnBrk="1" fontAlgn="base" hangingPunct="1">
              <a:spcBef>
                <a:spcPct val="0"/>
              </a:spcBef>
              <a:spcAft>
                <a:spcPct val="0"/>
              </a:spcAft>
              <a:defRPr sz="3300">
                <a:solidFill>
                  <a:schemeClr val="tx1"/>
                </a:solidFill>
                <a:latin typeface="Arial" charset="0"/>
              </a:defRPr>
            </a:lvl6pPr>
            <a:lvl7pPr marL="685749" algn="ctr" rtl="0" eaLnBrk="1" fontAlgn="base" hangingPunct="1">
              <a:spcBef>
                <a:spcPct val="0"/>
              </a:spcBef>
              <a:spcAft>
                <a:spcPct val="0"/>
              </a:spcAft>
              <a:defRPr sz="3300">
                <a:solidFill>
                  <a:schemeClr val="tx1"/>
                </a:solidFill>
                <a:latin typeface="Arial" charset="0"/>
              </a:defRPr>
            </a:lvl7pPr>
            <a:lvl8pPr marL="1028624" algn="ctr" rtl="0" eaLnBrk="1" fontAlgn="base" hangingPunct="1">
              <a:spcBef>
                <a:spcPct val="0"/>
              </a:spcBef>
              <a:spcAft>
                <a:spcPct val="0"/>
              </a:spcAft>
              <a:defRPr sz="3300">
                <a:solidFill>
                  <a:schemeClr val="tx1"/>
                </a:solidFill>
                <a:latin typeface="Arial" charset="0"/>
              </a:defRPr>
            </a:lvl8pPr>
            <a:lvl9pPr marL="1371498" algn="ctr" rtl="0" eaLnBrk="1" fontAlgn="base" hangingPunct="1">
              <a:spcBef>
                <a:spcPct val="0"/>
              </a:spcBef>
              <a:spcAft>
                <a:spcPct val="0"/>
              </a:spcAft>
              <a:defRPr sz="3300">
                <a:solidFill>
                  <a:schemeClr val="tx1"/>
                </a:solidFill>
                <a:latin typeface="Arial" charset="0"/>
              </a:defRPr>
            </a:lvl9pPr>
          </a:lstStyle>
          <a:p>
            <a:pPr lvl="0" fontAlgn="auto">
              <a:spcBef>
                <a:spcPts val="0"/>
              </a:spcBef>
              <a:spcAft>
                <a:spcPts val="0"/>
              </a:spcAft>
              <a:defRPr/>
            </a:pPr>
            <a:r>
              <a:rPr lang="it-IT" sz="2800" b="0" dirty="0">
                <a:latin typeface="+mn-lt"/>
                <a:cs typeface="+mj-cs"/>
              </a:rPr>
              <a:t>Perché l’Agenda 2030</a:t>
            </a:r>
          </a:p>
        </p:txBody>
      </p:sp>
      <p:sp>
        <p:nvSpPr>
          <p:cNvPr id="15" name="CasellaDiTesto 14">
            <a:extLst>
              <a:ext uri="{FF2B5EF4-FFF2-40B4-BE49-F238E27FC236}">
                <a16:creationId xmlns:a16="http://schemas.microsoft.com/office/drawing/2014/main" id="{9684EAC5-F44C-40A6-831D-2EDECD022A49}"/>
              </a:ext>
            </a:extLst>
          </p:cNvPr>
          <p:cNvSpPr txBox="1"/>
          <p:nvPr/>
        </p:nvSpPr>
        <p:spPr>
          <a:xfrm>
            <a:off x="233998" y="2523411"/>
            <a:ext cx="6480000" cy="1446550"/>
          </a:xfrm>
          <a:prstGeom prst="rect">
            <a:avLst/>
          </a:prstGeom>
          <a:noFill/>
        </p:spPr>
        <p:txBody>
          <a:bodyPr wrap="square" rtlCol="0">
            <a:spAutoFit/>
          </a:bodyPr>
          <a:lstStyle/>
          <a:p>
            <a:pPr marL="285750" indent="-285750">
              <a:spcBef>
                <a:spcPts val="300"/>
              </a:spcBef>
              <a:buClr>
                <a:srgbClr val="009DBB"/>
              </a:buClr>
              <a:buFont typeface="Arial" panose="020B0604020202020204" pitchFamily="34" charset="0"/>
              <a:buChar char="•"/>
            </a:pPr>
            <a:r>
              <a:rPr lang="it-IT" i="1" dirty="0">
                <a:cs typeface="Calibri" panose="020F0502020204030204" pitchFamily="34" charset="0"/>
              </a:rPr>
              <a:t>"Lo sviluppo sostenibile è quello sviluppo che consente alla generazione presente di soddisfare i propri bisogni senza compromettere la possibilità delle generazioni future di soddisfare i propri".</a:t>
            </a:r>
            <a:br>
              <a:rPr lang="it-IT" i="1" dirty="0">
                <a:cs typeface="Calibri" panose="020F0502020204030204" pitchFamily="34" charset="0"/>
              </a:rPr>
            </a:br>
            <a:r>
              <a:rPr lang="it-IT" sz="1400" dirty="0">
                <a:cs typeface="Calibri" panose="020F0502020204030204" pitchFamily="34" charset="0"/>
              </a:rPr>
              <a:t>(Rapporto </a:t>
            </a:r>
            <a:r>
              <a:rPr lang="it-IT" sz="1400" dirty="0" err="1">
                <a:cs typeface="Calibri" panose="020F0502020204030204" pitchFamily="34" charset="0"/>
              </a:rPr>
              <a:t>Brundtland</a:t>
            </a:r>
            <a:r>
              <a:rPr lang="it-IT" sz="1400" dirty="0">
                <a:cs typeface="Calibri" panose="020F0502020204030204" pitchFamily="34" charset="0"/>
              </a:rPr>
              <a:t>, 1987</a:t>
            </a:r>
            <a:r>
              <a:rPr lang="it-IT" sz="1400" i="1" dirty="0">
                <a:cs typeface="Calibri" panose="020F0502020204030204" pitchFamily="34" charset="0"/>
              </a:rPr>
              <a:t>)</a:t>
            </a:r>
          </a:p>
        </p:txBody>
      </p:sp>
      <p:sp>
        <p:nvSpPr>
          <p:cNvPr id="7" name="CasellaDiTesto 6">
            <a:extLst>
              <a:ext uri="{FF2B5EF4-FFF2-40B4-BE49-F238E27FC236}">
                <a16:creationId xmlns:a16="http://schemas.microsoft.com/office/drawing/2014/main" id="{78BBD03B-A5C5-47AA-8481-FEEF519DA1B8}"/>
              </a:ext>
            </a:extLst>
          </p:cNvPr>
          <p:cNvSpPr txBox="1"/>
          <p:nvPr/>
        </p:nvSpPr>
        <p:spPr>
          <a:xfrm>
            <a:off x="270000" y="6318002"/>
            <a:ext cx="263214" cy="276999"/>
          </a:xfrm>
          <a:prstGeom prst="rect">
            <a:avLst/>
          </a:prstGeom>
          <a:noFill/>
        </p:spPr>
        <p:txBody>
          <a:bodyPr wrap="none" rtlCol="0">
            <a:spAutoFit/>
          </a:bodyPr>
          <a:lstStyle/>
          <a:p>
            <a:r>
              <a:rPr lang="it-IT" sz="1200" dirty="0">
                <a:solidFill>
                  <a:srgbClr val="00A197"/>
                </a:solidFill>
                <a:latin typeface="Calibri" panose="020F0502020204030204" pitchFamily="34" charset="0"/>
                <a:cs typeface="Calibri" panose="020F0502020204030204" pitchFamily="34" charset="0"/>
              </a:rPr>
              <a:t>9</a:t>
            </a:r>
          </a:p>
        </p:txBody>
      </p:sp>
      <p:pic>
        <p:nvPicPr>
          <p:cNvPr id="8" name="Immagine 7">
            <a:extLst>
              <a:ext uri="{FF2B5EF4-FFF2-40B4-BE49-F238E27FC236}">
                <a16:creationId xmlns:a16="http://schemas.microsoft.com/office/drawing/2014/main" id="{19127CAD-21FB-440D-A909-8DD3EF5BFE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0802" y="6498000"/>
            <a:ext cx="1108567" cy="162000"/>
          </a:xfrm>
          <a:prstGeom prst="rect">
            <a:avLst/>
          </a:prstGeom>
        </p:spPr>
      </p:pic>
      <p:pic>
        <p:nvPicPr>
          <p:cNvPr id="2050" name="Picture 2" descr="https://asvis.it/plugins/slir/w-/public/asvis2/images/Notizie_2020/DimensioniSvSost.jpg">
            <a:extLst>
              <a:ext uri="{FF2B5EF4-FFF2-40B4-BE49-F238E27FC236}">
                <a16:creationId xmlns:a16="http://schemas.microsoft.com/office/drawing/2014/main" id="{CFDB7A46-26E8-4BF1-B7F8-2E84D1737C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5928" y="2419199"/>
            <a:ext cx="2647458" cy="2212762"/>
          </a:xfrm>
          <a:prstGeom prst="rect">
            <a:avLst/>
          </a:prstGeom>
          <a:noFill/>
          <a:extLst>
            <a:ext uri="{909E8E84-426E-40DD-AFC4-6F175D3DCCD1}">
              <a14:hiddenFill xmlns:a14="http://schemas.microsoft.com/office/drawing/2010/main">
                <a:solidFill>
                  <a:srgbClr val="FFFFFF"/>
                </a:solidFill>
              </a14:hiddenFill>
            </a:ext>
          </a:extLst>
        </p:spPr>
      </p:pic>
      <p:sp>
        <p:nvSpPr>
          <p:cNvPr id="9" name="Rettangolo con angoli arrotondati 8">
            <a:extLst>
              <a:ext uri="{FF2B5EF4-FFF2-40B4-BE49-F238E27FC236}">
                <a16:creationId xmlns:a16="http://schemas.microsoft.com/office/drawing/2014/main" id="{484D7D6A-E69A-435B-A688-EE8C8BC12737}"/>
              </a:ext>
            </a:extLst>
          </p:cNvPr>
          <p:cNvSpPr/>
          <p:nvPr/>
        </p:nvSpPr>
        <p:spPr>
          <a:xfrm>
            <a:off x="216514" y="1339388"/>
            <a:ext cx="8640000" cy="1004152"/>
          </a:xfrm>
          <a:prstGeom prst="roundRect">
            <a:avLst/>
          </a:prstGeom>
          <a:solidFill>
            <a:srgbClr val="00A1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2000" dirty="0">
                <a:solidFill>
                  <a:schemeClr val="bg1"/>
                </a:solidFill>
                <a:cs typeface="Calibri" panose="020F0502020204030204" pitchFamily="34" charset="0"/>
              </a:rPr>
              <a:t>Da molti anni il </a:t>
            </a:r>
            <a:r>
              <a:rPr lang="it-IT" sz="2000" b="1" dirty="0">
                <a:solidFill>
                  <a:schemeClr val="bg1"/>
                </a:solidFill>
                <a:cs typeface="Calibri" panose="020F0502020204030204" pitchFamily="34" charset="0"/>
              </a:rPr>
              <a:t>MONDO</a:t>
            </a:r>
            <a:r>
              <a:rPr lang="it-IT" sz="2000" dirty="0">
                <a:solidFill>
                  <a:schemeClr val="bg1"/>
                </a:solidFill>
                <a:cs typeface="Calibri" panose="020F0502020204030204" pitchFamily="34" charset="0"/>
              </a:rPr>
              <a:t>, anche con la spinta di </a:t>
            </a:r>
            <a:r>
              <a:rPr lang="it-IT" sz="2000" b="1" dirty="0">
                <a:solidFill>
                  <a:schemeClr val="bg1"/>
                </a:solidFill>
                <a:cs typeface="Calibri" panose="020F0502020204030204" pitchFamily="34" charset="0"/>
              </a:rPr>
              <a:t>associazioni</a:t>
            </a:r>
            <a:r>
              <a:rPr lang="it-IT" sz="2000" dirty="0">
                <a:solidFill>
                  <a:schemeClr val="bg1"/>
                </a:solidFill>
                <a:cs typeface="Calibri" panose="020F0502020204030204" pitchFamily="34" charset="0"/>
              </a:rPr>
              <a:t> (ambientaliste, per la giustizia sociale, per l’etica, ecc.) è diventato </a:t>
            </a:r>
            <a:r>
              <a:rPr lang="it-IT" sz="2000" b="1" dirty="0">
                <a:solidFill>
                  <a:schemeClr val="bg1"/>
                </a:solidFill>
                <a:cs typeface="Calibri" panose="020F0502020204030204" pitchFamily="34" charset="0"/>
              </a:rPr>
              <a:t>consapevole</a:t>
            </a:r>
            <a:r>
              <a:rPr lang="it-IT" sz="2000" dirty="0">
                <a:solidFill>
                  <a:schemeClr val="bg1"/>
                </a:solidFill>
                <a:cs typeface="Calibri" panose="020F0502020204030204" pitchFamily="34" charset="0"/>
              </a:rPr>
              <a:t> che </a:t>
            </a:r>
            <a:r>
              <a:rPr lang="it-IT" sz="2000" b="1" dirty="0">
                <a:solidFill>
                  <a:schemeClr val="bg1"/>
                </a:solidFill>
                <a:cs typeface="Calibri" panose="020F0502020204030204" pitchFamily="34" charset="0"/>
              </a:rPr>
              <a:t>non</a:t>
            </a:r>
            <a:r>
              <a:rPr lang="it-IT" sz="2000" dirty="0">
                <a:solidFill>
                  <a:schemeClr val="bg1"/>
                </a:solidFill>
                <a:cs typeface="Calibri" panose="020F0502020204030204" pitchFamily="34" charset="0"/>
              </a:rPr>
              <a:t> possiamo </a:t>
            </a:r>
            <a:r>
              <a:rPr lang="it-IT" sz="2000" b="1" dirty="0">
                <a:solidFill>
                  <a:schemeClr val="bg1"/>
                </a:solidFill>
                <a:cs typeface="Calibri" panose="020F0502020204030204" pitchFamily="34" charset="0"/>
              </a:rPr>
              <a:t>continuare</a:t>
            </a:r>
            <a:r>
              <a:rPr lang="it-IT" sz="2000" dirty="0">
                <a:solidFill>
                  <a:schemeClr val="bg1"/>
                </a:solidFill>
                <a:cs typeface="Calibri" panose="020F0502020204030204" pitchFamily="34" charset="0"/>
              </a:rPr>
              <a:t> con lo </a:t>
            </a:r>
            <a:r>
              <a:rPr lang="it-IT" sz="2000" b="1" dirty="0">
                <a:solidFill>
                  <a:schemeClr val="bg1"/>
                </a:solidFill>
                <a:cs typeface="Calibri" panose="020F0502020204030204" pitchFamily="34" charset="0"/>
              </a:rPr>
              <a:t>stile</a:t>
            </a:r>
            <a:r>
              <a:rPr lang="it-IT" sz="2000" dirty="0">
                <a:solidFill>
                  <a:schemeClr val="bg1"/>
                </a:solidFill>
                <a:cs typeface="Calibri" panose="020F0502020204030204" pitchFamily="34" charset="0"/>
              </a:rPr>
              <a:t> di </a:t>
            </a:r>
            <a:r>
              <a:rPr lang="it-IT" sz="2000" b="1" dirty="0">
                <a:solidFill>
                  <a:schemeClr val="bg1"/>
                </a:solidFill>
                <a:cs typeface="Calibri" panose="020F0502020204030204" pitchFamily="34" charset="0"/>
              </a:rPr>
              <a:t>vita</a:t>
            </a:r>
            <a:r>
              <a:rPr lang="it-IT" sz="2000" dirty="0">
                <a:solidFill>
                  <a:schemeClr val="bg1"/>
                </a:solidFill>
                <a:cs typeface="Calibri" panose="020F0502020204030204" pitchFamily="34" charset="0"/>
              </a:rPr>
              <a:t> </a:t>
            </a:r>
            <a:r>
              <a:rPr lang="it-IT" sz="2000" b="1" dirty="0">
                <a:solidFill>
                  <a:schemeClr val="bg1"/>
                </a:solidFill>
                <a:cs typeface="Calibri" panose="020F0502020204030204" pitchFamily="34" charset="0"/>
              </a:rPr>
              <a:t>attuale</a:t>
            </a:r>
            <a:r>
              <a:rPr lang="it-IT" sz="2000" dirty="0">
                <a:solidFill>
                  <a:schemeClr val="bg1"/>
                </a:solidFill>
                <a:cs typeface="Calibri" panose="020F0502020204030204" pitchFamily="34" charset="0"/>
              </a:rPr>
              <a:t>, pena la </a:t>
            </a:r>
            <a:r>
              <a:rPr lang="it-IT" sz="2000" b="1" dirty="0">
                <a:solidFill>
                  <a:schemeClr val="bg1"/>
                </a:solidFill>
                <a:cs typeface="Calibri" panose="020F0502020204030204" pitchFamily="34" charset="0"/>
              </a:rPr>
              <a:t>sopravvivenza</a:t>
            </a:r>
            <a:r>
              <a:rPr lang="it-IT" sz="2000" dirty="0">
                <a:solidFill>
                  <a:schemeClr val="bg1"/>
                </a:solidFill>
                <a:cs typeface="Calibri" panose="020F0502020204030204" pitchFamily="34" charset="0"/>
              </a:rPr>
              <a:t> del </a:t>
            </a:r>
            <a:r>
              <a:rPr lang="it-IT" sz="2000" b="1" dirty="0">
                <a:solidFill>
                  <a:schemeClr val="bg1"/>
                </a:solidFill>
                <a:cs typeface="Calibri" panose="020F0502020204030204" pitchFamily="34" charset="0"/>
              </a:rPr>
              <a:t>pianeta</a:t>
            </a:r>
            <a:r>
              <a:rPr lang="it-IT" sz="2000" dirty="0">
                <a:solidFill>
                  <a:schemeClr val="bg1"/>
                </a:solidFill>
                <a:cs typeface="Calibri" panose="020F0502020204030204" pitchFamily="34" charset="0"/>
              </a:rPr>
              <a:t>  </a:t>
            </a:r>
            <a:endParaRPr lang="it-CH" sz="2000" dirty="0">
              <a:solidFill>
                <a:schemeClr val="bg1"/>
              </a:solidFill>
              <a:cs typeface="Calibri" panose="020F0502020204030204" pitchFamily="34" charset="0"/>
            </a:endParaRPr>
          </a:p>
        </p:txBody>
      </p:sp>
      <p:sp>
        <p:nvSpPr>
          <p:cNvPr id="10" name="CasellaDiTesto 9">
            <a:extLst>
              <a:ext uri="{FF2B5EF4-FFF2-40B4-BE49-F238E27FC236}">
                <a16:creationId xmlns:a16="http://schemas.microsoft.com/office/drawing/2014/main" id="{BEB4EAC3-6FE9-4125-8C31-310E652EA3E6}"/>
              </a:ext>
            </a:extLst>
          </p:cNvPr>
          <p:cNvSpPr txBox="1"/>
          <p:nvPr/>
        </p:nvSpPr>
        <p:spPr>
          <a:xfrm>
            <a:off x="233999" y="3557657"/>
            <a:ext cx="8640000" cy="2416046"/>
          </a:xfrm>
          <a:prstGeom prst="rect">
            <a:avLst/>
          </a:prstGeom>
          <a:noFill/>
        </p:spPr>
        <p:txBody>
          <a:bodyPr wrap="square" rtlCol="0">
            <a:spAutoFit/>
          </a:bodyPr>
          <a:lstStyle/>
          <a:p>
            <a:pPr>
              <a:spcAft>
                <a:spcPts val="600"/>
              </a:spcAft>
              <a:buClr>
                <a:srgbClr val="009DBB"/>
              </a:buClr>
            </a:pPr>
            <a:endParaRPr lang="it-IT" dirty="0">
              <a:cs typeface="Calibri" panose="020F0502020204030204" pitchFamily="34" charset="0"/>
            </a:endParaRPr>
          </a:p>
          <a:p>
            <a:pPr marL="285750" indent="-285750">
              <a:spcAft>
                <a:spcPts val="600"/>
              </a:spcAft>
              <a:buClr>
                <a:srgbClr val="00A197"/>
              </a:buClr>
              <a:buFont typeface="Arial" panose="020B0604020202020204" pitchFamily="34" charset="0"/>
              <a:buChar char="•"/>
            </a:pPr>
            <a:r>
              <a:rPr lang="it-IT" b="1" dirty="0"/>
              <a:t>"</a:t>
            </a:r>
            <a:r>
              <a:rPr lang="it-IT" i="1" dirty="0"/>
              <a:t>Nel lungo termine, la crescita economica, la coesione sociale e </a:t>
            </a:r>
            <a:br>
              <a:rPr lang="it-IT" i="1" dirty="0"/>
            </a:br>
            <a:r>
              <a:rPr lang="it-IT" i="1" dirty="0"/>
              <a:t>la tutela ambientale devono andare di pari passo</a:t>
            </a:r>
            <a:r>
              <a:rPr lang="it-IT" sz="1600" b="1" dirty="0"/>
              <a:t>"</a:t>
            </a:r>
            <a:br>
              <a:rPr lang="it-IT" sz="1600" b="1" dirty="0"/>
            </a:br>
            <a:r>
              <a:rPr lang="it-IT" sz="1400" dirty="0"/>
              <a:t>(Commissione per il Consiglio europeo di Göteborg, 2001)</a:t>
            </a:r>
          </a:p>
          <a:p>
            <a:pPr marL="285750" indent="-285750">
              <a:spcAft>
                <a:spcPts val="600"/>
              </a:spcAft>
              <a:buClr>
                <a:srgbClr val="00A197"/>
              </a:buClr>
              <a:buFont typeface="Arial" panose="020B0604020202020204" pitchFamily="34" charset="0"/>
              <a:buChar char="•"/>
            </a:pPr>
            <a:r>
              <a:rPr lang="it-IT" i="1" dirty="0">
                <a:cs typeface="Calibri" panose="020F0502020204030204" pitchFamily="34" charset="0"/>
              </a:rPr>
              <a:t>“La nuova Agenda è una promessa da parte dei leader a tutte le persone in tutto il mondo. È un'Agenda per le persone, per sradicare la povertà in tutte le sue forme, un'Agenda per il Pianeta, la nostra casa".</a:t>
            </a:r>
            <a:br>
              <a:rPr lang="it-IT" i="1" dirty="0">
                <a:cs typeface="Calibri" panose="020F0502020204030204" pitchFamily="34" charset="0"/>
              </a:rPr>
            </a:br>
            <a:r>
              <a:rPr lang="it-IT" sz="1400" dirty="0">
                <a:cs typeface="Calibri" panose="020F0502020204030204" pitchFamily="34" charset="0"/>
              </a:rPr>
              <a:t>(</a:t>
            </a:r>
            <a:r>
              <a:rPr lang="it-IT" sz="1400" dirty="0" err="1">
                <a:cs typeface="Calibri" panose="020F0502020204030204" pitchFamily="34" charset="0"/>
              </a:rPr>
              <a:t>Ban</a:t>
            </a:r>
            <a:r>
              <a:rPr lang="it-IT" sz="1400" dirty="0">
                <a:cs typeface="Calibri" panose="020F0502020204030204" pitchFamily="34" charset="0"/>
              </a:rPr>
              <a:t> </a:t>
            </a:r>
            <a:r>
              <a:rPr lang="it-IT" sz="1400" dirty="0" err="1">
                <a:cs typeface="Calibri" panose="020F0502020204030204" pitchFamily="34" charset="0"/>
              </a:rPr>
              <a:t>Ki-moon</a:t>
            </a:r>
            <a:r>
              <a:rPr lang="it-IT" sz="1400" dirty="0">
                <a:cs typeface="Calibri" panose="020F0502020204030204" pitchFamily="34" charset="0"/>
              </a:rPr>
              <a:t>, Segretario Generale delle Nazioni Unite, 2015)</a:t>
            </a:r>
            <a:endParaRPr lang="it-CH" sz="1400" dirty="0">
              <a:cs typeface="Calibri" panose="020F0502020204030204" pitchFamily="34" charset="0"/>
            </a:endParaRPr>
          </a:p>
        </p:txBody>
      </p:sp>
    </p:spTree>
    <p:extLst>
      <p:ext uri="{BB962C8B-B14F-4D97-AF65-F5344CB8AC3E}">
        <p14:creationId xmlns:p14="http://schemas.microsoft.com/office/powerpoint/2010/main" val="1787636537"/>
      </p:ext>
    </p:extLst>
  </p:cSld>
  <p:clrMapOvr>
    <a:masterClrMapping/>
  </p:clrMapOvr>
</p:sld>
</file>

<file path=ppt/theme/theme1.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11680</TotalTime>
  <Words>6092</Words>
  <Application>Microsoft Office PowerPoint</Application>
  <PresentationFormat>Presentazione su schermo (4:3)</PresentationFormat>
  <Paragraphs>564</Paragraphs>
  <Slides>52</Slides>
  <Notes>52</Notes>
  <HiddenSlides>0</HiddenSlides>
  <MMClips>1</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52</vt:i4>
      </vt:variant>
    </vt:vector>
  </HeadingPairs>
  <TitlesOfParts>
    <vt:vector size="59" baseType="lpstr">
      <vt:lpstr>Arial</vt:lpstr>
      <vt:lpstr>Calibri</vt:lpstr>
      <vt:lpstr>Calibri Light</vt:lpstr>
      <vt:lpstr>Comic Sans MS</vt:lpstr>
      <vt:lpstr>UniCredit</vt:lpstr>
      <vt:lpstr>Wingdings</vt:lpstr>
      <vt:lpstr>Tema di Office</vt:lpstr>
      <vt:lpstr>L’Agenda 2030</vt:lpstr>
      <vt:lpstr>Chi è UniGens</vt:lpstr>
      <vt:lpstr>Chi è UniGens</vt:lpstr>
      <vt:lpstr>Chi è UniGens</vt:lpstr>
      <vt:lpstr>Disclaimer</vt:lpstr>
      <vt:lpstr>Il nostro percorso di apprendimento</vt:lpstr>
      <vt:lpstr>Il nostro percorso di apprendimento</vt:lpstr>
      <vt:lpstr>Una testimonianza</vt:lpstr>
      <vt:lpstr>Presentazione standard di PowerPoint</vt:lpstr>
      <vt:lpstr>Presentazione standard di PowerPoint</vt:lpstr>
      <vt:lpstr>Presentazione standard di PowerPoint</vt:lpstr>
      <vt:lpstr>Presentazione standard di PowerPoint</vt:lpstr>
      <vt:lpstr>Presentazione standard di PowerPoint</vt:lpstr>
      <vt:lpstr>Conoscenza degli italiani dell’Agenda 2030 e degli SDGs*</vt:lpstr>
      <vt:lpstr>Conoscenza degli italiani dell’Agenda 2030 e degli SDGs*</vt:lpstr>
      <vt:lpstr>Il nostro percorso di apprendimento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Il nostro percorso di apprendimento</vt:lpstr>
      <vt:lpstr>Presentazione standard di PowerPoint</vt:lpstr>
      <vt:lpstr>Presentazione standard di PowerPoint</vt:lpstr>
      <vt:lpstr>Presentazione standard di PowerPoint</vt:lpstr>
      <vt:lpstr>Il nostro percorso di apprendimento</vt:lpstr>
      <vt:lpstr>Presentazione standard di PowerPoint</vt:lpstr>
      <vt:lpstr>Presentazione standard di PowerPoint</vt:lpstr>
      <vt:lpstr>Presentazione standard di PowerPoint</vt:lpstr>
      <vt:lpstr>Presentazione standard di PowerPoint</vt:lpstr>
      <vt:lpstr>Il nostro percorso di apprendimento</vt:lpstr>
      <vt:lpstr>Presentazione standard di PowerPoint</vt:lpstr>
      <vt:lpstr>Presentazione standard di PowerPoint</vt:lpstr>
      <vt:lpstr>Grazie per l’attenzione!</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Franco Bellini</dc:creator>
  <cp:lastModifiedBy>Franco Bellini</cp:lastModifiedBy>
  <cp:revision>338</cp:revision>
  <cp:lastPrinted>2023-11-09T08:43:01Z</cp:lastPrinted>
  <dcterms:created xsi:type="dcterms:W3CDTF">2023-05-19T11:49:34Z</dcterms:created>
  <dcterms:modified xsi:type="dcterms:W3CDTF">2024-02-27T14:46:47Z</dcterms:modified>
</cp:coreProperties>
</file>