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Lst>
  <p:notesMasterIdLst>
    <p:notesMasterId r:id="rId44"/>
  </p:notesMasterIdLst>
  <p:sldIdLst>
    <p:sldId id="1116" r:id="rId2"/>
    <p:sldId id="1252" r:id="rId3"/>
    <p:sldId id="1239" r:id="rId4"/>
    <p:sldId id="1281" r:id="rId5"/>
    <p:sldId id="1182" r:id="rId6"/>
    <p:sldId id="1332" r:id="rId7"/>
    <p:sldId id="1351" r:id="rId8"/>
    <p:sldId id="1334" r:id="rId9"/>
    <p:sldId id="2147473766" r:id="rId10"/>
    <p:sldId id="2147473758" r:id="rId11"/>
    <p:sldId id="2147473757" r:id="rId12"/>
    <p:sldId id="1367" r:id="rId13"/>
    <p:sldId id="1352" r:id="rId14"/>
    <p:sldId id="1337" r:id="rId15"/>
    <p:sldId id="1353" r:id="rId16"/>
    <p:sldId id="2147473759" r:id="rId17"/>
    <p:sldId id="2147473764" r:id="rId18"/>
    <p:sldId id="2147473763" r:id="rId19"/>
    <p:sldId id="2147473765" r:id="rId20"/>
    <p:sldId id="1359" r:id="rId21"/>
    <p:sldId id="1339" r:id="rId22"/>
    <p:sldId id="1360" r:id="rId23"/>
    <p:sldId id="1338" r:id="rId24"/>
    <p:sldId id="1357" r:id="rId25"/>
    <p:sldId id="1361" r:id="rId26"/>
    <p:sldId id="1325" r:id="rId27"/>
    <p:sldId id="1358" r:id="rId28"/>
    <p:sldId id="1386" r:id="rId29"/>
    <p:sldId id="1348" r:id="rId30"/>
    <p:sldId id="2147473769" r:id="rId31"/>
    <p:sldId id="2147473760" r:id="rId32"/>
    <p:sldId id="1385" r:id="rId33"/>
    <p:sldId id="1362" r:id="rId34"/>
    <p:sldId id="2147473770" r:id="rId35"/>
    <p:sldId id="1363" r:id="rId36"/>
    <p:sldId id="1342" r:id="rId37"/>
    <p:sldId id="1387" r:id="rId38"/>
    <p:sldId id="1364" r:id="rId39"/>
    <p:sldId id="2147473761" r:id="rId40"/>
    <p:sldId id="1238" r:id="rId41"/>
    <p:sldId id="1355" r:id="rId42"/>
    <p:sldId id="2147473768" r:id="rId43"/>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4" autoAdjust="0"/>
    <p:restoredTop sz="64860" autoAdjust="0"/>
  </p:normalViewPr>
  <p:slideViewPr>
    <p:cSldViewPr snapToGrid="0">
      <p:cViewPr varScale="1">
        <p:scale>
          <a:sx n="43" d="100"/>
          <a:sy n="43" d="100"/>
        </p:scale>
        <p:origin x="1848" y="3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2940"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499EF15-21CF-420D-8B1C-50B4C1983231}" type="datetimeFigureOut">
              <a:rPr lang="it-IT" smtClean="0"/>
              <a:t>27/02/2024</a:t>
            </a:fld>
            <a:endParaRPr lang="it-IT"/>
          </a:p>
        </p:txBody>
      </p:sp>
      <p:sp>
        <p:nvSpPr>
          <p:cNvPr id="4" name="Segnaposto immagine diapositiva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84497585-B04F-412A-AC11-34EA2B0E5B19}" type="slidenum">
              <a:rPr lang="it-IT" smtClean="0"/>
              <a:t>‹N›</a:t>
            </a:fld>
            <a:endParaRPr lang="it-IT"/>
          </a:p>
        </p:txBody>
      </p:sp>
    </p:spTree>
    <p:extLst>
      <p:ext uri="{BB962C8B-B14F-4D97-AF65-F5344CB8AC3E}">
        <p14:creationId xmlns:p14="http://schemas.microsoft.com/office/powerpoint/2010/main" val="350587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alori.it/glossario/unfccc/"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valori.it/glossario/cop/"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3" Type="http://schemas.openxmlformats.org/officeDocument/2006/relationships/hyperlink" Target="https://it.wikipedia.org/wiki/Clima" TargetMode="External"/><Relationship Id="rId18" Type="http://schemas.openxmlformats.org/officeDocument/2006/relationships/hyperlink" Target="https://it.wikipedia.org/wiki/Pesca_a_strascico" TargetMode="External"/><Relationship Id="rId26" Type="http://schemas.openxmlformats.org/officeDocument/2006/relationships/hyperlink" Target="https://it.wikipedia.org/wiki/Moruroa" TargetMode="External"/><Relationship Id="rId39" Type="http://schemas.openxmlformats.org/officeDocument/2006/relationships/hyperlink" Target="https://it.wikipedia.org/wiki/Haliaeetus_leucocephalus" TargetMode="External"/><Relationship Id="rId21" Type="http://schemas.openxmlformats.org/officeDocument/2006/relationships/hyperlink" Target="https://it.wikipedia.org/wiki/Greenpeace#cite_note-2" TargetMode="External"/><Relationship Id="rId34" Type="http://schemas.openxmlformats.org/officeDocument/2006/relationships/hyperlink" Target="https://it.wikipedia.org/wiki/Bomba_nucleare" TargetMode="External"/><Relationship Id="rId42" Type="http://schemas.openxmlformats.org/officeDocument/2006/relationships/hyperlink" Target="https://it.wikipedia.org/wiki/Kwakiutl" TargetMode="External"/><Relationship Id="rId7" Type="http://schemas.openxmlformats.org/officeDocument/2006/relationships/hyperlink" Target="https://extinctionrebellion.uk/" TargetMode="External"/><Relationship Id="rId2" Type="http://schemas.openxmlformats.org/officeDocument/2006/relationships/slide" Target="../slides/slide16.xml"/><Relationship Id="rId16" Type="http://schemas.openxmlformats.org/officeDocument/2006/relationships/hyperlink" Target="https://it.wikipedia.org/wiki/Riscaldamento_globale" TargetMode="External"/><Relationship Id="rId29" Type="http://schemas.openxmlformats.org/officeDocument/2006/relationships/hyperlink" Target="https://it.wikipedia.org/w/index.php?title=Irving_Stowe&amp;action=edit&amp;redlink=1" TargetMode="External"/><Relationship Id="rId1" Type="http://schemas.openxmlformats.org/officeDocument/2006/relationships/notesMaster" Target="../notesMasters/notesMaster1.xml"/><Relationship Id="rId6" Type="http://schemas.openxmlformats.org/officeDocument/2006/relationships/hyperlink" Target="https://fridaysforfuture.org/" TargetMode="External"/><Relationship Id="rId11" Type="http://schemas.openxmlformats.org/officeDocument/2006/relationships/hyperlink" Target="https://it.wikipedia.org/wiki/Vancouver" TargetMode="External"/><Relationship Id="rId24" Type="http://schemas.openxmlformats.org/officeDocument/2006/relationships/hyperlink" Target="https://it.wikipedia.org/wiki/Fotoreporter" TargetMode="External"/><Relationship Id="rId32" Type="http://schemas.openxmlformats.org/officeDocument/2006/relationships/hyperlink" Target="https://it.wikipedia.org/w/index.php?title=Ben_Metcalfe&amp;action=edit&amp;redlink=1" TargetMode="External"/><Relationship Id="rId37" Type="http://schemas.openxmlformats.org/officeDocument/2006/relationships/hyperlink" Target="https://it.wikipedia.org/wiki/Alaska" TargetMode="External"/><Relationship Id="rId40" Type="http://schemas.openxmlformats.org/officeDocument/2006/relationships/hyperlink" Target="https://it.wikipedia.org/wiki/Falco_peregrinus" TargetMode="External"/><Relationship Id="rId45" Type="http://schemas.openxmlformats.org/officeDocument/2006/relationships/hyperlink" Target="https://www.youtube.com/watch?v=vzT3-5d4dQw&amp;ab_channel=EarthDayItalia" TargetMode="External"/><Relationship Id="rId5" Type="http://schemas.openxmlformats.org/officeDocument/2006/relationships/hyperlink" Target="https://ipccitalia.cmcc.it/cose-lipcc/" TargetMode="External"/><Relationship Id="rId15" Type="http://schemas.openxmlformats.org/officeDocument/2006/relationships/hyperlink" Target="https://it.wikipedia.org/wiki/Nucleare" TargetMode="External"/><Relationship Id="rId23" Type="http://schemas.openxmlformats.org/officeDocument/2006/relationships/hyperlink" Target="https://it.wikipedia.org/wiki/Giornalista" TargetMode="External"/><Relationship Id="rId28" Type="http://schemas.openxmlformats.org/officeDocument/2006/relationships/hyperlink" Target="https://it.wikipedia.org/w/index.php?title=Jim_Bohlen&amp;action=edit&amp;redlink=1" TargetMode="External"/><Relationship Id="rId36" Type="http://schemas.openxmlformats.org/officeDocument/2006/relationships/hyperlink" Target="https://it.wikipedia.org/wiki/Oceano_Pacifico" TargetMode="External"/><Relationship Id="rId10" Type="http://schemas.openxmlformats.org/officeDocument/2006/relationships/hyperlink" Target="https://it.wikipedia.org/wiki/Pacifismo" TargetMode="External"/><Relationship Id="rId19" Type="http://schemas.openxmlformats.org/officeDocument/2006/relationships/hyperlink" Target="https://it.wikipedia.org/wiki/Greenpeace#cite_note-sedi-1" TargetMode="External"/><Relationship Id="rId31" Type="http://schemas.openxmlformats.org/officeDocument/2006/relationships/hyperlink" Target="https://it.wikipedia.org/w/index.php?title=Robert_Hunter_(giornalista)&amp;action=edit&amp;redlink=1" TargetMode="External"/><Relationship Id="rId44" Type="http://schemas.openxmlformats.org/officeDocument/2006/relationships/hyperlink" Target="https://it.wikipedia.org/wiki/Quaccheri" TargetMode="External"/><Relationship Id="rId4" Type="http://schemas.openxmlformats.org/officeDocument/2006/relationships/hyperlink" Target="https://www.consilium.europa.eu/it/policies/climate-change/paris-agreement/" TargetMode="External"/><Relationship Id="rId9" Type="http://schemas.openxmlformats.org/officeDocument/2006/relationships/hyperlink" Target="https://it.wikipedia.org/wiki/Ambientalismo" TargetMode="External"/><Relationship Id="rId14" Type="http://schemas.openxmlformats.org/officeDocument/2006/relationships/hyperlink" Target="https://it.wikipedia.org/wiki/Balena" TargetMode="External"/><Relationship Id="rId22" Type="http://schemas.openxmlformats.org/officeDocument/2006/relationships/hyperlink" Target="https://it.wikipedia.org/wiki/Mahatma_Gandhi" TargetMode="External"/><Relationship Id="rId27" Type="http://schemas.openxmlformats.org/officeDocument/2006/relationships/hyperlink" Target="https://it.wikipedia.org/wiki/Canada" TargetMode="External"/><Relationship Id="rId30" Type="http://schemas.openxmlformats.org/officeDocument/2006/relationships/hyperlink" Target="https://it.wikipedia.org/w/index.php?title=Paul_Cote&amp;action=edit&amp;redlink=1" TargetMode="External"/><Relationship Id="rId35" Type="http://schemas.openxmlformats.org/officeDocument/2006/relationships/hyperlink" Target="https://it.wikipedia.org/wiki/Amchitka" TargetMode="External"/><Relationship Id="rId43" Type="http://schemas.openxmlformats.org/officeDocument/2006/relationships/hyperlink" Target="https://it.wikipedia.org/wiki/Stati_Uniti_d%27America" TargetMode="External"/><Relationship Id="rId8" Type="http://schemas.openxmlformats.org/officeDocument/2006/relationships/hyperlink" Target="https://it.wikipedia.org/wiki/Organizzazione_non_governativa" TargetMode="External"/><Relationship Id="rId3" Type="http://schemas.openxmlformats.org/officeDocument/2006/relationships/hyperlink" Target="https://fridaysforfutureitalia.it/giustizia-climatica/" TargetMode="External"/><Relationship Id="rId12" Type="http://schemas.openxmlformats.org/officeDocument/2006/relationships/hyperlink" Target="https://it.wikipedia.org/wiki/1971" TargetMode="External"/><Relationship Id="rId17" Type="http://schemas.openxmlformats.org/officeDocument/2006/relationships/hyperlink" Target="https://it.wikipedia.org/wiki/Ingegneria_genetica" TargetMode="External"/><Relationship Id="rId25" Type="http://schemas.openxmlformats.org/officeDocument/2006/relationships/hyperlink" Target="https://it.wikipedia.org/wiki/Test_nucleari" TargetMode="External"/><Relationship Id="rId33" Type="http://schemas.openxmlformats.org/officeDocument/2006/relationships/hyperlink" Target="https://it.wikipedia.org/wiki/Bob_Cummings" TargetMode="External"/><Relationship Id="rId38" Type="http://schemas.openxmlformats.org/officeDocument/2006/relationships/hyperlink" Target="https://it.wikipedia.org/wiki/Enhydra_lutris" TargetMode="External"/><Relationship Id="rId46" Type="http://schemas.openxmlformats.org/officeDocument/2006/relationships/hyperlink" Target="https://www.nationalgeographic.it/perche-queste-citta-stanno-sprofondando" TargetMode="External"/><Relationship Id="rId20" Type="http://schemas.openxmlformats.org/officeDocument/2006/relationships/hyperlink" Target="https://it.wikipedia.org/wiki/Amsterdam" TargetMode="External"/><Relationship Id="rId41" Type="http://schemas.openxmlformats.org/officeDocument/2006/relationships/hyperlink" Target="https://it.wikipedia.org/w/index.php?title=Don%27t_Make_a_Wave_Committee&amp;action=edit&amp;redlink=1"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reatfon.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kern="1200" dirty="0">
                <a:solidFill>
                  <a:schemeClr val="tx1"/>
                </a:solidFill>
                <a:effectLst/>
                <a:latin typeface="+mn-lt"/>
                <a:ea typeface="+mn-ea"/>
                <a:cs typeface="+mn-cs"/>
              </a:rPr>
              <a:t>Oggi chiudiamo il nostro percorso di apprendimento</a:t>
            </a:r>
            <a:endParaRPr lang="it-IT" sz="1100" kern="1200" dirty="0">
              <a:solidFill>
                <a:schemeClr val="tx1"/>
              </a:solidFill>
              <a:effectLst/>
              <a:latin typeface="+mn-lt"/>
              <a:ea typeface="+mn-ea"/>
              <a:cs typeface="+mn-cs"/>
            </a:endParaRPr>
          </a:p>
          <a:p>
            <a:pPr lvl="0"/>
            <a:r>
              <a:rPr lang="it-IT" sz="1200" kern="1200" dirty="0">
                <a:solidFill>
                  <a:schemeClr val="tx1"/>
                </a:solidFill>
                <a:effectLst/>
                <a:latin typeface="+mn-lt"/>
                <a:ea typeface="+mn-ea"/>
                <a:cs typeface="+mn-cs"/>
              </a:rPr>
              <a:t>Oggi vogliamo dare una sintesi del percorso: </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dare ulteriori elementi di conoscenza/strumenti</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sollecitare una maggior consapevolezza</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presentare un possibile percorso</a:t>
            </a:r>
            <a:endParaRPr lang="it-IT" sz="11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84497585-B04F-412A-AC11-34EA2B0E5B19}" type="slidenum">
              <a:rPr lang="it-IT" smtClean="0"/>
              <a:t>1</a:t>
            </a:fld>
            <a:endParaRPr lang="it-IT"/>
          </a:p>
        </p:txBody>
      </p:sp>
    </p:spTree>
    <p:extLst>
      <p:ext uri="{BB962C8B-B14F-4D97-AF65-F5344CB8AC3E}">
        <p14:creationId xmlns:p14="http://schemas.microsoft.com/office/powerpoint/2010/main" val="405878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B7E95-31CC-256A-5ED1-3EB034468C2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F8FA210-6B0C-7F66-0E4E-AB1DADD4A3B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AE4A5FB-88F2-534B-AEB3-074D9F29717F}"/>
              </a:ext>
            </a:extLst>
          </p:cNvPr>
          <p:cNvSpPr>
            <a:spLocks noGrp="1"/>
          </p:cNvSpPr>
          <p:nvPr>
            <p:ph type="body" idx="1"/>
          </p:nvPr>
        </p:nvSpPr>
        <p:spPr>
          <a:xfrm>
            <a:off x="679927" y="4818478"/>
            <a:ext cx="5439410" cy="3909864"/>
          </a:xfrm>
        </p:spPr>
        <p:txBody>
          <a:bodyPr/>
          <a:lstStyle/>
          <a:p>
            <a:pPr marL="171450" indent="-171450">
              <a:buFont typeface="Arial" panose="020B0604020202020204" pitchFamily="34" charset="0"/>
              <a:buChar char="•"/>
            </a:pPr>
            <a:r>
              <a:rPr lang="it-IT" sz="1200" kern="150" dirty="0">
                <a:effectLst/>
                <a:latin typeface="Calibri" panose="020F0502020204030204" pitchFamily="34" charset="0"/>
                <a:ea typeface="Calibri" panose="020F0502020204030204" pitchFamily="34" charset="0"/>
                <a:cs typeface="Times New Roman" panose="02020603050405020304" pitchFamily="18" charset="0"/>
              </a:rPr>
              <a:t>Al fine di ottenere dei finanziamenti adeguati e di raggiungere gli obiettivi sottostanti agli obblighi derivanti da Agenda 2030, e altro si deve procedere con un cambio di </a:t>
            </a:r>
            <a:r>
              <a:rPr lang="it-IT" sz="1200" kern="150" dirty="0" err="1">
                <a:effectLst/>
                <a:latin typeface="Calibri" panose="020F0502020204030204" pitchFamily="34" charset="0"/>
                <a:ea typeface="Calibri" panose="020F0502020204030204" pitchFamily="34" charset="0"/>
                <a:cs typeface="Times New Roman" panose="02020603050405020304" pitchFamily="18" charset="0"/>
              </a:rPr>
              <a:t>mindset</a:t>
            </a:r>
            <a:r>
              <a:rPr lang="it-IT" sz="1200" kern="150" dirty="0">
                <a:effectLst/>
                <a:latin typeface="Calibri" panose="020F0502020204030204" pitchFamily="34" charset="0"/>
                <a:ea typeface="Calibri" panose="020F0502020204030204" pitchFamily="34" charset="0"/>
                <a:cs typeface="Times New Roman" panose="02020603050405020304" pitchFamily="18" charset="0"/>
              </a:rPr>
              <a:t> presentando della nuova documentazione.</a:t>
            </a:r>
          </a:p>
          <a:p>
            <a:pPr marL="171450" indent="-171450">
              <a:buFont typeface="Arial" panose="020B0604020202020204" pitchFamily="34" charset="0"/>
              <a:buChar char="•"/>
            </a:pPr>
            <a:endParaRPr lang="it-IT" sz="1200" kern="15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i="1" dirty="0"/>
              <a:t>nelle definizioni del Codice di Governance 2020: </a:t>
            </a:r>
            <a:r>
              <a:rPr lang="it-IT" sz="1200" b="1" dirty="0"/>
              <a:t>successo sostenibile</a:t>
            </a:r>
            <a:r>
              <a:rPr lang="it-IT" sz="1200" dirty="0"/>
              <a:t>: obiettivo che guida l’azione dell’organo di amministrazione e che si sostanzia nella creazione di valore nel lungo termine a beneficio degli azionisti, tenendo conto degli interessi degli altri stakeholder rilevanti per la società</a:t>
            </a:r>
          </a:p>
          <a:p>
            <a:pPr marL="171450" indent="-171450">
              <a:buFont typeface="Arial" panose="020B0604020202020204" pitchFamily="34" charset="0"/>
              <a:buChar char="•"/>
            </a:pPr>
            <a:endParaRPr lang="it-IT" dirty="0"/>
          </a:p>
        </p:txBody>
      </p:sp>
      <p:sp>
        <p:nvSpPr>
          <p:cNvPr id="4" name="Segnaposto numero diapositiva 3">
            <a:extLst>
              <a:ext uri="{FF2B5EF4-FFF2-40B4-BE49-F238E27FC236}">
                <a16:creationId xmlns:a16="http://schemas.microsoft.com/office/drawing/2014/main" id="{BFA6D067-A873-A399-5400-B8C8CCFED63B}"/>
              </a:ext>
            </a:extLst>
          </p:cNvPr>
          <p:cNvSpPr>
            <a:spLocks noGrp="1"/>
          </p:cNvSpPr>
          <p:nvPr>
            <p:ph type="sldNum" sz="quarter" idx="5"/>
          </p:nvPr>
        </p:nvSpPr>
        <p:spPr/>
        <p:txBody>
          <a:bodyPr/>
          <a:lstStyle/>
          <a:p>
            <a:fld id="{D797A595-224D-4515-AFFC-CB34EC8B2197}" type="slidenum">
              <a:rPr lang="it-IT" smtClean="0"/>
              <a:t>10</a:t>
            </a:fld>
            <a:endParaRPr lang="it-IT"/>
          </a:p>
        </p:txBody>
      </p:sp>
    </p:spTree>
    <p:extLst>
      <p:ext uri="{BB962C8B-B14F-4D97-AF65-F5344CB8AC3E}">
        <p14:creationId xmlns:p14="http://schemas.microsoft.com/office/powerpoint/2010/main" val="248716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C8A5D-F43F-430C-A17D-221199F374A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631349D-275C-04BD-6297-E387EE03778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4A7510E-173F-5CD4-BC86-EE93D0BD5479}"/>
              </a:ext>
            </a:extLst>
          </p:cNvPr>
          <p:cNvSpPr>
            <a:spLocks noGrp="1"/>
          </p:cNvSpPr>
          <p:nvPr>
            <p:ph type="body" idx="1"/>
          </p:nvPr>
        </p:nvSpPr>
        <p:spPr>
          <a:xfrm>
            <a:off x="679927" y="4818478"/>
            <a:ext cx="5439410" cy="3909864"/>
          </a:xfrm>
        </p:spPr>
        <p:txBody>
          <a:bodyPr/>
          <a:lstStyle/>
          <a:p>
            <a:pPr algn="l"/>
            <a:r>
              <a:rPr lang="it-IT" b="0" i="0" dirty="0">
                <a:solidFill>
                  <a:srgbClr val="3F4A52"/>
                </a:solidFill>
                <a:effectLst/>
                <a:latin typeface="Open Sans" panose="020B0606030504020204" pitchFamily="34" charset="0"/>
              </a:rPr>
              <a:t>Il Consiglio ha approvato ottobre 2023 la presentazione alla convenzione quadro delle Nazioni Unite sui cambiamenti climatici (UNFCCC </a:t>
            </a:r>
            <a:r>
              <a:rPr lang="it-IT" b="0" i="0" dirty="0">
                <a:solidFill>
                  <a:srgbClr val="111111"/>
                </a:solidFill>
                <a:effectLst/>
                <a:latin typeface="Roboto" panose="02000000000000000000" pitchFamily="2" charset="0"/>
              </a:rPr>
              <a:t>La Convenzione quadro delle Nazioni Unite sui</a:t>
            </a:r>
            <a:r>
              <a:rPr lang="it-IT" b="1" i="0" dirty="0">
                <a:solidFill>
                  <a:srgbClr val="111111"/>
                </a:solidFill>
                <a:effectLst/>
                <a:latin typeface="Roboto" panose="02000000000000000000" pitchFamily="2" charset="0"/>
              </a:rPr>
              <a:t> cambiamenti climatici</a:t>
            </a:r>
            <a:r>
              <a:rPr lang="it-IT" b="0" i="0" dirty="0">
                <a:solidFill>
                  <a:srgbClr val="111111"/>
                </a:solidFill>
                <a:effectLst/>
                <a:latin typeface="Roboto" panose="02000000000000000000" pitchFamily="2" charset="0"/>
              </a:rPr>
              <a:t> (in inglese</a:t>
            </a:r>
            <a:r>
              <a:rPr lang="it-IT" b="1" i="0" dirty="0">
                <a:solidFill>
                  <a:srgbClr val="111111"/>
                </a:solidFill>
                <a:effectLst/>
                <a:latin typeface="Roboto" panose="02000000000000000000" pitchFamily="2" charset="0"/>
              </a:rPr>
              <a:t> United Nations Framework Convention</a:t>
            </a:r>
            <a:r>
              <a:rPr lang="it-IT" b="0" i="0" dirty="0">
                <a:solidFill>
                  <a:srgbClr val="111111"/>
                </a:solidFill>
                <a:effectLst/>
                <a:latin typeface="Roboto" panose="02000000000000000000" pitchFamily="2" charset="0"/>
              </a:rPr>
              <a:t> on</a:t>
            </a:r>
            <a:r>
              <a:rPr lang="it-IT" b="1" i="0" dirty="0">
                <a:solidFill>
                  <a:srgbClr val="111111"/>
                </a:solidFill>
                <a:effectLst/>
                <a:latin typeface="Roboto" panose="02000000000000000000" pitchFamily="2" charset="0"/>
              </a:rPr>
              <a:t> </a:t>
            </a:r>
            <a:r>
              <a:rPr lang="it-IT" b="1" i="0" dirty="0" err="1">
                <a:solidFill>
                  <a:srgbClr val="111111"/>
                </a:solidFill>
                <a:effectLst/>
                <a:latin typeface="Roboto" panose="02000000000000000000" pitchFamily="2" charset="0"/>
              </a:rPr>
              <a:t>Climate</a:t>
            </a:r>
            <a:r>
              <a:rPr lang="it-IT" b="1" i="0" dirty="0">
                <a:solidFill>
                  <a:srgbClr val="111111"/>
                </a:solidFill>
                <a:effectLst/>
                <a:latin typeface="Roboto" panose="02000000000000000000" pitchFamily="2" charset="0"/>
              </a:rPr>
              <a:t> </a:t>
            </a:r>
            <a:r>
              <a:rPr lang="it-IT" b="1" i="0" dirty="0" err="1">
                <a:solidFill>
                  <a:srgbClr val="111111"/>
                </a:solidFill>
                <a:effectLst/>
                <a:latin typeface="Roboto" panose="02000000000000000000" pitchFamily="2" charset="0"/>
              </a:rPr>
              <a:t>Change</a:t>
            </a:r>
            <a:r>
              <a:rPr lang="it-IT" b="0" i="0" dirty="0">
                <a:solidFill>
                  <a:srgbClr val="111111"/>
                </a:solidFill>
                <a:effectLst/>
                <a:latin typeface="Roboto" panose="02000000000000000000" pitchFamily="2" charset="0"/>
              </a:rPr>
              <a:t> da cui l'acronimo UNFCCC o FCCC)</a:t>
            </a:r>
            <a:r>
              <a:rPr lang="it-IT" b="0" i="0" dirty="0">
                <a:solidFill>
                  <a:srgbClr val="3F4A52"/>
                </a:solidFill>
                <a:effectLst/>
                <a:latin typeface="Open Sans" panose="020B0606030504020204" pitchFamily="34" charset="0"/>
              </a:rPr>
              <a:t>) di un contributo determinato a livello nazionale (NDC </a:t>
            </a:r>
            <a:r>
              <a:rPr lang="it-IT" b="0" i="0" dirty="0">
                <a:solidFill>
                  <a:srgbClr val="001028"/>
                </a:solidFill>
                <a:effectLst/>
                <a:latin typeface="Merriweather" panose="00000500000000000000" pitchFamily="2" charset="0"/>
              </a:rPr>
              <a:t>sta per </a:t>
            </a:r>
            <a:r>
              <a:rPr lang="it-IT" b="1" i="0" dirty="0" err="1">
                <a:solidFill>
                  <a:srgbClr val="001028"/>
                </a:solidFill>
                <a:effectLst/>
                <a:latin typeface="Merriweather" panose="00000500000000000000" pitchFamily="2" charset="0"/>
              </a:rPr>
              <a:t>Nationally</a:t>
            </a:r>
            <a:r>
              <a:rPr lang="it-IT" b="1" i="0" dirty="0">
                <a:solidFill>
                  <a:srgbClr val="001028"/>
                </a:solidFill>
                <a:effectLst/>
                <a:latin typeface="Merriweather" panose="00000500000000000000" pitchFamily="2" charset="0"/>
              </a:rPr>
              <a:t> </a:t>
            </a:r>
            <a:r>
              <a:rPr lang="it-IT" b="1" i="0" dirty="0" err="1">
                <a:solidFill>
                  <a:srgbClr val="001028"/>
                </a:solidFill>
                <a:effectLst/>
                <a:latin typeface="Merriweather" panose="00000500000000000000" pitchFamily="2" charset="0"/>
              </a:rPr>
              <a:t>Determined</a:t>
            </a:r>
            <a:r>
              <a:rPr lang="it-IT" b="1" i="0" dirty="0">
                <a:solidFill>
                  <a:srgbClr val="001028"/>
                </a:solidFill>
                <a:effectLst/>
                <a:latin typeface="Merriweather" panose="00000500000000000000" pitchFamily="2" charset="0"/>
              </a:rPr>
              <a:t> </a:t>
            </a:r>
            <a:r>
              <a:rPr lang="it-IT" b="1" i="0" dirty="0" err="1">
                <a:solidFill>
                  <a:srgbClr val="001028"/>
                </a:solidFill>
                <a:effectLst/>
                <a:latin typeface="Merriweather" panose="00000500000000000000" pitchFamily="2" charset="0"/>
              </a:rPr>
              <a:t>Contributions</a:t>
            </a:r>
            <a:r>
              <a:rPr lang="it-IT" b="0" i="0" dirty="0">
                <a:solidFill>
                  <a:srgbClr val="3F4A52"/>
                </a:solidFill>
                <a:effectLst/>
                <a:latin typeface="Open Sans" panose="020B0606030504020204" pitchFamily="34" charset="0"/>
              </a:rPr>
              <a:t>) aggiornato dell'UE e dei suoi Stati membri. Tale documento sostituisce il precedente, del 17 dicembre 2020, e sarà considerato l'attuale NDC dell'UE e dei suoi Stati membri.</a:t>
            </a:r>
          </a:p>
          <a:p>
            <a:pPr algn="l"/>
            <a:r>
              <a:rPr lang="it-IT" b="0" i="0" dirty="0">
                <a:solidFill>
                  <a:srgbClr val="3F4A52"/>
                </a:solidFill>
                <a:effectLst/>
                <a:latin typeface="Open Sans" panose="020B0606030504020204" pitchFamily="34" charset="0"/>
              </a:rPr>
              <a:t>La presentazione dell'NDC aggiornato dell'UE è stata preparata alla luce dell'adozione di tutti gli elementi essenziali del pacchetto legislativo "Pronti per il 55%", che comporterà da parte dell'UE una riduzione delle emissioni nette di gas a effetto serra (GES  Emissioni di gas effetto serra) di almeno il 55% entro il 2030 (rispetto ai livelli del 1990). Con l'aggiornamento dell'NDC l'UE e i suoi Stati membri ribadiscono il loro impegno a favore di questo obiettivo giuridicamente vincolante.</a:t>
            </a:r>
          </a:p>
          <a:p>
            <a:pPr algn="l"/>
            <a:r>
              <a:rPr lang="it-IT" b="0" i="0" dirty="0">
                <a:solidFill>
                  <a:srgbClr val="001028"/>
                </a:solidFill>
                <a:effectLst/>
                <a:latin typeface="Merriweather" panose="00000500000000000000" pitchFamily="2" charset="0"/>
              </a:rPr>
              <a:t>La sigla NDC sta per </a:t>
            </a:r>
            <a:r>
              <a:rPr lang="it-IT" b="1" i="0" dirty="0" err="1">
                <a:solidFill>
                  <a:srgbClr val="001028"/>
                </a:solidFill>
                <a:effectLst/>
                <a:latin typeface="Merriweather" panose="00000500000000000000" pitchFamily="2" charset="0"/>
              </a:rPr>
              <a:t>Nationally</a:t>
            </a:r>
            <a:r>
              <a:rPr lang="it-IT" b="1" i="0" dirty="0">
                <a:solidFill>
                  <a:srgbClr val="001028"/>
                </a:solidFill>
                <a:effectLst/>
                <a:latin typeface="Merriweather" panose="00000500000000000000" pitchFamily="2" charset="0"/>
              </a:rPr>
              <a:t> </a:t>
            </a:r>
            <a:r>
              <a:rPr lang="it-IT" b="1" i="0" dirty="0" err="1">
                <a:solidFill>
                  <a:srgbClr val="001028"/>
                </a:solidFill>
                <a:effectLst/>
                <a:latin typeface="Merriweather" panose="00000500000000000000" pitchFamily="2" charset="0"/>
              </a:rPr>
              <a:t>Determined</a:t>
            </a:r>
            <a:r>
              <a:rPr lang="it-IT" b="1" i="0" dirty="0">
                <a:solidFill>
                  <a:srgbClr val="001028"/>
                </a:solidFill>
                <a:effectLst/>
                <a:latin typeface="Merriweather" panose="00000500000000000000" pitchFamily="2" charset="0"/>
              </a:rPr>
              <a:t> </a:t>
            </a:r>
            <a:r>
              <a:rPr lang="it-IT" b="1" i="0" dirty="0" err="1">
                <a:solidFill>
                  <a:srgbClr val="001028"/>
                </a:solidFill>
                <a:effectLst/>
                <a:latin typeface="Merriweather" panose="00000500000000000000" pitchFamily="2" charset="0"/>
              </a:rPr>
              <a:t>Contributions</a:t>
            </a:r>
            <a:r>
              <a:rPr lang="it-IT" b="0" i="0" dirty="0">
                <a:solidFill>
                  <a:srgbClr val="001028"/>
                </a:solidFill>
                <a:effectLst/>
                <a:latin typeface="Merriweather" panose="00000500000000000000" pitchFamily="2" charset="0"/>
              </a:rPr>
              <a:t>. Si tratta delle </a:t>
            </a:r>
            <a:r>
              <a:rPr lang="it-IT" b="1" i="0" dirty="0">
                <a:solidFill>
                  <a:srgbClr val="001028"/>
                </a:solidFill>
                <a:effectLst/>
                <a:latin typeface="Merriweather" panose="00000500000000000000" pitchFamily="2" charset="0"/>
              </a:rPr>
              <a:t>promesse</a:t>
            </a:r>
            <a:r>
              <a:rPr lang="it-IT" b="0" i="0" dirty="0">
                <a:solidFill>
                  <a:srgbClr val="001028"/>
                </a:solidFill>
                <a:effectLst/>
                <a:latin typeface="Merriweather" panose="00000500000000000000" pitchFamily="2" charset="0"/>
              </a:rPr>
              <a:t> che sono state avanzate dai governi di tutto il mondo in termini di </a:t>
            </a:r>
            <a:r>
              <a:rPr lang="it-IT" b="1" i="0" dirty="0">
                <a:solidFill>
                  <a:srgbClr val="001028"/>
                </a:solidFill>
                <a:effectLst/>
                <a:latin typeface="Merriweather" panose="00000500000000000000" pitchFamily="2" charset="0"/>
              </a:rPr>
              <a:t>riduzione delle emissioni di gas ad effetto serra</a:t>
            </a:r>
            <a:r>
              <a:rPr lang="it-IT" b="0" i="0" dirty="0">
                <a:solidFill>
                  <a:srgbClr val="001028"/>
                </a:solidFill>
                <a:effectLst/>
                <a:latin typeface="Merriweather" panose="00000500000000000000" pitchFamily="2" charset="0"/>
              </a:rPr>
              <a:t>. Tali documenti vengono raccolti dall’</a:t>
            </a:r>
            <a:r>
              <a:rPr lang="it-IT" b="0" i="0" u="sng" dirty="0" err="1">
                <a:solidFill>
                  <a:srgbClr val="6C818C"/>
                </a:solidFill>
                <a:effectLst/>
                <a:latin typeface="Merriweather" panose="00000500000000000000" pitchFamily="2" charset="0"/>
                <a:hlinkClick r:id="rId3"/>
              </a:rPr>
              <a:t>Unfccc</a:t>
            </a:r>
            <a:r>
              <a:rPr lang="it-IT" b="0" i="0" dirty="0">
                <a:solidFill>
                  <a:srgbClr val="001028"/>
                </a:solidFill>
                <a:effectLst/>
                <a:latin typeface="Merriweather" panose="00000500000000000000" pitchFamily="2" charset="0"/>
              </a:rPr>
              <a:t>, la Convenzione quadro delle Nazioni Unite sui cambiamenti climatici: l’organismo che organizza le </a:t>
            </a:r>
            <a:r>
              <a:rPr lang="it-IT" b="0" i="0" u="sng" dirty="0" err="1">
                <a:solidFill>
                  <a:srgbClr val="6C818C"/>
                </a:solidFill>
                <a:effectLst/>
                <a:latin typeface="Merriweather" panose="00000500000000000000" pitchFamily="2" charset="0"/>
                <a:hlinkClick r:id="rId4"/>
              </a:rPr>
              <a:t>Cop</a:t>
            </a:r>
            <a:r>
              <a:rPr lang="it-IT" b="0" i="0" dirty="0">
                <a:solidFill>
                  <a:srgbClr val="001028"/>
                </a:solidFill>
                <a:effectLst/>
                <a:latin typeface="Merriweather" panose="00000500000000000000" pitchFamily="2" charset="0"/>
              </a:rPr>
              <a:t>, le Conferenze delle parti che si tengono ogni anno sul tema.</a:t>
            </a:r>
            <a:endParaRPr lang="it-IT" b="0" i="0" dirty="0">
              <a:solidFill>
                <a:srgbClr val="3F4A52"/>
              </a:solidFill>
              <a:effectLst/>
              <a:latin typeface="Open Sans" panose="020B0606030504020204" pitchFamily="34" charset="0"/>
            </a:endParaRPr>
          </a:p>
          <a:p>
            <a:pPr marL="0" indent="0">
              <a:buFont typeface="Arial" panose="020B0604020202020204" pitchFamily="34" charset="0"/>
              <a:buNone/>
            </a:pPr>
            <a:r>
              <a:rPr lang="it-IT" b="0" i="0" dirty="0">
                <a:solidFill>
                  <a:srgbClr val="3F4A52"/>
                </a:solidFill>
                <a:effectLst/>
                <a:latin typeface="Open Sans" panose="020B0606030504020204" pitchFamily="34" charset="0"/>
              </a:rPr>
              <a:t>Nell'NDC aggiornato l'UE ricorda le tappe che hanno portato alla sua presentazione, dalla ratifica dell'accordo di Parigi nell'ottobre 2016, quando l'NDC all'epoca conteneva un obiettivo di riduzione delle emissioni di GES di almeno il 40% entro il 2030 (rispetto ai livelli del 1990). A seguito degli orientamenti forniti dal Consiglio europeo l'11 dicembre 2020, l'UE ha presentato un NDC aggiornato contenente un obiettivo di riduzione rafforzato di almeno il 55%. Tale obiettivo è stato poi definito giuridicamente vincolante mediante la normativa europea sul clima, adottata il 30 giugno 2021.</a:t>
            </a:r>
          </a:p>
          <a:p>
            <a:pPr algn="just">
              <a:spcAft>
                <a:spcPts val="600"/>
              </a:spcAft>
            </a:pPr>
            <a:r>
              <a:rPr lang="it-IT" sz="1200" kern="150" dirty="0">
                <a:latin typeface="Calibri" panose="020F0502020204030204" pitchFamily="34" charset="0"/>
                <a:ea typeface="Calibri" panose="020F0502020204030204" pitchFamily="34" charset="0"/>
                <a:cs typeface="Times New Roman" panose="02020603050405020304" pitchFamily="18" charset="0"/>
              </a:rPr>
              <a:t>La </a:t>
            </a:r>
            <a:r>
              <a:rPr lang="it-IT" sz="2000" b="1" kern="150" dirty="0">
                <a:latin typeface="Calibri" panose="020F0502020204030204" pitchFamily="34" charset="0"/>
                <a:ea typeface="Calibri" panose="020F0502020204030204" pitchFamily="34" charset="0"/>
                <a:cs typeface="Times New Roman" panose="02020603050405020304" pitchFamily="18" charset="0"/>
              </a:rPr>
              <a:t>Tassonomia EU </a:t>
            </a:r>
            <a:r>
              <a:rPr lang="it-IT" sz="1200" kern="150" dirty="0">
                <a:latin typeface="Calibri" panose="020F0502020204030204" pitchFamily="34" charset="0"/>
                <a:ea typeface="Calibri" panose="020F0502020204030204" pitchFamily="34" charset="0"/>
                <a:cs typeface="Times New Roman" panose="02020603050405020304" pitchFamily="18" charset="0"/>
              </a:rPr>
              <a:t>E’ un regolamento europeo (2020/852) che fornisce un </a:t>
            </a:r>
            <a:r>
              <a:rPr lang="it-IT" sz="1200" b="1" kern="150" dirty="0">
                <a:latin typeface="Calibri" panose="020F0502020204030204" pitchFamily="34" charset="0"/>
                <a:ea typeface="Calibri" panose="020F0502020204030204" pitchFamily="34" charset="0"/>
                <a:cs typeface="Times New Roman" panose="02020603050405020304" pitchFamily="18" charset="0"/>
              </a:rPr>
              <a:t>linguaggio comune per la classificazione delle attività economiche sostenibili </a:t>
            </a:r>
            <a:r>
              <a:rPr lang="it-IT" sz="1200" kern="150" dirty="0">
                <a:latin typeface="Calibri" panose="020F0502020204030204" pitchFamily="34" charset="0"/>
                <a:ea typeface="Calibri" panose="020F0502020204030204" pitchFamily="34" charset="0"/>
                <a:cs typeface="Times New Roman" panose="02020603050405020304" pitchFamily="18" charset="0"/>
              </a:rPr>
              <a:t>da un punto di vista ambientale, in base agli obiettivi definiti nel Regolamento stesso. </a:t>
            </a:r>
          </a:p>
          <a:p>
            <a:pPr algn="just">
              <a:spcAft>
                <a:spcPts val="600"/>
              </a:spcAft>
            </a:pPr>
            <a:r>
              <a:rPr lang="it-IT" sz="1200" kern="0" dirty="0">
                <a:solidFill>
                  <a:srgbClr val="1A1A1A"/>
                </a:solidFill>
                <a:latin typeface="Calibri" panose="020F0502020204030204" pitchFamily="34" charset="0"/>
                <a:ea typeface="Times New Roman" panose="02020603050405020304" pitchFamily="18" charset="0"/>
                <a:cs typeface="Calibri" panose="020F0502020204030204" pitchFamily="34" charset="0"/>
              </a:rPr>
              <a:t>L'obiettivo è quello di rafforzare la fiducia degli investitori, anche attraverso un superamento dei limiti attuali dei punteggi utilizzati per l'analisi di sostenibilità (i rating ESG), in particolare per quanto riguarda la completezza e qualità delle informazioni e l'eterogeneità delle metodologie utilizzati per la loro elaborazione. Con questo obiettivo, la regolamentazione europea sulla finanza sostenibile e, in particolare, sulla finanza verde si sta sviluppando lungo tre direttrici:</a:t>
            </a:r>
            <a:endParaRPr lang="it-IT" sz="1200" kern="150" dirty="0">
              <a:latin typeface="Calibri" panose="020F0502020204030204" pitchFamily="34" charset="0"/>
              <a:ea typeface="Calibri" panose="020F0502020204030204" pitchFamily="34" charset="0"/>
              <a:cs typeface="Times New Roman" panose="02020603050405020304" pitchFamily="18" charset="0"/>
            </a:endParaRPr>
          </a:p>
          <a:p>
            <a:pPr marL="214313" indent="-214313" algn="just">
              <a:spcAft>
                <a:spcPts val="900"/>
              </a:spcAft>
              <a:buSzPts val="1000"/>
              <a:buFont typeface="Arial" panose="020B0604020202020204" pitchFamily="34" charset="0"/>
              <a:buChar char="•"/>
            </a:pPr>
            <a:r>
              <a:rPr lang="it-IT" sz="1200" kern="0" dirty="0">
                <a:solidFill>
                  <a:srgbClr val="1A1A1A"/>
                </a:solidFill>
                <a:latin typeface="Calibri" panose="020F0502020204030204" pitchFamily="34" charset="0"/>
                <a:cs typeface="Calibri" panose="020F0502020204030204" pitchFamily="34" charset="0"/>
              </a:rPr>
              <a:t>sistema di classificazione comune , la "tassonomia dell'UE", per stabilire un linguaggio comune </a:t>
            </a:r>
          </a:p>
          <a:p>
            <a:pPr marL="214313" indent="-214313" algn="just">
              <a:spcAft>
                <a:spcPts val="900"/>
              </a:spcAft>
              <a:buSzPts val="1000"/>
              <a:buFont typeface="Arial" panose="020B0604020202020204" pitchFamily="34" charset="0"/>
              <a:buChar char="•"/>
            </a:pPr>
            <a:r>
              <a:rPr lang="it-IT" sz="1200" kern="0" dirty="0">
                <a:solidFill>
                  <a:srgbClr val="1A1A1A"/>
                </a:solidFill>
                <a:latin typeface="Calibri" panose="020F0502020204030204" pitchFamily="34" charset="0"/>
                <a:cs typeface="Calibri" panose="020F0502020204030204" pitchFamily="34" charset="0"/>
              </a:rPr>
              <a:t>rafforzare l'affidabilità e la comparabilità delle informazioni. </a:t>
            </a:r>
          </a:p>
          <a:p>
            <a:pPr marL="214313" indent="-214313" algn="just">
              <a:spcAft>
                <a:spcPts val="900"/>
              </a:spcAft>
              <a:buSzPts val="1000"/>
              <a:buFont typeface="Arial" panose="020B0604020202020204" pitchFamily="34" charset="0"/>
              <a:buChar char="•"/>
            </a:pPr>
            <a:r>
              <a:rPr lang="it-IT" sz="1200" kern="0" dirty="0">
                <a:solidFill>
                  <a:srgbClr val="1A1A1A"/>
                </a:solidFill>
                <a:latin typeface="Calibri" panose="020F0502020204030204" pitchFamily="34" charset="0"/>
                <a:cs typeface="Calibri" panose="020F0502020204030204" pitchFamily="34" charset="0"/>
              </a:rPr>
              <a:t>l'obiettivo di fornire agli investitori informazioni complete sulle opportunità e i rischi di investimento è perseguito anche attraverso le regole per specifici prodotti finanziari sostenibili: </a:t>
            </a:r>
          </a:p>
          <a:p>
            <a:pPr marL="0" indent="0">
              <a:buFont typeface="Arial" panose="020B0604020202020204" pitchFamily="34" charset="0"/>
              <a:buNone/>
            </a:pPr>
            <a:r>
              <a:rPr lang="it-IT" b="0" i="0" dirty="0">
                <a:solidFill>
                  <a:srgbClr val="1A1A1A"/>
                </a:solidFill>
                <a:effectLst/>
                <a:latin typeface="Source Sans Pro" panose="020B0503030403020204" pitchFamily="34" charset="0"/>
              </a:rPr>
              <a:t>In base al Regolamento Tassonomia un'attività economica è considerata ecosostenibile se soddisfa questi criteri: (1) contribuisce in maniera sostanziale a uno dei sei obiettivi ambientali, (2) non causa danno significativo a uno degli altri obiettivi (principio </a:t>
            </a:r>
            <a:r>
              <a:rPr lang="it-IT" b="0" i="1" dirty="0">
                <a:solidFill>
                  <a:srgbClr val="1A1A1A"/>
                </a:solidFill>
                <a:effectLst/>
                <a:latin typeface="Source Sans Pro" panose="020B0503030403020204" pitchFamily="34" charset="0"/>
              </a:rPr>
              <a:t>Do Not </a:t>
            </a:r>
            <a:r>
              <a:rPr lang="it-IT" b="0" i="1" dirty="0" err="1">
                <a:solidFill>
                  <a:srgbClr val="1A1A1A"/>
                </a:solidFill>
                <a:effectLst/>
                <a:latin typeface="Source Sans Pro" panose="020B0503030403020204" pitchFamily="34" charset="0"/>
              </a:rPr>
              <a:t>Significant</a:t>
            </a:r>
            <a:r>
              <a:rPr lang="it-IT" b="0" i="1" dirty="0">
                <a:solidFill>
                  <a:srgbClr val="1A1A1A"/>
                </a:solidFill>
                <a:effectLst/>
                <a:latin typeface="Source Sans Pro" panose="020B0503030403020204" pitchFamily="34" charset="0"/>
              </a:rPr>
              <a:t> </a:t>
            </a:r>
            <a:r>
              <a:rPr lang="it-IT" b="0" i="1" dirty="0" err="1">
                <a:solidFill>
                  <a:srgbClr val="1A1A1A"/>
                </a:solidFill>
                <a:effectLst/>
                <a:latin typeface="Source Sans Pro" panose="020B0503030403020204" pitchFamily="34" charset="0"/>
              </a:rPr>
              <a:t>Harm</a:t>
            </a:r>
            <a:r>
              <a:rPr lang="it-IT" b="0" i="0" dirty="0">
                <a:solidFill>
                  <a:srgbClr val="1A1A1A"/>
                </a:solidFill>
                <a:effectLst/>
                <a:latin typeface="Source Sans Pro" panose="020B0503030403020204" pitchFamily="34" charset="0"/>
              </a:rPr>
              <a:t> - DNSH), (3) rispetta alcune garanzie minime di salvaguardia sociale, come quelli descritti nelle linee guida dell'OCSE per le multinazionali o nelle convenzioni dell'Organizzazione Internazionale del Lavoro (OIL) finalizzati alla tutela di diritti umani e di diritti dei lavoratori e, infine, (4) è conforme ad alcuni criteri di verifica tecnici che devono essere specificati dalla Commissione attraverso una normativa secondaria, gli atti delegati.</a:t>
            </a:r>
          </a:p>
          <a:p>
            <a:pPr algn="just"/>
            <a:r>
              <a:rPr lang="it-IT" dirty="0"/>
              <a:t>La nuova Direttiva CSRD estende in misura molto significativa l’applicazione del </a:t>
            </a:r>
            <a:r>
              <a:rPr lang="it-IT" b="1" dirty="0">
                <a:solidFill>
                  <a:srgbClr val="00A197"/>
                </a:solidFill>
              </a:rPr>
              <a:t>reporting di sostenibilità</a:t>
            </a:r>
            <a:r>
              <a:rPr lang="it-IT" dirty="0"/>
              <a:t> a tutte le grandi imprese, banche e assicurazioni europee quotate o non quotate, nonché a tutte le società quotate, con la sola eccezione delle micro-quotate. Dovrà essere necessariamente collocato in una sezione ad hoc all’interno della Relazione sulla Gestione, divenendo così parte integrante e sostanziale del reporting annuale di una società</a:t>
            </a:r>
          </a:p>
          <a:p>
            <a:r>
              <a:rPr lang="it-IT" b="1" dirty="0">
                <a:solidFill>
                  <a:srgbClr val="00A197"/>
                </a:solidFill>
              </a:rPr>
              <a:t>Impatti di imprese che dovranno predisporre il reporting di sostenibilità al posto della Dichiarazione Non Finanziaria DFN :</a:t>
            </a:r>
          </a:p>
          <a:p>
            <a:pPr algn="just"/>
            <a:r>
              <a:rPr lang="it-IT" dirty="0"/>
              <a:t>in Europa: 	si passerà dalle attuali 11.000 imprese a 49.000</a:t>
            </a:r>
          </a:p>
          <a:p>
            <a:pPr algn="just"/>
            <a:r>
              <a:rPr lang="it-IT" dirty="0"/>
              <a:t>in Italia: 	 	si passerà da circa 200 imprese a ca 4/ 5.000</a:t>
            </a:r>
          </a:p>
          <a:p>
            <a:pPr algn="just"/>
            <a:endParaRPr lang="it-IT" dirty="0"/>
          </a:p>
          <a:p>
            <a:pPr algn="just"/>
            <a:r>
              <a:rPr lang="it-IT" b="1" dirty="0">
                <a:solidFill>
                  <a:srgbClr val="00A197"/>
                </a:solidFill>
              </a:rPr>
              <a:t>I gruppi dovranno produrre un report di sostenibilità consolidato. </a:t>
            </a:r>
          </a:p>
          <a:p>
            <a:pPr algn="just"/>
            <a:r>
              <a:rPr lang="it-IT" dirty="0"/>
              <a:t>La soglia per definire «grande» un’impresa è quella fissata dalla Direttiva contabile n. 34/2013, ovvero di superare alla data del bilancio economico-finanziario due dei seguenti tre criteri: </a:t>
            </a:r>
          </a:p>
          <a:p>
            <a:pPr marL="285750" indent="-285750">
              <a:buFont typeface="Wingdings" panose="05000000000000000000" pitchFamily="2" charset="2"/>
              <a:buChar char="v"/>
            </a:pPr>
            <a:r>
              <a:rPr lang="it-IT" b="1" dirty="0">
                <a:solidFill>
                  <a:srgbClr val="00A197"/>
                </a:solidFill>
              </a:rPr>
              <a:t>€20 milioni di totale attivo		</a:t>
            </a:r>
          </a:p>
          <a:p>
            <a:pPr marL="285750" indent="-285750">
              <a:buFont typeface="Wingdings" panose="05000000000000000000" pitchFamily="2" charset="2"/>
              <a:buChar char="v"/>
            </a:pPr>
            <a:r>
              <a:rPr lang="it-IT" b="1" dirty="0">
                <a:solidFill>
                  <a:srgbClr val="00A197"/>
                </a:solidFill>
              </a:rPr>
              <a:t>250 addetti medi annui</a:t>
            </a:r>
          </a:p>
          <a:p>
            <a:pPr marL="285750" indent="-285750">
              <a:buFont typeface="Wingdings" panose="05000000000000000000" pitchFamily="2" charset="2"/>
              <a:buChar char="v"/>
            </a:pPr>
            <a:r>
              <a:rPr lang="it-IT" b="1" dirty="0">
                <a:solidFill>
                  <a:srgbClr val="00A197"/>
                </a:solidFill>
              </a:rPr>
              <a:t>€40 milioni di fatturato</a:t>
            </a:r>
          </a:p>
          <a:p>
            <a:pPr marL="628650" lvl="1" indent="-285750" algn="just">
              <a:buClr>
                <a:srgbClr val="00A197"/>
              </a:buClr>
              <a:buFont typeface="Wingdings" panose="05000000000000000000" pitchFamily="2" charset="2"/>
              <a:buChar char="q"/>
            </a:pPr>
            <a:r>
              <a:rPr lang="it-IT" kern="150" dirty="0">
                <a:ea typeface="Calibri" panose="020F0502020204030204" pitchFamily="34" charset="0"/>
                <a:cs typeface="Times New Roman" panose="02020603050405020304" pitchFamily="18" charset="0"/>
              </a:rPr>
              <a:t>1° gennaio 2024 per le imprese che già producono la Dichiarazione Non Finanziaria (DNF) 1° report all’inizio del 2025 </a:t>
            </a:r>
          </a:p>
          <a:p>
            <a:pPr marL="628650" lvl="1" indent="-285750" algn="just">
              <a:buFont typeface="Wingdings" panose="05000000000000000000" pitchFamily="2" charset="2"/>
              <a:buChar char="q"/>
            </a:pPr>
            <a:endParaRPr lang="it-IT" kern="150" dirty="0">
              <a:ea typeface="Calibri" panose="020F0502020204030204" pitchFamily="34" charset="0"/>
              <a:cs typeface="Times New Roman" panose="02020603050405020304" pitchFamily="18" charset="0"/>
            </a:endParaRPr>
          </a:p>
          <a:p>
            <a:pPr marL="628650" lvl="1" indent="-285750" algn="just">
              <a:buClr>
                <a:srgbClr val="00A197"/>
              </a:buClr>
              <a:buFont typeface="Wingdings" panose="05000000000000000000" pitchFamily="2" charset="2"/>
              <a:buChar char="q"/>
            </a:pPr>
            <a:r>
              <a:rPr lang="it-IT" kern="150" dirty="0">
                <a:ea typeface="Calibri" panose="020F0502020204030204" pitchFamily="34" charset="0"/>
                <a:cs typeface="Times New Roman" panose="02020603050405020304" pitchFamily="18" charset="0"/>
              </a:rPr>
              <a:t>1° gennaio 2025 per le imprese che ricadono nell’ambito della CSRD e non producevano già la DNF - 1° report all’inizio del 2026; </a:t>
            </a:r>
          </a:p>
          <a:p>
            <a:pPr marL="628650" lvl="1" indent="-285750" algn="just">
              <a:buClr>
                <a:srgbClr val="00A197"/>
              </a:buClr>
              <a:buFont typeface="Wingdings" panose="05000000000000000000" pitchFamily="2" charset="2"/>
              <a:buChar char="q"/>
            </a:pPr>
            <a:endParaRPr lang="it-IT" kern="150" dirty="0">
              <a:ea typeface="Calibri" panose="020F0502020204030204" pitchFamily="34" charset="0"/>
              <a:cs typeface="Times New Roman" panose="02020603050405020304" pitchFamily="18" charset="0"/>
            </a:endParaRPr>
          </a:p>
          <a:p>
            <a:pPr marL="628650" lvl="1" indent="-285750" algn="just">
              <a:buClr>
                <a:srgbClr val="00A197"/>
              </a:buClr>
              <a:buFont typeface="Wingdings" panose="05000000000000000000" pitchFamily="2" charset="2"/>
              <a:buChar char="q"/>
            </a:pPr>
            <a:r>
              <a:rPr lang="it-IT" kern="150" dirty="0">
                <a:ea typeface="Calibri" panose="020F0502020204030204" pitchFamily="34" charset="0"/>
                <a:cs typeface="Times New Roman" panose="02020603050405020304" pitchFamily="18" charset="0"/>
              </a:rPr>
              <a:t>1° gennaio 2026 per le PMI quotate che ricadono nell’ambito della CSRD - 1° report all’inizio del 2027, con l’opzione di non applicare la nuova normativa (c.d. “</a:t>
            </a:r>
            <a:r>
              <a:rPr lang="it-IT" kern="150" dirty="0" err="1">
                <a:ea typeface="Calibri" panose="020F0502020204030204" pitchFamily="34" charset="0"/>
                <a:cs typeface="Times New Roman" panose="02020603050405020304" pitchFamily="18" charset="0"/>
              </a:rPr>
              <a:t>opt</a:t>
            </a:r>
            <a:r>
              <a:rPr lang="it-IT" kern="150" dirty="0">
                <a:ea typeface="Calibri" panose="020F0502020204030204" pitchFamily="34" charset="0"/>
                <a:cs typeface="Times New Roman" panose="02020603050405020304" pitchFamily="18" charset="0"/>
              </a:rPr>
              <a:t>-out option”) per due anni (ovvero fino al 1° gennaio 2028), salva la necessità di spiegare perché l’impresa abbia deciso di avvalersi di tale opzione; </a:t>
            </a:r>
          </a:p>
          <a:p>
            <a:pPr marL="628650" lvl="1" indent="-285750" algn="just">
              <a:buClr>
                <a:srgbClr val="00A197"/>
              </a:buClr>
              <a:buFont typeface="Wingdings" panose="05000000000000000000" pitchFamily="2" charset="2"/>
              <a:buChar char="q"/>
            </a:pPr>
            <a:endParaRPr lang="it-IT" kern="150" dirty="0">
              <a:ea typeface="Calibri" panose="020F0502020204030204" pitchFamily="34" charset="0"/>
              <a:cs typeface="Times New Roman" panose="02020603050405020304" pitchFamily="18" charset="0"/>
            </a:endParaRPr>
          </a:p>
          <a:p>
            <a:pPr marL="628650" lvl="1" indent="-285750" algn="just">
              <a:buClr>
                <a:srgbClr val="00A197"/>
              </a:buClr>
              <a:buFont typeface="Wingdings" panose="05000000000000000000" pitchFamily="2" charset="2"/>
              <a:buChar char="q"/>
            </a:pPr>
            <a:r>
              <a:rPr lang="it-IT" kern="150" dirty="0">
                <a:ea typeface="Calibri" panose="020F0502020204030204" pitchFamily="34" charset="0"/>
                <a:cs typeface="Times New Roman" panose="02020603050405020304" pitchFamily="18" charset="0"/>
              </a:rPr>
              <a:t>1° gennaio 2026 per le istituzioni creditizie piccole e non-complesse e le imprese assicurative “captive” - 1° report all’inizio del 2027;</a:t>
            </a:r>
          </a:p>
          <a:p>
            <a:pPr marL="628650" lvl="1" indent="-285750" algn="just">
              <a:buClr>
                <a:srgbClr val="00A197"/>
              </a:buClr>
              <a:buFont typeface="Wingdings" panose="05000000000000000000" pitchFamily="2" charset="2"/>
              <a:buChar char="q"/>
            </a:pPr>
            <a:endParaRPr lang="it-IT" kern="150" dirty="0">
              <a:ea typeface="Calibri" panose="020F0502020204030204" pitchFamily="34" charset="0"/>
              <a:cs typeface="Times New Roman" panose="02020603050405020304" pitchFamily="18" charset="0"/>
            </a:endParaRPr>
          </a:p>
          <a:p>
            <a:pPr marL="628650" lvl="1" indent="-285750" algn="just">
              <a:spcAft>
                <a:spcPts val="600"/>
              </a:spcAft>
              <a:buClr>
                <a:srgbClr val="00A197"/>
              </a:buClr>
              <a:buFont typeface="Wingdings" panose="05000000000000000000" pitchFamily="2" charset="2"/>
              <a:buChar char="q"/>
            </a:pPr>
            <a:r>
              <a:rPr lang="it-IT" kern="150" dirty="0">
                <a:ea typeface="Calibri" panose="020F0502020204030204" pitchFamily="34" charset="0"/>
                <a:cs typeface="Times New Roman" panose="02020603050405020304" pitchFamily="18" charset="0"/>
              </a:rPr>
              <a:t>1° gennaio 2028 per le filiali di imprese extra-UE che ricadono nell’ambito della CSRD -1° report all’inizio del 2029. </a:t>
            </a:r>
          </a:p>
          <a:p>
            <a:pPr marL="285750" indent="-285750">
              <a:buFont typeface="Wingdings" panose="05000000000000000000" pitchFamily="2" charset="2"/>
              <a:buChar char="v"/>
            </a:pPr>
            <a:endParaRPr lang="it-IT" b="1" dirty="0">
              <a:solidFill>
                <a:srgbClr val="00A197"/>
              </a:solidFill>
            </a:endParaRPr>
          </a:p>
          <a:p>
            <a:pPr marL="0" indent="0">
              <a:buFont typeface="Arial" panose="020B0604020202020204" pitchFamily="34" charset="0"/>
              <a:buNone/>
            </a:pPr>
            <a:endParaRPr lang="it-IT" dirty="0"/>
          </a:p>
          <a:p>
            <a:pPr marL="0" indent="0">
              <a:buFont typeface="Arial" panose="020B0604020202020204" pitchFamily="34" charset="0"/>
              <a:buNone/>
            </a:pPr>
            <a:endParaRPr lang="it-IT" dirty="0"/>
          </a:p>
        </p:txBody>
      </p:sp>
      <p:sp>
        <p:nvSpPr>
          <p:cNvPr id="4" name="Segnaposto numero diapositiva 3">
            <a:extLst>
              <a:ext uri="{FF2B5EF4-FFF2-40B4-BE49-F238E27FC236}">
                <a16:creationId xmlns:a16="http://schemas.microsoft.com/office/drawing/2014/main" id="{0EF873A2-6976-90CF-33E7-D0911F2B151C}"/>
              </a:ext>
            </a:extLst>
          </p:cNvPr>
          <p:cNvSpPr>
            <a:spLocks noGrp="1"/>
          </p:cNvSpPr>
          <p:nvPr>
            <p:ph type="sldNum" sz="quarter" idx="5"/>
          </p:nvPr>
        </p:nvSpPr>
        <p:spPr/>
        <p:txBody>
          <a:bodyPr/>
          <a:lstStyle/>
          <a:p>
            <a:fld id="{D797A595-224D-4515-AFFC-CB34EC8B2197}" type="slidenum">
              <a:rPr lang="it-IT" smtClean="0"/>
              <a:t>11</a:t>
            </a:fld>
            <a:endParaRPr lang="it-IT"/>
          </a:p>
        </p:txBody>
      </p:sp>
    </p:spTree>
    <p:extLst>
      <p:ext uri="{BB962C8B-B14F-4D97-AF65-F5344CB8AC3E}">
        <p14:creationId xmlns:p14="http://schemas.microsoft.com/office/powerpoint/2010/main" val="374319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12</a:t>
            </a:fld>
            <a:endParaRPr lang="it-IT"/>
          </a:p>
        </p:txBody>
      </p:sp>
    </p:spTree>
    <p:extLst>
      <p:ext uri="{BB962C8B-B14F-4D97-AF65-F5344CB8AC3E}">
        <p14:creationId xmlns:p14="http://schemas.microsoft.com/office/powerpoint/2010/main" val="138586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13</a:t>
            </a:fld>
            <a:endParaRPr lang="it-IT"/>
          </a:p>
        </p:txBody>
      </p:sp>
    </p:spTree>
    <p:extLst>
      <p:ext uri="{BB962C8B-B14F-4D97-AF65-F5344CB8AC3E}">
        <p14:creationId xmlns:p14="http://schemas.microsoft.com/office/powerpoint/2010/main" val="243735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kern="1200" dirty="0">
                <a:solidFill>
                  <a:schemeClr val="tx1"/>
                </a:solidFill>
                <a:effectLst/>
                <a:latin typeface="+mn-lt"/>
                <a:ea typeface="+mn-ea"/>
                <a:cs typeface="+mn-cs"/>
              </a:rPr>
              <a:t>Tutti siamo consapevoli che questa è l’alternativa, dobbiamo tuttavia considerare 2 aspetti:</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C’è il grigio, un percorso con tappe intermedia (attenzione al catastrofismo)</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Esiste l’adattabilità</a:t>
            </a:r>
            <a:endParaRPr lang="it-IT"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it-IT" sz="1200" kern="1200" dirty="0">
                <a:solidFill>
                  <a:schemeClr val="tx1"/>
                </a:solidFill>
                <a:effectLst/>
                <a:latin typeface="+mn-lt"/>
                <a:ea typeface="+mn-ea"/>
                <a:cs typeface="+mn-cs"/>
              </a:rPr>
              <a:t>Ci sappiamo adattare ai cambiamenti semplici (il fumo al cinema, nei ristoranti; la cintura di sicurezza; i 30 all’ora; la benzina a 2€). Cambiare pelle per salvare la pelle. Come i serpenti</a:t>
            </a:r>
            <a:endParaRPr lang="it-IT"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it-IT" sz="1200" kern="1200" dirty="0">
                <a:solidFill>
                  <a:schemeClr val="tx1"/>
                </a:solidFill>
                <a:effectLst/>
                <a:latin typeface="+mn-lt"/>
                <a:ea typeface="+mn-ea"/>
                <a:cs typeface="+mn-cs"/>
              </a:rPr>
              <a:t>L’evoluzione ci insegna che sopravvive solo chi si sa adattare, cambiando i propri comportamenti (chi emigra, chi fa scorta, ecc.). L’uomo nei millenni ha saputo adattarsi alle mutate condizioni e quindi è sopravvissuto (a differenza dei dinosauri)</a:t>
            </a:r>
            <a:endParaRPr lang="it-IT"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it-IT" sz="1200" kern="1200" dirty="0">
                <a:solidFill>
                  <a:schemeClr val="tx1"/>
                </a:solidFill>
                <a:effectLst/>
                <a:latin typeface="+mn-lt"/>
                <a:ea typeface="+mn-ea"/>
                <a:cs typeface="+mn-cs"/>
              </a:rPr>
              <a:t>66 milioni di anni fa ci fu l’estinzione di massa dell’80% delle specie animali; il 20% sopravvissuto ha dato origine con l’evoluzione alla realtà naturale attuale</a:t>
            </a:r>
            <a:endParaRPr lang="it-IT"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it-IT" sz="1200" kern="1200" dirty="0">
                <a:solidFill>
                  <a:schemeClr val="tx1"/>
                </a:solidFill>
                <a:effectLst/>
                <a:latin typeface="+mn-lt"/>
                <a:ea typeface="+mn-ea"/>
                <a:cs typeface="+mn-cs"/>
              </a:rPr>
              <a:t>L’adattabilità chiede tuttavia tempi adeguati. Oggi abbiamo una velocità sfrenata di cambiamento climatico (contro chi dice che i cambiamenti climatici ci sono stati sempre)</a:t>
            </a:r>
            <a:endParaRPr lang="it-IT" sz="1100" kern="1200" dirty="0">
              <a:solidFill>
                <a:schemeClr val="tx1"/>
              </a:solidFill>
              <a:effectLst/>
              <a:latin typeface="+mn-lt"/>
              <a:ea typeface="+mn-ea"/>
              <a:cs typeface="+mn-cs"/>
            </a:endParaRP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14</a:t>
            </a:fld>
            <a:endParaRPr lang="it-IT"/>
          </a:p>
        </p:txBody>
      </p:sp>
    </p:spTree>
    <p:extLst>
      <p:ext uri="{BB962C8B-B14F-4D97-AF65-F5344CB8AC3E}">
        <p14:creationId xmlns:p14="http://schemas.microsoft.com/office/powerpoint/2010/main" val="3229403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15</a:t>
            </a:fld>
            <a:endParaRPr lang="it-IT"/>
          </a:p>
        </p:txBody>
      </p:sp>
    </p:spTree>
    <p:extLst>
      <p:ext uri="{BB962C8B-B14F-4D97-AF65-F5344CB8AC3E}">
        <p14:creationId xmlns:p14="http://schemas.microsoft.com/office/powerpoint/2010/main" val="3572899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98622-80E3-5B86-8DDD-7D12A2B0456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8BEFB8A-11D0-FE36-39ED-A961177718A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C0BFC1C-EF2F-1960-86F2-459CFDAB6068}"/>
              </a:ext>
            </a:extLst>
          </p:cNvPr>
          <p:cNvSpPr>
            <a:spLocks noGrp="1"/>
          </p:cNvSpPr>
          <p:nvPr>
            <p:ph type="body" idx="1"/>
          </p:nvPr>
        </p:nvSpPr>
        <p:spPr/>
        <p:txBody>
          <a:bodyPr/>
          <a:lstStyle/>
          <a:p>
            <a:pPr marL="171450" indent="-171450">
              <a:buFont typeface="Arial" panose="020B0604020202020204" pitchFamily="34" charset="0"/>
              <a:buChar char="•"/>
            </a:pPr>
            <a:r>
              <a:rPr lang="it-IT" b="1" i="0" dirty="0">
                <a:solidFill>
                  <a:srgbClr val="000000"/>
                </a:solidFill>
                <a:effectLst/>
                <a:latin typeface="Jost"/>
              </a:rPr>
              <a:t>FRIDAYS FOR FUTURE</a:t>
            </a:r>
            <a:r>
              <a:rPr lang="it-IT" b="0" i="0" dirty="0">
                <a:solidFill>
                  <a:srgbClr val="000000"/>
                </a:solidFill>
                <a:effectLst/>
                <a:latin typeface="Jost"/>
              </a:rPr>
              <a:t> è un </a:t>
            </a:r>
            <a:r>
              <a:rPr lang="it-IT" b="1" i="0" dirty="0">
                <a:solidFill>
                  <a:srgbClr val="000000"/>
                </a:solidFill>
                <a:effectLst/>
                <a:latin typeface="Jost"/>
              </a:rPr>
              <a:t>movimento globale per la </a:t>
            </a:r>
            <a:r>
              <a:rPr lang="it-IT" b="1" i="0" u="none" strike="noStrike" dirty="0">
                <a:solidFill>
                  <a:srgbClr val="1DA64A"/>
                </a:solidFill>
                <a:effectLst/>
                <a:latin typeface="Jost"/>
                <a:hlinkClick r:id="rId3"/>
              </a:rPr>
              <a:t>giustizia climatica</a:t>
            </a:r>
            <a:r>
              <a:rPr lang="it-IT" b="1" i="0" dirty="0">
                <a:solidFill>
                  <a:srgbClr val="000000"/>
                </a:solidFill>
                <a:effectLst/>
                <a:latin typeface="Jost"/>
              </a:rPr>
              <a:t> e ambientale </a:t>
            </a:r>
            <a:r>
              <a:rPr lang="it-IT" b="0" i="0" dirty="0">
                <a:solidFill>
                  <a:srgbClr val="000000"/>
                </a:solidFill>
                <a:effectLst/>
                <a:latin typeface="Jost"/>
              </a:rPr>
              <a:t>che riconosce l’</a:t>
            </a:r>
            <a:r>
              <a:rPr lang="it-IT" b="1" i="0" dirty="0">
                <a:solidFill>
                  <a:srgbClr val="000000"/>
                </a:solidFill>
                <a:effectLst/>
                <a:latin typeface="Jost"/>
              </a:rPr>
              <a:t>Emergenza Climatica</a:t>
            </a:r>
            <a:r>
              <a:rPr lang="it-IT" b="0" i="0" dirty="0">
                <a:solidFill>
                  <a:srgbClr val="000000"/>
                </a:solidFill>
                <a:effectLst/>
                <a:latin typeface="Jost"/>
              </a:rPr>
              <a:t> ed esige un percorso sicuro per restare </a:t>
            </a:r>
            <a:r>
              <a:rPr lang="it-IT" b="1" i="0" dirty="0">
                <a:solidFill>
                  <a:srgbClr val="000000"/>
                </a:solidFill>
                <a:effectLst/>
                <a:latin typeface="Jost"/>
              </a:rPr>
              <a:t>sotto +1.5ºC </a:t>
            </a:r>
            <a:r>
              <a:rPr lang="it-IT" b="0" i="0" dirty="0">
                <a:solidFill>
                  <a:srgbClr val="000000"/>
                </a:solidFill>
                <a:effectLst/>
                <a:latin typeface="Jost"/>
              </a:rPr>
              <a:t>come indicato negli </a:t>
            </a:r>
            <a:r>
              <a:rPr lang="it-IT" b="1" i="0" u="none" strike="noStrike" dirty="0">
                <a:solidFill>
                  <a:srgbClr val="1DA64A"/>
                </a:solidFill>
                <a:effectLst/>
                <a:latin typeface="Jost"/>
                <a:hlinkClick r:id="rId4"/>
              </a:rPr>
              <a:t>Accordi di Parigi</a:t>
            </a:r>
            <a:r>
              <a:rPr lang="it-IT" b="0" i="0" dirty="0">
                <a:solidFill>
                  <a:srgbClr val="000000"/>
                </a:solidFill>
                <a:effectLst/>
                <a:latin typeface="Jost"/>
              </a:rPr>
              <a:t> del 2015 e nei rapporti dei climatologi dell’</a:t>
            </a:r>
            <a:r>
              <a:rPr lang="it-IT" b="0" i="0" u="none" strike="noStrike" dirty="0">
                <a:solidFill>
                  <a:srgbClr val="1DA64A"/>
                </a:solidFill>
                <a:effectLst/>
                <a:latin typeface="Jost"/>
                <a:hlinkClick r:id="rId5"/>
              </a:rPr>
              <a:t>IPCC</a:t>
            </a:r>
            <a:r>
              <a:rPr lang="it-IT" b="0" i="0" dirty="0">
                <a:solidFill>
                  <a:srgbClr val="000000"/>
                </a:solidFill>
                <a:effectLst/>
                <a:latin typeface="Jost"/>
              </a:rPr>
              <a:t>. Associazione anche in Italia.</a:t>
            </a:r>
          </a:p>
          <a:p>
            <a:pPr marL="171450" indent="-171450">
              <a:buFont typeface="Arial" panose="020B0604020202020204" pitchFamily="34" charset="0"/>
              <a:buChar char="•"/>
            </a:pPr>
            <a:r>
              <a:rPr lang="it-IT" b="0" i="0" dirty="0">
                <a:solidFill>
                  <a:srgbClr val="1A1A1A"/>
                </a:solidFill>
                <a:effectLst/>
                <a:latin typeface="BreveText"/>
              </a:rPr>
              <a:t>A livello associazionistico, i movimenti più forti oggi sono </a:t>
            </a:r>
            <a:r>
              <a:rPr lang="it-IT" b="1" i="0" u="sng" dirty="0" err="1">
                <a:solidFill>
                  <a:srgbClr val="1A1A1A"/>
                </a:solidFill>
                <a:effectLst/>
                <a:latin typeface="BreveText"/>
                <a:hlinkClick r:id="rId6"/>
              </a:rPr>
              <a:t>Fridays</a:t>
            </a:r>
            <a:r>
              <a:rPr lang="it-IT" b="1" i="0" u="sng" dirty="0">
                <a:solidFill>
                  <a:srgbClr val="1A1A1A"/>
                </a:solidFill>
                <a:effectLst/>
                <a:latin typeface="BreveText"/>
                <a:hlinkClick r:id="rId6"/>
              </a:rPr>
              <a:t> For Future</a:t>
            </a:r>
            <a:r>
              <a:rPr lang="it-IT" b="0" i="0" dirty="0">
                <a:solidFill>
                  <a:srgbClr val="1A1A1A"/>
                </a:solidFill>
                <a:effectLst/>
                <a:latin typeface="BreveText"/>
              </a:rPr>
              <a:t> e </a:t>
            </a:r>
            <a:r>
              <a:rPr lang="it-IT" b="1" i="0" u="sng" dirty="0" err="1">
                <a:solidFill>
                  <a:srgbClr val="1A1A1A"/>
                </a:solidFill>
                <a:effectLst/>
                <a:latin typeface="BreveText"/>
                <a:hlinkClick r:id="rId7"/>
              </a:rPr>
              <a:t>Extinction</a:t>
            </a:r>
            <a:r>
              <a:rPr lang="it-IT" b="1" i="0" u="sng" dirty="0">
                <a:solidFill>
                  <a:srgbClr val="1A1A1A"/>
                </a:solidFill>
                <a:effectLst/>
                <a:latin typeface="BreveText"/>
                <a:hlinkClick r:id="rId7"/>
              </a:rPr>
              <a:t> </a:t>
            </a:r>
            <a:r>
              <a:rPr lang="it-IT" b="1" i="0" u="sng" dirty="0" err="1">
                <a:solidFill>
                  <a:srgbClr val="1A1A1A"/>
                </a:solidFill>
                <a:effectLst/>
                <a:latin typeface="BreveText"/>
                <a:hlinkClick r:id="rId7"/>
              </a:rPr>
              <a:t>Rebellion</a:t>
            </a:r>
            <a:r>
              <a:rPr lang="it-IT" b="0" i="0" dirty="0">
                <a:solidFill>
                  <a:srgbClr val="1A1A1A"/>
                </a:solidFill>
                <a:effectLst/>
                <a:latin typeface="BreveText"/>
              </a:rPr>
              <a:t>. Il primo è la continuazione dello sciopero che Greta Thunberg faceva anni fa, ma su scala globale: una diretta eredità che l'attivista è riuscita a espandere in decine e decine di città sparse in tutto il mondo. Il nome (letteralmente "venerdì per il futuro") viene dal fatto che la </a:t>
            </a:r>
            <a:r>
              <a:rPr lang="it-IT" b="1" i="0" dirty="0">
                <a:solidFill>
                  <a:srgbClr val="1A1A1A"/>
                </a:solidFill>
                <a:effectLst/>
                <a:latin typeface="BreveText"/>
              </a:rPr>
              <a:t>giovanissima attivista svedese protestava ogni venerdì davanti al parlamento del suo paese</a:t>
            </a:r>
            <a:r>
              <a:rPr lang="it-IT" b="0" i="0" dirty="0">
                <a:solidFill>
                  <a:srgbClr val="1A1A1A"/>
                </a:solidFill>
                <a:effectLst/>
                <a:latin typeface="BreveText"/>
              </a:rPr>
              <a:t>. Si tratta ormai di una rete molto ampia e distribuita sul pianeta, e di conseguenza molto eterogenea, ma che ha come capisaldi l’attivismo dei più giovani e la pressione sugli stati. </a:t>
            </a:r>
            <a:r>
              <a:rPr lang="it-IT" b="0" i="0" dirty="0" err="1">
                <a:solidFill>
                  <a:srgbClr val="1A1A1A"/>
                </a:solidFill>
                <a:effectLst/>
                <a:latin typeface="BreveText"/>
              </a:rPr>
              <a:t>Extinction</a:t>
            </a:r>
            <a:r>
              <a:rPr lang="it-IT" b="0" i="0" dirty="0">
                <a:solidFill>
                  <a:srgbClr val="1A1A1A"/>
                </a:solidFill>
                <a:effectLst/>
                <a:latin typeface="BreveText"/>
              </a:rPr>
              <a:t> </a:t>
            </a:r>
            <a:r>
              <a:rPr lang="it-IT" b="0" i="0" dirty="0" err="1">
                <a:solidFill>
                  <a:srgbClr val="1A1A1A"/>
                </a:solidFill>
                <a:effectLst/>
                <a:latin typeface="BreveText"/>
              </a:rPr>
              <a:t>Rebellion</a:t>
            </a:r>
            <a:r>
              <a:rPr lang="it-IT" b="0" i="0" dirty="0">
                <a:solidFill>
                  <a:srgbClr val="1A1A1A"/>
                </a:solidFill>
                <a:effectLst/>
                <a:latin typeface="BreveText"/>
              </a:rPr>
              <a:t>, invece, è molto diverso. Innanzitutto è nato nel Regno Unito ed </a:t>
            </a:r>
            <a:r>
              <a:rPr lang="it-IT" b="1" i="0" dirty="0">
                <a:solidFill>
                  <a:srgbClr val="1A1A1A"/>
                </a:solidFill>
                <a:effectLst/>
                <a:latin typeface="BreveText"/>
              </a:rPr>
              <a:t>è più legato ai movimenti sociali come </a:t>
            </a:r>
            <a:r>
              <a:rPr lang="it-IT" b="1" i="0" dirty="0" err="1">
                <a:solidFill>
                  <a:srgbClr val="1A1A1A"/>
                </a:solidFill>
                <a:effectLst/>
                <a:latin typeface="BreveText"/>
              </a:rPr>
              <a:t>Occupy</a:t>
            </a:r>
            <a:r>
              <a:rPr lang="it-IT" b="1" i="0" dirty="0">
                <a:solidFill>
                  <a:srgbClr val="1A1A1A"/>
                </a:solidFill>
                <a:effectLst/>
                <a:latin typeface="BreveText"/>
              </a:rPr>
              <a:t> Wall Street</a:t>
            </a:r>
            <a:r>
              <a:rPr lang="it-IT" b="0" i="0" dirty="0">
                <a:solidFill>
                  <a:srgbClr val="1A1A1A"/>
                </a:solidFill>
                <a:effectLst/>
                <a:latin typeface="BreveText"/>
              </a:rPr>
              <a:t> e quelli che, molti anni fa, chiamavamo “No Global”. Entrambi i movimenti sono principalmente occidentali e hanno presa quasi solamente in Europa e nell’America del Nord, ma nel caso di ER l’idea è quella di un attivismo basato più sulla disobbedienza che sulla pressione sulle istituzioni.</a:t>
            </a:r>
          </a:p>
          <a:p>
            <a:pPr algn="l"/>
            <a:r>
              <a:rPr lang="it-IT" b="0" i="0" dirty="0">
                <a:solidFill>
                  <a:srgbClr val="202122"/>
                </a:solidFill>
                <a:effectLst/>
                <a:latin typeface="Arial" panose="020B0604020202020204" pitchFamily="34" charset="0"/>
              </a:rPr>
              <a:t>è un'</a:t>
            </a:r>
            <a:r>
              <a:rPr lang="it-IT" b="0" i="0" u="none" strike="noStrike" dirty="0">
                <a:solidFill>
                  <a:srgbClr val="0645AD"/>
                </a:solidFill>
                <a:effectLst/>
                <a:latin typeface="Arial" panose="020B0604020202020204" pitchFamily="34" charset="0"/>
                <a:hlinkClick r:id="rId8" tooltip="Organizzazione non governativa"/>
              </a:rPr>
              <a:t>organizzazione non governativa</a:t>
            </a:r>
            <a:r>
              <a:rPr lang="it-IT" b="0" i="0" dirty="0">
                <a:solidFill>
                  <a:srgbClr val="202122"/>
                </a:solidFill>
                <a:effectLst/>
                <a:latin typeface="Arial" panose="020B0604020202020204" pitchFamily="34" charset="0"/>
              </a:rPr>
              <a:t> </a:t>
            </a:r>
            <a:r>
              <a:rPr lang="it-IT" b="0" i="0" u="none" strike="noStrike" dirty="0">
                <a:solidFill>
                  <a:srgbClr val="0645AD"/>
                </a:solidFill>
                <a:effectLst/>
                <a:latin typeface="Arial" panose="020B0604020202020204" pitchFamily="34" charset="0"/>
                <a:hlinkClick r:id="rId9" tooltip="Ambientalismo"/>
              </a:rPr>
              <a:t>ambientalista</a:t>
            </a:r>
            <a:r>
              <a:rPr lang="it-IT" b="0" i="0" dirty="0">
                <a:solidFill>
                  <a:srgbClr val="202122"/>
                </a:solidFill>
                <a:effectLst/>
                <a:latin typeface="Arial" panose="020B0604020202020204" pitchFamily="34" charset="0"/>
              </a:rPr>
              <a:t> e </a:t>
            </a:r>
            <a:r>
              <a:rPr lang="it-IT" b="0" i="0" u="none" strike="noStrike" dirty="0">
                <a:solidFill>
                  <a:srgbClr val="0645AD"/>
                </a:solidFill>
                <a:effectLst/>
                <a:latin typeface="Arial" panose="020B0604020202020204" pitchFamily="34" charset="0"/>
                <a:hlinkClick r:id="rId10" tooltip="Pacifismo"/>
              </a:rPr>
              <a:t>pacifista</a:t>
            </a:r>
            <a:r>
              <a:rPr lang="it-IT" b="0" i="0" dirty="0">
                <a:solidFill>
                  <a:srgbClr val="202122"/>
                </a:solidFill>
                <a:effectLst/>
                <a:latin typeface="Arial" panose="020B0604020202020204" pitchFamily="34" charset="0"/>
              </a:rPr>
              <a:t> fondata a </a:t>
            </a:r>
            <a:r>
              <a:rPr lang="it-IT" b="0" i="0" u="none" strike="noStrike" dirty="0">
                <a:solidFill>
                  <a:srgbClr val="0645AD"/>
                </a:solidFill>
                <a:effectLst/>
                <a:latin typeface="Arial" panose="020B0604020202020204" pitchFamily="34" charset="0"/>
                <a:hlinkClick r:id="rId11" tooltip="Vancouver"/>
              </a:rPr>
              <a:t>Vancouver</a:t>
            </a:r>
            <a:r>
              <a:rPr lang="it-IT" b="0" i="0" dirty="0">
                <a:solidFill>
                  <a:srgbClr val="202122"/>
                </a:solidFill>
                <a:effectLst/>
                <a:latin typeface="Arial" panose="020B0604020202020204" pitchFamily="34" charset="0"/>
              </a:rPr>
              <a:t> nel </a:t>
            </a:r>
            <a:r>
              <a:rPr lang="it-IT" b="0" i="0" u="none" strike="noStrike" dirty="0">
                <a:solidFill>
                  <a:srgbClr val="0645AD"/>
                </a:solidFill>
                <a:effectLst/>
                <a:latin typeface="Arial" panose="020B0604020202020204" pitchFamily="34" charset="0"/>
                <a:hlinkClick r:id="rId12" tooltip="1971"/>
              </a:rPr>
              <a:t>1971</a:t>
            </a:r>
            <a:r>
              <a:rPr lang="it-IT" b="0" i="0" dirty="0">
                <a:solidFill>
                  <a:srgbClr val="202122"/>
                </a:solidFill>
                <a:effectLst/>
                <a:latin typeface="Arial" panose="020B0604020202020204" pitchFamily="34" charset="0"/>
              </a:rPr>
              <a:t>.</a:t>
            </a:r>
          </a:p>
          <a:p>
            <a:pPr algn="l"/>
            <a:r>
              <a:rPr lang="it-IT" b="0" i="0" dirty="0">
                <a:solidFill>
                  <a:srgbClr val="202122"/>
                </a:solidFill>
                <a:effectLst/>
                <a:latin typeface="Arial" panose="020B0604020202020204" pitchFamily="34" charset="0"/>
              </a:rPr>
              <a:t>Greenpeace è famosa per la sua azione diretta e non violenta per la difesa del </a:t>
            </a:r>
            <a:r>
              <a:rPr lang="it-IT" b="0" i="0" u="none" strike="noStrike" dirty="0">
                <a:solidFill>
                  <a:srgbClr val="0645AD"/>
                </a:solidFill>
                <a:effectLst/>
                <a:latin typeface="Arial" panose="020B0604020202020204" pitchFamily="34" charset="0"/>
                <a:hlinkClick r:id="rId13" tooltip="Clima"/>
              </a:rPr>
              <a:t>clima</a:t>
            </a:r>
            <a:r>
              <a:rPr lang="it-IT" b="0" i="0" dirty="0">
                <a:solidFill>
                  <a:srgbClr val="202122"/>
                </a:solidFill>
                <a:effectLst/>
                <a:latin typeface="Arial" panose="020B0604020202020204" pitchFamily="34" charset="0"/>
              </a:rPr>
              <a:t>, delle </a:t>
            </a:r>
            <a:r>
              <a:rPr lang="it-IT" b="0" i="0" u="none" strike="noStrike" dirty="0">
                <a:solidFill>
                  <a:srgbClr val="0645AD"/>
                </a:solidFill>
                <a:effectLst/>
                <a:latin typeface="Arial" panose="020B0604020202020204" pitchFamily="34" charset="0"/>
                <a:hlinkClick r:id="rId14" tooltip="Balena"/>
              </a:rPr>
              <a:t>balene</a:t>
            </a:r>
            <a:r>
              <a:rPr lang="it-IT" b="0" i="0" dirty="0">
                <a:solidFill>
                  <a:srgbClr val="202122"/>
                </a:solidFill>
                <a:effectLst/>
                <a:latin typeface="Arial" panose="020B0604020202020204" pitchFamily="34" charset="0"/>
              </a:rPr>
              <a:t>, dell'interruzione dei test </a:t>
            </a:r>
            <a:r>
              <a:rPr lang="it-IT" b="0" i="0" u="none" strike="noStrike" dirty="0">
                <a:solidFill>
                  <a:srgbClr val="0645AD"/>
                </a:solidFill>
                <a:effectLst/>
                <a:latin typeface="Arial" panose="020B0604020202020204" pitchFamily="34" charset="0"/>
                <a:hlinkClick r:id="rId15" tooltip="Nucleare"/>
              </a:rPr>
              <a:t>nucleari</a:t>
            </a:r>
            <a:r>
              <a:rPr lang="it-IT" b="0" i="0" dirty="0">
                <a:solidFill>
                  <a:srgbClr val="202122"/>
                </a:solidFill>
                <a:effectLst/>
                <a:latin typeface="Arial" panose="020B0604020202020204" pitchFamily="34" charset="0"/>
              </a:rPr>
              <a:t> e dell'ambiente in generale. Negli ultimi anni l'attività dell'organizzazione si è rivolta ad altre questioni ambientali come il </a:t>
            </a:r>
            <a:r>
              <a:rPr lang="it-IT" b="0" i="0" u="none" strike="noStrike" dirty="0">
                <a:solidFill>
                  <a:srgbClr val="0645AD"/>
                </a:solidFill>
                <a:effectLst/>
                <a:latin typeface="Arial" panose="020B0604020202020204" pitchFamily="34" charset="0"/>
                <a:hlinkClick r:id="rId16" tooltip="Riscaldamento globale"/>
              </a:rPr>
              <a:t>riscaldamento globale</a:t>
            </a:r>
            <a:r>
              <a:rPr lang="it-IT" b="0" i="0" dirty="0">
                <a:solidFill>
                  <a:srgbClr val="202122"/>
                </a:solidFill>
                <a:effectLst/>
                <a:latin typeface="Arial" panose="020B0604020202020204" pitchFamily="34" charset="0"/>
              </a:rPr>
              <a:t>, l'</a:t>
            </a:r>
            <a:r>
              <a:rPr lang="it-IT" b="0" i="0" u="none" strike="noStrike" dirty="0">
                <a:solidFill>
                  <a:srgbClr val="0645AD"/>
                </a:solidFill>
                <a:effectLst/>
                <a:latin typeface="Arial" panose="020B0604020202020204" pitchFamily="34" charset="0"/>
                <a:hlinkClick r:id="rId17" tooltip="Ingegneria genetica"/>
              </a:rPr>
              <a:t>ingegneria genetica</a:t>
            </a:r>
            <a:r>
              <a:rPr lang="it-IT" b="0" i="0" dirty="0">
                <a:solidFill>
                  <a:srgbClr val="202122"/>
                </a:solidFill>
                <a:effectLst/>
                <a:latin typeface="Arial" panose="020B0604020202020204" pitchFamily="34" charset="0"/>
              </a:rPr>
              <a:t> e la </a:t>
            </a:r>
            <a:r>
              <a:rPr lang="it-IT" b="0" i="0" u="none" strike="noStrike" dirty="0">
                <a:solidFill>
                  <a:srgbClr val="0645AD"/>
                </a:solidFill>
                <a:effectLst/>
                <a:latin typeface="Arial" panose="020B0604020202020204" pitchFamily="34" charset="0"/>
                <a:hlinkClick r:id="rId18" tooltip="Pesca a strascico"/>
              </a:rPr>
              <a:t>pesca a strascico</a:t>
            </a:r>
            <a:r>
              <a:rPr lang="it-IT" b="0" i="0" dirty="0">
                <a:solidFill>
                  <a:srgbClr val="202122"/>
                </a:solidFill>
                <a:effectLst/>
                <a:latin typeface="Arial" panose="020B0604020202020204" pitchFamily="34" charset="0"/>
              </a:rPr>
              <a:t>. Greenpeace ha uffici nazionali e regionali in 41 paesi</a:t>
            </a:r>
            <a:r>
              <a:rPr lang="it-IT" b="0" i="0" u="none" strike="noStrike" baseline="30000" dirty="0">
                <a:solidFill>
                  <a:srgbClr val="0645AD"/>
                </a:solidFill>
                <a:effectLst/>
                <a:latin typeface="Arial" panose="020B0604020202020204" pitchFamily="34" charset="0"/>
                <a:hlinkClick r:id="rId19"/>
              </a:rPr>
              <a:t>[1]</a:t>
            </a:r>
            <a:r>
              <a:rPr lang="it-IT" b="0" i="0" dirty="0">
                <a:solidFill>
                  <a:srgbClr val="202122"/>
                </a:solidFill>
                <a:effectLst/>
                <a:latin typeface="Arial" panose="020B0604020202020204" pitchFamily="34" charset="0"/>
              </a:rPr>
              <a:t>, tutti affiliati a Greenpeace International, con sede ad </a:t>
            </a:r>
            <a:r>
              <a:rPr lang="it-IT" b="0" i="0" u="none" strike="noStrike" dirty="0">
                <a:solidFill>
                  <a:srgbClr val="0645AD"/>
                </a:solidFill>
                <a:effectLst/>
                <a:latin typeface="Arial" panose="020B0604020202020204" pitchFamily="34" charset="0"/>
                <a:hlinkClick r:id="rId20" tooltip="Amsterdam"/>
              </a:rPr>
              <a:t>Amsterdam</a:t>
            </a:r>
            <a:r>
              <a:rPr lang="it-IT" b="0" i="0" dirty="0">
                <a:solidFill>
                  <a:srgbClr val="202122"/>
                </a:solidFill>
                <a:effectLst/>
                <a:latin typeface="Arial" panose="020B0604020202020204" pitchFamily="34" charset="0"/>
              </a:rPr>
              <a:t>.</a:t>
            </a:r>
          </a:p>
          <a:p>
            <a:pPr algn="l"/>
            <a:r>
              <a:rPr lang="it-IT" b="0" i="0" dirty="0">
                <a:solidFill>
                  <a:srgbClr val="202122"/>
                </a:solidFill>
                <a:effectLst/>
                <a:latin typeface="Arial" panose="020B0604020202020204" pitchFamily="34" charset="0"/>
              </a:rPr>
              <a:t>L'organizzazione è finanziata tramite i contributi individuali da parte di circa 2,8 milioni donatori e fondazioni no profit, ma non accetta fondi da governi, partiti politici o grandi aziende.</a:t>
            </a:r>
            <a:r>
              <a:rPr lang="it-IT" b="0" i="0" u="none" strike="noStrike" baseline="30000" dirty="0">
                <a:solidFill>
                  <a:srgbClr val="0645AD"/>
                </a:solidFill>
                <a:effectLst/>
                <a:latin typeface="Arial" panose="020B0604020202020204" pitchFamily="34" charset="0"/>
                <a:hlinkClick r:id="rId21"/>
              </a:rPr>
              <a:t>[2]</a:t>
            </a:r>
            <a:r>
              <a:rPr lang="it-IT" b="0" i="0" dirty="0">
                <a:solidFill>
                  <a:srgbClr val="202122"/>
                </a:solidFill>
                <a:effectLst/>
                <a:latin typeface="Arial" panose="020B0604020202020204" pitchFamily="34" charset="0"/>
              </a:rPr>
              <a:t> Non è nemmeno una società di aderenti spontanei, in quanto Greenpeace accetta le donazioni ma non iscrive soci. Greenpeace basa la propria testimonianza su:</a:t>
            </a:r>
          </a:p>
          <a:p>
            <a:pPr algn="l">
              <a:buFont typeface="Arial" panose="020B0604020202020204" pitchFamily="34" charset="0"/>
              <a:buChar char="•"/>
            </a:pPr>
            <a:r>
              <a:rPr lang="it-IT" b="0" i="0" dirty="0">
                <a:solidFill>
                  <a:srgbClr val="202122"/>
                </a:solidFill>
                <a:effectLst/>
                <a:latin typeface="Arial" panose="020B0604020202020204" pitchFamily="34" charset="0"/>
              </a:rPr>
              <a:t>azione diretta e non violenta,</a:t>
            </a:r>
            <a:br>
              <a:rPr lang="it-IT" b="0" i="0" dirty="0">
                <a:solidFill>
                  <a:srgbClr val="202122"/>
                </a:solidFill>
                <a:effectLst/>
                <a:latin typeface="Arial" panose="020B0604020202020204" pitchFamily="34" charset="0"/>
              </a:rPr>
            </a:br>
            <a:r>
              <a:rPr lang="it-IT" b="0" i="0" dirty="0">
                <a:solidFill>
                  <a:srgbClr val="202122"/>
                </a:solidFill>
                <a:effectLst/>
                <a:latin typeface="Arial" panose="020B0604020202020204" pitchFamily="34" charset="0"/>
              </a:rPr>
              <a:t>manifestando direttamente in luoghi ritenuti importanti per i messaggi che vuole trasmettere, ma senza l'uso della forza in parte rifacendosi alle teorie di </a:t>
            </a:r>
            <a:r>
              <a:rPr lang="it-IT" b="0" i="0" u="none" strike="noStrike" dirty="0">
                <a:solidFill>
                  <a:srgbClr val="0645AD"/>
                </a:solidFill>
                <a:effectLst/>
                <a:latin typeface="Arial" panose="020B0604020202020204" pitchFamily="34" charset="0"/>
                <a:hlinkClick r:id="rId22" tooltip="Mahatma Gandhi"/>
              </a:rPr>
              <a:t>Mahatma Gandhi</a:t>
            </a:r>
            <a:endParaRPr lang="it-IT" b="0" i="0" dirty="0">
              <a:solidFill>
                <a:srgbClr val="202122"/>
              </a:solidFill>
              <a:effectLst/>
              <a:latin typeface="Arial" panose="020B0604020202020204" pitchFamily="34" charset="0"/>
            </a:endParaRPr>
          </a:p>
          <a:p>
            <a:pPr algn="l">
              <a:buFont typeface="Arial" panose="020B0604020202020204" pitchFamily="34" charset="0"/>
              <a:buChar char="•"/>
            </a:pPr>
            <a:r>
              <a:rPr lang="it-IT" b="0" i="0" dirty="0">
                <a:solidFill>
                  <a:srgbClr val="202122"/>
                </a:solidFill>
                <a:effectLst/>
                <a:latin typeface="Arial" panose="020B0604020202020204" pitchFamily="34" charset="0"/>
              </a:rPr>
              <a:t>scientificità,</a:t>
            </a:r>
            <a:br>
              <a:rPr lang="it-IT" b="0" i="0" dirty="0">
                <a:solidFill>
                  <a:srgbClr val="202122"/>
                </a:solidFill>
                <a:effectLst/>
                <a:latin typeface="Arial" panose="020B0604020202020204" pitchFamily="34" charset="0"/>
              </a:rPr>
            </a:br>
            <a:r>
              <a:rPr lang="it-IT" b="0" i="0" dirty="0">
                <a:solidFill>
                  <a:srgbClr val="202122"/>
                </a:solidFill>
                <a:effectLst/>
                <a:latin typeface="Arial" panose="020B0604020202020204" pitchFamily="34" charset="0"/>
              </a:rPr>
              <a:t>in quanto ogni dossier, report o altra documentazione sono basati su una precedente ricerca scientifica commissionata in maniera indipendente</a:t>
            </a:r>
          </a:p>
          <a:p>
            <a:pPr algn="l">
              <a:buFont typeface="Arial" panose="020B0604020202020204" pitchFamily="34" charset="0"/>
              <a:buChar char="•"/>
            </a:pPr>
            <a:r>
              <a:rPr lang="it-IT" b="0" i="0" dirty="0">
                <a:solidFill>
                  <a:srgbClr val="202122"/>
                </a:solidFill>
                <a:effectLst/>
                <a:latin typeface="Arial" panose="020B0604020202020204" pitchFamily="34" charset="0"/>
              </a:rPr>
              <a:t>indipendenza,</a:t>
            </a:r>
            <a:br>
              <a:rPr lang="it-IT" b="0" i="0" dirty="0">
                <a:solidFill>
                  <a:srgbClr val="202122"/>
                </a:solidFill>
                <a:effectLst/>
                <a:latin typeface="Arial" panose="020B0604020202020204" pitchFamily="34" charset="0"/>
              </a:rPr>
            </a:br>
            <a:r>
              <a:rPr lang="it-IT" b="0" i="0" dirty="0">
                <a:solidFill>
                  <a:srgbClr val="202122"/>
                </a:solidFill>
                <a:effectLst/>
                <a:latin typeface="Arial" panose="020B0604020202020204" pitchFamily="34" charset="0"/>
              </a:rPr>
              <a:t>in quanto non riceve cospicui sostegni in denaro da nessun ente governativo o multinazionale privata per evitare possibili manipolazioni dei risultati scientifici o delle attività intraprese.</a:t>
            </a:r>
          </a:p>
          <a:p>
            <a:pPr algn="l"/>
            <a:r>
              <a:rPr lang="it-IT" b="0" i="0" dirty="0">
                <a:solidFill>
                  <a:srgbClr val="202122"/>
                </a:solidFill>
                <a:effectLst/>
                <a:latin typeface="Arial" panose="020B0604020202020204" pitchFamily="34" charset="0"/>
              </a:rPr>
              <a:t>Col passare del tempo Greenpeace migliora la propria tecnica di manifestare introducendo nel proprio </a:t>
            </a:r>
            <a:r>
              <a:rPr lang="it-IT" b="0" i="1" dirty="0">
                <a:solidFill>
                  <a:srgbClr val="202122"/>
                </a:solidFill>
                <a:effectLst/>
                <a:latin typeface="Arial" panose="020B0604020202020204" pitchFamily="34" charset="0"/>
              </a:rPr>
              <a:t>modus operandi</a:t>
            </a:r>
            <a:r>
              <a:rPr lang="it-IT" b="0" i="0" dirty="0">
                <a:solidFill>
                  <a:srgbClr val="202122"/>
                </a:solidFill>
                <a:effectLst/>
                <a:latin typeface="Arial" panose="020B0604020202020204" pitchFamily="34" charset="0"/>
              </a:rPr>
              <a:t> la presenza costante di </a:t>
            </a:r>
            <a:r>
              <a:rPr lang="it-IT" b="0" i="0" u="none" strike="noStrike" dirty="0">
                <a:solidFill>
                  <a:srgbClr val="0645AD"/>
                </a:solidFill>
                <a:effectLst/>
                <a:latin typeface="Arial" panose="020B0604020202020204" pitchFamily="34" charset="0"/>
                <a:hlinkClick r:id="rId23" tooltip="Giornalista"/>
              </a:rPr>
              <a:t>giornalisti</a:t>
            </a:r>
            <a:r>
              <a:rPr lang="it-IT" b="0" i="0" dirty="0">
                <a:solidFill>
                  <a:srgbClr val="202122"/>
                </a:solidFill>
                <a:effectLst/>
                <a:latin typeface="Arial" panose="020B0604020202020204" pitchFamily="34" charset="0"/>
              </a:rPr>
              <a:t> e </a:t>
            </a:r>
            <a:r>
              <a:rPr lang="it-IT" b="0" i="0" u="none" strike="noStrike" dirty="0">
                <a:solidFill>
                  <a:srgbClr val="0645AD"/>
                </a:solidFill>
                <a:effectLst/>
                <a:latin typeface="Arial" panose="020B0604020202020204" pitchFamily="34" charset="0"/>
                <a:hlinkClick r:id="rId24" tooltip="Fotoreporter"/>
              </a:rPr>
              <a:t>fotoreporter</a:t>
            </a:r>
            <a:r>
              <a:rPr lang="it-IT" b="0" i="0" dirty="0">
                <a:solidFill>
                  <a:srgbClr val="202122"/>
                </a:solidFill>
                <a:effectLst/>
                <a:latin typeface="Arial" panose="020B0604020202020204" pitchFamily="34" charset="0"/>
              </a:rPr>
              <a:t> per documentare le azioni dirette e non violente, l'utilizzo di gommoni per spostamenti più precisi ed efficaci (spunto preso grazie ai marinai francesi negli episodi legati ai </a:t>
            </a:r>
            <a:r>
              <a:rPr lang="it-IT" b="0" i="0" u="none" strike="noStrike" dirty="0">
                <a:solidFill>
                  <a:srgbClr val="0645AD"/>
                </a:solidFill>
                <a:effectLst/>
                <a:latin typeface="Arial" panose="020B0604020202020204" pitchFamily="34" charset="0"/>
                <a:hlinkClick r:id="rId25" tooltip="Test nucleari"/>
              </a:rPr>
              <a:t>test nucleari</a:t>
            </a:r>
            <a:r>
              <a:rPr lang="it-IT" b="0" i="0" dirty="0">
                <a:solidFill>
                  <a:srgbClr val="202122"/>
                </a:solidFill>
                <a:effectLst/>
                <a:latin typeface="Arial" panose="020B0604020202020204" pitchFamily="34" charset="0"/>
              </a:rPr>
              <a:t> di </a:t>
            </a:r>
            <a:r>
              <a:rPr lang="it-IT" b="0" i="0" u="none" strike="noStrike" dirty="0" err="1">
                <a:solidFill>
                  <a:srgbClr val="0645AD"/>
                </a:solidFill>
                <a:effectLst/>
                <a:latin typeface="Arial" panose="020B0604020202020204" pitchFamily="34" charset="0"/>
                <a:hlinkClick r:id="rId26" tooltip="Moruroa"/>
              </a:rPr>
              <a:t>Moruroa</a:t>
            </a:r>
            <a:r>
              <a:rPr lang="it-IT" b="0" i="0" dirty="0">
                <a:solidFill>
                  <a:srgbClr val="202122"/>
                </a:solidFill>
                <a:effectLst/>
                <a:latin typeface="Arial" panose="020B0604020202020204" pitchFamily="34" charset="0"/>
              </a:rPr>
              <a:t>) e la formazione di equipaggi misti. Il 15 settembre </a:t>
            </a:r>
            <a:r>
              <a:rPr lang="it-IT" b="0" i="0" u="none" strike="noStrike" dirty="0">
                <a:solidFill>
                  <a:srgbClr val="0645AD"/>
                </a:solidFill>
                <a:effectLst/>
                <a:latin typeface="Arial" panose="020B0604020202020204" pitchFamily="34" charset="0"/>
                <a:hlinkClick r:id="rId12" tooltip="1971"/>
              </a:rPr>
              <a:t>1971</a:t>
            </a:r>
            <a:r>
              <a:rPr lang="it-IT" b="0" i="0" dirty="0">
                <a:solidFill>
                  <a:srgbClr val="202122"/>
                </a:solidFill>
                <a:effectLst/>
                <a:latin typeface="Arial" panose="020B0604020202020204" pitchFamily="34" charset="0"/>
              </a:rPr>
              <a:t>, ancora prima che apparisse il nome Greenpeace, una vecchia barca da pesca (la </a:t>
            </a:r>
            <a:r>
              <a:rPr lang="it-IT" b="0" i="1" dirty="0">
                <a:solidFill>
                  <a:srgbClr val="202122"/>
                </a:solidFill>
                <a:effectLst/>
                <a:latin typeface="Arial" panose="020B0604020202020204" pitchFamily="34" charset="0"/>
              </a:rPr>
              <a:t>Phyllis </a:t>
            </a:r>
            <a:r>
              <a:rPr lang="it-IT" b="0" i="1" dirty="0" err="1">
                <a:solidFill>
                  <a:srgbClr val="202122"/>
                </a:solidFill>
                <a:effectLst/>
                <a:latin typeface="Arial" panose="020B0604020202020204" pitchFamily="34" charset="0"/>
              </a:rPr>
              <a:t>Cormack</a:t>
            </a:r>
            <a:r>
              <a:rPr lang="it-IT" b="0" i="0" dirty="0">
                <a:solidFill>
                  <a:srgbClr val="202122"/>
                </a:solidFill>
                <a:effectLst/>
                <a:latin typeface="Arial" panose="020B0604020202020204" pitchFamily="34" charset="0"/>
              </a:rPr>
              <a:t>) salpò da </a:t>
            </a:r>
            <a:r>
              <a:rPr lang="it-IT" b="0" i="0" u="none" strike="noStrike" dirty="0">
                <a:solidFill>
                  <a:srgbClr val="0645AD"/>
                </a:solidFill>
                <a:effectLst/>
                <a:latin typeface="Arial" panose="020B0604020202020204" pitchFamily="34" charset="0"/>
                <a:hlinkClick r:id="rId11" tooltip="Vancouver"/>
              </a:rPr>
              <a:t>Vancouver</a:t>
            </a:r>
            <a:r>
              <a:rPr lang="it-IT" b="0" i="0" dirty="0">
                <a:solidFill>
                  <a:srgbClr val="202122"/>
                </a:solidFill>
                <a:effectLst/>
                <a:latin typeface="Arial" panose="020B0604020202020204" pitchFamily="34" charset="0"/>
              </a:rPr>
              <a:t> (costa occidentale del </a:t>
            </a:r>
            <a:r>
              <a:rPr lang="it-IT" b="0" i="0" u="none" strike="noStrike" dirty="0">
                <a:solidFill>
                  <a:srgbClr val="0645AD"/>
                </a:solidFill>
                <a:effectLst/>
                <a:latin typeface="Arial" panose="020B0604020202020204" pitchFamily="34" charset="0"/>
                <a:hlinkClick r:id="rId27" tooltip="Canada"/>
              </a:rPr>
              <a:t>Canada</a:t>
            </a:r>
            <a:r>
              <a:rPr lang="it-IT" b="0" i="0" dirty="0">
                <a:solidFill>
                  <a:srgbClr val="202122"/>
                </a:solidFill>
                <a:effectLst/>
                <a:latin typeface="Arial" panose="020B0604020202020204" pitchFamily="34" charset="0"/>
              </a:rPr>
              <a:t>) con a bordo dodici volontari. Tra loro c'erano </a:t>
            </a:r>
            <a:r>
              <a:rPr lang="it-IT" b="0" i="0" u="none" strike="noStrike" dirty="0">
                <a:solidFill>
                  <a:srgbClr val="BA0000"/>
                </a:solidFill>
                <a:effectLst/>
                <a:latin typeface="Arial" panose="020B0604020202020204" pitchFamily="34" charset="0"/>
                <a:hlinkClick r:id="rId28" tooltip="Jim Bohlen (la pagina non esiste)"/>
              </a:rPr>
              <a:t>Jim </a:t>
            </a:r>
            <a:r>
              <a:rPr lang="it-IT" b="0" i="0" u="none" strike="noStrike" dirty="0" err="1">
                <a:solidFill>
                  <a:srgbClr val="BA0000"/>
                </a:solidFill>
                <a:effectLst/>
                <a:latin typeface="Arial" panose="020B0604020202020204" pitchFamily="34" charset="0"/>
                <a:hlinkClick r:id="rId28" tooltip="Jim Bohlen (la pagina non esiste)"/>
              </a:rPr>
              <a:t>Bohlen</a:t>
            </a:r>
            <a:r>
              <a:rPr lang="it-IT" b="0" i="0" dirty="0">
                <a:solidFill>
                  <a:srgbClr val="202122"/>
                </a:solidFill>
                <a:effectLst/>
                <a:latin typeface="Arial" panose="020B0604020202020204" pitchFamily="34" charset="0"/>
              </a:rPr>
              <a:t>, </a:t>
            </a:r>
            <a:r>
              <a:rPr lang="it-IT" b="0" i="0" u="none" strike="noStrike" dirty="0">
                <a:solidFill>
                  <a:srgbClr val="BA0000"/>
                </a:solidFill>
                <a:effectLst/>
                <a:latin typeface="Arial" panose="020B0604020202020204" pitchFamily="34" charset="0"/>
                <a:hlinkClick r:id="rId29" tooltip="Irving Stowe (la pagina non esiste)"/>
              </a:rPr>
              <a:t>Irving Stowe</a:t>
            </a:r>
            <a:r>
              <a:rPr lang="it-IT" b="0" i="0" dirty="0">
                <a:solidFill>
                  <a:srgbClr val="202122"/>
                </a:solidFill>
                <a:effectLst/>
                <a:latin typeface="Arial" panose="020B0604020202020204" pitchFamily="34" charset="0"/>
              </a:rPr>
              <a:t>, </a:t>
            </a:r>
            <a:r>
              <a:rPr lang="it-IT" b="0" i="0" u="none" strike="noStrike" dirty="0">
                <a:solidFill>
                  <a:srgbClr val="BA0000"/>
                </a:solidFill>
                <a:effectLst/>
                <a:latin typeface="Arial" panose="020B0604020202020204" pitchFamily="34" charset="0"/>
                <a:hlinkClick r:id="rId30" tooltip="Paul Cote (la pagina non esiste)"/>
              </a:rPr>
              <a:t>Paul Cote</a:t>
            </a:r>
            <a:r>
              <a:rPr lang="it-IT" b="0" i="0" dirty="0">
                <a:solidFill>
                  <a:srgbClr val="202122"/>
                </a:solidFill>
                <a:effectLst/>
                <a:latin typeface="Arial" panose="020B0604020202020204" pitchFamily="34" charset="0"/>
              </a:rPr>
              <a:t> e tra i giornalisti c'erano </a:t>
            </a:r>
            <a:r>
              <a:rPr lang="it-IT" b="0" i="0" u="none" strike="noStrike" dirty="0">
                <a:solidFill>
                  <a:srgbClr val="BA0000"/>
                </a:solidFill>
                <a:effectLst/>
                <a:latin typeface="Arial" panose="020B0604020202020204" pitchFamily="34" charset="0"/>
                <a:hlinkClick r:id="rId31" tooltip="Robert Hunter (giornalista) (la pagina non esiste)"/>
              </a:rPr>
              <a:t>Robert Hunter</a:t>
            </a:r>
            <a:r>
              <a:rPr lang="it-IT" b="0" i="0" dirty="0">
                <a:solidFill>
                  <a:srgbClr val="202122"/>
                </a:solidFill>
                <a:effectLst/>
                <a:latin typeface="Arial" panose="020B0604020202020204" pitchFamily="34" charset="0"/>
              </a:rPr>
              <a:t> del </a:t>
            </a:r>
            <a:r>
              <a:rPr lang="it-IT" b="0" i="1" dirty="0">
                <a:solidFill>
                  <a:srgbClr val="202122"/>
                </a:solidFill>
                <a:effectLst/>
                <a:latin typeface="Arial" panose="020B0604020202020204" pitchFamily="34" charset="0"/>
              </a:rPr>
              <a:t>Vancouver Sun</a:t>
            </a:r>
            <a:r>
              <a:rPr lang="it-IT" b="0" i="0" dirty="0">
                <a:solidFill>
                  <a:srgbClr val="202122"/>
                </a:solidFill>
                <a:effectLst/>
                <a:latin typeface="Arial" panose="020B0604020202020204" pitchFamily="34" charset="0"/>
              </a:rPr>
              <a:t>, </a:t>
            </a:r>
            <a:r>
              <a:rPr lang="it-IT" b="0" i="0" u="none" strike="noStrike" dirty="0">
                <a:solidFill>
                  <a:srgbClr val="BA0000"/>
                </a:solidFill>
                <a:effectLst/>
                <a:latin typeface="Arial" panose="020B0604020202020204" pitchFamily="34" charset="0"/>
                <a:hlinkClick r:id="rId32" tooltip="Ben Metcalfe (la pagina non esiste)"/>
              </a:rPr>
              <a:t>Ben Metcalfe</a:t>
            </a:r>
            <a:r>
              <a:rPr lang="it-IT" b="0" i="0" dirty="0">
                <a:solidFill>
                  <a:srgbClr val="202122"/>
                </a:solidFill>
                <a:effectLst/>
                <a:latin typeface="Arial" panose="020B0604020202020204" pitchFamily="34" charset="0"/>
              </a:rPr>
              <a:t> della </a:t>
            </a:r>
            <a:r>
              <a:rPr lang="it-IT" b="0" i="1" dirty="0">
                <a:solidFill>
                  <a:srgbClr val="202122"/>
                </a:solidFill>
                <a:effectLst/>
                <a:latin typeface="Arial" panose="020B0604020202020204" pitchFamily="34" charset="0"/>
              </a:rPr>
              <a:t>Canadian Broadcasting Corporation</a:t>
            </a:r>
            <a:r>
              <a:rPr lang="it-IT" b="0" i="0" dirty="0">
                <a:solidFill>
                  <a:srgbClr val="202122"/>
                </a:solidFill>
                <a:effectLst/>
                <a:latin typeface="Arial" panose="020B0604020202020204" pitchFamily="34" charset="0"/>
              </a:rPr>
              <a:t> e </a:t>
            </a:r>
            <a:r>
              <a:rPr lang="it-IT" b="0" i="0" u="none" strike="noStrike" dirty="0">
                <a:solidFill>
                  <a:srgbClr val="0645AD"/>
                </a:solidFill>
                <a:effectLst/>
                <a:latin typeface="Arial" panose="020B0604020202020204" pitchFamily="34" charset="0"/>
                <a:hlinkClick r:id="rId33" tooltip="Bob Cummings"/>
              </a:rPr>
              <a:t>Bob Cummings</a:t>
            </a:r>
            <a:r>
              <a:rPr lang="it-IT" b="0" i="0" dirty="0">
                <a:solidFill>
                  <a:srgbClr val="202122"/>
                </a:solidFill>
                <a:effectLst/>
                <a:latin typeface="Arial" panose="020B0604020202020204" pitchFamily="34" charset="0"/>
              </a:rPr>
              <a:t> del </a:t>
            </a:r>
            <a:r>
              <a:rPr lang="it-IT" b="0" i="1" dirty="0">
                <a:solidFill>
                  <a:srgbClr val="202122"/>
                </a:solidFill>
                <a:effectLst/>
                <a:latin typeface="Arial" panose="020B0604020202020204" pitchFamily="34" charset="0"/>
              </a:rPr>
              <a:t>Georgia </a:t>
            </a:r>
            <a:r>
              <a:rPr lang="it-IT" b="0" i="1" dirty="0" err="1">
                <a:solidFill>
                  <a:srgbClr val="202122"/>
                </a:solidFill>
                <a:effectLst/>
                <a:latin typeface="Arial" panose="020B0604020202020204" pitchFamily="34" charset="0"/>
              </a:rPr>
              <a:t>Strait</a:t>
            </a:r>
            <a:r>
              <a:rPr lang="it-IT" b="0" i="0" dirty="0">
                <a:solidFill>
                  <a:srgbClr val="202122"/>
                </a:solidFill>
                <a:effectLst/>
                <a:latin typeface="Arial" panose="020B0604020202020204" pitchFamily="34" charset="0"/>
              </a:rPr>
              <a:t>.</a:t>
            </a:r>
          </a:p>
          <a:p>
            <a:pPr algn="l"/>
            <a:r>
              <a:rPr lang="it-IT" b="0" i="0" dirty="0">
                <a:solidFill>
                  <a:srgbClr val="202122"/>
                </a:solidFill>
                <a:effectLst/>
                <a:latin typeface="Arial" panose="020B0604020202020204" pitchFamily="34" charset="0"/>
              </a:rPr>
              <a:t>Lo scopo era d'impedire l'esplosione di una </a:t>
            </a:r>
            <a:r>
              <a:rPr lang="it-IT" b="0" i="0" u="none" strike="noStrike" dirty="0">
                <a:solidFill>
                  <a:srgbClr val="0645AD"/>
                </a:solidFill>
                <a:effectLst/>
                <a:latin typeface="Arial" panose="020B0604020202020204" pitchFamily="34" charset="0"/>
                <a:hlinkClick r:id="rId34" tooltip="Bomba nucleare"/>
              </a:rPr>
              <a:t>bomba nucleare</a:t>
            </a:r>
            <a:r>
              <a:rPr lang="it-IT" b="0" i="0" dirty="0">
                <a:solidFill>
                  <a:srgbClr val="202122"/>
                </a:solidFill>
                <a:effectLst/>
                <a:latin typeface="Arial" panose="020B0604020202020204" pitchFamily="34" charset="0"/>
              </a:rPr>
              <a:t> ad </a:t>
            </a:r>
            <a:r>
              <a:rPr lang="it-IT" b="0" i="0" u="none" strike="noStrike" dirty="0" err="1">
                <a:solidFill>
                  <a:srgbClr val="0645AD"/>
                </a:solidFill>
                <a:effectLst/>
                <a:latin typeface="Arial" panose="020B0604020202020204" pitchFamily="34" charset="0"/>
                <a:hlinkClick r:id="rId35" tooltip="Amchitka"/>
              </a:rPr>
              <a:t>Amchitka</a:t>
            </a:r>
            <a:r>
              <a:rPr lang="it-IT" b="0" i="0" dirty="0">
                <a:solidFill>
                  <a:srgbClr val="202122"/>
                </a:solidFill>
                <a:effectLst/>
                <a:latin typeface="Arial" panose="020B0604020202020204" pitchFamily="34" charset="0"/>
              </a:rPr>
              <a:t> (un'isola nell'</a:t>
            </a:r>
            <a:r>
              <a:rPr lang="it-IT" b="0" i="0" u="none" strike="noStrike" dirty="0">
                <a:solidFill>
                  <a:srgbClr val="0645AD"/>
                </a:solidFill>
                <a:effectLst/>
                <a:latin typeface="Arial" panose="020B0604020202020204" pitchFamily="34" charset="0"/>
                <a:hlinkClick r:id="rId36" tooltip="Oceano Pacifico"/>
              </a:rPr>
              <a:t>oceano Pacifico</a:t>
            </a:r>
            <a:r>
              <a:rPr lang="it-IT" b="0" i="0" dirty="0">
                <a:solidFill>
                  <a:srgbClr val="202122"/>
                </a:solidFill>
                <a:effectLst/>
                <a:latin typeface="Arial" panose="020B0604020202020204" pitchFamily="34" charset="0"/>
              </a:rPr>
              <a:t> settentrionale vicino alla costa dell'</a:t>
            </a:r>
            <a:r>
              <a:rPr lang="it-IT" b="0" i="0" u="none" strike="noStrike" dirty="0">
                <a:solidFill>
                  <a:srgbClr val="0645AD"/>
                </a:solidFill>
                <a:effectLst/>
                <a:latin typeface="Arial" panose="020B0604020202020204" pitchFamily="34" charset="0"/>
                <a:hlinkClick r:id="rId37" tooltip="Alaska"/>
              </a:rPr>
              <a:t>Alaska</a:t>
            </a:r>
            <a:r>
              <a:rPr lang="it-IT" b="0" i="0" dirty="0">
                <a:solidFill>
                  <a:srgbClr val="202122"/>
                </a:solidFill>
                <a:effectLst/>
                <a:latin typeface="Arial" panose="020B0604020202020204" pitchFamily="34" charset="0"/>
              </a:rPr>
              <a:t>) perché lo scoppio avrebbe potuto danneggiare una zona naturale protetta (ultimo rifugio per 3000 </a:t>
            </a:r>
            <a:r>
              <a:rPr lang="it-IT" b="0" i="0" u="none" strike="noStrike" dirty="0">
                <a:solidFill>
                  <a:srgbClr val="0645AD"/>
                </a:solidFill>
                <a:effectLst/>
                <a:latin typeface="Arial" panose="020B0604020202020204" pitchFamily="34" charset="0"/>
                <a:hlinkClick r:id="rId38" tooltip="Enhydra lutris"/>
              </a:rPr>
              <a:t>lontre di mare</a:t>
            </a:r>
            <a:r>
              <a:rPr lang="it-IT" b="0" i="0" dirty="0">
                <a:solidFill>
                  <a:srgbClr val="202122"/>
                </a:solidFill>
                <a:effectLst/>
                <a:latin typeface="Arial" panose="020B0604020202020204" pitchFamily="34" charset="0"/>
              </a:rPr>
              <a:t> in pericolo e casa per </a:t>
            </a:r>
            <a:r>
              <a:rPr lang="it-IT" b="0" i="0" u="none" strike="noStrike" dirty="0">
                <a:solidFill>
                  <a:srgbClr val="0645AD"/>
                </a:solidFill>
                <a:effectLst/>
                <a:latin typeface="Arial" panose="020B0604020202020204" pitchFamily="34" charset="0"/>
                <a:hlinkClick r:id="rId39" tooltip="Haliaeetus leucocephalus"/>
              </a:rPr>
              <a:t>aquile di mare </a:t>
            </a:r>
            <a:r>
              <a:rPr lang="it-IT" b="0" i="0" u="none" strike="noStrike" dirty="0" err="1">
                <a:solidFill>
                  <a:srgbClr val="0645AD"/>
                </a:solidFill>
                <a:effectLst/>
                <a:latin typeface="Arial" panose="020B0604020202020204" pitchFamily="34" charset="0"/>
                <a:hlinkClick r:id="rId39" tooltip="Haliaeetus leucocephalus"/>
              </a:rPr>
              <a:t>testabianca</a:t>
            </a:r>
            <a:r>
              <a:rPr lang="it-IT" b="0" i="0" dirty="0">
                <a:solidFill>
                  <a:srgbClr val="202122"/>
                </a:solidFill>
                <a:effectLst/>
                <a:latin typeface="Arial" panose="020B0604020202020204" pitchFamily="34" charset="0"/>
              </a:rPr>
              <a:t> e </a:t>
            </a:r>
            <a:r>
              <a:rPr lang="it-IT" b="0" i="0" u="none" strike="noStrike" dirty="0">
                <a:solidFill>
                  <a:srgbClr val="0645AD"/>
                </a:solidFill>
                <a:effectLst/>
                <a:latin typeface="Arial" panose="020B0604020202020204" pitchFamily="34" charset="0"/>
                <a:hlinkClick r:id="rId40" tooltip="Falco peregrinus"/>
              </a:rPr>
              <a:t>falchi pellegrino</a:t>
            </a:r>
            <a:r>
              <a:rPr lang="it-IT" b="0" i="0" dirty="0">
                <a:solidFill>
                  <a:srgbClr val="202122"/>
                </a:solidFill>
                <a:effectLst/>
                <a:latin typeface="Arial" panose="020B0604020202020204" pitchFamily="34" charset="0"/>
              </a:rPr>
              <a:t>) provocando un terremoto e un maremoto. Il rischio era alto e i volontari speravano d'impedire l'esperimento per il fatto di essere fisicamente presenti sul posto con un'imbarcazione. A bordo c'erano anche dei giornalisti per poter documentare il viaggio. Il gruppo di protesta si faceva chiamare </a:t>
            </a:r>
            <a:r>
              <a:rPr lang="it-IT" b="0" i="0" u="none" strike="noStrike" dirty="0">
                <a:solidFill>
                  <a:srgbClr val="BA0000"/>
                </a:solidFill>
                <a:effectLst/>
                <a:latin typeface="Arial" panose="020B0604020202020204" pitchFamily="34" charset="0"/>
                <a:hlinkClick r:id="rId41" tooltip="Don't Make a Wave Committee (la pagina non esiste)"/>
              </a:rPr>
              <a:t>Comitato "Non create l'onda"</a:t>
            </a:r>
            <a:r>
              <a:rPr lang="it-IT" b="0" i="0" dirty="0">
                <a:solidFill>
                  <a:srgbClr val="202122"/>
                </a:solidFill>
                <a:effectLst/>
                <a:latin typeface="Arial" panose="020B0604020202020204" pitchFamily="34" charset="0"/>
              </a:rPr>
              <a:t>, ma durante il primo viaggio l'imbarcazione fu ribattezzata </a:t>
            </a:r>
            <a:r>
              <a:rPr lang="it-IT" b="0" i="1" dirty="0">
                <a:solidFill>
                  <a:srgbClr val="202122"/>
                </a:solidFill>
                <a:effectLst/>
                <a:latin typeface="Arial" panose="020B0604020202020204" pitchFamily="34" charset="0"/>
              </a:rPr>
              <a:t>Greenpeace</a:t>
            </a:r>
            <a:r>
              <a:rPr lang="it-IT" b="0" i="0" dirty="0">
                <a:solidFill>
                  <a:srgbClr val="202122"/>
                </a:solidFill>
                <a:effectLst/>
                <a:latin typeface="Arial" panose="020B0604020202020204" pitchFamily="34" charset="0"/>
              </a:rPr>
              <a:t>. L'imbarcazione fu intercettata dalla guardia costiera nei pressi dell'isola di </a:t>
            </a:r>
            <a:r>
              <a:rPr lang="it-IT" b="0" i="0" dirty="0" err="1">
                <a:solidFill>
                  <a:srgbClr val="202122"/>
                </a:solidFill>
                <a:effectLst/>
                <a:latin typeface="Arial" panose="020B0604020202020204" pitchFamily="34" charset="0"/>
              </a:rPr>
              <a:t>Akutan</a:t>
            </a:r>
            <a:r>
              <a:rPr lang="it-IT" b="0" i="0" dirty="0">
                <a:solidFill>
                  <a:srgbClr val="202122"/>
                </a:solidFill>
                <a:effectLst/>
                <a:latin typeface="Arial" panose="020B0604020202020204" pitchFamily="34" charset="0"/>
              </a:rPr>
              <a:t> con motivazioni legate a formalità doganali e, anche a causa delle continue cattive condizioni meteorologiche, sfibrati, i volontari decisero di abbandonare l'impresa. Con grande stupore scoprirono di essere sulle prime pagine di tutti i giornali con sostegno da parte di molte persone. Nel viaggio di ritorno l'equipaggio incontrò un gruppo di indiani </a:t>
            </a:r>
            <a:r>
              <a:rPr lang="it-IT" b="0" i="0" u="none" strike="noStrike" dirty="0">
                <a:solidFill>
                  <a:srgbClr val="0645AD"/>
                </a:solidFill>
                <a:effectLst/>
                <a:latin typeface="Arial" panose="020B0604020202020204" pitchFamily="34" charset="0"/>
                <a:hlinkClick r:id="rId42" tooltip="Kwakiutl"/>
              </a:rPr>
              <a:t>Kwakiutl</a:t>
            </a:r>
            <a:r>
              <a:rPr lang="it-IT" b="0" i="0" dirty="0">
                <a:solidFill>
                  <a:srgbClr val="202122"/>
                </a:solidFill>
                <a:effectLst/>
                <a:latin typeface="Arial" panose="020B0604020202020204" pitchFamily="34" charset="0"/>
              </a:rPr>
              <a:t>, che rivelò una profezia secondo cui dei "Guerrieri dell'arcobaleno" avrebbero salvato il mondo prima che fosse troppo tardi e li dichiararono fratelli di sangue.</a:t>
            </a:r>
          </a:p>
          <a:p>
            <a:pPr algn="l"/>
            <a:r>
              <a:rPr lang="it-IT" b="0" i="0" dirty="0">
                <a:solidFill>
                  <a:srgbClr val="202122"/>
                </a:solidFill>
                <a:effectLst/>
                <a:latin typeface="Arial" panose="020B0604020202020204" pitchFamily="34" charset="0"/>
              </a:rPr>
              <a:t>Grazie all'inaspettato sostegno della gente (economico e di volontari) si riuscì a progettare una nuova spedizione chiamata </a:t>
            </a:r>
            <a:r>
              <a:rPr lang="it-IT" b="0" i="1" dirty="0">
                <a:solidFill>
                  <a:srgbClr val="202122"/>
                </a:solidFill>
                <a:effectLst/>
                <a:latin typeface="Arial" panose="020B0604020202020204" pitchFamily="34" charset="0"/>
              </a:rPr>
              <a:t>Greenpeace Too</a:t>
            </a:r>
            <a:r>
              <a:rPr lang="it-IT" b="0" i="0" dirty="0">
                <a:solidFill>
                  <a:srgbClr val="202122"/>
                </a:solidFill>
                <a:effectLst/>
                <a:latin typeface="Arial" panose="020B0604020202020204" pitchFamily="34" charset="0"/>
              </a:rPr>
              <a:t>, ma la distanza da coprire era troppa e il tempo a disposizione poco, il test venne portato a termine ugualmente il 6 novembre. Si scatenarono molte proteste tra Canada e </a:t>
            </a:r>
            <a:r>
              <a:rPr lang="it-IT" b="0" i="0" u="none" strike="noStrike" dirty="0">
                <a:solidFill>
                  <a:srgbClr val="0645AD"/>
                </a:solidFill>
                <a:effectLst/>
                <a:latin typeface="Arial" panose="020B0604020202020204" pitchFamily="34" charset="0"/>
                <a:hlinkClick r:id="rId43" tooltip="Stati Uniti d'America"/>
              </a:rPr>
              <a:t>USA</a:t>
            </a:r>
            <a:r>
              <a:rPr lang="it-IT" b="0" i="0" dirty="0">
                <a:solidFill>
                  <a:srgbClr val="202122"/>
                </a:solidFill>
                <a:effectLst/>
                <a:latin typeface="Arial" panose="020B0604020202020204" pitchFamily="34" charset="0"/>
              </a:rPr>
              <a:t>, tanto da rendere nota pubblicamente la volontà di non effettuare ulteriori test, da quella volta </a:t>
            </a:r>
            <a:r>
              <a:rPr lang="it-IT" b="0" i="0" dirty="0" err="1">
                <a:solidFill>
                  <a:srgbClr val="202122"/>
                </a:solidFill>
                <a:effectLst/>
                <a:latin typeface="Arial" panose="020B0604020202020204" pitchFamily="34" charset="0"/>
              </a:rPr>
              <a:t>Amchitka</a:t>
            </a:r>
            <a:r>
              <a:rPr lang="it-IT" b="0" i="0" dirty="0">
                <a:solidFill>
                  <a:srgbClr val="202122"/>
                </a:solidFill>
                <a:effectLst/>
                <a:latin typeface="Arial" panose="020B0604020202020204" pitchFamily="34" charset="0"/>
              </a:rPr>
              <a:t> è una riserva naturale per uccelli.</a:t>
            </a:r>
          </a:p>
          <a:p>
            <a:pPr algn="l"/>
            <a:r>
              <a:rPr lang="it-IT" b="0" i="0" dirty="0">
                <a:solidFill>
                  <a:srgbClr val="202122"/>
                </a:solidFill>
                <a:effectLst/>
                <a:latin typeface="Arial" panose="020B0604020202020204" pitchFamily="34" charset="0"/>
              </a:rPr>
              <a:t>Alcuni tra i volontari della spedizione appartenevano al gruppo religioso dei </a:t>
            </a:r>
            <a:r>
              <a:rPr lang="it-IT" b="0" i="0" u="none" strike="noStrike" dirty="0">
                <a:solidFill>
                  <a:srgbClr val="0645AD"/>
                </a:solidFill>
                <a:effectLst/>
                <a:latin typeface="Arial" panose="020B0604020202020204" pitchFamily="34" charset="0"/>
                <a:hlinkClick r:id="rId44" tooltip="Quaccheri"/>
              </a:rPr>
              <a:t>quaccheri</a:t>
            </a:r>
            <a:r>
              <a:rPr lang="it-IT" b="0" i="0" dirty="0">
                <a:solidFill>
                  <a:srgbClr val="202122"/>
                </a:solidFill>
                <a:effectLst/>
                <a:latin typeface="Arial" panose="020B0604020202020204" pitchFamily="34" charset="0"/>
              </a:rPr>
              <a:t>, che crede nella pratica delle proteste non violente. Questa prima azione diretta e non violenta diverrà tipica della testimonianza di Greenpeace.</a:t>
            </a:r>
          </a:p>
          <a:p>
            <a:pPr algn="l"/>
            <a:r>
              <a:rPr lang="it-IT" b="1" i="0" dirty="0">
                <a:solidFill>
                  <a:srgbClr val="00A197"/>
                </a:solidFill>
                <a:effectLst/>
                <a:latin typeface="BreveText"/>
              </a:rPr>
              <a:t>Severn </a:t>
            </a:r>
            <a:r>
              <a:rPr lang="it-IT" b="1" i="0" dirty="0" err="1">
                <a:solidFill>
                  <a:srgbClr val="00A197"/>
                </a:solidFill>
                <a:effectLst/>
                <a:latin typeface="BreveText"/>
              </a:rPr>
              <a:t>Cullis</a:t>
            </a:r>
            <a:r>
              <a:rPr lang="it-IT" b="1" i="0" dirty="0">
                <a:solidFill>
                  <a:srgbClr val="00A197"/>
                </a:solidFill>
                <a:effectLst/>
                <a:latin typeface="BreveText"/>
              </a:rPr>
              <a:t>-Suzuki</a:t>
            </a:r>
            <a:r>
              <a:rPr lang="it-IT" b="0" i="0" dirty="0">
                <a:solidFill>
                  <a:srgbClr val="1A1A1A"/>
                </a:solidFill>
                <a:effectLst/>
                <a:latin typeface="BreveText"/>
              </a:rPr>
              <a:t>. Nel 1992 Severn aveva appena 12 anni e con altre tre giovani attiviste viaggiò per migliaia di chilometri per andare al summit sul clima delle Nazioni Unite (non si chiamava ancora </a:t>
            </a:r>
            <a:r>
              <a:rPr lang="it-IT" b="0" i="0" dirty="0" err="1">
                <a:solidFill>
                  <a:srgbClr val="1A1A1A"/>
                </a:solidFill>
                <a:effectLst/>
                <a:latin typeface="BreveText"/>
              </a:rPr>
              <a:t>Cop</a:t>
            </a:r>
            <a:r>
              <a:rPr lang="it-IT" b="0" i="0" dirty="0">
                <a:solidFill>
                  <a:srgbClr val="1A1A1A"/>
                </a:solidFill>
                <a:effectLst/>
                <a:latin typeface="BreveText"/>
              </a:rPr>
              <a:t>).</a:t>
            </a:r>
          </a:p>
          <a:p>
            <a:pPr algn="l"/>
            <a:r>
              <a:rPr lang="it-IT" b="0" i="0" dirty="0">
                <a:solidFill>
                  <a:srgbClr val="1A1A1A"/>
                </a:solidFill>
                <a:effectLst/>
                <a:latin typeface="BreveText"/>
              </a:rPr>
              <a:t>Col suo discorso la giovane attivista canadese passò alla storia come </a:t>
            </a:r>
            <a:r>
              <a:rPr lang="it-IT" b="1" i="0" dirty="0">
                <a:solidFill>
                  <a:srgbClr val="1A1A1A"/>
                </a:solidFill>
                <a:effectLst/>
                <a:latin typeface="BreveText"/>
              </a:rPr>
              <a:t>"</a:t>
            </a:r>
            <a:r>
              <a:rPr lang="it-IT" b="1" i="1" u="sng" dirty="0">
                <a:solidFill>
                  <a:srgbClr val="00A197"/>
                </a:solidFill>
                <a:effectLst/>
                <a:latin typeface="BreveText"/>
                <a:hlinkClick r:id="rId45">
                  <a:extLst>
                    <a:ext uri="{A12FA001-AC4F-418D-AE19-62706E023703}">
                      <ahyp:hlinkClr xmlns:ahyp="http://schemas.microsoft.com/office/drawing/2018/hyperlinkcolor" val="tx"/>
                    </a:ext>
                  </a:extLst>
                </a:hlinkClick>
              </a:rPr>
              <a:t>la bambina che ha messo a tacere il mondo per sei minuti</a:t>
            </a:r>
            <a:r>
              <a:rPr lang="it-IT" b="1" i="0" dirty="0">
                <a:solidFill>
                  <a:srgbClr val="00A197"/>
                </a:solidFill>
                <a:effectLst/>
                <a:latin typeface="BreveText"/>
              </a:rPr>
              <a:t>"</a:t>
            </a:r>
            <a:endParaRPr lang="it-IT" b="0" i="0" dirty="0">
              <a:solidFill>
                <a:srgbClr val="00A197"/>
              </a:solidFill>
              <a:effectLst/>
              <a:latin typeface="BreveText"/>
            </a:endParaRPr>
          </a:p>
          <a:p>
            <a:pPr algn="l"/>
            <a:endParaRPr lang="it-IT" b="0" i="0" dirty="0">
              <a:solidFill>
                <a:srgbClr val="202122"/>
              </a:solidFill>
              <a:effectLst/>
              <a:latin typeface="Arial" panose="020B0604020202020204" pitchFamily="34" charset="0"/>
            </a:endParaRPr>
          </a:p>
          <a:p>
            <a:pPr algn="l"/>
            <a:endParaRPr lang="it-IT" b="0" i="0" dirty="0">
              <a:solidFill>
                <a:srgbClr val="202122"/>
              </a:solidFill>
              <a:effectLst/>
              <a:latin typeface="Arial" panose="020B0604020202020204" pitchFamily="34" charset="0"/>
            </a:endParaRPr>
          </a:p>
          <a:p>
            <a:pPr marL="171450" indent="-171450">
              <a:buFont typeface="Arial" panose="020B0604020202020204" pitchFamily="34" charset="0"/>
              <a:buChar char="•"/>
            </a:pPr>
            <a:endParaRPr lang="it-IT" b="0" i="0" dirty="0">
              <a:solidFill>
                <a:srgbClr val="1A1A1A"/>
              </a:solidFill>
              <a:effectLst/>
              <a:latin typeface="BreveText"/>
            </a:endParaRPr>
          </a:p>
          <a:p>
            <a:pPr marL="171450" indent="-171450">
              <a:buFont typeface="Arial" panose="020B0604020202020204" pitchFamily="34" charset="0"/>
              <a:buChar char="•"/>
            </a:pPr>
            <a:r>
              <a:rPr lang="it-IT" b="1" i="0" dirty="0" err="1">
                <a:solidFill>
                  <a:srgbClr val="000000"/>
                </a:solidFill>
                <a:effectLst/>
                <a:latin typeface="Jost"/>
              </a:rPr>
              <a:t>Hayhoe</a:t>
            </a:r>
            <a:r>
              <a:rPr lang="it-IT" b="1" i="0" dirty="0">
                <a:solidFill>
                  <a:srgbClr val="000000"/>
                </a:solidFill>
                <a:effectLst/>
                <a:latin typeface="Jost"/>
              </a:rPr>
              <a:t>:</a:t>
            </a:r>
          </a:p>
          <a:p>
            <a:pPr algn="l"/>
            <a:r>
              <a:rPr lang="it-IT" b="0" i="0" dirty="0">
                <a:solidFill>
                  <a:srgbClr val="000000"/>
                </a:solidFill>
                <a:effectLst/>
                <a:latin typeface="Jost"/>
              </a:rPr>
              <a:t>Quello che è stato davvero insolito è che il freddo è durato per tanto tempo. Dove vivo io in Texas nevica, ma normalmente non gela così a lungo. L’hanno notato tutti. La situazione è stata immediatamente strumentalizzata a livello politico, il governatore è andato in tv dicendo: “Tutte le turbine eoliche si sono congelate, ecco perché manca la corrente elettrica”. Ma poi è stato fin troppo evidente che il problema principale è stato il gas naturale e non gli impianti eolici.</a:t>
            </a:r>
          </a:p>
          <a:p>
            <a:pPr algn="l"/>
            <a:r>
              <a:rPr lang="it-IT" b="0" i="0" dirty="0">
                <a:solidFill>
                  <a:srgbClr val="000000"/>
                </a:solidFill>
                <a:effectLst/>
                <a:latin typeface="Jost"/>
              </a:rPr>
              <a:t>Quello che noi scienziati siamo in grado di fare è mettere in numeri la misura in cui il cambiamento climatico ha peggiorato gli eventi specifici. I dati spaventano davvero: la valutazione di attribuzione delle inondazioni mortali avvenute in Germania ha mostrato che la probabilità che queste siano il risultato del cambiamento climatico è di nove volte superiore. Gli incendi, avvenuti in concomitanza delle ondate di calore estreme negli Stati Uniti occidentali, vedono nel </a:t>
            </a:r>
            <a:r>
              <a:rPr lang="it-IT" b="0" i="0" dirty="0">
                <a:solidFill>
                  <a:srgbClr val="000000"/>
                </a:solidFill>
                <a:effectLst/>
                <a:latin typeface="Jost"/>
                <a:hlinkClick r:id="rId46"/>
              </a:rPr>
              <a:t>cambiamento climatico</a:t>
            </a:r>
            <a:r>
              <a:rPr lang="it-IT" b="0" i="0" dirty="0">
                <a:solidFill>
                  <a:srgbClr val="000000"/>
                </a:solidFill>
                <a:effectLst/>
                <a:latin typeface="Jost"/>
              </a:rPr>
              <a:t> una causa 150 volte più probabile.</a:t>
            </a:r>
          </a:p>
          <a:p>
            <a:pPr algn="l"/>
            <a:r>
              <a:rPr lang="it-IT" b="0" i="0" dirty="0">
                <a:solidFill>
                  <a:srgbClr val="000000"/>
                </a:solidFill>
                <a:effectLst/>
                <a:latin typeface="Jost"/>
              </a:rPr>
              <a:t>Riguardo agli inverni rigidi, ora sappiamo che si verificano a causa della velocità con cui l’Artide si sta riscaldando – velocità due volte superiore rispetto al resto del mondo – e dell’influenza che questo ha sul vortice polare. Anche in questo caso c’è un rapporto di causa-effetto quindi. Ecco perché, secondo me, parlando di quello che sta accadendo, il tema non è tanto il riscaldamento globale, quanto lo “sconvolgimento” globale. In nessuna parte del mondo è possibile non accorgersi di quanto gli eventi climatici siano sempre più estremi.</a:t>
            </a:r>
          </a:p>
          <a:p>
            <a:pPr marL="0" indent="0">
              <a:buFont typeface="Arial" panose="020B0604020202020204" pitchFamily="34" charset="0"/>
              <a:buNone/>
            </a:pPr>
            <a:r>
              <a:rPr lang="it-IT" b="0" i="0" dirty="0">
                <a:solidFill>
                  <a:srgbClr val="000000"/>
                </a:solidFill>
                <a:effectLst/>
                <a:latin typeface="Jost"/>
              </a:rPr>
              <a:t>Anche io sento che c'è una nuova tendenza. Prima di tutto perché assistiamo personalmente al cambiamento climatico e ne viviamo le conseguenze nella nostra vita, ma anche perché vediamo che le soluzioni ci sono. Le soluzioni non implicano la distruzione dell’economia e non ci riportano all’età della pietra. Le soluzioni sono nelle fonti di energia pulita che migliorano la qualità dell’aria e dell’acqua e che danno maggiori opportunità di lavoro in ambito agricolo rispetto ai combustibili fossili. Le soluzioni ci riportano ad alcune delle pratiche con cui si facevano le cose in passato, che avevano molto più senso e ci permettevano di gestire in modo migliore le nostre risorse. Quando si parla di cambiamento climatico, piuttosto che fornire numeri e dati scientifici e puntare il dito, aiutiamo le persone a vedere come effettivamente i rischi possono avere conseguenze sulla loro vita personale e come le soluzioni possono apportare benefici nell’immediato: è questo quello che veramente unisce le persone e provoca un cambiamento nel modo di pensare.</a:t>
            </a:r>
          </a:p>
          <a:p>
            <a:pPr marL="0" indent="0">
              <a:buFont typeface="Arial" panose="020B0604020202020204" pitchFamily="34" charset="0"/>
              <a:buNone/>
            </a:pPr>
            <a:r>
              <a:rPr lang="it-IT" b="0" i="0" dirty="0">
                <a:solidFill>
                  <a:srgbClr val="000000"/>
                </a:solidFill>
                <a:effectLst/>
                <a:latin typeface="Jost"/>
              </a:rPr>
              <a:t> Il futuro è nelle nostre mani: le nostre scelte di oggi avranno un grosso impatto su quello che accadrà nel prossimo futuro. Ogni anno è determinante, ogni piccolo incremento del riscaldamento è determinante, ogni scelta è determinante.</a:t>
            </a:r>
          </a:p>
          <a:p>
            <a:pPr marL="0" indent="0">
              <a:buFont typeface="Arial" panose="020B0604020202020204" pitchFamily="34" charset="0"/>
              <a:buNone/>
            </a:pPr>
            <a:r>
              <a:rPr lang="it-IT" b="1" i="0" dirty="0">
                <a:solidFill>
                  <a:srgbClr val="000000"/>
                </a:solidFill>
                <a:effectLst/>
                <a:latin typeface="Jost"/>
              </a:rPr>
              <a:t>Wilkinson:</a:t>
            </a:r>
            <a:br>
              <a:rPr lang="it-IT" dirty="0"/>
            </a:br>
            <a:r>
              <a:rPr lang="it-IT" b="0" i="0" dirty="0">
                <a:solidFill>
                  <a:srgbClr val="000000"/>
                </a:solidFill>
                <a:effectLst/>
                <a:latin typeface="Jost"/>
              </a:rPr>
              <a:t>La maggiore frequenza e intensità con cui si verificano gli eventi meteorologici estremi va in realtà di pari passo con ciò che vediamo accadere nell’opinione pubblica, ma anche – cosa più importante – nell’impegno pubblico. Nessuno vuole essere scosso dal torpore in questo modo: scienziati che parlano a gran voce, sebbene con toni smorzati, oppure tempeste che infuriano, la mancanza di energia elettrica, o intere città messe in ginocchio. E invece tutto questo sta facendo svegliare le persone. Mi rendo conto che sempre più persone hanno maturato consapevolezza, chiedendosi cosa possono fare e in che modo possono aiutare.</a:t>
            </a:r>
          </a:p>
          <a:p>
            <a:pPr marL="171450" indent="-171450">
              <a:buFont typeface="Arial" panose="020B0604020202020204" pitchFamily="34" charset="0"/>
              <a:buChar char="•"/>
            </a:pPr>
            <a:r>
              <a:rPr lang="it-IT" b="0" i="0" dirty="0">
                <a:solidFill>
                  <a:srgbClr val="555555"/>
                </a:solidFill>
                <a:effectLst/>
                <a:latin typeface="system-ui"/>
              </a:rPr>
              <a:t>Il World Water Forum (WWF) è il più grande evento globale legato all'acqua, organizzato dal World Water </a:t>
            </a:r>
            <a:r>
              <a:rPr lang="it-IT" b="0" i="0" dirty="0" err="1">
                <a:solidFill>
                  <a:srgbClr val="555555"/>
                </a:solidFill>
                <a:effectLst/>
                <a:latin typeface="system-ui"/>
              </a:rPr>
              <a:t>Council</a:t>
            </a:r>
            <a:r>
              <a:rPr lang="it-IT" b="0" i="0" dirty="0">
                <a:solidFill>
                  <a:srgbClr val="555555"/>
                </a:solidFill>
                <a:effectLst/>
                <a:latin typeface="system-ui"/>
              </a:rPr>
              <a:t> (WWC), una piattaforma internazionale multi-stakeholder che riunisce quasi 400 istituzioni, provenienti da 70 paesi in tutto il mondo. Il Forum globale sull'acqua incoraggia dibattiti e scambi di esperienze, con l'obiettivo di raggiungere una visione strategica comune sulle risorse idriche e sulla gestione dei servizi idrici tra tutti i membri della comunità globale. Il 10° World Water Forum si terrà a Bali dal 18 al 24 maggio 2024, ma per arrivare preparati all'evento, il 15 e 16 febbraio quasi mille membri della comunità mondiale dell'acqua si incontreranno a Giakarta per confermare che l'acqua e i servizi igienico-sanitari sono priorità politiche. Come si legge sullo stesso sito del Water World Forum "L'acqua è politica" a tutti i livelli, internazionale, nazionale e locale e questo richiede azioni e soluzioni che siano esse stesse politiche.</a:t>
            </a:r>
          </a:p>
          <a:p>
            <a:pPr marL="171450" indent="-171450">
              <a:buFont typeface="Arial" panose="020B0604020202020204" pitchFamily="34" charset="0"/>
              <a:buChar char="•"/>
            </a:pPr>
            <a:r>
              <a:rPr lang="it-IT" b="0" i="0" dirty="0">
                <a:solidFill>
                  <a:srgbClr val="555555"/>
                </a:solidFill>
                <a:effectLst/>
                <a:latin typeface="system-ui"/>
              </a:rPr>
              <a:t>La prossima COP sul clima - la COP29 - si prevede sarà una conferenza tecnica, necessaria per implementare gli accordi presi durante il meeting di Dubai, ma sarà anche quella in cui dovranno essere resi operativi i diversi meccanismi di finanza climatica (Fondo sull'adattamento, sulla mitigazione, sul Loss and </a:t>
            </a:r>
            <a:r>
              <a:rPr lang="it-IT" b="0" i="0" dirty="0" err="1">
                <a:solidFill>
                  <a:srgbClr val="555555"/>
                </a:solidFill>
                <a:effectLst/>
                <a:latin typeface="system-ui"/>
              </a:rPr>
              <a:t>Damage</a:t>
            </a:r>
            <a:r>
              <a:rPr lang="it-IT" b="0" i="0" dirty="0">
                <a:solidFill>
                  <a:srgbClr val="555555"/>
                </a:solidFill>
                <a:effectLst/>
                <a:latin typeface="system-ui"/>
              </a:rPr>
              <a:t>). La COP 29 si farà a Baku, in Azerbaijan. Una scelta contestata da molti in quanto l'Azerbaijan è un paese esportatore di combustibili fossili, membro dell'OPEC+, e anche un paese in cui non c'è piena libertà d'espressione.</a:t>
            </a:r>
          </a:p>
          <a:p>
            <a:pPr marL="171450" indent="-171450">
              <a:buFont typeface="Arial" panose="020B0604020202020204" pitchFamily="34" charset="0"/>
              <a:buChar char="•"/>
            </a:pPr>
            <a:r>
              <a:rPr lang="it-IT" b="0" i="0" dirty="0">
                <a:solidFill>
                  <a:srgbClr val="555555"/>
                </a:solidFill>
                <a:effectLst/>
                <a:latin typeface="system-ui"/>
              </a:rPr>
              <a:t>La COP 15 sulla biodiversità si era chiusa a Montreal nel dicembre del 2022 con la stesura del GBF il Global </a:t>
            </a:r>
            <a:r>
              <a:rPr lang="it-IT" b="0" i="0" dirty="0" err="1">
                <a:solidFill>
                  <a:srgbClr val="555555"/>
                </a:solidFill>
                <a:effectLst/>
                <a:latin typeface="system-ui"/>
              </a:rPr>
              <a:t>Biodiversity</a:t>
            </a:r>
            <a:r>
              <a:rPr lang="it-IT" b="0" i="0" dirty="0">
                <a:solidFill>
                  <a:srgbClr val="555555"/>
                </a:solidFill>
                <a:effectLst/>
                <a:latin typeface="system-ui"/>
              </a:rPr>
              <a:t> Framework,  un documento che delineava gli obiettivi per invertire e fermare il declino della biodiversità al 2030. 'Le parti hanno stabilito obiettivi numerici specifici per ripristinare habitat degradati e ampliare le aree protette, tagliare le sovvenzioni dannose per l'ambiente e aumentare le risorse finanziarie per la tutela della biodiversità, ma la chiave starà nell'attuazione: i governi devono mettersi alla prova e stabilire esattamente come raggiungeranno questi obiettivi' - aveva dichiarato Eliot Whittington, Director of Policy al Cambridge Institute for </a:t>
            </a:r>
            <a:r>
              <a:rPr lang="it-IT" b="0" i="0" dirty="0" err="1">
                <a:solidFill>
                  <a:srgbClr val="555555"/>
                </a:solidFill>
                <a:effectLst/>
                <a:latin typeface="system-ui"/>
              </a:rPr>
              <a:t>Sustainability</a:t>
            </a:r>
            <a:r>
              <a:rPr lang="it-IT" b="0" i="0" dirty="0">
                <a:solidFill>
                  <a:srgbClr val="555555"/>
                </a:solidFill>
                <a:effectLst/>
                <a:latin typeface="system-ui"/>
              </a:rPr>
              <a:t> Leadership. In attesa della COP 16 che si terrà in Colombia dal 21 ottobre al 1° novembre 2024, l'organismo deputato alla consulenza scientifica e tecnica della Convenzione sulla Biodiversità si è riunito a Ottobre del 2023 per vagliare i vari aspetti dell'attuazione del Global </a:t>
            </a:r>
            <a:r>
              <a:rPr lang="it-IT" b="0" i="0" dirty="0" err="1">
                <a:solidFill>
                  <a:srgbClr val="555555"/>
                </a:solidFill>
                <a:effectLst/>
                <a:latin typeface="system-ui"/>
              </a:rPr>
              <a:t>Biodiversity</a:t>
            </a:r>
            <a:r>
              <a:rPr lang="it-IT" b="0" i="0" dirty="0">
                <a:solidFill>
                  <a:srgbClr val="555555"/>
                </a:solidFill>
                <a:effectLst/>
                <a:latin typeface="system-ui"/>
              </a:rPr>
              <a:t> Framework, ponendo 'una forte enfasi sullo sviluppo di strategie sinergiche per affrontare contemporaneamente due fattori principali della perdita di biodiversità: il cambiamento climatico e le specie esotiche invasive'. Alla COP 16, quindi, i governi avranno il compito di rivedere lo stato di attuazione del Quadro globale sulla biodiversità all'interno dei loro piani nazionali e di definire tutte le politiche necessarie per renderlo concreto.</a:t>
            </a:r>
          </a:p>
          <a:p>
            <a:pPr algn="l"/>
            <a:r>
              <a:rPr lang="it-IT" b="0" i="0" dirty="0">
                <a:solidFill>
                  <a:srgbClr val="555555"/>
                </a:solidFill>
                <a:effectLst/>
                <a:latin typeface="var(--system-ui)"/>
              </a:rPr>
              <a:t>l World Water Forum (WWF) è il più grande evento globale legato all'acqua, organizzato dal World Water </a:t>
            </a:r>
            <a:r>
              <a:rPr lang="it-IT" b="0" i="0" dirty="0" err="1">
                <a:solidFill>
                  <a:srgbClr val="555555"/>
                </a:solidFill>
                <a:effectLst/>
                <a:latin typeface="var(--system-ui)"/>
              </a:rPr>
              <a:t>Council</a:t>
            </a:r>
            <a:r>
              <a:rPr lang="it-IT" b="0" i="0" dirty="0">
                <a:solidFill>
                  <a:srgbClr val="555555"/>
                </a:solidFill>
                <a:effectLst/>
                <a:latin typeface="var(--system-ui)"/>
              </a:rPr>
              <a:t> (WWC), una piattaforma internazionale multi-stakeholder che riunisce quasi 400 istituzioni, provenienti da 70 paesi in tutto il mondo. Il Forum globale sull'acqua incoraggia dibattiti e scambi di esperienze, con l'obiettivo di raggiungere una visione strategica comune sulle risorse idriche e sulla gestione dei servizi idrici tra tutti i membri della comunità globale. Il 10° World Water Forum si terrà a Bali dal 18 al 24 maggio 2024, ma per arrivare preparati all'evento, il 15 e 16 febbraio quasi mille membri della comunità mondiale dell'acqua si incontreranno a Giakarta per confermare che l'acqua e i servizi igienico-sanitari sono priorità politiche. Come si legge sullo stesso sito del Water World Forum "L'acqua è politica" a tutti i livelli, internazionale, nazionale e locale e questo richiede azioni e soluzioni che siano esse stesse politiche.</a:t>
            </a:r>
          </a:p>
          <a:p>
            <a:pPr algn="l"/>
            <a:r>
              <a:rPr lang="it-IT" b="1" i="0" dirty="0">
                <a:solidFill>
                  <a:srgbClr val="555555"/>
                </a:solidFill>
                <a:effectLst/>
                <a:latin typeface="var(--system-ui)"/>
              </a:rPr>
              <a:t>Verge </a:t>
            </a:r>
            <a:r>
              <a:rPr lang="it-IT" b="1" i="0" dirty="0" err="1">
                <a:solidFill>
                  <a:srgbClr val="555555"/>
                </a:solidFill>
                <a:effectLst/>
                <a:latin typeface="var(--system-ui)"/>
              </a:rPr>
              <a:t>Climate</a:t>
            </a:r>
            <a:r>
              <a:rPr lang="it-IT" b="1" i="0" dirty="0">
                <a:solidFill>
                  <a:srgbClr val="555555"/>
                </a:solidFill>
                <a:effectLst/>
                <a:latin typeface="var(--system-ui)"/>
              </a:rPr>
              <a:t> Tech</a:t>
            </a:r>
            <a:endParaRPr lang="it-IT" b="0" i="0" dirty="0">
              <a:solidFill>
                <a:srgbClr val="555555"/>
              </a:solidFill>
              <a:effectLst/>
              <a:latin typeface="var(--system-ui)"/>
            </a:endParaRPr>
          </a:p>
          <a:p>
            <a:pPr algn="l"/>
            <a:r>
              <a:rPr lang="it-IT" b="0" i="0" dirty="0">
                <a:solidFill>
                  <a:srgbClr val="555555"/>
                </a:solidFill>
                <a:effectLst/>
                <a:latin typeface="var(--system-ui)"/>
              </a:rPr>
              <a:t>VERGE 24 è il principale evento tecnologico sul clima che accelera le soluzioni alle sfide più urgenti del nostro tempo. All'evento si riuniranno leader di imprese, rappresentanti di governi, fornitori di soluzioni e startup che lavorano insieme per affrontare la crisi climatica. Al centro ci saranno le cosiddette </a:t>
            </a:r>
            <a:r>
              <a:rPr lang="it-IT" b="0" i="0" dirty="0" err="1">
                <a:solidFill>
                  <a:srgbClr val="555555"/>
                </a:solidFill>
                <a:effectLst/>
                <a:latin typeface="var(--system-ui)"/>
              </a:rPr>
              <a:t>Climate</a:t>
            </a:r>
            <a:r>
              <a:rPr lang="it-IT" b="0" i="0" dirty="0">
                <a:solidFill>
                  <a:srgbClr val="555555"/>
                </a:solidFill>
                <a:effectLst/>
                <a:latin typeface="var(--system-ui)"/>
              </a:rPr>
              <a:t> Tech, tutte quelle tecnologie innovative che puntano a ridurre la quantità di anidride carbonica nell'atmosfera e che possano aiutare a raggiungere l'obiettivo di 'zero emissioni nette' entro il 2050. </a:t>
            </a:r>
          </a:p>
          <a:p>
            <a:pPr algn="l"/>
            <a:r>
              <a:rPr lang="it-IT" b="1" i="0" dirty="0">
                <a:solidFill>
                  <a:srgbClr val="555555"/>
                </a:solidFill>
                <a:effectLst/>
                <a:latin typeface="var(--system-ui)"/>
              </a:rPr>
              <a:t>Terra madre</a:t>
            </a:r>
            <a:endParaRPr lang="it-IT" b="0" i="0" dirty="0">
              <a:solidFill>
                <a:srgbClr val="555555"/>
              </a:solidFill>
              <a:effectLst/>
              <a:latin typeface="var(--system-ui)"/>
            </a:endParaRPr>
          </a:p>
          <a:p>
            <a:pPr algn="l"/>
            <a:r>
              <a:rPr lang="it-IT" b="0" i="0" dirty="0">
                <a:solidFill>
                  <a:srgbClr val="555555"/>
                </a:solidFill>
                <a:effectLst/>
                <a:latin typeface="var(--system-ui)"/>
              </a:rPr>
              <a:t>Creata da Slow Food nel 2004, Terra Madre è una rete mondiale che raggruppa le 'comunità dell'alimentazione' impegnate a salvaguardare la qualità delle produzioni agro-alimentari locali. È un grande meeting che coinvolge agricoltori, allevatori, pescatori, artigiani del cibo, accademici, cuochi, consumatori di oltre 160 Paesi del mondo per promuovere una uova cultura del cibo, rispettosa dell'ambiente e delle comunità. Nel 2024 il meeting si terrà al Salone del Gusto a Parco Dora, a Torino, dal 26 al 30 settembre. Il tema dell'anno sarà essere natura, inteso come il rapporto equilibrato degli esseri umani con gli ecosistemi in cui è inserito e che lo circondano. Dagli organizzatori il cibo è visto come l'anello di congiunzione fra natura e cultura, l'elemento più potente che riconduce alla terra, al suolo, all'acqua e alla biodiversità.</a:t>
            </a:r>
          </a:p>
          <a:p>
            <a:br>
              <a:rPr lang="it-IT" dirty="0"/>
            </a:br>
            <a:endParaRPr lang="it-IT" dirty="0"/>
          </a:p>
        </p:txBody>
      </p:sp>
      <p:sp>
        <p:nvSpPr>
          <p:cNvPr id="4" name="Segnaposto numero diapositiva 3">
            <a:extLst>
              <a:ext uri="{FF2B5EF4-FFF2-40B4-BE49-F238E27FC236}">
                <a16:creationId xmlns:a16="http://schemas.microsoft.com/office/drawing/2014/main" id="{7D9E22F8-51F0-F942-568A-00CF985C68F7}"/>
              </a:ext>
            </a:extLst>
          </p:cNvPr>
          <p:cNvSpPr>
            <a:spLocks noGrp="1"/>
          </p:cNvSpPr>
          <p:nvPr>
            <p:ph type="sldNum" sz="quarter" idx="5"/>
          </p:nvPr>
        </p:nvSpPr>
        <p:spPr/>
        <p:txBody>
          <a:bodyPr/>
          <a:lstStyle/>
          <a:p>
            <a:fld id="{D797A595-224D-4515-AFFC-CB34EC8B2197}" type="slidenum">
              <a:rPr lang="it-IT" smtClean="0"/>
              <a:t>16</a:t>
            </a:fld>
            <a:endParaRPr lang="it-IT"/>
          </a:p>
        </p:txBody>
      </p:sp>
    </p:spTree>
    <p:extLst>
      <p:ext uri="{BB962C8B-B14F-4D97-AF65-F5344CB8AC3E}">
        <p14:creationId xmlns:p14="http://schemas.microsoft.com/office/powerpoint/2010/main" val="3852805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B981A-A9B3-6823-E825-0B57E2AACF4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FA52A69-87E9-A6FA-6B87-D9C2B659BBB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383CDFA-07C0-FB76-A2D8-7C47A5FAD5D3}"/>
              </a:ext>
            </a:extLst>
          </p:cNvPr>
          <p:cNvSpPr>
            <a:spLocks noGrp="1"/>
          </p:cNvSpPr>
          <p:nvPr>
            <p:ph type="body" idx="1"/>
          </p:nvPr>
        </p:nvSpPr>
        <p:spPr/>
        <p:txBody>
          <a:bodyPr/>
          <a:lstStyle/>
          <a:p>
            <a:pPr marL="171450" indent="-171450">
              <a:buFont typeface="Arial" panose="020B0604020202020204" pitchFamily="34" charset="0"/>
              <a:buChar char="•"/>
            </a:pPr>
            <a:endParaRPr lang="it-IT" dirty="0"/>
          </a:p>
        </p:txBody>
      </p:sp>
      <p:sp>
        <p:nvSpPr>
          <p:cNvPr id="4" name="Segnaposto numero diapositiva 3">
            <a:extLst>
              <a:ext uri="{FF2B5EF4-FFF2-40B4-BE49-F238E27FC236}">
                <a16:creationId xmlns:a16="http://schemas.microsoft.com/office/drawing/2014/main" id="{357E2960-113A-4243-1418-080D9FD59532}"/>
              </a:ext>
            </a:extLst>
          </p:cNvPr>
          <p:cNvSpPr>
            <a:spLocks noGrp="1"/>
          </p:cNvSpPr>
          <p:nvPr>
            <p:ph type="sldNum" sz="quarter" idx="5"/>
          </p:nvPr>
        </p:nvSpPr>
        <p:spPr/>
        <p:txBody>
          <a:bodyPr/>
          <a:lstStyle/>
          <a:p>
            <a:fld id="{D797A595-224D-4515-AFFC-CB34EC8B2197}" type="slidenum">
              <a:rPr lang="it-IT" smtClean="0"/>
              <a:t>17</a:t>
            </a:fld>
            <a:endParaRPr lang="it-IT"/>
          </a:p>
        </p:txBody>
      </p:sp>
    </p:spTree>
    <p:extLst>
      <p:ext uri="{BB962C8B-B14F-4D97-AF65-F5344CB8AC3E}">
        <p14:creationId xmlns:p14="http://schemas.microsoft.com/office/powerpoint/2010/main" val="3820482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32EEF-C600-BE9B-8F81-E8E4B4A9BC6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A6246EB-6B06-F762-1A32-531B514355A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7A7D02F-B138-8E2C-76F6-6F0DA515C73D}"/>
              </a:ext>
            </a:extLst>
          </p:cNvPr>
          <p:cNvSpPr>
            <a:spLocks noGrp="1"/>
          </p:cNvSpPr>
          <p:nvPr>
            <p:ph type="body" idx="1"/>
          </p:nvPr>
        </p:nvSpPr>
        <p:spPr/>
        <p:txBody>
          <a:bodyPr/>
          <a:lstStyle/>
          <a:p>
            <a:pPr algn="l"/>
            <a:r>
              <a:rPr lang="it-IT" b="0" i="0" dirty="0">
                <a:solidFill>
                  <a:srgbClr val="555555"/>
                </a:solidFill>
                <a:effectLst/>
                <a:latin typeface="open sans" panose="020B0606030504020204" pitchFamily="34" charset="0"/>
              </a:rPr>
              <a:t>Vediamo quali organizzazioni sono incaricate di monitorare e controllare l'adempimento di questi diritti.</a:t>
            </a:r>
          </a:p>
          <a:p>
            <a:pPr algn="l"/>
            <a:r>
              <a:rPr lang="it-IT" b="0" i="0" dirty="0">
                <a:solidFill>
                  <a:srgbClr val="555555"/>
                </a:solidFill>
                <a:effectLst/>
                <a:latin typeface="yanone kaffeesatz"/>
              </a:rPr>
              <a:t>1. Amnistia internazionale</a:t>
            </a:r>
          </a:p>
          <a:p>
            <a:pPr algn="l"/>
            <a:r>
              <a:rPr lang="it-IT" b="0" i="0" dirty="0">
                <a:solidFill>
                  <a:srgbClr val="555555"/>
                </a:solidFill>
                <a:effectLst/>
                <a:latin typeface="open sans" panose="020B0606030504020204" pitchFamily="34" charset="0"/>
              </a:rPr>
              <a:t>Questa organizzazione globale senza scopo di lucro, presente in più di 150 paesi,</a:t>
            </a:r>
          </a:p>
          <a:p>
            <a:pPr algn="l"/>
            <a:r>
              <a:rPr lang="it-IT" b="0" i="0" u="none" strike="noStrike" dirty="0" err="1">
                <a:solidFill>
                  <a:srgbClr val="428BCA"/>
                </a:solidFill>
                <a:effectLst/>
                <a:latin typeface="open sans" panose="020B0606030504020204" pitchFamily="34" charset="0"/>
                <a:hlinkClick r:id="rId3"/>
              </a:rPr>
              <a:t>instagram</a:t>
            </a:r>
            <a:r>
              <a:rPr lang="it-IT" b="0" i="0" u="none" strike="noStrike" dirty="0">
                <a:solidFill>
                  <a:srgbClr val="428BCA"/>
                </a:solidFill>
                <a:effectLst/>
                <a:latin typeface="open sans" panose="020B0606030504020204" pitchFamily="34" charset="0"/>
                <a:hlinkClick r:id="rId3"/>
              </a:rPr>
              <a:t> story </a:t>
            </a:r>
            <a:r>
              <a:rPr lang="it-IT" b="0" i="0" u="none" strike="noStrike" dirty="0" err="1">
                <a:solidFill>
                  <a:srgbClr val="428BCA"/>
                </a:solidFill>
                <a:effectLst/>
                <a:latin typeface="open sans" panose="020B0606030504020204" pitchFamily="34" charset="0"/>
                <a:hlinkClick r:id="rId3"/>
              </a:rPr>
              <a:t>viewer</a:t>
            </a:r>
            <a:endParaRPr lang="it-IT" b="0" i="0" dirty="0">
              <a:solidFill>
                <a:srgbClr val="FFFFFF"/>
              </a:solidFill>
              <a:effectLst/>
              <a:latin typeface="open sans" panose="020B0606030504020204" pitchFamily="34" charset="0"/>
            </a:endParaRPr>
          </a:p>
          <a:p>
            <a:pPr algn="l"/>
            <a:r>
              <a:rPr lang="it-IT" b="1" i="0" dirty="0">
                <a:solidFill>
                  <a:srgbClr val="FFFFFF"/>
                </a:solidFill>
                <a:effectLst/>
                <a:latin typeface="open sans" panose="020B0606030504020204" pitchFamily="34" charset="0"/>
              </a:rPr>
              <a:t>lavora per il diritto alla verità, alla giustizia e alla riparazione delle vittime di abusi</a:t>
            </a:r>
            <a:r>
              <a:rPr lang="it-IT" b="0" i="0" dirty="0">
                <a:solidFill>
                  <a:srgbClr val="FFFFFF"/>
                </a:solidFill>
                <a:effectLst/>
                <a:latin typeface="open sans" panose="020B0606030504020204" pitchFamily="34" charset="0"/>
              </a:rPr>
              <a:t>, come processi iniqui, arresti arbitrari, esecuzioni extragiudiziali o violenza di genere.</a:t>
            </a:r>
            <a:endParaRPr lang="it-IT" b="0" i="0" dirty="0">
              <a:solidFill>
                <a:srgbClr val="555555"/>
              </a:solidFill>
              <a:effectLst/>
              <a:latin typeface="open sans" panose="020B0606030504020204" pitchFamily="34" charset="0"/>
            </a:endParaRPr>
          </a:p>
          <a:p>
            <a:pPr algn="l"/>
            <a:r>
              <a:rPr lang="it-IT" b="0" i="0" dirty="0">
                <a:solidFill>
                  <a:srgbClr val="555555"/>
                </a:solidFill>
                <a:effectLst/>
                <a:latin typeface="open sans" panose="020B0606030504020204" pitchFamily="34" charset="0"/>
              </a:rPr>
              <a:t>Inoltre, Amnesty International difende i diritti umani di migranti, richiedenti asilo, rifugiati, sfollati o vittime di tratta. Anche alla popolazione civile nei conflitti armati e vittime di violenze da parte degli Stati e di altri attori politici e imprenditoriali.</a:t>
            </a:r>
          </a:p>
          <a:p>
            <a:pPr algn="l"/>
            <a:r>
              <a:rPr lang="it-IT" b="0" i="0" dirty="0">
                <a:solidFill>
                  <a:srgbClr val="555555"/>
                </a:solidFill>
                <a:effectLst/>
                <a:latin typeface="open sans" panose="020B0606030504020204" pitchFamily="34" charset="0"/>
              </a:rPr>
              <a:t>Questa organizzazione civile di solito si batte contro la tortura e i maltrattamenti, e in favore della diritti sessuali e riproduttivi, contro la pena di morte e per un effettivo controllo della Armi.</a:t>
            </a:r>
          </a:p>
          <a:p>
            <a:pPr algn="l"/>
            <a:r>
              <a:rPr lang="it-IT" b="0" i="0" dirty="0">
                <a:solidFill>
                  <a:srgbClr val="555555"/>
                </a:solidFill>
                <a:effectLst/>
                <a:latin typeface="yanone kaffeesatz"/>
              </a:rPr>
              <a:t>2. Trasparenza internazionale</a:t>
            </a:r>
          </a:p>
          <a:p>
            <a:pPr algn="l"/>
            <a:r>
              <a:rPr lang="it-IT" b="0" i="0" dirty="0" err="1">
                <a:solidFill>
                  <a:srgbClr val="555555"/>
                </a:solidFill>
                <a:effectLst/>
                <a:latin typeface="open sans" panose="020B0606030504020204" pitchFamily="34" charset="0"/>
              </a:rPr>
              <a:t>Transparency</a:t>
            </a:r>
            <a:r>
              <a:rPr lang="it-IT" b="0" i="0" dirty="0">
                <a:solidFill>
                  <a:srgbClr val="555555"/>
                </a:solidFill>
                <a:effectLst/>
                <a:latin typeface="open sans" panose="020B0606030504020204" pitchFamily="34" charset="0"/>
              </a:rPr>
              <a:t> International è un'organizzazione non governativa, fondata in Germania nel 1993, che </a:t>
            </a:r>
            <a:r>
              <a:rPr lang="it-IT" b="1" i="0" dirty="0">
                <a:solidFill>
                  <a:srgbClr val="555555"/>
                </a:solidFill>
                <a:effectLst/>
                <a:latin typeface="open sans" panose="020B0606030504020204" pitchFamily="34" charset="0"/>
              </a:rPr>
              <a:t>promuove misure contro i reati societari e la corruzione politica a livello internazionale</a:t>
            </a:r>
            <a:r>
              <a:rPr lang="it-IT" b="0" i="0" dirty="0">
                <a:solidFill>
                  <a:srgbClr val="555555"/>
                </a:solidFill>
                <a:effectLst/>
                <a:latin typeface="open sans" panose="020B0606030504020204" pitchFamily="34" charset="0"/>
              </a:rPr>
              <a:t>. È composto da più di 100 delegazioni in diversi paesi.</a:t>
            </a:r>
          </a:p>
          <a:p>
            <a:pPr algn="l"/>
            <a:r>
              <a:rPr lang="it-IT" b="0" i="0" dirty="0">
                <a:solidFill>
                  <a:srgbClr val="555555"/>
                </a:solidFill>
                <a:effectLst/>
                <a:latin typeface="open sans" panose="020B0606030504020204" pitchFamily="34" charset="0"/>
              </a:rPr>
              <a:t>Questa organizzazione pubblica solitamente ogni anno e dal 1995 il </a:t>
            </a:r>
            <a:r>
              <a:rPr lang="it-IT" b="0" i="0" dirty="0" err="1">
                <a:solidFill>
                  <a:srgbClr val="555555"/>
                </a:solidFill>
                <a:effectLst/>
                <a:latin typeface="open sans" panose="020B0606030504020204" pitchFamily="34" charset="0"/>
              </a:rPr>
              <a:t>Corruption</a:t>
            </a:r>
            <a:r>
              <a:rPr lang="it-IT" b="0" i="0" dirty="0">
                <a:solidFill>
                  <a:srgbClr val="555555"/>
                </a:solidFill>
                <a:effectLst/>
                <a:latin typeface="open sans" panose="020B0606030504020204" pitchFamily="34" charset="0"/>
              </a:rPr>
              <a:t> </a:t>
            </a:r>
            <a:r>
              <a:rPr lang="it-IT" b="0" i="0" dirty="0" err="1">
                <a:solidFill>
                  <a:srgbClr val="555555"/>
                </a:solidFill>
                <a:effectLst/>
                <a:latin typeface="open sans" panose="020B0606030504020204" pitchFamily="34" charset="0"/>
              </a:rPr>
              <a:t>Perception</a:t>
            </a:r>
            <a:r>
              <a:rPr lang="it-IT" b="0" i="0" dirty="0">
                <a:solidFill>
                  <a:srgbClr val="555555"/>
                </a:solidFill>
                <a:effectLst/>
                <a:latin typeface="open sans" panose="020B0606030504020204" pitchFamily="34" charset="0"/>
              </a:rPr>
              <a:t> Index, che misura i livelli di corruzione nel settore pubblico, sulla base di indagini di esperti e aziende. Questo indice è stato criticato per la sua scarsa affidabilità.</a:t>
            </a:r>
          </a:p>
          <a:p>
            <a:pPr algn="l"/>
            <a:r>
              <a:rPr lang="it-IT" b="0" i="0" dirty="0">
                <a:solidFill>
                  <a:srgbClr val="555555"/>
                </a:solidFill>
                <a:effectLst/>
                <a:latin typeface="open sans" panose="020B0606030504020204" pitchFamily="34" charset="0"/>
              </a:rPr>
              <a:t>In Spagna, </a:t>
            </a:r>
            <a:r>
              <a:rPr lang="it-IT" b="0" i="0" dirty="0" err="1">
                <a:solidFill>
                  <a:srgbClr val="555555"/>
                </a:solidFill>
                <a:effectLst/>
                <a:latin typeface="open sans" panose="020B0606030504020204" pitchFamily="34" charset="0"/>
              </a:rPr>
              <a:t>Transparency</a:t>
            </a:r>
            <a:r>
              <a:rPr lang="it-IT" b="0" i="0" dirty="0">
                <a:solidFill>
                  <a:srgbClr val="555555"/>
                </a:solidFill>
                <a:effectLst/>
                <a:latin typeface="open sans" panose="020B0606030504020204" pitchFamily="34" charset="0"/>
              </a:rPr>
              <a:t> International ha iniziato a lavorare nel 2000 ed è attualmente gestita dalla Fondazione José Ortega y Gasset. A livello statale, </a:t>
            </a:r>
            <a:r>
              <a:rPr lang="it-IT" b="1" i="0" dirty="0">
                <a:solidFill>
                  <a:srgbClr val="555555"/>
                </a:solidFill>
                <a:effectLst/>
                <a:latin typeface="open sans" panose="020B0606030504020204" pitchFamily="34" charset="0"/>
              </a:rPr>
              <a:t>Dispone inoltre di indici che misurano la corruzione nei comuni, nelle comunità autonome e nei consigli di contea</a:t>
            </a:r>
            <a:r>
              <a:rPr lang="it-IT" b="0" i="0" dirty="0">
                <a:solidFill>
                  <a:srgbClr val="555555"/>
                </a:solidFill>
                <a:effectLst/>
                <a:latin typeface="open sans" panose="020B0606030504020204" pitchFamily="34" charset="0"/>
              </a:rPr>
              <a:t>.</a:t>
            </a:r>
          </a:p>
          <a:p>
            <a:pPr algn="l"/>
            <a:r>
              <a:rPr lang="it-IT" b="0" i="0" dirty="0">
                <a:solidFill>
                  <a:srgbClr val="555555"/>
                </a:solidFill>
                <a:effectLst/>
                <a:latin typeface="yanone kaffeesatz"/>
              </a:rPr>
              <a:t>3. Difensore civico</a:t>
            </a:r>
          </a:p>
          <a:p>
            <a:pPr algn="l"/>
            <a:r>
              <a:rPr lang="it-IT" b="0" i="0" dirty="0">
                <a:solidFill>
                  <a:srgbClr val="555555"/>
                </a:solidFill>
                <a:effectLst/>
                <a:latin typeface="open sans" panose="020B0606030504020204" pitchFamily="34" charset="0"/>
              </a:rPr>
              <a:t>L'Ombudsman è la figura istituzionale che </a:t>
            </a:r>
            <a:r>
              <a:rPr lang="it-IT" b="1" i="0" dirty="0">
                <a:solidFill>
                  <a:srgbClr val="555555"/>
                </a:solidFill>
                <a:effectLst/>
                <a:latin typeface="open sans" panose="020B0606030504020204" pitchFamily="34" charset="0"/>
              </a:rPr>
              <a:t>è responsabile della difesa dei diritti fondamentali e delle libertà pubbliche dei cittadini</a:t>
            </a:r>
            <a:r>
              <a:rPr lang="it-IT" b="0" i="0" dirty="0">
                <a:solidFill>
                  <a:srgbClr val="555555"/>
                </a:solidFill>
                <a:effectLst/>
                <a:latin typeface="open sans" panose="020B0606030504020204" pitchFamily="34" charset="0"/>
              </a:rPr>
              <a:t>, vigilando sull'attività delle pubbliche amministrazioni.</a:t>
            </a:r>
          </a:p>
          <a:p>
            <a:pPr algn="l"/>
            <a:r>
              <a:rPr lang="it-IT" b="0" i="0" dirty="0">
                <a:solidFill>
                  <a:srgbClr val="555555"/>
                </a:solidFill>
                <a:effectLst/>
                <a:latin typeface="open sans" panose="020B0606030504020204" pitchFamily="34" charset="0"/>
              </a:rPr>
              <a:t>In Spagna è eletto dal Congresso dei Deputati e dal Senato, con una maggioranza di tre quinti. È un'istituzione senza poteri esecutivi, quindi la sua forza è piuttosto persuasiva e politica. Ha la capacità di emettere rapporti alle Cortes Generali, anche se non vincolanti.</a:t>
            </a:r>
          </a:p>
          <a:p>
            <a:pPr algn="l"/>
            <a:r>
              <a:rPr lang="it-IT" b="0" i="0" dirty="0">
                <a:solidFill>
                  <a:srgbClr val="555555"/>
                </a:solidFill>
                <a:effectLst/>
                <a:latin typeface="yanone kaffeesatz"/>
              </a:rPr>
              <a:t>4. Consiglio dei diritti umani delle Nazioni Unite</a:t>
            </a:r>
          </a:p>
          <a:p>
            <a:pPr algn="l"/>
            <a:r>
              <a:rPr lang="it-IT" b="0" i="0" dirty="0">
                <a:solidFill>
                  <a:srgbClr val="555555"/>
                </a:solidFill>
                <a:effectLst/>
                <a:latin typeface="open sans" panose="020B0606030504020204" pitchFamily="34" charset="0"/>
              </a:rPr>
              <a:t>Il Consiglio per i diritti umani, creato nel 2006, è un'istituzione intergovernativa delle Nazioni Unite che </a:t>
            </a:r>
            <a:r>
              <a:rPr lang="it-IT" b="1" i="0" dirty="0">
                <a:solidFill>
                  <a:srgbClr val="555555"/>
                </a:solidFill>
                <a:effectLst/>
                <a:latin typeface="open sans" panose="020B0606030504020204" pitchFamily="34" charset="0"/>
              </a:rPr>
              <a:t>è responsabile del rafforzamento della promozione e della protezione dei diritti umani in tutto il mondo</a:t>
            </a:r>
            <a:r>
              <a:rPr lang="it-IT" b="0" i="0" dirty="0">
                <a:solidFill>
                  <a:srgbClr val="555555"/>
                </a:solidFill>
                <a:effectLst/>
                <a:latin typeface="open sans" panose="020B0606030504020204" pitchFamily="34" charset="0"/>
              </a:rPr>
              <a:t>, nonché affrontare situazioni di violazione dei diritti umani e formulare raccomandazioni in merito.</a:t>
            </a:r>
          </a:p>
          <a:p>
            <a:pPr algn="l"/>
            <a:r>
              <a:rPr lang="it-IT" b="0" i="0" dirty="0">
                <a:solidFill>
                  <a:srgbClr val="555555"/>
                </a:solidFill>
                <a:effectLst/>
                <a:latin typeface="open sans" panose="020B0606030504020204" pitchFamily="34" charset="0"/>
              </a:rPr>
              <a:t>Questo organismo ha la capacità di discutere tutte le questioni e le situazioni relative ai diritti umani che richiedono la sua attenzione durante tutto l'anno. Si riunisce presso l'Ufficio delle Nazioni Unite a Ginevra.</a:t>
            </a:r>
          </a:p>
          <a:p>
            <a:pPr algn="l"/>
            <a:r>
              <a:rPr lang="it-IT" b="1" i="0" dirty="0">
                <a:solidFill>
                  <a:srgbClr val="555555"/>
                </a:solidFill>
                <a:effectLst/>
                <a:latin typeface="open sans" panose="020B0606030504020204" pitchFamily="34" charset="0"/>
              </a:rPr>
              <a:t>Il Consiglio è composto da 47 Stati membri delle Nazioni Unite</a:t>
            </a:r>
            <a:r>
              <a:rPr lang="it-IT" b="0" i="0" dirty="0">
                <a:solidFill>
                  <a:srgbClr val="555555"/>
                </a:solidFill>
                <a:effectLst/>
                <a:latin typeface="open sans" panose="020B0606030504020204" pitchFamily="34" charset="0"/>
              </a:rPr>
              <a:t> che sono eletti dall'Assemblea generale delle Nazioni Unite. Il Consiglio per i diritti umani ha sostituito l'ex Commissione delle Nazioni Unite sui diritti umani.</a:t>
            </a:r>
          </a:p>
          <a:p>
            <a:pPr algn="l"/>
            <a:r>
              <a:rPr lang="it-IT" b="0" i="0" dirty="0">
                <a:solidFill>
                  <a:srgbClr val="555555"/>
                </a:solidFill>
                <a:effectLst/>
                <a:latin typeface="yanone kaffeesatz"/>
              </a:rPr>
              <a:t>5. Fondo delle Nazioni Unite per l'Infanzia (UNICEF)</a:t>
            </a:r>
          </a:p>
          <a:p>
            <a:pPr algn="l"/>
            <a:r>
              <a:rPr lang="it-IT" b="0" i="0" dirty="0">
                <a:solidFill>
                  <a:srgbClr val="555555"/>
                </a:solidFill>
                <a:effectLst/>
                <a:latin typeface="open sans" panose="020B0606030504020204" pitchFamily="34" charset="0"/>
              </a:rPr>
              <a:t>L'UNICEF è un'organizzazione delle Nazioni Unite con sede negli Stati Uniti e presente in più di 190 paesi, il cui obiettivo è quello di </a:t>
            </a:r>
            <a:r>
              <a:rPr lang="it-IT" b="1" i="0" dirty="0">
                <a:solidFill>
                  <a:srgbClr val="555555"/>
                </a:solidFill>
                <a:effectLst/>
                <a:latin typeface="open sans" panose="020B0606030504020204" pitchFamily="34" charset="0"/>
              </a:rPr>
              <a:t>fornire aiuti umanitari a bambini e famiglie nei paesi in via di sviluppo</a:t>
            </a:r>
            <a:r>
              <a:rPr lang="it-IT" b="0" i="0" dirty="0">
                <a:solidFill>
                  <a:srgbClr val="555555"/>
                </a:solidFill>
                <a:effectLst/>
                <a:latin typeface="open sans" panose="020B0606030504020204" pitchFamily="34" charset="0"/>
              </a:rPr>
              <a:t>.</a:t>
            </a:r>
          </a:p>
          <a:p>
            <a:pPr algn="l"/>
            <a:r>
              <a:rPr lang="it-IT" b="0" i="0" dirty="0">
                <a:solidFill>
                  <a:srgbClr val="555555"/>
                </a:solidFill>
                <a:effectLst/>
                <a:latin typeface="open sans" panose="020B0606030504020204" pitchFamily="34" charset="0"/>
              </a:rPr>
              <a:t>Con la Dichiarazione dei diritti dell'infanzia promossa nel 1959, l'UNICEF è diventato un agente essenziale per rispondere ai bisogni dei bambini e tutelare i loro diritti. Nel 1965 ricevette il Premio Nobel per la pace.</a:t>
            </a:r>
          </a:p>
          <a:p>
            <a:pPr algn="l"/>
            <a:r>
              <a:rPr lang="it-IT" b="0" i="0" dirty="0">
                <a:solidFill>
                  <a:srgbClr val="555555"/>
                </a:solidFill>
                <a:effectLst/>
                <a:latin typeface="open sans" panose="020B0606030504020204" pitchFamily="34" charset="0"/>
              </a:rPr>
              <a:t>Tra le sue priorità c'è l'aiuto ai bambini e alle famiglie nelle aree estremamente povere dell'Africa e di altre parti del mondo. </a:t>
            </a:r>
            <a:r>
              <a:rPr lang="it-IT" b="1" i="0" dirty="0">
                <a:solidFill>
                  <a:srgbClr val="555555"/>
                </a:solidFill>
                <a:effectLst/>
                <a:latin typeface="open sans" panose="020B0606030504020204" pitchFamily="34" charset="0"/>
              </a:rPr>
              <a:t>L'UNICEF lavora anche su salute, acqua, servizi igienico-sanitari e programmi nutrizionali, oltre a promuovere l'istruzione</a:t>
            </a:r>
            <a:r>
              <a:rPr lang="it-IT" b="0" i="0" dirty="0">
                <a:solidFill>
                  <a:srgbClr val="555555"/>
                </a:solidFill>
                <a:effectLst/>
                <a:latin typeface="open sans" panose="020B0606030504020204" pitchFamily="34" charset="0"/>
              </a:rPr>
              <a:t> e la partecipazione sociale dei bambini.</a:t>
            </a:r>
          </a:p>
          <a:p>
            <a:pPr algn="l">
              <a:buFont typeface="Arial" panose="020B0604020202020204" pitchFamily="34" charset="0"/>
              <a:buChar char="•"/>
            </a:pPr>
            <a:r>
              <a:rPr lang="it-IT" b="0" i="0" dirty="0">
                <a:solidFill>
                  <a:srgbClr val="FFFFFF"/>
                </a:solidFill>
                <a:effectLst/>
                <a:latin typeface="open sans" panose="020B0606030504020204" pitchFamily="34" charset="0"/>
              </a:rPr>
              <a:t>Potresti essere interessato: "La povertà colpisce lo sviluppo del cervello dei bambini"</a:t>
            </a:r>
          </a:p>
          <a:p>
            <a:pPr algn="l"/>
            <a:r>
              <a:rPr lang="it-IT" b="0" i="0" dirty="0">
                <a:solidFill>
                  <a:srgbClr val="555555"/>
                </a:solidFill>
                <a:effectLst/>
                <a:latin typeface="yanone kaffeesatz"/>
              </a:rPr>
              <a:t>6. Programma delle Nazioni Unite per lo sviluppo (UNDP)</a:t>
            </a:r>
          </a:p>
          <a:p>
            <a:pPr algn="l"/>
            <a:r>
              <a:rPr lang="it-IT" b="0" i="0" dirty="0">
                <a:solidFill>
                  <a:srgbClr val="555555"/>
                </a:solidFill>
                <a:effectLst/>
                <a:latin typeface="open sans" panose="020B0606030504020204" pitchFamily="34" charset="0"/>
              </a:rPr>
              <a:t>L'UNDP è stato creato nel 1958 dall'Assemblea Generale delle Nazioni Unite per contribuire al miglioramento della qualità della vita delle nazioni e dei loro cittadini. Attualmente è presente in 178 paesi e </a:t>
            </a:r>
            <a:r>
              <a:rPr lang="it-IT" b="1" i="0" dirty="0">
                <a:solidFill>
                  <a:srgbClr val="555555"/>
                </a:solidFill>
                <a:effectLst/>
                <a:latin typeface="open sans" panose="020B0606030504020204" pitchFamily="34" charset="0"/>
              </a:rPr>
              <a:t>è l'organismo responsabile dell'attuazione degli obiettivi di sviluppo sostenibile</a:t>
            </a:r>
            <a:r>
              <a:rPr lang="it-IT" b="0" i="0" dirty="0">
                <a:solidFill>
                  <a:srgbClr val="555555"/>
                </a:solidFill>
                <a:effectLst/>
                <a:latin typeface="open sans" panose="020B0606030504020204" pitchFamily="34" charset="0"/>
              </a:rPr>
              <a:t>, che comprendono aspetti quali il cambiamento climatico, la disuguaglianza economica, l'innovazione, il consumo sostenibile, la promozione della pace o della giustizia.</a:t>
            </a:r>
          </a:p>
          <a:p>
            <a:pPr algn="l"/>
            <a:r>
              <a:rPr lang="it-IT" b="0" i="0" dirty="0">
                <a:solidFill>
                  <a:srgbClr val="555555"/>
                </a:solidFill>
                <a:effectLst/>
                <a:latin typeface="open sans" panose="020B0606030504020204" pitchFamily="34" charset="0"/>
              </a:rPr>
              <a:t>Le sue priorità sono la riduzione della povertà, la prevenzione e la ripresa dalla crisi economica, l'energia e l'ambiente, le tecnologie dell'informazione o l'HIV-AIDS. Dal 1990 l'UNDP pubblica il rapporto sullo sviluppo umano o Indice di Sviluppo Umano (HDI), un indicatore dei risultati ottenuti in aspetti fondamentali dello sviluppo delle persone, come avere una vita lunga e sana, acquisire conoscenze e godersi la vita degno.</a:t>
            </a:r>
          </a:p>
          <a:p>
            <a:pPr algn="l"/>
            <a:r>
              <a:rPr lang="it-IT" b="0" i="0" dirty="0">
                <a:solidFill>
                  <a:srgbClr val="555555"/>
                </a:solidFill>
                <a:effectLst/>
                <a:latin typeface="yanone kaffeesatz"/>
              </a:rPr>
              <a:t>7. Human </a:t>
            </a:r>
            <a:r>
              <a:rPr lang="it-IT" b="0" i="0" dirty="0" err="1">
                <a:solidFill>
                  <a:srgbClr val="555555"/>
                </a:solidFill>
                <a:effectLst/>
                <a:latin typeface="yanone kaffeesatz"/>
              </a:rPr>
              <a:t>Rights</a:t>
            </a:r>
            <a:r>
              <a:rPr lang="it-IT" b="0" i="0" dirty="0">
                <a:solidFill>
                  <a:srgbClr val="555555"/>
                </a:solidFill>
                <a:effectLst/>
                <a:latin typeface="yanone kaffeesatz"/>
              </a:rPr>
              <a:t> Watch</a:t>
            </a:r>
          </a:p>
          <a:p>
            <a:pPr algn="l"/>
            <a:r>
              <a:rPr lang="it-IT" b="0" i="0" dirty="0">
                <a:solidFill>
                  <a:srgbClr val="555555"/>
                </a:solidFill>
                <a:effectLst/>
                <a:latin typeface="open sans" panose="020B0606030504020204" pitchFamily="34" charset="0"/>
              </a:rPr>
              <a:t>Human </a:t>
            </a:r>
            <a:r>
              <a:rPr lang="it-IT" b="0" i="0" dirty="0" err="1">
                <a:solidFill>
                  <a:srgbClr val="555555"/>
                </a:solidFill>
                <a:effectLst/>
                <a:latin typeface="open sans" panose="020B0606030504020204" pitchFamily="34" charset="0"/>
              </a:rPr>
              <a:t>Rights</a:t>
            </a:r>
            <a:r>
              <a:rPr lang="it-IT" b="0" i="0" dirty="0">
                <a:solidFill>
                  <a:srgbClr val="555555"/>
                </a:solidFill>
                <a:effectLst/>
                <a:latin typeface="open sans" panose="020B0606030504020204" pitchFamily="34" charset="0"/>
              </a:rPr>
              <a:t> Watch è un'organizzazione per i diritti umani senza scopo di lucro e non governativa composta da circa 400 membri provenienti da vari paesi del mondo. È stata fondata nel 1978 ed è un'istituzione riconosciuta per l'indagine rigorosa dei fatti, la presentazione di segnalazione imparziale, uso efficace dei media e mantenimento di obiettivi chiari per quanto riguarda Diritti.</a:t>
            </a:r>
          </a:p>
          <a:p>
            <a:pPr algn="l"/>
            <a:r>
              <a:rPr lang="it-IT" b="0" i="0" dirty="0">
                <a:solidFill>
                  <a:srgbClr val="555555"/>
                </a:solidFill>
                <a:effectLst/>
                <a:latin typeface="open sans" panose="020B0606030504020204" pitchFamily="34" charset="0"/>
              </a:rPr>
              <a:t>Questa organizzazione </a:t>
            </a:r>
            <a:r>
              <a:rPr lang="it-IT" b="1" i="0" dirty="0">
                <a:solidFill>
                  <a:srgbClr val="555555"/>
                </a:solidFill>
                <a:effectLst/>
                <a:latin typeface="open sans" panose="020B0606030504020204" pitchFamily="34" charset="0"/>
              </a:rPr>
              <a:t>si oppone alle violazioni dei diritti umani fondamentali, compresa la pena capitale e la discriminazione sessuale</a:t>
            </a:r>
            <a:r>
              <a:rPr lang="it-IT" b="0" i="0" dirty="0">
                <a:solidFill>
                  <a:srgbClr val="555555"/>
                </a:solidFill>
                <a:effectLst/>
                <a:latin typeface="open sans" panose="020B0606030504020204" pitchFamily="34" charset="0"/>
              </a:rPr>
              <a:t>. È anche nota per la sua difesa delle libertà civili e dei diritti fondamentali, come la libertà di religione e di stampa.</a:t>
            </a:r>
          </a:p>
          <a:p>
            <a:pPr algn="l"/>
            <a:r>
              <a:rPr lang="it-IT" b="0" i="0" dirty="0">
                <a:solidFill>
                  <a:srgbClr val="555555"/>
                </a:solidFill>
                <a:effectLst/>
                <a:latin typeface="open sans" panose="020B0606030504020204" pitchFamily="34" charset="0"/>
              </a:rPr>
              <a:t>Ogni anno Human </a:t>
            </a:r>
            <a:r>
              <a:rPr lang="it-IT" b="0" i="0" dirty="0" err="1">
                <a:solidFill>
                  <a:srgbClr val="555555"/>
                </a:solidFill>
                <a:effectLst/>
                <a:latin typeface="open sans" panose="020B0606030504020204" pitchFamily="34" charset="0"/>
              </a:rPr>
              <a:t>Rights</a:t>
            </a:r>
            <a:r>
              <a:rPr lang="it-IT" b="0" i="0" dirty="0">
                <a:solidFill>
                  <a:srgbClr val="555555"/>
                </a:solidFill>
                <a:effectLst/>
                <a:latin typeface="open sans" panose="020B0606030504020204" pitchFamily="34" charset="0"/>
              </a:rPr>
              <a:t> Watch consegna il Premio Human </a:t>
            </a:r>
            <a:r>
              <a:rPr lang="it-IT" b="0" i="0" dirty="0" err="1">
                <a:solidFill>
                  <a:srgbClr val="555555"/>
                </a:solidFill>
                <a:effectLst/>
                <a:latin typeface="open sans" panose="020B0606030504020204" pitchFamily="34" charset="0"/>
              </a:rPr>
              <a:t>Rights</a:t>
            </a:r>
            <a:r>
              <a:rPr lang="it-IT" b="0" i="0" dirty="0">
                <a:solidFill>
                  <a:srgbClr val="555555"/>
                </a:solidFill>
                <a:effectLst/>
                <a:latin typeface="open sans" panose="020B0606030504020204" pitchFamily="34" charset="0"/>
              </a:rPr>
              <a:t> </a:t>
            </a:r>
            <a:r>
              <a:rPr lang="it-IT" b="0" i="0" dirty="0" err="1">
                <a:solidFill>
                  <a:srgbClr val="555555"/>
                </a:solidFill>
                <a:effectLst/>
                <a:latin typeface="open sans" panose="020B0606030504020204" pitchFamily="34" charset="0"/>
              </a:rPr>
              <a:t>Defenders</a:t>
            </a:r>
            <a:r>
              <a:rPr lang="it-IT" b="0" i="0" dirty="0">
                <a:solidFill>
                  <a:srgbClr val="555555"/>
                </a:solidFill>
                <a:effectLst/>
                <a:latin typeface="open sans" panose="020B0606030504020204" pitchFamily="34" charset="0"/>
              </a:rPr>
              <a:t> agli attivisti di tutto il mondo che hanno dimostrato leadership e coraggio nella difesa dei diritti umani.</a:t>
            </a:r>
          </a:p>
          <a:p>
            <a:pPr algn="l"/>
            <a:r>
              <a:rPr lang="it-IT" b="0" i="0" dirty="0">
                <a:solidFill>
                  <a:srgbClr val="555555"/>
                </a:solidFill>
                <a:effectLst/>
                <a:latin typeface="yanone kaffeesatz"/>
              </a:rPr>
              <a:t>8. Diritti umani senza frontiere (HRWF)</a:t>
            </a:r>
          </a:p>
          <a:p>
            <a:pPr algn="l"/>
            <a:r>
              <a:rPr lang="it-IT" b="0" i="0" dirty="0">
                <a:solidFill>
                  <a:srgbClr val="555555"/>
                </a:solidFill>
                <a:effectLst/>
                <a:latin typeface="open sans" panose="020B0606030504020204" pitchFamily="34" charset="0"/>
              </a:rPr>
              <a:t>Questa organizzazione non governativa è stata creata nel 1989 come associazione senza scopo di lucro in Belgio. I suoi obiettivi principali sono plasmare la politica europea e internazionale per rafforzare la democrazia; difendere lo stato di diritto; e proteggere i diritti umani in tutto il mondo.</a:t>
            </a:r>
          </a:p>
          <a:p>
            <a:pPr algn="l"/>
            <a:r>
              <a:rPr lang="it-IT" b="1" i="0" dirty="0">
                <a:solidFill>
                  <a:srgbClr val="555555"/>
                </a:solidFill>
                <a:effectLst/>
                <a:latin typeface="open sans" panose="020B0606030504020204" pitchFamily="34" charset="0"/>
              </a:rPr>
              <a:t>HRWF cerca di rafforzare la cultura dei diritti umani</a:t>
            </a:r>
            <a:r>
              <a:rPr lang="it-IT" b="0" i="0" dirty="0">
                <a:solidFill>
                  <a:srgbClr val="555555"/>
                </a:solidFill>
                <a:effectLst/>
                <a:latin typeface="open sans" panose="020B0606030504020204" pitchFamily="34" charset="0"/>
              </a:rPr>
              <a:t> scambiando informazioni, pubblicando relazioni e organizzando seminari ed eventi che istruiscono i responsabili politici e informano il pubblico in generale.</a:t>
            </a:r>
          </a:p>
          <a:p>
            <a:pPr algn="l"/>
            <a:r>
              <a:rPr lang="it-IT" b="0" i="0" dirty="0">
                <a:solidFill>
                  <a:srgbClr val="555555"/>
                </a:solidFill>
                <a:effectLst/>
                <a:latin typeface="open sans" panose="020B0606030504020204" pitchFamily="34" charset="0"/>
              </a:rPr>
              <a:t>Altre delle sue priorità sono: affrontare le violazioni della libertà religiosa, denunciare la tratta delle donne per il sfruttamento sessuale o la protezione delle minoranze etniche e linguistiche, nonché la violazione dei diritti umani in paesi come Cina, Corea o Russia.</a:t>
            </a:r>
          </a:p>
          <a:p>
            <a:pPr algn="l"/>
            <a:r>
              <a:rPr lang="it-IT" b="0" i="0" dirty="0">
                <a:solidFill>
                  <a:srgbClr val="555555"/>
                </a:solidFill>
                <a:effectLst/>
                <a:latin typeface="yanone kaffeesatz"/>
              </a:rPr>
              <a:t>9. Organizzazione delle Nazioni Unite per l'Educazione, la Scienza e la Cultura (UNESCO)</a:t>
            </a:r>
          </a:p>
          <a:p>
            <a:pPr algn="l"/>
            <a:r>
              <a:rPr lang="it-IT" b="0" i="0" dirty="0">
                <a:solidFill>
                  <a:srgbClr val="555555"/>
                </a:solidFill>
                <a:effectLst/>
                <a:latin typeface="open sans" panose="020B0606030504020204" pitchFamily="34" charset="0"/>
              </a:rPr>
              <a:t>L'UNESCO è un'istituzione fondata nel 1945 che promuove i diritti umani e lo stato di diritto, </a:t>
            </a:r>
            <a:r>
              <a:rPr lang="it-IT" b="1" i="0" dirty="0">
                <a:solidFill>
                  <a:srgbClr val="555555"/>
                </a:solidFill>
                <a:effectLst/>
                <a:latin typeface="open sans" panose="020B0606030504020204" pitchFamily="34" charset="0"/>
              </a:rPr>
              <a:t>con particolare attenzione al diritto all'istruzione, all'informazione, alla libertà di opinione e di espressione</a:t>
            </a:r>
            <a:r>
              <a:rPr lang="it-IT" b="0" i="0" dirty="0">
                <a:solidFill>
                  <a:srgbClr val="555555"/>
                </a:solidFill>
                <a:effectLst/>
                <a:latin typeface="open sans" panose="020B0606030504020204" pitchFamily="34" charset="0"/>
              </a:rPr>
              <a:t>, i diritti culturali e il diritto a partecipare ai progressi scientifici e al progresso tecnologico e sociale.</a:t>
            </a:r>
          </a:p>
          <a:p>
            <a:pPr algn="l"/>
            <a:r>
              <a:rPr lang="it-IT" b="0" i="0" dirty="0">
                <a:solidFill>
                  <a:srgbClr val="555555"/>
                </a:solidFill>
                <a:effectLst/>
                <a:latin typeface="open sans" panose="020B0606030504020204" pitchFamily="34" charset="0"/>
              </a:rPr>
              <a:t>Questa organizzazione ha una vocazione pacifista e, tra l'altro, </a:t>
            </a:r>
            <a:r>
              <a:rPr lang="it-IT" b="1" i="0" dirty="0">
                <a:solidFill>
                  <a:srgbClr val="555555"/>
                </a:solidFill>
                <a:effectLst/>
                <a:latin typeface="open sans" panose="020B0606030504020204" pitchFamily="34" charset="0"/>
              </a:rPr>
              <a:t>sostiene in particolare l'alfabetizzazione</a:t>
            </a:r>
            <a:r>
              <a:rPr lang="it-IT" b="0" i="0" dirty="0">
                <a:solidFill>
                  <a:srgbClr val="555555"/>
                </a:solidFill>
                <a:effectLst/>
                <a:latin typeface="open sans" panose="020B0606030504020204" pitchFamily="34" charset="0"/>
              </a:rPr>
              <a:t>.</a:t>
            </a:r>
          </a:p>
          <a:p>
            <a:pPr algn="l"/>
            <a:r>
              <a:rPr lang="it-IT" b="0" i="0" dirty="0">
                <a:solidFill>
                  <a:srgbClr val="555555"/>
                </a:solidFill>
                <a:effectLst/>
                <a:latin typeface="open sans" panose="020B0606030504020204" pitchFamily="34" charset="0"/>
              </a:rPr>
              <a:t>Nell'istruzione, questo organismo dà la priorità al conseguimento di un'istruzione elementare adattata alle esigenze attuali. Promuove inoltre la collaborazione con insegnanti, pianificatori familiari, amministratori educativi e incoraggia la costruzione di scuole e la fornitura delle attrezzature necessarie per la loro realizzazione e funzionamento.</a:t>
            </a:r>
          </a:p>
          <a:p>
            <a:pPr algn="l"/>
            <a:r>
              <a:rPr lang="it-IT" b="0" i="0" dirty="0">
                <a:solidFill>
                  <a:srgbClr val="555555"/>
                </a:solidFill>
                <a:effectLst/>
                <a:latin typeface="yanone kaffeesatz"/>
              </a:rPr>
              <a:t>10. Organizzazione internazionale del lavoro (OIL)</a:t>
            </a:r>
          </a:p>
          <a:p>
            <a:pPr algn="l"/>
            <a:r>
              <a:rPr lang="it-IT" b="0" i="0" dirty="0">
                <a:solidFill>
                  <a:srgbClr val="555555"/>
                </a:solidFill>
                <a:effectLst/>
                <a:latin typeface="open sans" panose="020B0606030504020204" pitchFamily="34" charset="0"/>
              </a:rPr>
              <a:t>L'ILO è un'agenzia delle Nazioni Unite, fondata nel 1919, che </a:t>
            </a:r>
            <a:r>
              <a:rPr lang="it-IT" b="1" i="0" dirty="0">
                <a:solidFill>
                  <a:srgbClr val="555555"/>
                </a:solidFill>
                <a:effectLst/>
                <a:latin typeface="open sans" panose="020B0606030504020204" pitchFamily="34" charset="0"/>
              </a:rPr>
              <a:t>si occupa di questioni di lavoro e relazioni sindacali</a:t>
            </a:r>
            <a:r>
              <a:rPr lang="it-IT" b="0" i="0" dirty="0">
                <a:solidFill>
                  <a:srgbClr val="555555"/>
                </a:solidFill>
                <a:effectLst/>
                <a:latin typeface="open sans" panose="020B0606030504020204" pitchFamily="34" charset="0"/>
              </a:rPr>
              <a:t>. I suoi obiettivi principali sono: promuovere i diritti del lavoro, promuovere le opportunità di lavoro dignitoso, migliorare la protezione sociale e rafforzare il dialogo per affrontare le questioni relative a lavoro.</a:t>
            </a:r>
          </a:p>
          <a:p>
            <a:pPr algn="l"/>
            <a:r>
              <a:rPr lang="it-IT" b="1" i="0" dirty="0">
                <a:solidFill>
                  <a:srgbClr val="555555"/>
                </a:solidFill>
                <a:effectLst/>
                <a:latin typeface="open sans" panose="020B0606030504020204" pitchFamily="34" charset="0"/>
              </a:rPr>
              <a:t>Il suo funzionamento si basa su una struttura tripartita</a:t>
            </a:r>
            <a:r>
              <a:rPr lang="it-IT" b="0" i="0" dirty="0">
                <a:solidFill>
                  <a:srgbClr val="555555"/>
                </a:solidFill>
                <a:effectLst/>
                <a:latin typeface="open sans" panose="020B0606030504020204" pitchFamily="34" charset="0"/>
              </a:rPr>
              <a:t>, in cui lavoratori e datori di lavoro hanno gli stessi diritti di voto dei governi durante le deliberazioni dei loro organi principali. Ogni anno si incontrano a Ginevra per celebrare la Conferenza Internazionale del Lavoro. Nel 1969 ha ricevuto il Premio Nobel per la pace per i suoi successi nel campo della giustizia sociale.</a:t>
            </a:r>
          </a:p>
          <a:p>
            <a:pPr marL="171450" indent="-171450">
              <a:buFont typeface="Arial" panose="020B0604020202020204" pitchFamily="34" charset="0"/>
              <a:buChar char="•"/>
            </a:pPr>
            <a:endParaRPr lang="it-IT" dirty="0"/>
          </a:p>
        </p:txBody>
      </p:sp>
      <p:sp>
        <p:nvSpPr>
          <p:cNvPr id="4" name="Segnaposto numero diapositiva 3">
            <a:extLst>
              <a:ext uri="{FF2B5EF4-FFF2-40B4-BE49-F238E27FC236}">
                <a16:creationId xmlns:a16="http://schemas.microsoft.com/office/drawing/2014/main" id="{EA19A6A5-D4D9-0283-996B-21D11517DBB3}"/>
              </a:ext>
            </a:extLst>
          </p:cNvPr>
          <p:cNvSpPr>
            <a:spLocks noGrp="1"/>
          </p:cNvSpPr>
          <p:nvPr>
            <p:ph type="sldNum" sz="quarter" idx="5"/>
          </p:nvPr>
        </p:nvSpPr>
        <p:spPr/>
        <p:txBody>
          <a:bodyPr/>
          <a:lstStyle/>
          <a:p>
            <a:fld id="{D797A595-224D-4515-AFFC-CB34EC8B2197}" type="slidenum">
              <a:rPr lang="it-IT" smtClean="0"/>
              <a:t>18</a:t>
            </a:fld>
            <a:endParaRPr lang="it-IT"/>
          </a:p>
        </p:txBody>
      </p:sp>
    </p:spTree>
    <p:extLst>
      <p:ext uri="{BB962C8B-B14F-4D97-AF65-F5344CB8AC3E}">
        <p14:creationId xmlns:p14="http://schemas.microsoft.com/office/powerpoint/2010/main" val="4086679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Spiegare la LS richiederebbe almeno 2 ore</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Maggio 2015, 4 mesi prima dell’Agenda 2030</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NOSTRA CASA COMUNE: E’ un messaggio per tutti (non solo per i cattolici)</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6 capitoli con il 6° focalizzato sulle azioni</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Una visione integrata degli ambiti ambientale, economico e sociale</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Non crisi ambientale, ma crisi socio ambientale</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La cultura dello scarto verso le persone (crisi sociale) e verso le cose (ambientale). Con lo scarto noi consumiamo risorse e ne priviamo altri (sud del mondo)</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Conversione ecologica: Cambiamento di strada, direzione, mutamento dei comportamenti verso l’ecologia</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trasformazione dei cuori e delle menti verso un maggiore amore per Dio, per gli altri e per il creato. È un processo per riconoscere il nostro contributo alla crisi sociale ed ecologica e agire in modi da alimentare la comunione: guarire e rinnovare la nostra casa comune”. </a:t>
            </a:r>
          </a:p>
        </p:txBody>
      </p:sp>
      <p:sp>
        <p:nvSpPr>
          <p:cNvPr id="4" name="Segnaposto numero diapositiva 3"/>
          <p:cNvSpPr>
            <a:spLocks noGrp="1"/>
          </p:cNvSpPr>
          <p:nvPr>
            <p:ph type="sldNum" sz="quarter" idx="5"/>
          </p:nvPr>
        </p:nvSpPr>
        <p:spPr/>
        <p:txBody>
          <a:bodyPr/>
          <a:lstStyle/>
          <a:p>
            <a:fld id="{D797A595-224D-4515-AFFC-CB34EC8B2197}" type="slidenum">
              <a:rPr lang="it-IT" smtClean="0"/>
              <a:t>19</a:t>
            </a:fld>
            <a:endParaRPr lang="it-IT"/>
          </a:p>
        </p:txBody>
      </p:sp>
    </p:spTree>
    <p:extLst>
      <p:ext uri="{BB962C8B-B14F-4D97-AF65-F5344CB8AC3E}">
        <p14:creationId xmlns:p14="http://schemas.microsoft.com/office/powerpoint/2010/main" val="5717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5637" cy="33512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2</a:t>
            </a:fld>
            <a:endParaRPr lang="it-IT"/>
          </a:p>
        </p:txBody>
      </p:sp>
    </p:spTree>
    <p:extLst>
      <p:ext uri="{BB962C8B-B14F-4D97-AF65-F5344CB8AC3E}">
        <p14:creationId xmlns:p14="http://schemas.microsoft.com/office/powerpoint/2010/main" val="2857519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20</a:t>
            </a:fld>
            <a:endParaRPr lang="it-IT"/>
          </a:p>
        </p:txBody>
      </p:sp>
    </p:spTree>
    <p:extLst>
      <p:ext uri="{BB962C8B-B14F-4D97-AF65-F5344CB8AC3E}">
        <p14:creationId xmlns:p14="http://schemas.microsoft.com/office/powerpoint/2010/main" val="1138126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Il negazionismo climatico: </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far apparire una controversia scientifica dove in realtà non sussiste</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Dubbi sulla misura in cui il cambiamento climatico sia causato dagli esseri umani, i suoi effetti su natura e società, e il potenziale di adattamento al riscaldamento globale nelle azioni umane</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Origine: è organizzata da interessi industriali, politici e ideologici</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Negli Stati Uniti i repubblicani avevano posizioni negazioniste</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Anche su alcuni giornali italiani abbiamo trovato tesi negazioniste</a:t>
            </a:r>
            <a:endParaRPr lang="it-IT"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Il catastrofismo climatico:</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Molti ambientalisti paventano sempre la catastrofe</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Petizione di uomini di scienza contro la posizione catastrofista “La responsabilità antropica del cambiamento climatico osservato nell’ultimo secolo è quindi ingiustificatamente esagerata e le previsioni catastrofiche non sono realistiche”</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In conclusione, posta la cruciale importanza che hanno i combustibili fossili per l’approvvigionamento energetico dell’umanità, suggeriamo che non si aderisca a politiche di riduzione acritica della immissione di anidride carbonica in atmosfera con l’illusoria pretesa di governare il clima. (2019, Franco Prodi, Antonino Zichichi)</a:t>
            </a:r>
            <a:endParaRPr lang="it-IT"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I complottisti:</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teoria o spiegazione di un evento o una situazione, spesso alimentata da motivazioni politiche, che ne attribuisce cause e responsabilità a una cospirazione ordita da gruppi elitari e potenti (spesso detti «poteri forti»)</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Scie chimiche, microchip nel vaccino </a:t>
            </a:r>
            <a:r>
              <a:rPr lang="it-IT" sz="1200" kern="1200" dirty="0" err="1">
                <a:solidFill>
                  <a:schemeClr val="tx1"/>
                </a:solidFill>
                <a:effectLst/>
                <a:latin typeface="+mn-lt"/>
                <a:ea typeface="+mn-ea"/>
                <a:cs typeface="+mn-cs"/>
              </a:rPr>
              <a:t>Covid</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COVID: in Cina la politica di Mao (nel 1979) prevedeva un figlio unico; oggi 3, ma non si fa più di 1 ha causato molti vecchi e pochi giovani, quindi meglio far morire i vecchi di COVID</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La convinzione nelle teorie del complotto riguardo agli alimenti geneticamente modificati ha portato il governo dello Zambia a rifiutare gli aiuti alimentari durante una carestia, in un momento in cui 3 milioni di persone nel Paese soffrivano la fame</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un presunto gruppo di potere oligarchico e segreto si adopererebbe per prendere il controllo di ogni Paese del mondo in maniera totalitaria al fine di ottenere il dominio della Terra o di Marte?</a:t>
            </a:r>
            <a:endParaRPr lang="it-IT"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L’ottimismo tecnologico:</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Non facciamo nulla, tanto la tecnica e la scienza risolveranno i problemi.</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Quando finirà il petrolio avremo pronta la soluzione alternativa</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OK la tecnologia potrà mangiare la CO2, la fusione nucleare risolverà il problema dell’energia, ricostruiremo i ghiacciai, enzima THUC riusciremo a riprodurre specie estinte partendo dal DNA, ma se non eliminiamo le ingiustizie non avremo fatto nulla,</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A quante risorse di intelligenza stiamo rinunciando per la povertà di alcuni Paesi? Siamo sicuri che in un barcone che arriva non ci sia un futuro premio Nobel?</a:t>
            </a:r>
            <a:endParaRPr lang="it-IT" sz="1100" kern="1200" dirty="0">
              <a:solidFill>
                <a:schemeClr val="tx1"/>
              </a:solidFill>
              <a:effectLst/>
              <a:latin typeface="+mn-lt"/>
              <a:ea typeface="+mn-ea"/>
              <a:cs typeface="+mn-cs"/>
            </a:endParaRP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21</a:t>
            </a:fld>
            <a:endParaRPr lang="it-IT"/>
          </a:p>
        </p:txBody>
      </p:sp>
    </p:spTree>
    <p:extLst>
      <p:ext uri="{BB962C8B-B14F-4D97-AF65-F5344CB8AC3E}">
        <p14:creationId xmlns:p14="http://schemas.microsoft.com/office/powerpoint/2010/main" val="3808856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22</a:t>
            </a:fld>
            <a:endParaRPr lang="it-IT"/>
          </a:p>
        </p:txBody>
      </p:sp>
    </p:spTree>
    <p:extLst>
      <p:ext uri="{BB962C8B-B14F-4D97-AF65-F5344CB8AC3E}">
        <p14:creationId xmlns:p14="http://schemas.microsoft.com/office/powerpoint/2010/main" val="3691767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Siamo in ritardo, siamo fermi, in recessione o non abbiamo dati (rapporto ONU 2023)</a:t>
            </a:r>
            <a:endParaRPr lang="it-IT"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Città che spariranno (attenzione al catastrofismo!): </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“Viaggio nell’</a:t>
            </a:r>
            <a:r>
              <a:rPr lang="it-IT" sz="1200" kern="1200" dirty="0" err="1">
                <a:solidFill>
                  <a:schemeClr val="tx1"/>
                </a:solidFill>
                <a:effectLst/>
                <a:latin typeface="+mn-lt"/>
                <a:ea typeface="+mn-ea"/>
                <a:cs typeface="+mn-cs"/>
              </a:rPr>
              <a:t>Antropocene</a:t>
            </a:r>
            <a:r>
              <a:rPr lang="it-IT" sz="1200" kern="1200" dirty="0">
                <a:solidFill>
                  <a:schemeClr val="tx1"/>
                </a:solidFill>
                <a:effectLst/>
                <a:latin typeface="+mn-lt"/>
                <a:ea typeface="+mn-ea"/>
                <a:cs typeface="+mn-cs"/>
              </a:rPr>
              <a:t>” Giro del mondo in 80 giorni e il viaggio in Italia di Goethe.</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Il parlamento indonesiano ha approvato un disegno di legge per spostare la capitale dalla città di Giacarta in una città completamente nuova da costruire nell'isola del Borneo,</a:t>
            </a:r>
            <a:endParaRPr lang="it-IT" sz="1100" kern="1200" dirty="0">
              <a:solidFill>
                <a:schemeClr val="tx1"/>
              </a:solidFill>
              <a:effectLst/>
              <a:latin typeface="+mn-lt"/>
              <a:ea typeface="+mn-ea"/>
              <a:cs typeface="+mn-cs"/>
            </a:endParaRP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23</a:t>
            </a:fld>
            <a:endParaRPr lang="it-IT"/>
          </a:p>
        </p:txBody>
      </p:sp>
    </p:spTree>
    <p:extLst>
      <p:ext uri="{BB962C8B-B14F-4D97-AF65-F5344CB8AC3E}">
        <p14:creationId xmlns:p14="http://schemas.microsoft.com/office/powerpoint/2010/main" val="1752320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Realtà complessa e complicata; difficile da capire. Ad oggi abbiamo dei modelli matematici di simulazione che non sempre sono corretti. Rifuggite chi da soluzioni semplici. </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Effetto farfalla: Il battito d’ali di una farfalla in Brasile può provocare un Tornado nel Texas. infinitesime variazioni nelle condizioni iniziali producono variazioni grandi e crescenti nel comportamento successivo dei suddetti sistemi. L’atmosfera è un classico esempio di sistema non lineare e l’effetto farfalla è spesso addotto come motivazione principale del limite di predicibilità del tempo atmosferico di </a:t>
            </a:r>
            <a:r>
              <a:rPr lang="it-IT" sz="1200" kern="1200" dirty="0" err="1">
                <a:solidFill>
                  <a:schemeClr val="tx1"/>
                </a:solidFill>
                <a:effectLst/>
                <a:latin typeface="+mn-lt"/>
                <a:ea typeface="+mn-ea"/>
                <a:cs typeface="+mn-cs"/>
              </a:rPr>
              <a:t>ca</a:t>
            </a:r>
            <a:r>
              <a:rPr lang="it-IT" sz="1200" kern="1200" dirty="0">
                <a:solidFill>
                  <a:schemeClr val="tx1"/>
                </a:solidFill>
                <a:effectLst/>
                <a:latin typeface="+mn-lt"/>
                <a:ea typeface="+mn-ea"/>
                <a:cs typeface="+mn-cs"/>
              </a:rPr>
              <a:t>. 10÷12 giorni. Es. numero della roulette.</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Previsioni sbagliate: Le previsioni sulla “bomba demografica” si sono dimostrate sbagliate. L’Africa che doveva essere il centro della bomba ha invertito la tendenza. Perché? Scolarizzazione delle donne, urbanizzazione, migrazione dalle zone contadine, benessere, ecc. Smentita delle previsioni del Club di Roma (La speranza africana, Rampini)</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Il buco nell’ozono era il fantasma degli anni 80 per la catastrofe climatica. Entro il 2045 il buco nell’ozono si chiuderà. Protocollo di Montreal del 1989, riduzione del 99% dei CFC (solvente e refrigerante): Dilemma: stop CFC paesi poveri</a:t>
            </a: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24</a:t>
            </a:fld>
            <a:endParaRPr lang="it-IT"/>
          </a:p>
        </p:txBody>
      </p:sp>
    </p:spTree>
    <p:extLst>
      <p:ext uri="{BB962C8B-B14F-4D97-AF65-F5344CB8AC3E}">
        <p14:creationId xmlns:p14="http://schemas.microsoft.com/office/powerpoint/2010/main" val="3714742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25</a:t>
            </a:fld>
            <a:endParaRPr lang="it-IT"/>
          </a:p>
        </p:txBody>
      </p:sp>
    </p:spTree>
    <p:extLst>
      <p:ext uri="{BB962C8B-B14F-4D97-AF65-F5344CB8AC3E}">
        <p14:creationId xmlns:p14="http://schemas.microsoft.com/office/powerpoint/2010/main" val="3288941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4" name="Segnaposto numero diapositiva 3"/>
          <p:cNvSpPr>
            <a:spLocks noGrp="1"/>
          </p:cNvSpPr>
          <p:nvPr>
            <p:ph type="sldNum" sz="quarter" idx="5"/>
          </p:nvPr>
        </p:nvSpPr>
        <p:spPr/>
        <p:txBody>
          <a:bodyPr/>
          <a:lstStyle/>
          <a:p>
            <a:fld id="{D797A595-224D-4515-AFFC-CB34EC8B2197}" type="slidenum">
              <a:rPr lang="it-IT" smtClean="0"/>
              <a:t>26</a:t>
            </a:fld>
            <a:endParaRPr lang="it-IT"/>
          </a:p>
        </p:txBody>
      </p:sp>
      <p:sp>
        <p:nvSpPr>
          <p:cNvPr id="6" name="Segnaposto note 5">
            <a:extLst>
              <a:ext uri="{FF2B5EF4-FFF2-40B4-BE49-F238E27FC236}">
                <a16:creationId xmlns:a16="http://schemas.microsoft.com/office/drawing/2014/main" id="{C5B8C7CE-865C-4756-B652-1A41247656F1}"/>
              </a:ext>
            </a:extLst>
          </p:cNvPr>
          <p:cNvSpPr>
            <a:spLocks noGrp="1"/>
          </p:cNvSpPr>
          <p:nvPr>
            <p:ph type="body" sz="quarter" idx="3"/>
          </p:nvPr>
        </p:nvSpPr>
        <p:spPr/>
        <p:txBody>
          <a:bodyPr/>
          <a:lstStyle/>
          <a:p>
            <a:endParaRPr lang="it-IT"/>
          </a:p>
        </p:txBody>
      </p:sp>
    </p:spTree>
    <p:extLst>
      <p:ext uri="{BB962C8B-B14F-4D97-AF65-F5344CB8AC3E}">
        <p14:creationId xmlns:p14="http://schemas.microsoft.com/office/powerpoint/2010/main" val="3997101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Francesco </a:t>
            </a:r>
            <a:r>
              <a:rPr lang="it-IT" sz="1200" kern="1200" dirty="0" err="1">
                <a:solidFill>
                  <a:schemeClr val="tx1"/>
                </a:solidFill>
                <a:effectLst/>
                <a:latin typeface="+mn-lt"/>
                <a:ea typeface="+mn-ea"/>
                <a:cs typeface="+mn-cs"/>
              </a:rPr>
              <a:t>Gesualdi</a:t>
            </a:r>
            <a:r>
              <a:rPr lang="it-IT" sz="1200" kern="1200" dirty="0">
                <a:solidFill>
                  <a:schemeClr val="tx1"/>
                </a:solidFill>
                <a:effectLst/>
                <a:latin typeface="+mn-lt"/>
                <a:ea typeface="+mn-ea"/>
                <a:cs typeface="+mn-cs"/>
              </a:rPr>
              <a:t> (Pisa, allievo Don Milani)</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Frase Einstein: dobbiamo cambiare approccio</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I nuovi stili di vita stanno diventando sempre più gli strumenti che la gente comune ha nelle proprie mani per poter cambiare la vita quotidiana e anche per poter influire sui cambiamenti strutturali che devono accadere mediante le scelte dei responsabili della realtà politica e socio-economica.</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Il Papa dice che l’acqua bolle se dal basso parte il calore del fuoco</a:t>
            </a:r>
          </a:p>
          <a:p>
            <a:pPr marL="171450" indent="-171450">
              <a:buFont typeface="Arial" panose="020B0604020202020204" pitchFamily="34" charset="0"/>
              <a:buChar char="•"/>
            </a:pPr>
            <a:r>
              <a:rPr lang="it-IT" sz="1200" b="1" kern="1200" dirty="0">
                <a:solidFill>
                  <a:schemeClr val="tx1"/>
                </a:solidFill>
                <a:effectLst/>
                <a:latin typeface="+mn-lt"/>
                <a:ea typeface="+mn-ea"/>
                <a:cs typeface="+mn-cs"/>
              </a:rPr>
              <a:t>Gli obiettivi</a:t>
            </a:r>
            <a:endParaRPr lang="it-IT"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b="1" kern="1200" dirty="0">
                <a:solidFill>
                  <a:schemeClr val="tx1"/>
                </a:solidFill>
                <a:effectLst/>
                <a:latin typeface="+mn-lt"/>
                <a:ea typeface="+mn-ea"/>
                <a:cs typeface="+mn-cs"/>
              </a:rPr>
              <a:t>Nuovo rapporto con le cose</a:t>
            </a:r>
            <a:r>
              <a:rPr lang="it-IT" sz="1200" kern="1200" dirty="0">
                <a:solidFill>
                  <a:schemeClr val="tx1"/>
                </a:solidFill>
                <a:effectLst/>
                <a:latin typeface="+mn-lt"/>
                <a:ea typeface="+mn-ea"/>
                <a:cs typeface="+mn-cs"/>
              </a:rPr>
              <a:t>: da una situazione di servilismo alla relazione di utilità, dal consumismo sfrenato al consumo critico, dalla dipendenza all’uso sobrio e etico.</a:t>
            </a:r>
          </a:p>
          <a:p>
            <a:pPr marL="171450" lvl="0" indent="-171450">
              <a:buFont typeface="Arial" panose="020B0604020202020204" pitchFamily="34" charset="0"/>
              <a:buChar char="•"/>
            </a:pPr>
            <a:r>
              <a:rPr lang="it-IT" sz="1200" b="1" kern="1200" dirty="0">
                <a:solidFill>
                  <a:schemeClr val="tx1"/>
                </a:solidFill>
                <a:effectLst/>
                <a:latin typeface="+mn-lt"/>
                <a:ea typeface="+mn-ea"/>
                <a:cs typeface="+mn-cs"/>
              </a:rPr>
              <a:t>Nuovo rapporto con le persone</a:t>
            </a:r>
            <a:r>
              <a:rPr lang="it-IT" sz="1200" kern="1200" dirty="0">
                <a:solidFill>
                  <a:schemeClr val="tx1"/>
                </a:solidFill>
                <a:effectLst/>
                <a:latin typeface="+mn-lt"/>
                <a:ea typeface="+mn-ea"/>
                <a:cs typeface="+mn-cs"/>
              </a:rPr>
              <a:t>: recuperare la ricchezza delle relazioni umane che sono fondamentali per la felicità ed il senso della vita (followers?)</a:t>
            </a:r>
          </a:p>
          <a:p>
            <a:pPr marL="171450" lvl="0" indent="-171450">
              <a:buFont typeface="Arial" panose="020B0604020202020204" pitchFamily="34" charset="0"/>
              <a:buChar char="•"/>
            </a:pPr>
            <a:r>
              <a:rPr lang="it-IT" sz="1200" b="1" kern="1200" dirty="0">
                <a:solidFill>
                  <a:schemeClr val="tx1"/>
                </a:solidFill>
                <a:effectLst/>
                <a:latin typeface="+mn-lt"/>
                <a:ea typeface="+mn-ea"/>
                <a:cs typeface="+mn-cs"/>
              </a:rPr>
              <a:t>Nuovo rapporto con la natura</a:t>
            </a:r>
            <a:r>
              <a:rPr lang="it-IT" sz="1200" kern="1200" dirty="0">
                <a:solidFill>
                  <a:schemeClr val="tx1"/>
                </a:solidFill>
                <a:effectLst/>
                <a:latin typeface="+mn-lt"/>
                <a:ea typeface="+mn-ea"/>
                <a:cs typeface="+mn-cs"/>
              </a:rPr>
              <a:t>: dalla violenza ambientale al rispetto del creato, dalla mercificazione della natura alla relazione con “nostra madre terra”, dall’uso indiscriminato alla responsabilità ambientale.</a:t>
            </a:r>
          </a:p>
          <a:p>
            <a:pPr marL="171450" lvl="0" indent="-171450">
              <a:buFont typeface="Arial" panose="020B0604020202020204" pitchFamily="34" charset="0"/>
              <a:buChar char="•"/>
            </a:pPr>
            <a:r>
              <a:rPr lang="it-IT" sz="1200" b="1" kern="1200" dirty="0">
                <a:solidFill>
                  <a:schemeClr val="tx1"/>
                </a:solidFill>
                <a:effectLst/>
                <a:latin typeface="+mn-lt"/>
                <a:ea typeface="+mn-ea"/>
                <a:cs typeface="+mn-cs"/>
              </a:rPr>
              <a:t>Nuovo rapporto con la mondialità</a:t>
            </a:r>
            <a:r>
              <a:rPr lang="it-IT" sz="1200" kern="1200" dirty="0">
                <a:solidFill>
                  <a:schemeClr val="tx1"/>
                </a:solidFill>
                <a:effectLst/>
                <a:latin typeface="+mn-lt"/>
                <a:ea typeface="+mn-ea"/>
                <a:cs typeface="+mn-cs"/>
              </a:rPr>
              <a:t>: passare dall’indifferenza sui problemi mondiali alla solidarietà e responsabilità, </a:t>
            </a: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27</a:t>
            </a:fld>
            <a:endParaRPr lang="it-IT"/>
          </a:p>
        </p:txBody>
      </p:sp>
    </p:spTree>
    <p:extLst>
      <p:ext uri="{BB962C8B-B14F-4D97-AF65-F5344CB8AC3E}">
        <p14:creationId xmlns:p14="http://schemas.microsoft.com/office/powerpoint/2010/main" val="3961062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28</a:t>
            </a:fld>
            <a:endParaRPr lang="it-IT"/>
          </a:p>
        </p:txBody>
      </p:sp>
    </p:spTree>
    <p:extLst>
      <p:ext uri="{BB962C8B-B14F-4D97-AF65-F5344CB8AC3E}">
        <p14:creationId xmlns:p14="http://schemas.microsoft.com/office/powerpoint/2010/main" val="116883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sz="1200" kern="1200" dirty="0">
                <a:solidFill>
                  <a:schemeClr val="tx1"/>
                </a:solidFill>
                <a:effectLst/>
                <a:latin typeface="+mn-lt"/>
                <a:ea typeface="+mn-ea"/>
                <a:cs typeface="+mn-cs"/>
              </a:rPr>
              <a:t>Fenomeno antico: nella XVIII secolo c’è stato in Inghilterra il boicottaggio dello zucchero di canna prodotto da aziende che utilizzavano gli schiavi</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In questo modo il </a:t>
            </a:r>
            <a:r>
              <a:rPr lang="it-IT" sz="1200" b="1" kern="1200" dirty="0" err="1">
                <a:solidFill>
                  <a:schemeClr val="tx1"/>
                </a:solidFill>
                <a:effectLst/>
                <a:latin typeface="+mn-lt"/>
                <a:ea typeface="+mn-ea"/>
                <a:cs typeface="+mn-cs"/>
              </a:rPr>
              <a:t>Consum’Attore</a:t>
            </a:r>
            <a:r>
              <a:rPr lang="it-IT" sz="1200" kern="1200" dirty="0">
                <a:solidFill>
                  <a:schemeClr val="tx1"/>
                </a:solidFill>
                <a:effectLst/>
                <a:latin typeface="+mn-lt"/>
                <a:ea typeface="+mn-ea"/>
                <a:cs typeface="+mn-cs"/>
              </a:rPr>
              <a:t>:</a:t>
            </a: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esercita </a:t>
            </a:r>
            <a:r>
              <a:rPr lang="it-IT" sz="1200" b="1" kern="1200" dirty="0">
                <a:solidFill>
                  <a:schemeClr val="tx1"/>
                </a:solidFill>
                <a:effectLst/>
                <a:latin typeface="+mn-lt"/>
                <a:ea typeface="+mn-ea"/>
                <a:cs typeface="+mn-cs"/>
              </a:rPr>
              <a:t>pressione</a:t>
            </a:r>
            <a:r>
              <a:rPr lang="it-IT" sz="1200" kern="1200" dirty="0">
                <a:solidFill>
                  <a:schemeClr val="tx1"/>
                </a:solidFill>
                <a:effectLst/>
                <a:latin typeface="+mn-lt"/>
                <a:ea typeface="+mn-ea"/>
                <a:cs typeface="+mn-cs"/>
              </a:rPr>
              <a:t> nei confronti del </a:t>
            </a:r>
            <a:r>
              <a:rPr lang="it-IT" sz="1200" b="1" kern="1200" dirty="0">
                <a:solidFill>
                  <a:schemeClr val="tx1"/>
                </a:solidFill>
                <a:effectLst/>
                <a:latin typeface="+mn-lt"/>
                <a:ea typeface="+mn-ea"/>
                <a:cs typeface="+mn-cs"/>
              </a:rPr>
              <a:t>sistema</a:t>
            </a:r>
            <a:r>
              <a:rPr lang="it-IT" sz="1200" kern="1200" dirty="0">
                <a:solidFill>
                  <a:schemeClr val="tx1"/>
                </a:solidFill>
                <a:effectLst/>
                <a:latin typeface="+mn-lt"/>
                <a:ea typeface="+mn-ea"/>
                <a:cs typeface="+mn-cs"/>
              </a:rPr>
              <a:t> </a:t>
            </a:r>
            <a:r>
              <a:rPr lang="it-IT" sz="1200" b="1" kern="1200" dirty="0">
                <a:solidFill>
                  <a:schemeClr val="tx1"/>
                </a:solidFill>
                <a:effectLst/>
                <a:latin typeface="+mn-lt"/>
                <a:ea typeface="+mn-ea"/>
                <a:cs typeface="+mn-cs"/>
              </a:rPr>
              <a:t>capitalistico</a:t>
            </a:r>
            <a:endParaRPr lang="it-IT"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compie un </a:t>
            </a:r>
            <a:r>
              <a:rPr lang="it-IT" sz="1200" b="1" kern="1200" dirty="0">
                <a:solidFill>
                  <a:schemeClr val="tx1"/>
                </a:solidFill>
                <a:effectLst/>
                <a:latin typeface="+mn-lt"/>
                <a:ea typeface="+mn-ea"/>
                <a:cs typeface="+mn-cs"/>
              </a:rPr>
              <a:t>atto</a:t>
            </a:r>
            <a:r>
              <a:rPr lang="it-IT" sz="1200" kern="1200" dirty="0">
                <a:solidFill>
                  <a:schemeClr val="tx1"/>
                </a:solidFill>
                <a:effectLst/>
                <a:latin typeface="+mn-lt"/>
                <a:ea typeface="+mn-ea"/>
                <a:cs typeface="+mn-cs"/>
              </a:rPr>
              <a:t>, se non </a:t>
            </a:r>
            <a:r>
              <a:rPr lang="it-IT" sz="1200" b="1" kern="1200" dirty="0">
                <a:solidFill>
                  <a:schemeClr val="tx1"/>
                </a:solidFill>
                <a:effectLst/>
                <a:latin typeface="+mn-lt"/>
                <a:ea typeface="+mn-ea"/>
                <a:cs typeface="+mn-cs"/>
              </a:rPr>
              <a:t>politico</a:t>
            </a:r>
            <a:r>
              <a:rPr lang="it-IT" sz="1200" kern="1200" dirty="0">
                <a:solidFill>
                  <a:schemeClr val="tx1"/>
                </a:solidFill>
                <a:effectLst/>
                <a:latin typeface="+mn-lt"/>
                <a:ea typeface="+mn-ea"/>
                <a:cs typeface="+mn-cs"/>
              </a:rPr>
              <a:t>, quanto meno </a:t>
            </a:r>
            <a:r>
              <a:rPr lang="it-IT" sz="1200" b="1" kern="1200" dirty="0">
                <a:solidFill>
                  <a:schemeClr val="tx1"/>
                </a:solidFill>
                <a:effectLst/>
                <a:latin typeface="+mn-lt"/>
                <a:ea typeface="+mn-ea"/>
                <a:cs typeface="+mn-cs"/>
              </a:rPr>
              <a:t>consapevole</a:t>
            </a:r>
            <a:endParaRPr lang="it-IT"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b="1" kern="1200" dirty="0">
                <a:solidFill>
                  <a:schemeClr val="tx1"/>
                </a:solidFill>
                <a:effectLst/>
                <a:latin typeface="+mn-lt"/>
                <a:ea typeface="+mn-ea"/>
                <a:cs typeface="+mn-cs"/>
              </a:rPr>
              <a:t>agisce</a:t>
            </a:r>
            <a:r>
              <a:rPr lang="it-IT" sz="1200" kern="1200" dirty="0">
                <a:solidFill>
                  <a:schemeClr val="tx1"/>
                </a:solidFill>
                <a:effectLst/>
                <a:latin typeface="+mn-lt"/>
                <a:ea typeface="+mn-ea"/>
                <a:cs typeface="+mn-cs"/>
              </a:rPr>
              <a:t> in maniera </a:t>
            </a:r>
            <a:r>
              <a:rPr lang="it-IT" sz="1200" b="1" kern="1200" dirty="0">
                <a:solidFill>
                  <a:schemeClr val="tx1"/>
                </a:solidFill>
                <a:effectLst/>
                <a:latin typeface="+mn-lt"/>
                <a:ea typeface="+mn-ea"/>
                <a:cs typeface="+mn-cs"/>
              </a:rPr>
              <a:t>individuale</a:t>
            </a:r>
            <a:r>
              <a:rPr lang="it-IT" sz="1200" kern="1200" dirty="0">
                <a:solidFill>
                  <a:schemeClr val="tx1"/>
                </a:solidFill>
                <a:effectLst/>
                <a:latin typeface="+mn-lt"/>
                <a:ea typeface="+mn-ea"/>
                <a:cs typeface="+mn-cs"/>
              </a:rPr>
              <a:t> e </a:t>
            </a:r>
            <a:r>
              <a:rPr lang="it-IT" sz="1200" b="1" kern="1200" dirty="0">
                <a:solidFill>
                  <a:schemeClr val="tx1"/>
                </a:solidFill>
                <a:effectLst/>
                <a:latin typeface="+mn-lt"/>
                <a:ea typeface="+mn-ea"/>
                <a:cs typeface="+mn-cs"/>
              </a:rPr>
              <a:t>puntuale</a:t>
            </a:r>
            <a:r>
              <a:rPr lang="it-IT" sz="1200" kern="1200" dirty="0">
                <a:solidFill>
                  <a:schemeClr val="tx1"/>
                </a:solidFill>
                <a:effectLst/>
                <a:latin typeface="+mn-lt"/>
                <a:ea typeface="+mn-ea"/>
                <a:cs typeface="+mn-cs"/>
              </a:rPr>
              <a:t> (raramente in gruppo)</a:t>
            </a: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è </a:t>
            </a:r>
            <a:r>
              <a:rPr lang="it-IT" sz="1200" b="1" kern="1200" dirty="0">
                <a:solidFill>
                  <a:schemeClr val="tx1"/>
                </a:solidFill>
                <a:effectLst/>
                <a:latin typeface="+mn-lt"/>
                <a:ea typeface="+mn-ea"/>
                <a:cs typeface="+mn-cs"/>
              </a:rPr>
              <a:t>attento</a:t>
            </a:r>
            <a:r>
              <a:rPr lang="it-IT" sz="1200" kern="1200" dirty="0">
                <a:solidFill>
                  <a:schemeClr val="tx1"/>
                </a:solidFill>
                <a:effectLst/>
                <a:latin typeface="+mn-lt"/>
                <a:ea typeface="+mn-ea"/>
                <a:cs typeface="+mn-cs"/>
              </a:rPr>
              <a:t> alla propria </a:t>
            </a:r>
            <a:r>
              <a:rPr lang="it-IT" sz="1200" b="1" kern="1200" dirty="0">
                <a:solidFill>
                  <a:schemeClr val="tx1"/>
                </a:solidFill>
                <a:effectLst/>
                <a:latin typeface="+mn-lt"/>
                <a:ea typeface="+mn-ea"/>
                <a:cs typeface="+mn-cs"/>
              </a:rPr>
              <a:t>salute</a:t>
            </a:r>
            <a:r>
              <a:rPr lang="it-IT" sz="1200" kern="1200" dirty="0">
                <a:solidFill>
                  <a:schemeClr val="tx1"/>
                </a:solidFill>
                <a:effectLst/>
                <a:latin typeface="+mn-lt"/>
                <a:ea typeface="+mn-ea"/>
                <a:cs typeface="+mn-cs"/>
              </a:rPr>
              <a:t> e </a:t>
            </a:r>
            <a:r>
              <a:rPr lang="it-IT" sz="1200" b="1" kern="1200" dirty="0">
                <a:solidFill>
                  <a:schemeClr val="tx1"/>
                </a:solidFill>
                <a:effectLst/>
                <a:latin typeface="+mn-lt"/>
                <a:ea typeface="+mn-ea"/>
                <a:cs typeface="+mn-cs"/>
              </a:rPr>
              <a:t>sostiene</a:t>
            </a:r>
            <a:r>
              <a:rPr lang="it-IT" sz="1200" kern="1200" dirty="0">
                <a:solidFill>
                  <a:schemeClr val="tx1"/>
                </a:solidFill>
                <a:effectLst/>
                <a:latin typeface="+mn-lt"/>
                <a:ea typeface="+mn-ea"/>
                <a:cs typeface="+mn-cs"/>
              </a:rPr>
              <a:t> le </a:t>
            </a:r>
            <a:r>
              <a:rPr lang="it-IT" sz="1200" b="1" kern="1200" dirty="0">
                <a:solidFill>
                  <a:schemeClr val="tx1"/>
                </a:solidFill>
                <a:effectLst/>
                <a:latin typeface="+mn-lt"/>
                <a:ea typeface="+mn-ea"/>
                <a:cs typeface="+mn-cs"/>
              </a:rPr>
              <a:t>piccole</a:t>
            </a:r>
            <a:r>
              <a:rPr lang="it-IT" sz="1200" kern="1200" dirty="0">
                <a:solidFill>
                  <a:schemeClr val="tx1"/>
                </a:solidFill>
                <a:effectLst/>
                <a:latin typeface="+mn-lt"/>
                <a:ea typeface="+mn-ea"/>
                <a:cs typeface="+mn-cs"/>
              </a:rPr>
              <a:t> </a:t>
            </a:r>
            <a:r>
              <a:rPr lang="it-IT" sz="1200" b="1" kern="1200" dirty="0">
                <a:solidFill>
                  <a:schemeClr val="tx1"/>
                </a:solidFill>
                <a:effectLst/>
                <a:latin typeface="+mn-lt"/>
                <a:ea typeface="+mn-ea"/>
                <a:cs typeface="+mn-cs"/>
              </a:rPr>
              <a:t>attività</a:t>
            </a:r>
            <a:r>
              <a:rPr lang="it-IT" sz="1200" kern="1200" dirty="0">
                <a:solidFill>
                  <a:schemeClr val="tx1"/>
                </a:solidFill>
                <a:effectLst/>
                <a:latin typeface="+mn-lt"/>
                <a:ea typeface="+mn-ea"/>
                <a:cs typeface="+mn-cs"/>
              </a:rPr>
              <a:t> </a:t>
            </a:r>
            <a:r>
              <a:rPr lang="it-IT" sz="1200" b="1" kern="1200" dirty="0">
                <a:solidFill>
                  <a:schemeClr val="tx1"/>
                </a:solidFill>
                <a:effectLst/>
                <a:latin typeface="+mn-lt"/>
                <a:ea typeface="+mn-ea"/>
                <a:cs typeface="+mn-cs"/>
              </a:rPr>
              <a:t>commerciali</a:t>
            </a:r>
            <a:r>
              <a:rPr lang="it-IT" sz="1200" kern="1200" dirty="0">
                <a:solidFill>
                  <a:schemeClr val="tx1"/>
                </a:solidFill>
                <a:effectLst/>
                <a:latin typeface="+mn-lt"/>
                <a:ea typeface="+mn-ea"/>
                <a:cs typeface="+mn-cs"/>
              </a:rPr>
              <a:t> </a:t>
            </a:r>
            <a:r>
              <a:rPr lang="it-IT" sz="1200" b="1" kern="1200" dirty="0">
                <a:solidFill>
                  <a:schemeClr val="tx1"/>
                </a:solidFill>
                <a:effectLst/>
                <a:latin typeface="+mn-lt"/>
                <a:ea typeface="+mn-ea"/>
                <a:cs typeface="+mn-cs"/>
              </a:rPr>
              <a:t>locali</a:t>
            </a:r>
            <a:endParaRPr lang="it-IT"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b="1" kern="1200" dirty="0">
                <a:solidFill>
                  <a:schemeClr val="tx1"/>
                </a:solidFill>
                <a:effectLst/>
                <a:latin typeface="+mn-lt"/>
                <a:ea typeface="+mn-ea"/>
                <a:cs typeface="+mn-cs"/>
              </a:rPr>
              <a:t>privilegia </a:t>
            </a:r>
            <a:r>
              <a:rPr lang="it-IT" sz="1200" kern="1200" dirty="0">
                <a:solidFill>
                  <a:schemeClr val="tx1"/>
                </a:solidFill>
                <a:effectLst/>
                <a:latin typeface="+mn-lt"/>
                <a:ea typeface="+mn-ea"/>
                <a:cs typeface="+mn-cs"/>
              </a:rPr>
              <a:t>l’acquisto</a:t>
            </a:r>
            <a:r>
              <a:rPr lang="it-IT" sz="1200" b="1" kern="1200" dirty="0">
                <a:solidFill>
                  <a:schemeClr val="tx1"/>
                </a:solidFill>
                <a:effectLst/>
                <a:latin typeface="+mn-lt"/>
                <a:ea typeface="+mn-ea"/>
                <a:cs typeface="+mn-cs"/>
              </a:rPr>
              <a:t> dei </a:t>
            </a:r>
            <a:r>
              <a:rPr lang="it-IT" sz="1200" kern="1200" dirty="0">
                <a:solidFill>
                  <a:schemeClr val="tx1"/>
                </a:solidFill>
                <a:effectLst/>
                <a:latin typeface="+mn-lt"/>
                <a:ea typeface="+mn-ea"/>
                <a:cs typeface="+mn-cs"/>
              </a:rPr>
              <a:t>prodotti</a:t>
            </a:r>
            <a:r>
              <a:rPr lang="it-IT" sz="1200" b="1" kern="1200" dirty="0">
                <a:solidFill>
                  <a:schemeClr val="tx1"/>
                </a:solidFill>
                <a:effectLst/>
                <a:latin typeface="+mn-lt"/>
                <a:ea typeface="+mn-ea"/>
                <a:cs typeface="+mn-cs"/>
              </a:rPr>
              <a:t> del mercato equo-solidale </a:t>
            </a:r>
            <a:r>
              <a:rPr lang="it-IT" sz="1200" kern="1200" dirty="0">
                <a:solidFill>
                  <a:schemeClr val="tx1"/>
                </a:solidFill>
                <a:effectLst/>
                <a:latin typeface="+mn-lt"/>
                <a:ea typeface="+mn-ea"/>
                <a:cs typeface="+mn-cs"/>
              </a:rPr>
              <a:t>(Fair Trade)</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Il </a:t>
            </a:r>
            <a:r>
              <a:rPr lang="it-IT" sz="1200" b="1" kern="1200" dirty="0">
                <a:solidFill>
                  <a:schemeClr val="tx1"/>
                </a:solidFill>
                <a:effectLst/>
                <a:latin typeface="+mn-lt"/>
                <a:ea typeface="+mn-ea"/>
                <a:cs typeface="+mn-cs"/>
              </a:rPr>
              <a:t>profilo</a:t>
            </a:r>
            <a:r>
              <a:rPr lang="it-IT" sz="1200" kern="1200" dirty="0">
                <a:solidFill>
                  <a:schemeClr val="tx1"/>
                </a:solidFill>
                <a:effectLst/>
                <a:latin typeface="+mn-lt"/>
                <a:ea typeface="+mn-ea"/>
                <a:cs typeface="+mn-cs"/>
              </a:rPr>
              <a:t> </a:t>
            </a:r>
            <a:r>
              <a:rPr lang="it-IT" sz="1200" b="1" kern="1200" dirty="0">
                <a:solidFill>
                  <a:schemeClr val="tx1"/>
                </a:solidFill>
                <a:effectLst/>
                <a:latin typeface="+mn-lt"/>
                <a:ea typeface="+mn-ea"/>
                <a:cs typeface="+mn-cs"/>
              </a:rPr>
              <a:t>tipico</a:t>
            </a:r>
            <a:r>
              <a:rPr lang="it-IT" sz="1200" kern="1200" dirty="0">
                <a:solidFill>
                  <a:schemeClr val="tx1"/>
                </a:solidFill>
                <a:effectLst/>
                <a:latin typeface="+mn-lt"/>
                <a:ea typeface="+mn-ea"/>
                <a:cs typeface="+mn-cs"/>
              </a:rPr>
              <a:t> di questi nuovi consumatori è costituito da </a:t>
            </a:r>
            <a:r>
              <a:rPr lang="it-IT" sz="1200" b="1" kern="1200" dirty="0">
                <a:solidFill>
                  <a:schemeClr val="tx1"/>
                </a:solidFill>
                <a:effectLst/>
                <a:latin typeface="+mn-lt"/>
                <a:ea typeface="+mn-ea"/>
                <a:cs typeface="+mn-cs"/>
              </a:rPr>
              <a:t>anziani</a:t>
            </a:r>
            <a:r>
              <a:rPr lang="it-IT" sz="1200" kern="1200" dirty="0">
                <a:solidFill>
                  <a:schemeClr val="tx1"/>
                </a:solidFill>
                <a:effectLst/>
                <a:latin typeface="+mn-lt"/>
                <a:ea typeface="+mn-ea"/>
                <a:cs typeface="+mn-cs"/>
              </a:rPr>
              <a:t>, che </a:t>
            </a:r>
            <a:r>
              <a:rPr lang="it-IT" sz="1200" b="1" kern="1200" dirty="0">
                <a:solidFill>
                  <a:schemeClr val="tx1"/>
                </a:solidFill>
                <a:effectLst/>
                <a:latin typeface="+mn-lt"/>
                <a:ea typeface="+mn-ea"/>
                <a:cs typeface="+mn-cs"/>
              </a:rPr>
              <a:t>vivono</a:t>
            </a:r>
            <a:r>
              <a:rPr lang="it-IT" sz="1200" kern="1200" dirty="0">
                <a:solidFill>
                  <a:schemeClr val="tx1"/>
                </a:solidFill>
                <a:effectLst/>
                <a:latin typeface="+mn-lt"/>
                <a:ea typeface="+mn-ea"/>
                <a:cs typeface="+mn-cs"/>
              </a:rPr>
              <a:t> in </a:t>
            </a:r>
            <a:r>
              <a:rPr lang="it-IT" sz="1200" b="1" kern="1200" dirty="0">
                <a:solidFill>
                  <a:schemeClr val="tx1"/>
                </a:solidFill>
                <a:effectLst/>
                <a:latin typeface="+mn-lt"/>
                <a:ea typeface="+mn-ea"/>
                <a:cs typeface="+mn-cs"/>
              </a:rPr>
              <a:t>aree</a:t>
            </a:r>
            <a:r>
              <a:rPr lang="it-IT" sz="1200" kern="1200" dirty="0">
                <a:solidFill>
                  <a:schemeClr val="tx1"/>
                </a:solidFill>
                <a:effectLst/>
                <a:latin typeface="+mn-lt"/>
                <a:ea typeface="+mn-ea"/>
                <a:cs typeface="+mn-cs"/>
              </a:rPr>
              <a:t> </a:t>
            </a:r>
            <a:r>
              <a:rPr lang="it-IT" sz="1200" b="1" kern="1200" dirty="0">
                <a:solidFill>
                  <a:schemeClr val="tx1"/>
                </a:solidFill>
                <a:effectLst/>
                <a:latin typeface="+mn-lt"/>
                <a:ea typeface="+mn-ea"/>
                <a:cs typeface="+mn-cs"/>
              </a:rPr>
              <a:t>urbane</a:t>
            </a:r>
            <a:r>
              <a:rPr lang="it-IT" sz="1200" kern="1200" dirty="0">
                <a:solidFill>
                  <a:schemeClr val="tx1"/>
                </a:solidFill>
                <a:effectLst/>
                <a:latin typeface="+mn-lt"/>
                <a:ea typeface="+mn-ea"/>
                <a:cs typeface="+mn-cs"/>
              </a:rPr>
              <a:t> con </a:t>
            </a:r>
            <a:r>
              <a:rPr lang="it-IT" sz="1200" b="1" kern="1200" dirty="0">
                <a:solidFill>
                  <a:schemeClr val="tx1"/>
                </a:solidFill>
                <a:effectLst/>
                <a:latin typeface="+mn-lt"/>
                <a:ea typeface="+mn-ea"/>
                <a:cs typeface="+mn-cs"/>
              </a:rPr>
              <a:t>redditi</a:t>
            </a:r>
            <a:r>
              <a:rPr lang="it-IT" sz="1200" kern="1200" dirty="0">
                <a:solidFill>
                  <a:schemeClr val="tx1"/>
                </a:solidFill>
                <a:effectLst/>
                <a:latin typeface="+mn-lt"/>
                <a:ea typeface="+mn-ea"/>
                <a:cs typeface="+mn-cs"/>
              </a:rPr>
              <a:t> </a:t>
            </a:r>
            <a:r>
              <a:rPr lang="it-IT" sz="1200" b="1" kern="1200" dirty="0">
                <a:solidFill>
                  <a:schemeClr val="tx1"/>
                </a:solidFill>
                <a:effectLst/>
                <a:latin typeface="+mn-lt"/>
                <a:ea typeface="+mn-ea"/>
                <a:cs typeface="+mn-cs"/>
              </a:rPr>
              <a:t>relativamente</a:t>
            </a:r>
            <a:r>
              <a:rPr lang="it-IT" sz="1200" kern="1200" dirty="0">
                <a:solidFill>
                  <a:schemeClr val="tx1"/>
                </a:solidFill>
                <a:effectLst/>
                <a:latin typeface="+mn-lt"/>
                <a:ea typeface="+mn-ea"/>
                <a:cs typeface="+mn-cs"/>
              </a:rPr>
              <a:t> </a:t>
            </a:r>
            <a:r>
              <a:rPr lang="it-IT" sz="1200" b="1" kern="1200" dirty="0">
                <a:solidFill>
                  <a:schemeClr val="tx1"/>
                </a:solidFill>
                <a:effectLst/>
                <a:latin typeface="+mn-lt"/>
                <a:ea typeface="+mn-ea"/>
                <a:cs typeface="+mn-cs"/>
              </a:rPr>
              <a:t>elevati</a:t>
            </a:r>
            <a:r>
              <a:rPr lang="it-IT"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gli anziani benestanti sono </a:t>
            </a:r>
            <a:r>
              <a:rPr lang="it-IT" sz="1200" kern="1200" dirty="0" err="1">
                <a:solidFill>
                  <a:schemeClr val="tx1"/>
                </a:solidFill>
                <a:effectLst/>
                <a:latin typeface="+mn-lt"/>
                <a:ea typeface="+mn-ea"/>
                <a:cs typeface="+mn-cs"/>
              </a:rPr>
              <a:t>consumattori</a:t>
            </a:r>
            <a:r>
              <a:rPr lang="it-IT" sz="1200" kern="1200" dirty="0">
                <a:solidFill>
                  <a:schemeClr val="tx1"/>
                </a:solidFill>
                <a:effectLst/>
                <a:latin typeface="+mn-lt"/>
                <a:ea typeface="+mn-ea"/>
                <a:cs typeface="+mn-cs"/>
              </a:rPr>
              <a:t> e non i giovani significa che c’è un problema economico e sociale. </a:t>
            </a: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29</a:t>
            </a:fld>
            <a:endParaRPr lang="it-IT"/>
          </a:p>
        </p:txBody>
      </p:sp>
    </p:spTree>
    <p:extLst>
      <p:ext uri="{BB962C8B-B14F-4D97-AF65-F5344CB8AC3E}">
        <p14:creationId xmlns:p14="http://schemas.microsoft.com/office/powerpoint/2010/main" val="68146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5637" cy="33512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3</a:t>
            </a:fld>
            <a:endParaRPr lang="it-IT"/>
          </a:p>
        </p:txBody>
      </p:sp>
    </p:spTree>
    <p:extLst>
      <p:ext uri="{BB962C8B-B14F-4D97-AF65-F5344CB8AC3E}">
        <p14:creationId xmlns:p14="http://schemas.microsoft.com/office/powerpoint/2010/main" val="2297770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30</a:t>
            </a:fld>
            <a:endParaRPr lang="it-IT"/>
          </a:p>
        </p:txBody>
      </p:sp>
    </p:spTree>
    <p:extLst>
      <p:ext uri="{BB962C8B-B14F-4D97-AF65-F5344CB8AC3E}">
        <p14:creationId xmlns:p14="http://schemas.microsoft.com/office/powerpoint/2010/main" val="68146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E31A7-664E-AE06-5577-3CFA93B501A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B679C8F-4DA8-5754-0074-F381BA7847C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790D275-B0CC-313A-11F9-8AFB36729FF3}"/>
              </a:ext>
            </a:extLst>
          </p:cNvPr>
          <p:cNvSpPr>
            <a:spLocks noGrp="1"/>
          </p:cNvSpPr>
          <p:nvPr>
            <p:ph type="body" idx="1"/>
          </p:nvPr>
        </p:nvSpPr>
        <p:spPr>
          <a:xfrm>
            <a:off x="679927" y="4818478"/>
            <a:ext cx="5439410" cy="3909864"/>
          </a:xfrm>
        </p:spPr>
        <p:txBody>
          <a:bodyPr/>
          <a:lstStyle/>
          <a:p>
            <a:pPr marL="171450" indent="-171450">
              <a:buFont typeface="Arial" panose="020B0604020202020204" pitchFamily="34" charset="0"/>
              <a:buChar char="•"/>
            </a:pPr>
            <a:endParaRPr lang="it-IT" dirty="0"/>
          </a:p>
        </p:txBody>
      </p:sp>
      <p:sp>
        <p:nvSpPr>
          <p:cNvPr id="4" name="Segnaposto numero diapositiva 3">
            <a:extLst>
              <a:ext uri="{FF2B5EF4-FFF2-40B4-BE49-F238E27FC236}">
                <a16:creationId xmlns:a16="http://schemas.microsoft.com/office/drawing/2014/main" id="{72114AC9-1C2D-ACF9-E396-EFAA1EBE42A8}"/>
              </a:ext>
            </a:extLst>
          </p:cNvPr>
          <p:cNvSpPr>
            <a:spLocks noGrp="1"/>
          </p:cNvSpPr>
          <p:nvPr>
            <p:ph type="sldNum" sz="quarter" idx="5"/>
          </p:nvPr>
        </p:nvSpPr>
        <p:spPr/>
        <p:txBody>
          <a:bodyPr/>
          <a:lstStyle/>
          <a:p>
            <a:fld id="{D797A595-224D-4515-AFFC-CB34EC8B2197}" type="slidenum">
              <a:rPr lang="it-IT" smtClean="0"/>
              <a:t>31</a:t>
            </a:fld>
            <a:endParaRPr lang="it-IT"/>
          </a:p>
        </p:txBody>
      </p:sp>
    </p:spTree>
    <p:extLst>
      <p:ext uri="{BB962C8B-B14F-4D97-AF65-F5344CB8AC3E}">
        <p14:creationId xmlns:p14="http://schemas.microsoft.com/office/powerpoint/2010/main" val="215476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32</a:t>
            </a:fld>
            <a:endParaRPr lang="it-IT"/>
          </a:p>
        </p:txBody>
      </p:sp>
    </p:spTree>
    <p:extLst>
      <p:ext uri="{BB962C8B-B14F-4D97-AF65-F5344CB8AC3E}">
        <p14:creationId xmlns:p14="http://schemas.microsoft.com/office/powerpoint/2010/main" val="1334598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33</a:t>
            </a:fld>
            <a:endParaRPr lang="it-IT"/>
          </a:p>
        </p:txBody>
      </p:sp>
    </p:spTree>
    <p:extLst>
      <p:ext uri="{BB962C8B-B14F-4D97-AF65-F5344CB8AC3E}">
        <p14:creationId xmlns:p14="http://schemas.microsoft.com/office/powerpoint/2010/main" val="2592055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sz="1200" kern="1200" dirty="0">
                <a:solidFill>
                  <a:schemeClr val="tx1"/>
                </a:solidFill>
                <a:effectLst/>
                <a:latin typeface="+mn-lt"/>
                <a:ea typeface="+mn-ea"/>
                <a:cs typeface="+mn-cs"/>
              </a:rPr>
              <a:t>Dilemma: è un problema che offre un'alternativa fra due o più soluzioni, nessuna delle quali si rivela in pratica accettabile. (Wikipedia) (meglio l’uovo oggi o la gallina domani?)</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I principi ESG dei quali abbiamo parlato sinora hanno definito degli obiettivi che, nel perseguirli, ci pongono di fronte a problemi difficili da affrontare, perché comportano un potenziale conflitto tra valori che vogliamo promuovere o difendere.</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Ecco alcuni esempi: </a:t>
            </a:r>
          </a:p>
          <a:p>
            <a:pPr marL="171450" indent="-171450">
              <a:buFont typeface="Arial" panose="020B0604020202020204" pitchFamily="34" charset="0"/>
              <a:buChar char="•"/>
            </a:pPr>
            <a:r>
              <a:rPr lang="it-IT" sz="1200" b="1" kern="1200" dirty="0">
                <a:solidFill>
                  <a:schemeClr val="tx1"/>
                </a:solidFill>
                <a:effectLst/>
                <a:latin typeface="+mn-lt"/>
                <a:ea typeface="+mn-ea"/>
                <a:cs typeface="+mn-cs"/>
              </a:rPr>
              <a:t>Ambiente vs Sociale: </a:t>
            </a:r>
            <a:r>
              <a:rPr lang="it-IT" sz="1200" kern="1200" dirty="0">
                <a:solidFill>
                  <a:schemeClr val="tx1"/>
                </a:solidFill>
                <a:effectLst/>
                <a:latin typeface="+mn-lt"/>
                <a:ea typeface="+mn-ea"/>
                <a:cs typeface="+mn-cs"/>
              </a:rPr>
              <a:t>Le auto elettriche saranno certamente una delle innovazioni tecnologiche che contribuiranno a far diminuire le emissioni di CO2 a vantaggio dell'ambiente, ma nell'immediato pongono a rischio un enorme numero di lavoratori in Europa e hanno un costo di acquisto che rischia di escludere le fasce più deboli dai vantaggi della mobilità individuale. Detto che l’obiettivo dell'elettrificazione del parco circolante è ormai definito, il clima sta cambiando molto rapidamente, come conciliare l'accelerazione necessaria con la gradualità indispensabile per contenere gli impatti sociali?</a:t>
            </a:r>
          </a:p>
          <a:p>
            <a:pPr marL="171450" indent="-171450">
              <a:buFont typeface="Arial" panose="020B0604020202020204" pitchFamily="34" charset="0"/>
              <a:buChar char="•"/>
            </a:pPr>
            <a:r>
              <a:rPr lang="it-IT" sz="1200" b="1" kern="1200" dirty="0">
                <a:solidFill>
                  <a:schemeClr val="tx1"/>
                </a:solidFill>
                <a:effectLst/>
                <a:latin typeface="+mn-lt"/>
                <a:ea typeface="+mn-ea"/>
                <a:cs typeface="+mn-cs"/>
              </a:rPr>
              <a:t>Sociale vs Ambiente: </a:t>
            </a:r>
            <a:r>
              <a:rPr lang="it-IT" sz="1200" kern="1200" dirty="0">
                <a:solidFill>
                  <a:schemeClr val="tx1"/>
                </a:solidFill>
                <a:effectLst/>
                <a:latin typeface="+mn-lt"/>
                <a:ea typeface="+mn-ea"/>
                <a:cs typeface="+mn-cs"/>
              </a:rPr>
              <a:t>il maggior benessere economico dei paesi in via di sviluppo, specie in Asia, sta determinando un consumo di carne (e di conseguenza, di allevamenti intensivi) in rapida crescita perché, oltre alla demografia, incidono le abitudini alimentari e la necessità di proteine: questi paesi oggi hanno un consumo pro capite annuo di 34 kg, quelli sviluppati 76, gli Usa sono vicini ai 100 kg.</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Gli allevamenti sono responsabili del 14,5% delle emissioni di gas serra, una quota superiore a quella dei trasporti. Come possiamo contenere il fenomeno per proteggere l'ambiente, garantendo nel contempo degli standard alimentari adeguati anche alle popolazioni meno fortunate? Un analogo discorso potrebbe essere fatto per la disponibilità di energia elettrica (soprattutto in Africa), di impianti di condizionamento, in questo caso siamo di fonte ad un vero effetto feedback: le temperature aumentano, quindi abbiamo bisogno di più condizionatori che consumano energia elettrica con maggiore impatto sul clima che così diventa sempre più caldo.</a:t>
            </a:r>
          </a:p>
          <a:p>
            <a:pPr marL="171450" indent="-171450">
              <a:buFont typeface="Arial" panose="020B0604020202020204" pitchFamily="34" charset="0"/>
              <a:buChar char="•"/>
            </a:pPr>
            <a:r>
              <a:rPr lang="it-IT" sz="1200" b="1" kern="1200" dirty="0">
                <a:solidFill>
                  <a:schemeClr val="tx1"/>
                </a:solidFill>
                <a:effectLst/>
                <a:latin typeface="+mn-lt"/>
                <a:ea typeface="+mn-ea"/>
                <a:cs typeface="+mn-cs"/>
              </a:rPr>
              <a:t>Ambiente vs Ambiente: </a:t>
            </a:r>
            <a:r>
              <a:rPr lang="it-IT" sz="1200" kern="1200" dirty="0">
                <a:solidFill>
                  <a:schemeClr val="tx1"/>
                </a:solidFill>
                <a:effectLst/>
                <a:latin typeface="+mn-lt"/>
                <a:ea typeface="+mn-ea"/>
                <a:cs typeface="+mn-cs"/>
              </a:rPr>
              <a:t>la costruzione di un parco eolico (o, ancor peggio, di una diga), funzionale alla produzione di energia pulita e rinnovabile, può comportare interventi dannosi per il contesto locale, abbattimenti di alberi, impatti sulla fauna, oltre che, naturalmente, conflitti a livello delle popolazioni interessate. Effetti positivi su larga scala possono determinare impatti molto negativi su scala ridotta: come gestire questo conflitto, che ha ricadute politiche molto complesse?</a:t>
            </a:r>
          </a:p>
          <a:p>
            <a:pPr marL="171450" indent="-171450">
              <a:buFont typeface="Arial" panose="020B0604020202020204" pitchFamily="34" charset="0"/>
              <a:buChar char="•"/>
            </a:pPr>
            <a:r>
              <a:rPr lang="it-IT" sz="1200" b="1" kern="1200" dirty="0">
                <a:solidFill>
                  <a:schemeClr val="tx1"/>
                </a:solidFill>
                <a:effectLst/>
                <a:latin typeface="+mn-lt"/>
                <a:ea typeface="+mn-ea"/>
                <a:cs typeface="+mn-cs"/>
              </a:rPr>
              <a:t>Ambiente e Sociale vs Ambiente: </a:t>
            </a:r>
            <a:r>
              <a:rPr lang="it-IT" sz="1200" kern="1200" dirty="0">
                <a:solidFill>
                  <a:schemeClr val="tx1"/>
                </a:solidFill>
                <a:effectLst/>
                <a:latin typeface="+mn-lt"/>
                <a:ea typeface="+mn-ea"/>
                <a:cs typeface="+mn-cs"/>
              </a:rPr>
              <a:t>questo è un caso diverso, quasi una dimostrazione “a contrario”: tutti conosciamo le intemperanze e gli atteggiamenti lesivi delle elementari regole di convivenza sociale di </a:t>
            </a:r>
            <a:r>
              <a:rPr lang="it-IT" sz="1200" kern="1200" dirty="0" err="1">
                <a:solidFill>
                  <a:schemeClr val="tx1"/>
                </a:solidFill>
                <a:effectLst/>
                <a:latin typeface="+mn-lt"/>
                <a:ea typeface="+mn-ea"/>
                <a:cs typeface="+mn-cs"/>
              </a:rPr>
              <a:t>Elon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Musk</a:t>
            </a:r>
            <a:r>
              <a:rPr lang="it-IT" sz="1200" kern="1200" dirty="0">
                <a:solidFill>
                  <a:schemeClr val="tx1"/>
                </a:solidFill>
                <a:effectLst/>
                <a:latin typeface="+mn-lt"/>
                <a:ea typeface="+mn-ea"/>
                <a:cs typeface="+mn-cs"/>
              </a:rPr>
              <a:t>. Ciò però non ha impedito a questo imprenditore di essere l'artefice di grandi innovazioni di cui stanno beneficiando l'ambiente (Tesla è stato il primo grande produttore di auto elettriche, solo recentissimamente superato in termini di volumi da un costruttore cinese) e il sociale (Starlink, la rete di satelliti lanciata da </a:t>
            </a:r>
            <a:r>
              <a:rPr lang="it-IT" sz="1200" kern="1200" dirty="0" err="1">
                <a:solidFill>
                  <a:schemeClr val="tx1"/>
                </a:solidFill>
                <a:effectLst/>
                <a:latin typeface="+mn-lt"/>
                <a:ea typeface="+mn-ea"/>
                <a:cs typeface="+mn-cs"/>
              </a:rPr>
              <a:t>Musk</a:t>
            </a:r>
            <a:r>
              <a:rPr lang="it-IT" sz="1200" kern="1200" dirty="0">
                <a:solidFill>
                  <a:schemeClr val="tx1"/>
                </a:solidFill>
                <a:effectLst/>
                <a:latin typeface="+mn-lt"/>
                <a:ea typeface="+mn-ea"/>
                <a:cs typeface="+mn-cs"/>
              </a:rPr>
              <a:t> consente di far arrivare internet in qualsiasi angolo del mondo, potrà essere una risorsa per aumentare l'eguaglianza).</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Allo stesso tempo, con un patrimonio di </a:t>
            </a:r>
            <a:r>
              <a:rPr lang="it-IT" sz="1200" kern="1200" dirty="0" err="1">
                <a:solidFill>
                  <a:schemeClr val="tx1"/>
                </a:solidFill>
                <a:effectLst/>
                <a:latin typeface="+mn-lt"/>
                <a:ea typeface="+mn-ea"/>
                <a:cs typeface="+mn-cs"/>
              </a:rPr>
              <a:t>ca</a:t>
            </a:r>
            <a:r>
              <a:rPr lang="it-IT" sz="1200" kern="1200" dirty="0">
                <a:solidFill>
                  <a:schemeClr val="tx1"/>
                </a:solidFill>
                <a:effectLst/>
                <a:latin typeface="+mn-lt"/>
                <a:ea typeface="+mn-ea"/>
                <a:cs typeface="+mn-cs"/>
              </a:rPr>
              <a:t> 180 Md di dollari, </a:t>
            </a:r>
            <a:r>
              <a:rPr lang="it-IT" sz="1200" kern="1200" dirty="0" err="1">
                <a:solidFill>
                  <a:schemeClr val="tx1"/>
                </a:solidFill>
                <a:effectLst/>
                <a:latin typeface="+mn-lt"/>
                <a:ea typeface="+mn-ea"/>
                <a:cs typeface="+mn-cs"/>
              </a:rPr>
              <a:t>Elon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Musk</a:t>
            </a:r>
            <a:r>
              <a:rPr lang="it-IT" sz="1200" kern="1200" dirty="0">
                <a:solidFill>
                  <a:schemeClr val="tx1"/>
                </a:solidFill>
                <a:effectLst/>
                <a:latin typeface="+mn-lt"/>
                <a:ea typeface="+mn-ea"/>
                <a:cs typeface="+mn-cs"/>
              </a:rPr>
              <a:t> è uno dei simboli della diseguaglianza a livello globale, cosa che non gli ha impedito di essere nominato da Time “persona dell'anno” nel 2022.</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Come conciliare E – S – G senza macroscopiche incoerenze, che rischiano di minare la forza dei valori che ne stanno alla base?</a:t>
            </a: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34</a:t>
            </a:fld>
            <a:endParaRPr lang="it-IT"/>
          </a:p>
        </p:txBody>
      </p:sp>
    </p:spTree>
    <p:extLst>
      <p:ext uri="{BB962C8B-B14F-4D97-AF65-F5344CB8AC3E}">
        <p14:creationId xmlns:p14="http://schemas.microsoft.com/office/powerpoint/2010/main" val="4128254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35</a:t>
            </a:fld>
            <a:endParaRPr lang="it-IT"/>
          </a:p>
        </p:txBody>
      </p:sp>
    </p:spTree>
    <p:extLst>
      <p:ext uri="{BB962C8B-B14F-4D97-AF65-F5344CB8AC3E}">
        <p14:creationId xmlns:p14="http://schemas.microsoft.com/office/powerpoint/2010/main" val="4060609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a:solidFill>
                  <a:schemeClr val="tx1"/>
                </a:solidFill>
                <a:effectLst/>
                <a:latin typeface="+mn-lt"/>
                <a:ea typeface="+mn-ea"/>
                <a:cs typeface="+mn-cs"/>
              </a:rPr>
              <a:t>Le azioni positive: </a:t>
            </a:r>
            <a:r>
              <a:rPr lang="it-IT" sz="1200" kern="1200" dirty="0">
                <a:solidFill>
                  <a:schemeClr val="tx1"/>
                </a:solidFill>
                <a:effectLst/>
                <a:latin typeface="+mn-lt"/>
                <a:ea typeface="+mn-ea"/>
                <a:cs typeface="+mn-cs"/>
              </a:rPr>
              <a:t>con quale abito mentale dobbiamo affrontare questi dilemmi, che ci appaiono insolubili e ci obbligano a difficili scelte, a compromessi che ci sembrano inaccettabili? Vediamo questo video del Professor Mario Calderini, professore del Politecnico di Milano, uno dei massimi esperti a livello mondiale.</a:t>
            </a:r>
            <a:endParaRPr lang="it-IT" sz="1100" kern="1200" dirty="0">
              <a:solidFill>
                <a:schemeClr val="tx1"/>
              </a:solidFill>
              <a:effectLst/>
              <a:latin typeface="+mn-lt"/>
              <a:ea typeface="+mn-ea"/>
              <a:cs typeface="+mn-cs"/>
            </a:endParaRPr>
          </a:p>
          <a:p>
            <a:pPr marL="171450" indent="-171450">
              <a:buFont typeface="Arial" panose="020B0604020202020204" pitchFamily="34" charset="0"/>
              <a:buChar char="•"/>
            </a:pPr>
            <a:r>
              <a:rPr lang="it-IT" sz="1200" kern="1200" dirty="0">
                <a:solidFill>
                  <a:schemeClr val="tx1"/>
                </a:solidFill>
                <a:effectLst/>
                <a:latin typeface="+mn-lt"/>
                <a:ea typeface="+mn-ea"/>
                <a:cs typeface="+mn-cs"/>
              </a:rPr>
              <a:t>VIDEO:</a:t>
            </a:r>
            <a:endParaRPr lang="it-IT" sz="1100" kern="1200" dirty="0">
              <a:solidFill>
                <a:schemeClr val="tx1"/>
              </a:solidFill>
              <a:effectLst/>
              <a:latin typeface="+mn-lt"/>
              <a:ea typeface="+mn-ea"/>
              <a:cs typeface="+mn-cs"/>
            </a:endParaRPr>
          </a:p>
          <a:p>
            <a:pPr marL="171450" indent="-171450">
              <a:buFont typeface="Arial" panose="020B0604020202020204" pitchFamily="34" charset="0"/>
              <a:buChar char="•"/>
            </a:pPr>
            <a:r>
              <a:rPr lang="it-IT" sz="1200" kern="1200" dirty="0">
                <a:solidFill>
                  <a:schemeClr val="tx1"/>
                </a:solidFill>
                <a:effectLst/>
                <a:latin typeface="+mn-lt"/>
                <a:ea typeface="+mn-ea"/>
                <a:cs typeface="+mn-cs"/>
              </a:rPr>
              <a:t>Sostenibilità è innovazione</a:t>
            </a:r>
            <a:endParaRPr lang="it-IT"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Innovazione sino ad ora con risorse abbondanti e nessun vincolo</a:t>
            </a:r>
            <a:endParaRPr lang="it-IT"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2 conseguenze:</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tanta innovazione inutile</a:t>
            </a:r>
            <a:endParaRPr lang="it-IT"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it-IT" sz="1200" kern="1200" dirty="0">
                <a:solidFill>
                  <a:schemeClr val="tx1"/>
                </a:solidFill>
                <a:effectLst/>
                <a:latin typeface="+mn-lt"/>
                <a:ea typeface="+mn-ea"/>
                <a:cs typeface="+mn-cs"/>
              </a:rPr>
              <a:t>conseguenze inattese</a:t>
            </a:r>
            <a:endParaRPr lang="it-IT" sz="1100" kern="1200" dirty="0">
              <a:solidFill>
                <a:schemeClr val="tx1"/>
              </a:solidFill>
              <a:effectLst/>
              <a:latin typeface="+mn-lt"/>
              <a:ea typeface="+mn-ea"/>
              <a:cs typeface="+mn-cs"/>
            </a:endParaRPr>
          </a:p>
          <a:p>
            <a:pPr marL="171450" indent="-171450">
              <a:buFont typeface="Arial" panose="020B0604020202020204" pitchFamily="34" charset="0"/>
              <a:buChar char="•"/>
            </a:pPr>
            <a:r>
              <a:rPr lang="it-IT" sz="1200" kern="1200" dirty="0">
                <a:solidFill>
                  <a:schemeClr val="tx1"/>
                </a:solidFill>
                <a:effectLst/>
                <a:latin typeface="+mn-lt"/>
                <a:ea typeface="+mn-ea"/>
                <a:cs typeface="+mn-cs"/>
              </a:rPr>
              <a:t>Come potete vedere non si tratta di proporre soluzioni di facile messa in opera, quanto piuttosto di affrontare i problemi con il giusto approccio: indirizzare l'innovazione verso la massima utilità, con la consapevolezza della scarsità di risorse disponibili e con l'apertura mentale necessaria, per trarre profitto dalle esperienze di chi è “frugale” per forza di cose. Anche piccoli cambiamenti distribuiti possono generare grande impatto, l'innovazione – frugale nell'atteggiamento mentale, deve comunque beneficiare di tutta la tecnologia di cui disponiamo. </a:t>
            </a:r>
            <a:endParaRPr lang="it-IT" sz="1100" kern="1200" dirty="0">
              <a:solidFill>
                <a:schemeClr val="tx1"/>
              </a:solidFill>
              <a:effectLst/>
              <a:latin typeface="+mn-lt"/>
              <a:ea typeface="+mn-ea"/>
              <a:cs typeface="+mn-cs"/>
            </a:endParaRP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36</a:t>
            </a:fld>
            <a:endParaRPr lang="it-IT"/>
          </a:p>
        </p:txBody>
      </p:sp>
    </p:spTree>
    <p:extLst>
      <p:ext uri="{BB962C8B-B14F-4D97-AF65-F5344CB8AC3E}">
        <p14:creationId xmlns:p14="http://schemas.microsoft.com/office/powerpoint/2010/main" val="8092010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sz="1200" kern="1200" dirty="0">
                <a:solidFill>
                  <a:schemeClr val="tx1"/>
                </a:solidFill>
                <a:effectLst/>
                <a:latin typeface="+mn-lt"/>
                <a:ea typeface="+mn-ea"/>
                <a:cs typeface="+mn-cs"/>
              </a:rPr>
              <a:t>Siamo giunti alla fine di questo ciclo di incontri, nel quale abbiamo cercato di mettere a disposizione dei partecipanti alcuni strumenti concettuali, che speriamo utili a comprendere meglio la realtà che ci circonda, a interpretare i fatti e a distinguerli dai preconcetti.</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Questo il messaggio che ci sembra di poter condividere alla fine del percorso: la strada, per quanto in salita, non è segnata irrevocabilmente e, per contro, i problemi che vediamo di fronte a noi non hanno una soluzione immaginifica: ognuno può fare la sua parte e una comunità può cambiare il verso della direzione, se coesa e motivata, anche se al momento minoritaria.</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Chiusura con la citazione che entra per ultima in un secondo tempo. 2 </a:t>
            </a:r>
            <a:r>
              <a:rPr lang="it-IT" sz="1200" kern="1200" dirty="0" err="1">
                <a:solidFill>
                  <a:schemeClr val="tx1"/>
                </a:solidFill>
                <a:effectLst/>
                <a:latin typeface="+mn-lt"/>
                <a:ea typeface="+mn-ea"/>
                <a:cs typeface="+mn-cs"/>
              </a:rPr>
              <a:t>mld</a:t>
            </a:r>
            <a:r>
              <a:rPr lang="it-IT" sz="1200" kern="1200" dirty="0">
                <a:solidFill>
                  <a:schemeClr val="tx1"/>
                </a:solidFill>
                <a:effectLst/>
                <a:latin typeface="+mn-lt"/>
                <a:ea typeface="+mn-ea"/>
                <a:cs typeface="+mn-cs"/>
              </a:rPr>
              <a:t> di persone, Catena di Sant’Antonio</a:t>
            </a: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37</a:t>
            </a:fld>
            <a:endParaRPr lang="it-IT"/>
          </a:p>
        </p:txBody>
      </p:sp>
    </p:spTree>
    <p:extLst>
      <p:ext uri="{BB962C8B-B14F-4D97-AF65-F5344CB8AC3E}">
        <p14:creationId xmlns:p14="http://schemas.microsoft.com/office/powerpoint/2010/main" val="1308892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38</a:t>
            </a:fld>
            <a:endParaRPr lang="it-IT"/>
          </a:p>
        </p:txBody>
      </p:sp>
    </p:spTree>
    <p:extLst>
      <p:ext uri="{BB962C8B-B14F-4D97-AF65-F5344CB8AC3E}">
        <p14:creationId xmlns:p14="http://schemas.microsoft.com/office/powerpoint/2010/main" val="2013365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4497585-B04F-412A-AC11-34EA2B0E5B19}" type="slidenum">
              <a:rPr lang="it-IT" smtClean="0"/>
              <a:t>39</a:t>
            </a:fld>
            <a:endParaRPr lang="it-IT"/>
          </a:p>
        </p:txBody>
      </p:sp>
    </p:spTree>
    <p:extLst>
      <p:ext uri="{BB962C8B-B14F-4D97-AF65-F5344CB8AC3E}">
        <p14:creationId xmlns:p14="http://schemas.microsoft.com/office/powerpoint/2010/main" val="348822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6813" y="1241425"/>
            <a:ext cx="4465637" cy="3351213"/>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4</a:t>
            </a:fld>
            <a:endParaRPr lang="it-IT"/>
          </a:p>
        </p:txBody>
      </p:sp>
    </p:spTree>
    <p:extLst>
      <p:ext uri="{BB962C8B-B14F-4D97-AF65-F5344CB8AC3E}">
        <p14:creationId xmlns:p14="http://schemas.microsoft.com/office/powerpoint/2010/main" val="3618574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40</a:t>
            </a:fld>
            <a:endParaRPr lang="it-IT"/>
          </a:p>
        </p:txBody>
      </p:sp>
    </p:spTree>
    <p:extLst>
      <p:ext uri="{BB962C8B-B14F-4D97-AF65-F5344CB8AC3E}">
        <p14:creationId xmlns:p14="http://schemas.microsoft.com/office/powerpoint/2010/main" val="941693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41</a:t>
            </a:fld>
            <a:endParaRPr lang="it-IT"/>
          </a:p>
        </p:txBody>
      </p:sp>
    </p:spTree>
    <p:extLst>
      <p:ext uri="{BB962C8B-B14F-4D97-AF65-F5344CB8AC3E}">
        <p14:creationId xmlns:p14="http://schemas.microsoft.com/office/powerpoint/2010/main" val="3401185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42</a:t>
            </a:fld>
            <a:endParaRPr lang="it-IT"/>
          </a:p>
        </p:txBody>
      </p:sp>
    </p:spTree>
    <p:extLst>
      <p:ext uri="{BB962C8B-B14F-4D97-AF65-F5344CB8AC3E}">
        <p14:creationId xmlns:p14="http://schemas.microsoft.com/office/powerpoint/2010/main" val="239346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5</a:t>
            </a:fld>
            <a:endParaRPr lang="it-IT"/>
          </a:p>
        </p:txBody>
      </p:sp>
    </p:spTree>
    <p:extLst>
      <p:ext uri="{BB962C8B-B14F-4D97-AF65-F5344CB8AC3E}">
        <p14:creationId xmlns:p14="http://schemas.microsoft.com/office/powerpoint/2010/main" val="278932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La sostenibilità è un percorso da fare tutti insieme</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Cosa abbiamo sino ad ora appreso</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La nostra posizione rispetto ai 2 estremi</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Nel percorso troviamo chi ci induce ad agire e chi invece ci dice di stare fermi (non c’è più niente da fare, il problema non esiste, c’è un complotto, ecc.</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Vedremo quindi la realtà (non così chiara)</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Azioni che dobbiamo compiere e possibili buche nel percorso</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I dilemmi che dobbiamo affrontare</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Infine un esempio dci azioni positive</a:t>
            </a:r>
          </a:p>
          <a:p>
            <a:pPr marL="171450" lvl="0" indent="-171450">
              <a:buFont typeface="Arial" panose="020B0604020202020204" pitchFamily="34" charset="0"/>
              <a:buChar char="•"/>
            </a:pPr>
            <a:r>
              <a:rPr lang="it-IT" sz="1200" kern="1200" dirty="0">
                <a:solidFill>
                  <a:schemeClr val="tx1"/>
                </a:solidFill>
                <a:effectLst/>
                <a:latin typeface="+mn-lt"/>
                <a:ea typeface="+mn-ea"/>
                <a:cs typeface="+mn-cs"/>
              </a:rPr>
              <a:t>Se avessimo la soluzione chiederemmo a Guterres di farsi da parte</a:t>
            </a: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6</a:t>
            </a:fld>
            <a:endParaRPr lang="it-IT"/>
          </a:p>
        </p:txBody>
      </p:sp>
    </p:spTree>
    <p:extLst>
      <p:ext uri="{BB962C8B-B14F-4D97-AF65-F5344CB8AC3E}">
        <p14:creationId xmlns:p14="http://schemas.microsoft.com/office/powerpoint/2010/main" val="206430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7</a:t>
            </a:fld>
            <a:endParaRPr lang="it-IT"/>
          </a:p>
        </p:txBody>
      </p:sp>
    </p:spTree>
    <p:extLst>
      <p:ext uri="{BB962C8B-B14F-4D97-AF65-F5344CB8AC3E}">
        <p14:creationId xmlns:p14="http://schemas.microsoft.com/office/powerpoint/2010/main" val="301052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lvl="0" indent="-171450">
              <a:buFont typeface="Arial" panose="020B0604020202020204" pitchFamily="34" charset="0"/>
              <a:buChar char="•"/>
            </a:pPr>
            <a:r>
              <a:rPr lang="it-IT" sz="1200" b="1" kern="1200" dirty="0">
                <a:solidFill>
                  <a:schemeClr val="tx1"/>
                </a:solidFill>
                <a:effectLst/>
                <a:latin typeface="+mn-lt"/>
                <a:ea typeface="+mn-ea"/>
                <a:cs typeface="+mn-cs"/>
              </a:rPr>
              <a:t>Abbiamo un obiettivo, dei target e declinato delle azioni</a:t>
            </a:r>
            <a:r>
              <a:rPr lang="it-IT" sz="1200" kern="1200" dirty="0">
                <a:solidFill>
                  <a:schemeClr val="tx1"/>
                </a:solidFill>
                <a:effectLst/>
                <a:latin typeface="+mn-lt"/>
                <a:ea typeface="+mn-ea"/>
                <a:cs typeface="+mn-cs"/>
              </a:rPr>
              <a:t>: </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se vuoi arrivare devi sapere dove; dopo devi suddividere il percorso (target e azioni). (es. ferie: dove vado, ottengo le ferie, prenoto il volo)</a:t>
            </a:r>
          </a:p>
          <a:p>
            <a:pPr marL="171450" lvl="0" indent="-171450">
              <a:buFont typeface="Arial" panose="020B0604020202020204" pitchFamily="34" charset="0"/>
              <a:buChar char="•"/>
            </a:pPr>
            <a:r>
              <a:rPr lang="it-IT" sz="1200" b="1" kern="1200" dirty="0">
                <a:solidFill>
                  <a:schemeClr val="tx1"/>
                </a:solidFill>
                <a:effectLst/>
                <a:latin typeface="+mn-lt"/>
                <a:ea typeface="+mn-ea"/>
                <a:cs typeface="+mn-cs"/>
              </a:rPr>
              <a:t>Non solo Ambiente, ma anche Società ed Economia</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Spesso si pensa che il problema sia solo l’ambiente (la crisi climatica) e lo vediamo dalle immagini; </a:t>
            </a:r>
          </a:p>
          <a:p>
            <a:pPr marL="171450" lvl="0" indent="-171450">
              <a:buFont typeface="Arial" panose="020B0604020202020204" pitchFamily="34" charset="0"/>
              <a:buChar char="•"/>
            </a:pPr>
            <a:r>
              <a:rPr lang="it-IT" sz="1200" b="1" kern="1200" dirty="0">
                <a:solidFill>
                  <a:schemeClr val="tx1"/>
                </a:solidFill>
                <a:effectLst/>
                <a:latin typeface="+mn-lt"/>
                <a:ea typeface="+mn-ea"/>
                <a:cs typeface="+mn-cs"/>
              </a:rPr>
              <a:t>Interrelazione degli obiettivi e delle azioni</a:t>
            </a:r>
            <a:br>
              <a:rPr lang="it-IT" sz="1200"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La realtà è complessa e quindi non possiamo ragionare solo per il “nostro pezzo” o un solo “pezzo”; anche risolvessimo il problema ambientale non avremmo ottenuto la sostenibilità (es. chiudo le miniere di carbone, ma ho disoccupati (povertà) e proteste)</a:t>
            </a:r>
          </a:p>
          <a:p>
            <a:pPr marL="171450" lvl="0" indent="-171450">
              <a:buFont typeface="Arial" panose="020B0604020202020204" pitchFamily="34" charset="0"/>
              <a:buChar char="•"/>
            </a:pPr>
            <a:r>
              <a:rPr lang="it-IT" sz="1200" b="1" kern="1200" dirty="0">
                <a:solidFill>
                  <a:schemeClr val="tx1"/>
                </a:solidFill>
                <a:effectLst/>
                <a:latin typeface="+mn-lt"/>
                <a:ea typeface="+mn-ea"/>
                <a:cs typeface="+mn-cs"/>
              </a:rPr>
              <a:t>Siamo in ritardo, ma possiamo farcela se acceleriamo</a:t>
            </a:r>
            <a:br>
              <a:rPr lang="it-IT" sz="1200" b="1" kern="1200" dirty="0">
                <a:solidFill>
                  <a:schemeClr val="tx1"/>
                </a:solidFill>
                <a:effectLst/>
                <a:latin typeface="+mn-lt"/>
                <a:ea typeface="+mn-ea"/>
                <a:cs typeface="+mn-cs"/>
              </a:rPr>
            </a:br>
            <a:r>
              <a:rPr lang="it-IT" sz="1200" kern="1200" dirty="0">
                <a:solidFill>
                  <a:schemeClr val="tx1"/>
                </a:solidFill>
                <a:effectLst/>
                <a:latin typeface="+mn-lt"/>
                <a:ea typeface="+mn-ea"/>
                <a:cs typeface="+mn-cs"/>
              </a:rPr>
              <a:t>Le previsioni vengo fatte secondo la premessa “business </a:t>
            </a:r>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usual</a:t>
            </a:r>
            <a:r>
              <a:rPr lang="it-IT" sz="1200" kern="1200" dirty="0">
                <a:solidFill>
                  <a:schemeClr val="tx1"/>
                </a:solidFill>
                <a:effectLst/>
                <a:latin typeface="+mn-lt"/>
                <a:ea typeface="+mn-ea"/>
                <a:cs typeface="+mn-cs"/>
              </a:rPr>
              <a:t>”. Quello è lo spauracchio. Dobbiamo guardare a prospettive che considerino l’effettuazione di azioni (non un ottimismo tecnologico miracolistico, ma la realtà delle azioni positive)</a:t>
            </a:r>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8</a:t>
            </a:fld>
            <a:endParaRPr lang="it-IT"/>
          </a:p>
        </p:txBody>
      </p:sp>
    </p:spTree>
    <p:extLst>
      <p:ext uri="{BB962C8B-B14F-4D97-AF65-F5344CB8AC3E}">
        <p14:creationId xmlns:p14="http://schemas.microsoft.com/office/powerpoint/2010/main" val="50778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9</a:t>
            </a:fld>
            <a:endParaRPr lang="it-IT"/>
          </a:p>
        </p:txBody>
      </p:sp>
    </p:spTree>
    <p:extLst>
      <p:ext uri="{BB962C8B-B14F-4D97-AF65-F5344CB8AC3E}">
        <p14:creationId xmlns:p14="http://schemas.microsoft.com/office/powerpoint/2010/main" val="19115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CE197D-51A5-465D-9D47-0C034FABD7C4}" type="slidenum">
              <a:rPr lang="it-IT" smtClean="0"/>
              <a:t>‹N›</a:t>
            </a:fld>
            <a:endParaRPr lang="it-IT"/>
          </a:p>
        </p:txBody>
      </p:sp>
    </p:spTree>
    <p:extLst>
      <p:ext uri="{BB962C8B-B14F-4D97-AF65-F5344CB8AC3E}">
        <p14:creationId xmlns:p14="http://schemas.microsoft.com/office/powerpoint/2010/main" val="2528501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CE197D-51A5-465D-9D47-0C034FABD7C4}" type="slidenum">
              <a:rPr lang="it-IT" smtClean="0"/>
              <a:t>‹N›</a:t>
            </a:fld>
            <a:endParaRPr lang="it-IT"/>
          </a:p>
        </p:txBody>
      </p:sp>
    </p:spTree>
    <p:extLst>
      <p:ext uri="{BB962C8B-B14F-4D97-AF65-F5344CB8AC3E}">
        <p14:creationId xmlns:p14="http://schemas.microsoft.com/office/powerpoint/2010/main" val="101423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CE197D-51A5-465D-9D47-0C034FABD7C4}" type="slidenum">
              <a:rPr lang="it-IT" smtClean="0"/>
              <a:t>‹N›</a:t>
            </a:fld>
            <a:endParaRPr lang="it-IT"/>
          </a:p>
        </p:txBody>
      </p:sp>
    </p:spTree>
    <p:extLst>
      <p:ext uri="{BB962C8B-B14F-4D97-AF65-F5344CB8AC3E}">
        <p14:creationId xmlns:p14="http://schemas.microsoft.com/office/powerpoint/2010/main" val="3785685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nal Slide - 1 Column Text">
    <p:spTree>
      <p:nvGrpSpPr>
        <p:cNvPr id="1" name=""/>
        <p:cNvGrpSpPr/>
        <p:nvPr/>
      </p:nvGrpSpPr>
      <p:grpSpPr>
        <a:xfrm>
          <a:off x="0" y="0"/>
          <a:ext cx="0" cy="0"/>
          <a:chOff x="0" y="0"/>
          <a:chExt cx="0" cy="0"/>
        </a:xfrm>
      </p:grpSpPr>
      <p:sp>
        <p:nvSpPr>
          <p:cNvPr id="8" name="Baseline"/>
          <p:cNvSpPr>
            <a:spLocks noChangeShapeType="1"/>
          </p:cNvSpPr>
          <p:nvPr userDrawn="1"/>
        </p:nvSpPr>
        <p:spPr bwMode="auto">
          <a:xfrm>
            <a:off x="0" y="6127200"/>
            <a:ext cx="9144000" cy="0"/>
          </a:xfrm>
          <a:prstGeom prst="line">
            <a:avLst/>
          </a:prstGeom>
          <a:noFill/>
          <a:ln w="19050">
            <a:solidFill>
              <a:srgbClr val="00A197"/>
            </a:solidFill>
            <a:round/>
            <a:headEnd/>
            <a:tailEnd type="none" w="med" len="med"/>
          </a:ln>
          <a:extLst>
            <a:ext uri="{909E8E84-426E-40DD-AFC4-6F175D3DCCD1}">
              <a14:hiddenFill xmlns:a14="http://schemas.microsoft.com/office/drawing/2010/main">
                <a:noFill/>
              </a14:hiddenFill>
            </a:ext>
          </a:extLst>
        </p:spPr>
        <p:txBody>
          <a:bodyPr lIns="0" tIns="0" rIns="0" bIns="0" anchor="ctr">
            <a:spAutoFit/>
          </a:bodyPr>
          <a:lstStyle/>
          <a:p>
            <a:endParaRPr lang="en-GB" sz="133" noProof="1">
              <a:latin typeface="UniCredit" panose="02000506040000020004" pitchFamily="2" charset="0"/>
            </a:endParaRPr>
          </a:p>
        </p:txBody>
      </p:sp>
      <p:sp>
        <p:nvSpPr>
          <p:cNvPr id="6" name="Text"/>
          <p:cNvSpPr>
            <a:spLocks noGrp="1"/>
          </p:cNvSpPr>
          <p:nvPr>
            <p:ph sz="quarter" idx="15" hasCustomPrompt="1"/>
          </p:nvPr>
        </p:nvSpPr>
        <p:spPr>
          <a:xfrm>
            <a:off x="270000" y="1260002"/>
            <a:ext cx="8683200" cy="1514261"/>
          </a:xfrm>
        </p:spPr>
        <p:txBody>
          <a:bodyPr/>
          <a:lstStyle>
            <a:lvl1pPr marL="176209" marR="0" indent="-176209" algn="l" defTabSz="457189" rtl="0" eaLnBrk="1" fontAlgn="auto" latinLnBrk="0" hangingPunct="1">
              <a:lnSpc>
                <a:spcPct val="100000"/>
              </a:lnSpc>
              <a:spcBef>
                <a:spcPct val="20000"/>
              </a:spcBef>
              <a:spcAft>
                <a:spcPts val="0"/>
              </a:spcAft>
              <a:buClr>
                <a:srgbClr val="E1061C"/>
              </a:buClr>
              <a:buSzTx/>
              <a:buFont typeface="Arial"/>
              <a:buChar char="•"/>
              <a:tabLst/>
              <a:defRPr/>
            </a:lvl1pPr>
            <a:lvl2pPr marL="627047" marR="0" indent="-169858" algn="l" defTabSz="457189" rtl="0" eaLnBrk="1" fontAlgn="auto" latinLnBrk="0" hangingPunct="1">
              <a:lnSpc>
                <a:spcPct val="100000"/>
              </a:lnSpc>
              <a:spcBef>
                <a:spcPct val="20000"/>
              </a:spcBef>
              <a:spcAft>
                <a:spcPts val="0"/>
              </a:spcAft>
              <a:buClr>
                <a:srgbClr val="E1061C"/>
              </a:buClr>
              <a:buSzTx/>
              <a:buFont typeface="Arial"/>
              <a:buChar char="•"/>
              <a:tabLst/>
              <a:defRPr/>
            </a:lvl2pPr>
            <a:lvl3pPr marL="1079473" marR="0" indent="-165096" algn="l" defTabSz="457189" rtl="0" eaLnBrk="1" fontAlgn="auto" latinLnBrk="0" hangingPunct="1">
              <a:lnSpc>
                <a:spcPct val="100000"/>
              </a:lnSpc>
              <a:spcBef>
                <a:spcPct val="20000"/>
              </a:spcBef>
              <a:spcAft>
                <a:spcPts val="0"/>
              </a:spcAft>
              <a:buClr>
                <a:srgbClr val="E1061C"/>
              </a:buClr>
              <a:buSzTx/>
              <a:buFont typeface="Arial"/>
              <a:buChar char="•"/>
              <a:tabLst/>
              <a:defRPr/>
            </a:lvl3pPr>
            <a:lvl4pPr marL="1522375" marR="0" indent="-150810" algn="l" defTabSz="457189" rtl="0" eaLnBrk="1" fontAlgn="auto" latinLnBrk="0" hangingPunct="1">
              <a:lnSpc>
                <a:spcPct val="100000"/>
              </a:lnSpc>
              <a:spcBef>
                <a:spcPct val="20000"/>
              </a:spcBef>
              <a:spcAft>
                <a:spcPts val="0"/>
              </a:spcAft>
              <a:buClr>
                <a:srgbClr val="E1061C"/>
              </a:buClr>
              <a:buSzTx/>
              <a:buFont typeface="Arial"/>
              <a:buChar char="•"/>
              <a:tabLst/>
              <a:defRPr/>
            </a:lvl4pPr>
            <a:lvl5pPr marL="1973213" marR="0" indent="-144459" algn="l" defTabSz="457189"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a:xfrm>
            <a:off x="257353" y="147955"/>
            <a:ext cx="8186420" cy="286104"/>
          </a:xfrm>
        </p:spPr>
        <p:txBody>
          <a:bodyPr/>
          <a:lstStyle>
            <a:lvl1pPr>
              <a:lnSpc>
                <a:spcPts val="2200"/>
              </a:lnSpc>
              <a:defRPr/>
            </a:lvl1pPr>
          </a:lstStyle>
          <a:p>
            <a:r>
              <a:rPr lang="en-GB" noProof="0" dirty="0"/>
              <a:t>Insert title</a:t>
            </a:r>
          </a:p>
        </p:txBody>
      </p:sp>
      <p:sp>
        <p:nvSpPr>
          <p:cNvPr id="7" name="Baseline">
            <a:extLst>
              <a:ext uri="{FF2B5EF4-FFF2-40B4-BE49-F238E27FC236}">
                <a16:creationId xmlns:a16="http://schemas.microsoft.com/office/drawing/2014/main" id="{774AF1E4-602F-4A3A-B8A8-7466F5E700D0}"/>
              </a:ext>
            </a:extLst>
          </p:cNvPr>
          <p:cNvSpPr>
            <a:spLocks noChangeShapeType="1"/>
          </p:cNvSpPr>
          <p:nvPr userDrawn="1"/>
        </p:nvSpPr>
        <p:spPr bwMode="auto">
          <a:xfrm>
            <a:off x="0" y="981994"/>
            <a:ext cx="9144000" cy="0"/>
          </a:xfrm>
          <a:prstGeom prst="line">
            <a:avLst/>
          </a:prstGeom>
          <a:noFill/>
          <a:ln w="19050">
            <a:solidFill>
              <a:srgbClr val="00A197"/>
            </a:solidFill>
            <a:round/>
            <a:headEnd/>
            <a:tailEnd type="none" w="med" len="med"/>
          </a:ln>
          <a:extLst>
            <a:ext uri="{909E8E84-426E-40DD-AFC4-6F175D3DCCD1}">
              <a14:hiddenFill xmlns:a14="http://schemas.microsoft.com/office/drawing/2010/main">
                <a:noFill/>
              </a14:hiddenFill>
            </a:ext>
          </a:extLst>
        </p:spPr>
        <p:txBody>
          <a:bodyPr lIns="0" tIns="0" rIns="0" bIns="0" anchor="ctr">
            <a:spAutoFit/>
          </a:bodyPr>
          <a:lstStyle/>
          <a:p>
            <a:endParaRPr lang="en-GB" sz="133" noProof="1">
              <a:latin typeface="UniCredit" panose="02000506040000020004" pitchFamily="2" charset="0"/>
            </a:endParaRPr>
          </a:p>
        </p:txBody>
      </p:sp>
    </p:spTree>
    <p:extLst>
      <p:ext uri="{BB962C8B-B14F-4D97-AF65-F5344CB8AC3E}">
        <p14:creationId xmlns:p14="http://schemas.microsoft.com/office/powerpoint/2010/main" val="60060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page - Text - Standar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E8094D8-4B36-4DC1-B0B9-3B02B5EF321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280400"/>
            <a:ext cx="9144000" cy="2592000"/>
          </a:xfrm>
          <a:prstGeom prst="rect">
            <a:avLst/>
          </a:prstGeom>
          <a:effectLst>
            <a:outerShdw blurRad="50800" dist="50800" dir="5400000" algn="ctr" rotWithShape="0">
              <a:srgbClr val="000000">
                <a:alpha val="0"/>
              </a:srgbClr>
            </a:outerShdw>
          </a:effectLst>
        </p:spPr>
      </p:pic>
      <p:sp>
        <p:nvSpPr>
          <p:cNvPr id="7" name="CityDate"/>
          <p:cNvSpPr>
            <a:spLocks noGrp="1"/>
          </p:cNvSpPr>
          <p:nvPr>
            <p:ph type="body" sz="quarter" idx="18" hasCustomPrompt="1"/>
          </p:nvPr>
        </p:nvSpPr>
        <p:spPr>
          <a:xfrm>
            <a:off x="540000" y="4942800"/>
            <a:ext cx="5040000" cy="208800"/>
          </a:xfrm>
        </p:spPr>
        <p:txBody>
          <a:bodyPr anchor="b">
            <a:normAutofit/>
          </a:bodyPr>
          <a:lstStyle>
            <a:lvl1pPr marL="0" indent="0" fontAlgn="auto">
              <a:spcBef>
                <a:spcPts val="0"/>
              </a:spcBef>
              <a:spcAft>
                <a:spcPts val="0"/>
              </a:spcAft>
              <a:buNone/>
              <a:defRPr sz="1000" b="1">
                <a:solidFill>
                  <a:schemeClr val="bg1"/>
                </a:solidFill>
                <a:latin typeface="+mn-lt"/>
              </a:defRPr>
            </a:lvl1pPr>
          </a:lstStyle>
          <a:p>
            <a:pPr fontAlgn="auto">
              <a:spcBef>
                <a:spcPts val="0"/>
              </a:spcBef>
              <a:spcAft>
                <a:spcPts val="0"/>
              </a:spcAft>
            </a:pPr>
            <a:r>
              <a:rPr lang="en-GB" noProof="0" dirty="0"/>
              <a:t>Insert city and date</a:t>
            </a:r>
          </a:p>
        </p:txBody>
      </p:sp>
      <p:sp>
        <p:nvSpPr>
          <p:cNvPr id="3" name="NameFunction"/>
          <p:cNvSpPr>
            <a:spLocks noGrp="1"/>
          </p:cNvSpPr>
          <p:nvPr>
            <p:ph type="body" sz="quarter" idx="17" hasCustomPrompt="1"/>
          </p:nvPr>
        </p:nvSpPr>
        <p:spPr>
          <a:xfrm>
            <a:off x="539750" y="4546800"/>
            <a:ext cx="5040000" cy="208800"/>
          </a:xfrm>
        </p:spPr>
        <p:txBody>
          <a:bodyPr>
            <a:noAutofit/>
          </a:bodyPr>
          <a:lstStyle>
            <a:lvl1pPr marL="0" indent="0">
              <a:spcBef>
                <a:spcPts val="0"/>
              </a:spcBef>
              <a:buNone/>
              <a:defRPr sz="1200" b="1">
                <a:solidFill>
                  <a:schemeClr val="bg1"/>
                </a:solidFill>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24" name="Subtitle"/>
          <p:cNvSpPr>
            <a:spLocks noGrp="1"/>
          </p:cNvSpPr>
          <p:nvPr>
            <p:ph type="body" sz="quarter" idx="12" hasCustomPrompt="1"/>
          </p:nvPr>
        </p:nvSpPr>
        <p:spPr>
          <a:xfrm>
            <a:off x="539749" y="3279600"/>
            <a:ext cx="8179200" cy="828000"/>
          </a:xfrm>
          <a:prstGeom prst="rect">
            <a:avLst/>
          </a:prstGeom>
        </p:spPr>
        <p:txBody>
          <a:bodyPr lIns="0" tIns="0" rIns="0" bIns="0" anchor="b" anchorCtr="0">
            <a:normAutofit/>
          </a:bodyPr>
          <a:lstStyle>
            <a:lvl1pPr marL="0" indent="0">
              <a:lnSpc>
                <a:spcPts val="2400"/>
              </a:lnSpc>
              <a:spcBef>
                <a:spcPts val="0"/>
              </a:spcBef>
              <a:buNone/>
              <a:defRPr sz="2400"/>
            </a:lvl1pPr>
          </a:lstStyle>
          <a:p>
            <a:pPr lvl="0"/>
            <a:r>
              <a:rPr lang="en-GB" noProof="0" dirty="0"/>
              <a:t>Insert subtitle</a:t>
            </a:r>
          </a:p>
        </p:txBody>
      </p:sp>
      <p:sp>
        <p:nvSpPr>
          <p:cNvPr id="21" name="Title"/>
          <p:cNvSpPr>
            <a:spLocks noGrp="1"/>
          </p:cNvSpPr>
          <p:nvPr>
            <p:ph type="title" hasCustomPrompt="1"/>
          </p:nvPr>
        </p:nvSpPr>
        <p:spPr>
          <a:xfrm>
            <a:off x="540000" y="892800"/>
            <a:ext cx="6663600" cy="222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200"/>
              </a:lnSpc>
              <a:defRPr lang="en-GB" sz="3400" noProof="0" dirty="0">
                <a:latin typeface="+mj-lt"/>
                <a:cs typeface="+mj-cs"/>
              </a:defRPr>
            </a:lvl1pPr>
          </a:lstStyle>
          <a:p>
            <a:pPr lvl="0" defTabSz="966788"/>
            <a:r>
              <a:rPr lang="en-GB" noProof="0" dirty="0"/>
              <a:t>Insert title</a:t>
            </a:r>
          </a:p>
        </p:txBody>
      </p:sp>
    </p:spTree>
    <p:extLst>
      <p:ext uri="{BB962C8B-B14F-4D97-AF65-F5344CB8AC3E}">
        <p14:creationId xmlns:p14="http://schemas.microsoft.com/office/powerpoint/2010/main" val="325256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CE197D-51A5-465D-9D47-0C034FABD7C4}" type="slidenum">
              <a:rPr lang="it-IT" smtClean="0"/>
              <a:t>‹N›</a:t>
            </a:fld>
            <a:endParaRPr lang="it-IT"/>
          </a:p>
        </p:txBody>
      </p:sp>
    </p:spTree>
    <p:extLst>
      <p:ext uri="{BB962C8B-B14F-4D97-AF65-F5344CB8AC3E}">
        <p14:creationId xmlns:p14="http://schemas.microsoft.com/office/powerpoint/2010/main" val="2759995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3CE197D-51A5-465D-9D47-0C034FABD7C4}" type="slidenum">
              <a:rPr lang="it-IT" smtClean="0"/>
              <a:t>‹N›</a:t>
            </a:fld>
            <a:endParaRPr lang="it-IT"/>
          </a:p>
        </p:txBody>
      </p:sp>
    </p:spTree>
    <p:extLst>
      <p:ext uri="{BB962C8B-B14F-4D97-AF65-F5344CB8AC3E}">
        <p14:creationId xmlns:p14="http://schemas.microsoft.com/office/powerpoint/2010/main" val="373067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CE197D-51A5-465D-9D47-0C034FABD7C4}" type="slidenum">
              <a:rPr lang="it-IT" smtClean="0"/>
              <a:t>‹N›</a:t>
            </a:fld>
            <a:endParaRPr lang="it-IT"/>
          </a:p>
        </p:txBody>
      </p:sp>
    </p:spTree>
    <p:extLst>
      <p:ext uri="{BB962C8B-B14F-4D97-AF65-F5344CB8AC3E}">
        <p14:creationId xmlns:p14="http://schemas.microsoft.com/office/powerpoint/2010/main" val="400445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3CE197D-51A5-465D-9D47-0C034FABD7C4}" type="slidenum">
              <a:rPr lang="it-IT" smtClean="0"/>
              <a:t>‹N›</a:t>
            </a:fld>
            <a:endParaRPr lang="it-IT"/>
          </a:p>
        </p:txBody>
      </p:sp>
    </p:spTree>
    <p:extLst>
      <p:ext uri="{BB962C8B-B14F-4D97-AF65-F5344CB8AC3E}">
        <p14:creationId xmlns:p14="http://schemas.microsoft.com/office/powerpoint/2010/main" val="342318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3CE197D-51A5-465D-9D47-0C034FABD7C4}" type="slidenum">
              <a:rPr lang="it-IT" smtClean="0"/>
              <a:t>‹N›</a:t>
            </a:fld>
            <a:endParaRPr lang="it-IT"/>
          </a:p>
        </p:txBody>
      </p:sp>
    </p:spTree>
    <p:extLst>
      <p:ext uri="{BB962C8B-B14F-4D97-AF65-F5344CB8AC3E}">
        <p14:creationId xmlns:p14="http://schemas.microsoft.com/office/powerpoint/2010/main" val="412538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3CE197D-51A5-465D-9D47-0C034FABD7C4}" type="slidenum">
              <a:rPr lang="it-IT" smtClean="0"/>
              <a:t>‹N›</a:t>
            </a:fld>
            <a:endParaRPr lang="it-IT"/>
          </a:p>
        </p:txBody>
      </p:sp>
    </p:spTree>
    <p:extLst>
      <p:ext uri="{BB962C8B-B14F-4D97-AF65-F5344CB8AC3E}">
        <p14:creationId xmlns:p14="http://schemas.microsoft.com/office/powerpoint/2010/main" val="384359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CE197D-51A5-465D-9D47-0C034FABD7C4}" type="slidenum">
              <a:rPr lang="it-IT" smtClean="0"/>
              <a:t>‹N›</a:t>
            </a:fld>
            <a:endParaRPr lang="it-IT"/>
          </a:p>
        </p:txBody>
      </p:sp>
    </p:spTree>
    <p:extLst>
      <p:ext uri="{BB962C8B-B14F-4D97-AF65-F5344CB8AC3E}">
        <p14:creationId xmlns:p14="http://schemas.microsoft.com/office/powerpoint/2010/main" val="402570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3CE197D-51A5-465D-9D47-0C034FABD7C4}" type="slidenum">
              <a:rPr lang="it-IT" smtClean="0"/>
              <a:t>‹N›</a:t>
            </a:fld>
            <a:endParaRPr lang="it-IT"/>
          </a:p>
        </p:txBody>
      </p:sp>
    </p:spTree>
    <p:extLst>
      <p:ext uri="{BB962C8B-B14F-4D97-AF65-F5344CB8AC3E}">
        <p14:creationId xmlns:p14="http://schemas.microsoft.com/office/powerpoint/2010/main" val="269306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E197D-51A5-465D-9D47-0C034FABD7C4}" type="slidenum">
              <a:rPr lang="it-IT" smtClean="0"/>
              <a:t>‹N›</a:t>
            </a:fld>
            <a:endParaRPr lang="it-IT"/>
          </a:p>
        </p:txBody>
      </p:sp>
    </p:spTree>
    <p:extLst>
      <p:ext uri="{BB962C8B-B14F-4D97-AF65-F5344CB8AC3E}">
        <p14:creationId xmlns:p14="http://schemas.microsoft.com/office/powerpoint/2010/main" val="232232315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3.jfif"/><Relationship Id="rId18" Type="http://schemas.openxmlformats.org/officeDocument/2006/relationships/image" Target="../media/image32.jpeg"/><Relationship Id="rId3" Type="http://schemas.openxmlformats.org/officeDocument/2006/relationships/image" Target="../media/image4.jpeg"/><Relationship Id="rId21" Type="http://schemas.openxmlformats.org/officeDocument/2006/relationships/image" Target="../media/image35.jpeg"/><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31.jpeg"/><Relationship Id="rId2" Type="http://schemas.openxmlformats.org/officeDocument/2006/relationships/notesSlide" Target="../notesSlides/notesSlide13.xml"/><Relationship Id="rId16" Type="http://schemas.microsoft.com/office/2007/relationships/hdphoto" Target="../media/hdphoto5.wdp"/><Relationship Id="rId20"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6.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30.png"/><Relationship Id="rId10" Type="http://schemas.openxmlformats.org/officeDocument/2006/relationships/image" Target="../media/image28.png"/><Relationship Id="rId19" Type="http://schemas.openxmlformats.org/officeDocument/2006/relationships/image" Target="../media/image33.jpeg"/><Relationship Id="rId4" Type="http://schemas.openxmlformats.org/officeDocument/2006/relationships/image" Target="../media/image25.png"/><Relationship Id="rId9" Type="http://schemas.microsoft.com/office/2007/relationships/hdphoto" Target="../media/hdphoto3.wdp"/><Relationship Id="rId14" Type="http://schemas.openxmlformats.org/officeDocument/2006/relationships/image" Target="../media/image24.jpg"/><Relationship Id="rId22"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4.jpeg"/><Relationship Id="rId7" Type="http://schemas.openxmlformats.org/officeDocument/2006/relationships/image" Target="../media/image33.jpeg"/><Relationship Id="rId12" Type="http://schemas.microsoft.com/office/2007/relationships/hdphoto" Target="../media/hdphoto5.wdp"/><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jpeg"/><Relationship Id="rId11" Type="http://schemas.openxmlformats.org/officeDocument/2006/relationships/image" Target="../media/image30.pn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55.jfif"/><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3.jfif"/><Relationship Id="rId18" Type="http://schemas.openxmlformats.org/officeDocument/2006/relationships/image" Target="../media/image32.jpeg"/><Relationship Id="rId3" Type="http://schemas.openxmlformats.org/officeDocument/2006/relationships/image" Target="../media/image4.jpeg"/><Relationship Id="rId21" Type="http://schemas.openxmlformats.org/officeDocument/2006/relationships/image" Target="../media/image35.jpeg"/><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31.jpeg"/><Relationship Id="rId2" Type="http://schemas.openxmlformats.org/officeDocument/2006/relationships/notesSlide" Target="../notesSlides/notesSlide15.xml"/><Relationship Id="rId16" Type="http://schemas.microsoft.com/office/2007/relationships/hdphoto" Target="../media/hdphoto5.wdp"/><Relationship Id="rId20"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6.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30.png"/><Relationship Id="rId10" Type="http://schemas.openxmlformats.org/officeDocument/2006/relationships/image" Target="../media/image28.png"/><Relationship Id="rId19" Type="http://schemas.openxmlformats.org/officeDocument/2006/relationships/image" Target="../media/image33.jpeg"/><Relationship Id="rId4" Type="http://schemas.openxmlformats.org/officeDocument/2006/relationships/image" Target="../media/image25.png"/><Relationship Id="rId9" Type="http://schemas.microsoft.com/office/2007/relationships/hdphoto" Target="../media/hdphoto3.wdp"/><Relationship Id="rId14" Type="http://schemas.openxmlformats.org/officeDocument/2006/relationships/image" Target="../media/image24.jpg"/><Relationship Id="rId22" Type="http://schemas.openxmlformats.org/officeDocument/2006/relationships/image" Target="../media/image36.jpe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jpeg"/><Relationship Id="rId7"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8.png"/><Relationship Id="rId11" Type="http://schemas.microsoft.com/office/2007/relationships/hdphoto" Target="../media/hdphoto5.wdp"/><Relationship Id="rId5" Type="http://schemas.openxmlformats.org/officeDocument/2006/relationships/image" Target="../media/image57.png"/><Relationship Id="rId10" Type="http://schemas.openxmlformats.org/officeDocument/2006/relationships/image" Target="../media/image30.png"/><Relationship Id="rId4" Type="http://schemas.openxmlformats.org/officeDocument/2006/relationships/image" Target="../media/image56.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jpeg"/><Relationship Id="rId7" Type="http://schemas.openxmlformats.org/officeDocument/2006/relationships/image" Target="../media/image66.png"/><Relationship Id="rId12" Type="http://schemas.openxmlformats.org/officeDocument/2006/relationships/image" Target="../media/image71.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65.jpeg"/><Relationship Id="rId11" Type="http://schemas.openxmlformats.org/officeDocument/2006/relationships/image" Target="../media/image70.png"/><Relationship Id="rId5" Type="http://schemas.openxmlformats.org/officeDocument/2006/relationships/image" Target="../media/image64.jpeg"/><Relationship Id="rId10" Type="http://schemas.openxmlformats.org/officeDocument/2006/relationships/image" Target="../media/image69.png"/><Relationship Id="rId4" Type="http://schemas.openxmlformats.org/officeDocument/2006/relationships/image" Target="../media/image63.jpeg"/><Relationship Id="rId9" Type="http://schemas.openxmlformats.org/officeDocument/2006/relationships/image" Target="../media/image68.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hyperlink" Target="http://www.unigens.it/"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4.wdp"/><Relationship Id="rId18" Type="http://schemas.openxmlformats.org/officeDocument/2006/relationships/image" Target="../media/image32.jpeg"/><Relationship Id="rId3" Type="http://schemas.openxmlformats.org/officeDocument/2006/relationships/image" Target="../media/image4.jpeg"/><Relationship Id="rId21" Type="http://schemas.openxmlformats.org/officeDocument/2006/relationships/image" Target="../media/image35.jpeg"/><Relationship Id="rId7" Type="http://schemas.microsoft.com/office/2007/relationships/hdphoto" Target="../media/hdphoto1.wdp"/><Relationship Id="rId12" Type="http://schemas.openxmlformats.org/officeDocument/2006/relationships/image" Target="../media/image28.png"/><Relationship Id="rId17" Type="http://schemas.openxmlformats.org/officeDocument/2006/relationships/image" Target="../media/image31.jpeg"/><Relationship Id="rId2" Type="http://schemas.openxmlformats.org/officeDocument/2006/relationships/notesSlide" Target="../notesSlides/notesSlide20.xml"/><Relationship Id="rId16" Type="http://schemas.microsoft.com/office/2007/relationships/hdphoto" Target="../media/hdphoto5.wdp"/><Relationship Id="rId20"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5.png"/><Relationship Id="rId11" Type="http://schemas.microsoft.com/office/2007/relationships/hdphoto" Target="../media/hdphoto3.wdp"/><Relationship Id="rId5" Type="http://schemas.openxmlformats.org/officeDocument/2006/relationships/image" Target="../media/image24.jp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3.jpeg"/><Relationship Id="rId4" Type="http://schemas.openxmlformats.org/officeDocument/2006/relationships/image" Target="../media/image23.jfif"/><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6.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4.wdp"/><Relationship Id="rId18" Type="http://schemas.openxmlformats.org/officeDocument/2006/relationships/image" Target="../media/image32.jpeg"/><Relationship Id="rId3" Type="http://schemas.openxmlformats.org/officeDocument/2006/relationships/image" Target="../media/image4.jpeg"/><Relationship Id="rId21" Type="http://schemas.openxmlformats.org/officeDocument/2006/relationships/image" Target="../media/image35.jpeg"/><Relationship Id="rId7" Type="http://schemas.microsoft.com/office/2007/relationships/hdphoto" Target="../media/hdphoto1.wdp"/><Relationship Id="rId12" Type="http://schemas.openxmlformats.org/officeDocument/2006/relationships/image" Target="../media/image28.png"/><Relationship Id="rId17" Type="http://schemas.openxmlformats.org/officeDocument/2006/relationships/image" Target="../media/image31.jpeg"/><Relationship Id="rId2" Type="http://schemas.openxmlformats.org/officeDocument/2006/relationships/notesSlide" Target="../notesSlides/notesSlide22.xml"/><Relationship Id="rId16" Type="http://schemas.microsoft.com/office/2007/relationships/hdphoto" Target="../media/hdphoto5.wdp"/><Relationship Id="rId20"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5.png"/><Relationship Id="rId11" Type="http://schemas.microsoft.com/office/2007/relationships/hdphoto" Target="../media/hdphoto3.wdp"/><Relationship Id="rId5" Type="http://schemas.openxmlformats.org/officeDocument/2006/relationships/image" Target="../media/image24.jp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3.jpeg"/><Relationship Id="rId4" Type="http://schemas.openxmlformats.org/officeDocument/2006/relationships/image" Target="../media/image23.jfif"/><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3.jpe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jpe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4.wdp"/><Relationship Id="rId18" Type="http://schemas.openxmlformats.org/officeDocument/2006/relationships/image" Target="../media/image32.jpeg"/><Relationship Id="rId3" Type="http://schemas.openxmlformats.org/officeDocument/2006/relationships/image" Target="../media/image4.jpeg"/><Relationship Id="rId21" Type="http://schemas.openxmlformats.org/officeDocument/2006/relationships/image" Target="../media/image35.jpeg"/><Relationship Id="rId7" Type="http://schemas.microsoft.com/office/2007/relationships/hdphoto" Target="../media/hdphoto1.wdp"/><Relationship Id="rId12" Type="http://schemas.openxmlformats.org/officeDocument/2006/relationships/image" Target="../media/image28.png"/><Relationship Id="rId17" Type="http://schemas.openxmlformats.org/officeDocument/2006/relationships/image" Target="../media/image31.jpeg"/><Relationship Id="rId2" Type="http://schemas.openxmlformats.org/officeDocument/2006/relationships/notesSlide" Target="../notesSlides/notesSlide25.xml"/><Relationship Id="rId16" Type="http://schemas.microsoft.com/office/2007/relationships/hdphoto" Target="../media/hdphoto5.wdp"/><Relationship Id="rId20"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5.png"/><Relationship Id="rId11" Type="http://schemas.microsoft.com/office/2007/relationships/hdphoto" Target="../media/hdphoto3.wdp"/><Relationship Id="rId5" Type="http://schemas.openxmlformats.org/officeDocument/2006/relationships/image" Target="../media/image24.jp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3.jpeg"/><Relationship Id="rId4" Type="http://schemas.openxmlformats.org/officeDocument/2006/relationships/image" Target="../media/image23.jfif"/><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85.png"/><Relationship Id="rId4" Type="http://schemas.openxmlformats.org/officeDocument/2006/relationships/image" Target="../media/image84.png"/></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87.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4.jpeg"/><Relationship Id="rId7" Type="http://schemas.openxmlformats.org/officeDocument/2006/relationships/image" Target="../media/image90.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80.jpeg"/><Relationship Id="rId5" Type="http://schemas.openxmlformats.org/officeDocument/2006/relationships/image" Target="../media/image89.png"/><Relationship Id="rId4" Type="http://schemas.openxmlformats.org/officeDocument/2006/relationships/image" Target="../media/image88.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9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49.jpeg"/><Relationship Id="rId4" Type="http://schemas.openxmlformats.org/officeDocument/2006/relationships/image" Target="../media/image93.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5.wdp"/><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95.jpeg"/><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4.jpeg"/><Relationship Id="rId7" Type="http://schemas.openxmlformats.org/officeDocument/2006/relationships/image" Target="../media/image99.jpe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98.jpeg"/><Relationship Id="rId5" Type="http://schemas.openxmlformats.org/officeDocument/2006/relationships/image" Target="../media/image97.jpeg"/><Relationship Id="rId10" Type="http://schemas.microsoft.com/office/2007/relationships/hdphoto" Target="../media/hdphoto5.wdp"/><Relationship Id="rId4" Type="http://schemas.openxmlformats.org/officeDocument/2006/relationships/image" Target="../media/image96.jpeg"/><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4.wdp"/><Relationship Id="rId18" Type="http://schemas.openxmlformats.org/officeDocument/2006/relationships/image" Target="../media/image32.jpeg"/><Relationship Id="rId3" Type="http://schemas.openxmlformats.org/officeDocument/2006/relationships/image" Target="../media/image4.jpeg"/><Relationship Id="rId21" Type="http://schemas.openxmlformats.org/officeDocument/2006/relationships/image" Target="../media/image35.jpeg"/><Relationship Id="rId7" Type="http://schemas.microsoft.com/office/2007/relationships/hdphoto" Target="../media/hdphoto1.wdp"/><Relationship Id="rId12" Type="http://schemas.openxmlformats.org/officeDocument/2006/relationships/image" Target="../media/image28.png"/><Relationship Id="rId17" Type="http://schemas.openxmlformats.org/officeDocument/2006/relationships/image" Target="../media/image31.jpeg"/><Relationship Id="rId2" Type="http://schemas.openxmlformats.org/officeDocument/2006/relationships/notesSlide" Target="../notesSlides/notesSlide33.xml"/><Relationship Id="rId16" Type="http://schemas.microsoft.com/office/2007/relationships/hdphoto" Target="../media/hdphoto5.wdp"/><Relationship Id="rId20"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5.png"/><Relationship Id="rId11" Type="http://schemas.microsoft.com/office/2007/relationships/hdphoto" Target="../media/hdphoto3.wdp"/><Relationship Id="rId5" Type="http://schemas.openxmlformats.org/officeDocument/2006/relationships/image" Target="../media/image24.jp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3.jpeg"/><Relationship Id="rId4" Type="http://schemas.openxmlformats.org/officeDocument/2006/relationships/image" Target="../media/image23.jfif"/><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4.jpe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4.wdp"/><Relationship Id="rId18" Type="http://schemas.openxmlformats.org/officeDocument/2006/relationships/image" Target="../media/image32.jpeg"/><Relationship Id="rId3" Type="http://schemas.openxmlformats.org/officeDocument/2006/relationships/image" Target="../media/image4.jpeg"/><Relationship Id="rId21" Type="http://schemas.openxmlformats.org/officeDocument/2006/relationships/image" Target="../media/image35.jpeg"/><Relationship Id="rId7" Type="http://schemas.microsoft.com/office/2007/relationships/hdphoto" Target="../media/hdphoto1.wdp"/><Relationship Id="rId12" Type="http://schemas.openxmlformats.org/officeDocument/2006/relationships/image" Target="../media/image28.png"/><Relationship Id="rId17" Type="http://schemas.openxmlformats.org/officeDocument/2006/relationships/image" Target="../media/image31.jpeg"/><Relationship Id="rId2" Type="http://schemas.openxmlformats.org/officeDocument/2006/relationships/notesSlide" Target="../notesSlides/notesSlide35.xml"/><Relationship Id="rId16" Type="http://schemas.microsoft.com/office/2007/relationships/hdphoto" Target="../media/hdphoto5.wdp"/><Relationship Id="rId20"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5.png"/><Relationship Id="rId11" Type="http://schemas.microsoft.com/office/2007/relationships/hdphoto" Target="../media/hdphoto3.wdp"/><Relationship Id="rId5" Type="http://schemas.openxmlformats.org/officeDocument/2006/relationships/image" Target="../media/image24.jp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3.jpeg"/><Relationship Id="rId4" Type="http://schemas.openxmlformats.org/officeDocument/2006/relationships/image" Target="../media/image23.jfif"/><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105.jpeg"/><Relationship Id="rId4" Type="http://schemas.openxmlformats.org/officeDocument/2006/relationships/hyperlink" Target="Calderini.mp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107.jpe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4.wdp"/><Relationship Id="rId18" Type="http://schemas.openxmlformats.org/officeDocument/2006/relationships/image" Target="../media/image32.jpeg"/><Relationship Id="rId3" Type="http://schemas.openxmlformats.org/officeDocument/2006/relationships/image" Target="../media/image4.jpeg"/><Relationship Id="rId21" Type="http://schemas.openxmlformats.org/officeDocument/2006/relationships/image" Target="../media/image35.jpeg"/><Relationship Id="rId7" Type="http://schemas.microsoft.com/office/2007/relationships/hdphoto" Target="../media/hdphoto1.wdp"/><Relationship Id="rId12" Type="http://schemas.openxmlformats.org/officeDocument/2006/relationships/image" Target="../media/image28.png"/><Relationship Id="rId17" Type="http://schemas.openxmlformats.org/officeDocument/2006/relationships/image" Target="../media/image31.jpeg"/><Relationship Id="rId2" Type="http://schemas.openxmlformats.org/officeDocument/2006/relationships/notesSlide" Target="../notesSlides/notesSlide38.xml"/><Relationship Id="rId16" Type="http://schemas.microsoft.com/office/2007/relationships/hdphoto" Target="../media/hdphoto5.wdp"/><Relationship Id="rId20"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5.png"/><Relationship Id="rId11" Type="http://schemas.microsoft.com/office/2007/relationships/hdphoto" Target="../media/hdphoto3.wdp"/><Relationship Id="rId5" Type="http://schemas.openxmlformats.org/officeDocument/2006/relationships/image" Target="../media/image24.jp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3.jpeg"/><Relationship Id="rId4" Type="http://schemas.openxmlformats.org/officeDocument/2006/relationships/image" Target="../media/image23.jfif"/><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110.png"/><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3" Type="http://schemas.openxmlformats.org/officeDocument/2006/relationships/image" Target="../media/image4.jpe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111.pn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113.jpeg"/><Relationship Id="rId5" Type="http://schemas.openxmlformats.org/officeDocument/2006/relationships/hyperlink" Target="https://it.wikipedia.org/wiki/Club_di_Roma" TargetMode="External"/><Relationship Id="rId4" Type="http://schemas.openxmlformats.org/officeDocument/2006/relationships/image" Target="../media/image112.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4.wdp"/><Relationship Id="rId18" Type="http://schemas.openxmlformats.org/officeDocument/2006/relationships/image" Target="../media/image32.jpeg"/><Relationship Id="rId3" Type="http://schemas.openxmlformats.org/officeDocument/2006/relationships/image" Target="../media/image4.jpeg"/><Relationship Id="rId21" Type="http://schemas.openxmlformats.org/officeDocument/2006/relationships/image" Target="../media/image35.jpeg"/><Relationship Id="rId7" Type="http://schemas.microsoft.com/office/2007/relationships/hdphoto" Target="../media/hdphoto1.wdp"/><Relationship Id="rId12" Type="http://schemas.openxmlformats.org/officeDocument/2006/relationships/image" Target="../media/image28.png"/><Relationship Id="rId17" Type="http://schemas.openxmlformats.org/officeDocument/2006/relationships/image" Target="../media/image31.jpeg"/><Relationship Id="rId2" Type="http://schemas.openxmlformats.org/officeDocument/2006/relationships/notesSlide" Target="../notesSlides/notesSlide6.xml"/><Relationship Id="rId16" Type="http://schemas.microsoft.com/office/2007/relationships/hdphoto" Target="../media/hdphoto5.wdp"/><Relationship Id="rId20"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5.png"/><Relationship Id="rId11" Type="http://schemas.microsoft.com/office/2007/relationships/hdphoto" Target="../media/hdphoto3.wdp"/><Relationship Id="rId5" Type="http://schemas.openxmlformats.org/officeDocument/2006/relationships/image" Target="../media/image24.jpg"/><Relationship Id="rId15" Type="http://schemas.openxmlformats.org/officeDocument/2006/relationships/image" Target="../media/image30.png"/><Relationship Id="rId10" Type="http://schemas.openxmlformats.org/officeDocument/2006/relationships/image" Target="../media/image27.png"/><Relationship Id="rId19" Type="http://schemas.openxmlformats.org/officeDocument/2006/relationships/image" Target="../media/image33.jpeg"/><Relationship Id="rId4" Type="http://schemas.openxmlformats.org/officeDocument/2006/relationships/image" Target="../media/image23.jfif"/><Relationship Id="rId9" Type="http://schemas.microsoft.com/office/2007/relationships/hdphoto" Target="../media/hdphoto2.wdp"/><Relationship Id="rId14" Type="http://schemas.openxmlformats.org/officeDocument/2006/relationships/image" Target="../media/image29.png"/><Relationship Id="rId22"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3.jfif"/><Relationship Id="rId18" Type="http://schemas.openxmlformats.org/officeDocument/2006/relationships/image" Target="../media/image32.jpeg"/><Relationship Id="rId3" Type="http://schemas.openxmlformats.org/officeDocument/2006/relationships/image" Target="../media/image4.jpeg"/><Relationship Id="rId21" Type="http://schemas.openxmlformats.org/officeDocument/2006/relationships/image" Target="../media/image35.jpeg"/><Relationship Id="rId7" Type="http://schemas.microsoft.com/office/2007/relationships/hdphoto" Target="../media/hdphoto2.wdp"/><Relationship Id="rId12" Type="http://schemas.openxmlformats.org/officeDocument/2006/relationships/image" Target="../media/image29.png"/><Relationship Id="rId17" Type="http://schemas.openxmlformats.org/officeDocument/2006/relationships/image" Target="../media/image31.jpeg"/><Relationship Id="rId2" Type="http://schemas.openxmlformats.org/officeDocument/2006/relationships/notesSlide" Target="../notesSlides/notesSlide7.xml"/><Relationship Id="rId16" Type="http://schemas.microsoft.com/office/2007/relationships/hdphoto" Target="../media/hdphoto5.wdp"/><Relationship Id="rId20"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26.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30.png"/><Relationship Id="rId10" Type="http://schemas.openxmlformats.org/officeDocument/2006/relationships/image" Target="../media/image28.png"/><Relationship Id="rId19" Type="http://schemas.openxmlformats.org/officeDocument/2006/relationships/image" Target="../media/image33.jpeg"/><Relationship Id="rId4" Type="http://schemas.openxmlformats.org/officeDocument/2006/relationships/image" Target="../media/image25.png"/><Relationship Id="rId9" Type="http://schemas.microsoft.com/office/2007/relationships/hdphoto" Target="../media/hdphoto3.wdp"/><Relationship Id="rId14" Type="http://schemas.openxmlformats.org/officeDocument/2006/relationships/image" Target="../media/image24.jpg"/><Relationship Id="rId22"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jpe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jpeg"/></Relationships>
</file>

<file path=ppt/slides/_rels/slide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jpeg"/><Relationship Id="rId7" Type="http://schemas.openxmlformats.org/officeDocument/2006/relationships/image" Target="../media/image47.jpeg"/><Relationship Id="rId12" Type="http://schemas.microsoft.com/office/2007/relationships/hdphoto" Target="../media/hdphoto5.wdp"/><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6.jpeg"/><Relationship Id="rId11" Type="http://schemas.openxmlformats.org/officeDocument/2006/relationships/image" Target="../media/image30.png"/><Relationship Id="rId5" Type="http://schemas.openxmlformats.org/officeDocument/2006/relationships/image" Target="../media/image45.pn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80776FE-9FCA-4B44-9ACB-01B50F94DDF0}"/>
              </a:ext>
            </a:extLst>
          </p:cNvPr>
          <p:cNvPicPr>
            <a:picLocks noChangeAspect="1"/>
          </p:cNvPicPr>
          <p:nvPr/>
        </p:nvPicPr>
        <p:blipFill rotWithShape="1">
          <a:blip r:embed="rId3">
            <a:extLst>
              <a:ext uri="{28A0092B-C50C-407E-A947-70E740481C1C}">
                <a14:useLocalDpi xmlns:a14="http://schemas.microsoft.com/office/drawing/2010/main" val="0"/>
              </a:ext>
            </a:extLst>
          </a:blip>
          <a:srcRect r="32703"/>
          <a:stretch/>
        </p:blipFill>
        <p:spPr>
          <a:xfrm>
            <a:off x="0" y="0"/>
            <a:ext cx="9144000" cy="4284000"/>
          </a:xfrm>
          <a:prstGeom prst="rect">
            <a:avLst/>
          </a:prstGeom>
        </p:spPr>
      </p:pic>
      <p:sp>
        <p:nvSpPr>
          <p:cNvPr id="6" name="Title 5"/>
          <p:cNvSpPr>
            <a:spLocks noGrp="1"/>
          </p:cNvSpPr>
          <p:nvPr>
            <p:ph type="title"/>
          </p:nvPr>
        </p:nvSpPr>
        <p:spPr>
          <a:xfrm>
            <a:off x="540000" y="1268760"/>
            <a:ext cx="7920432" cy="568616"/>
          </a:xfrm>
        </p:spPr>
        <p:txBody>
          <a:bodyPr>
            <a:noAutofit/>
          </a:bodyPr>
          <a:lstStyle/>
          <a:p>
            <a:r>
              <a:rPr lang="en-GB" b="1" dirty="0">
                <a:solidFill>
                  <a:schemeClr val="bg1"/>
                </a:solidFill>
                <a:latin typeface="Calibri" panose="020F0502020204030204" pitchFamily="34" charset="0"/>
                <a:cs typeface="Calibri" panose="020F0502020204030204" pitchFamily="34" charset="0"/>
              </a:rPr>
              <a:t>Il </a:t>
            </a:r>
            <a:r>
              <a:rPr lang="en-GB" b="1" dirty="0" err="1">
                <a:solidFill>
                  <a:schemeClr val="bg1"/>
                </a:solidFill>
                <a:latin typeface="Calibri" panose="020F0502020204030204" pitchFamily="34" charset="0"/>
                <a:cs typeface="Calibri" panose="020F0502020204030204" pitchFamily="34" charset="0"/>
              </a:rPr>
              <a:t>nostro</a:t>
            </a:r>
            <a:r>
              <a:rPr lang="en-GB" b="1" dirty="0">
                <a:solidFill>
                  <a:schemeClr val="bg1"/>
                </a:solidFill>
                <a:latin typeface="Calibri" panose="020F0502020204030204" pitchFamily="34" charset="0"/>
                <a:cs typeface="Calibri" panose="020F0502020204030204" pitchFamily="34" charset="0"/>
              </a:rPr>
              <a:t> </a:t>
            </a:r>
            <a:r>
              <a:rPr lang="en-GB" b="1" dirty="0" err="1">
                <a:solidFill>
                  <a:schemeClr val="bg1"/>
                </a:solidFill>
                <a:latin typeface="Calibri" panose="020F0502020204030204" pitchFamily="34" charset="0"/>
                <a:cs typeface="Calibri" panose="020F0502020204030204" pitchFamily="34" charset="0"/>
              </a:rPr>
              <a:t>percorso</a:t>
            </a:r>
            <a:r>
              <a:rPr lang="en-GB" b="1" dirty="0">
                <a:solidFill>
                  <a:schemeClr val="bg1"/>
                </a:solidFill>
                <a:latin typeface="Calibri" panose="020F0502020204030204" pitchFamily="34" charset="0"/>
                <a:cs typeface="Calibri" panose="020F0502020204030204" pitchFamily="34" charset="0"/>
              </a:rPr>
              <a:t> verso la </a:t>
            </a:r>
            <a:r>
              <a:rPr lang="en-GB" b="1" dirty="0" err="1">
                <a:solidFill>
                  <a:schemeClr val="bg1"/>
                </a:solidFill>
                <a:latin typeface="Calibri" panose="020F0502020204030204" pitchFamily="34" charset="0"/>
                <a:cs typeface="Calibri" panose="020F0502020204030204" pitchFamily="34" charset="0"/>
              </a:rPr>
              <a:t>sostenibilità</a:t>
            </a:r>
            <a:endParaRPr lang="en-GB" sz="2800" b="1" dirty="0">
              <a:latin typeface="Calibri" panose="020F0502020204030204" pitchFamily="34" charset="0"/>
              <a:cs typeface="Calibri" panose="020F0502020204030204" pitchFamily="34" charset="0"/>
            </a:endParaRPr>
          </a:p>
        </p:txBody>
      </p:sp>
      <p:pic>
        <p:nvPicPr>
          <p:cNvPr id="9" name="Immagine 8">
            <a:extLst>
              <a:ext uri="{FF2B5EF4-FFF2-40B4-BE49-F238E27FC236}">
                <a16:creationId xmlns:a16="http://schemas.microsoft.com/office/drawing/2014/main" id="{D5B136DA-1214-4D0C-9AA2-485AC91CFB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00" y="6120000"/>
            <a:ext cx="2463481" cy="360000"/>
          </a:xfrm>
          <a:prstGeom prst="rect">
            <a:avLst/>
          </a:prstGeom>
        </p:spPr>
      </p:pic>
      <p:sp>
        <p:nvSpPr>
          <p:cNvPr id="15" name="Text Placeholder 2">
            <a:extLst>
              <a:ext uri="{FF2B5EF4-FFF2-40B4-BE49-F238E27FC236}">
                <a16:creationId xmlns:a16="http://schemas.microsoft.com/office/drawing/2014/main" id="{9B63CC3C-9EF6-4386-9F66-314E53BE34AD}"/>
              </a:ext>
            </a:extLst>
          </p:cNvPr>
          <p:cNvSpPr>
            <a:spLocks noGrp="1"/>
          </p:cNvSpPr>
          <p:nvPr>
            <p:ph type="body" sz="quarter" idx="18"/>
          </p:nvPr>
        </p:nvSpPr>
        <p:spPr>
          <a:xfrm>
            <a:off x="540000" y="5308432"/>
            <a:ext cx="5040000" cy="208800"/>
          </a:xfrm>
        </p:spPr>
        <p:txBody>
          <a:bodyPr>
            <a:normAutofit fontScale="85000" lnSpcReduction="20000"/>
          </a:bodyPr>
          <a:lstStyle/>
          <a:p>
            <a:r>
              <a:rPr lang="en-GB" sz="1200" dirty="0" err="1">
                <a:solidFill>
                  <a:schemeClr val="bg1"/>
                </a:solidFill>
              </a:rPr>
              <a:t>Luogo</a:t>
            </a:r>
            <a:r>
              <a:rPr lang="en-GB" sz="1200" dirty="0">
                <a:solidFill>
                  <a:schemeClr val="bg1"/>
                </a:solidFill>
              </a:rPr>
              <a:t> e data</a:t>
            </a:r>
          </a:p>
        </p:txBody>
      </p:sp>
      <p:sp>
        <p:nvSpPr>
          <p:cNvPr id="16" name="Text Placeholder 3">
            <a:extLst>
              <a:ext uri="{FF2B5EF4-FFF2-40B4-BE49-F238E27FC236}">
                <a16:creationId xmlns:a16="http://schemas.microsoft.com/office/drawing/2014/main" id="{032F8CF3-21F4-4463-9A45-69A6ABE74903}"/>
              </a:ext>
            </a:extLst>
          </p:cNvPr>
          <p:cNvSpPr>
            <a:spLocks noGrp="1"/>
          </p:cNvSpPr>
          <p:nvPr>
            <p:ph type="body" sz="quarter" idx="17"/>
          </p:nvPr>
        </p:nvSpPr>
        <p:spPr>
          <a:xfrm>
            <a:off x="539750" y="4546800"/>
            <a:ext cx="5040000" cy="208800"/>
          </a:xfrm>
        </p:spPr>
        <p:txBody>
          <a:bodyPr/>
          <a:lstStyle/>
          <a:p>
            <a:r>
              <a:rPr lang="en-GB" dirty="0" err="1"/>
              <a:t>Docenti</a:t>
            </a:r>
            <a:endParaRPr lang="en-GB" dirty="0">
              <a:solidFill>
                <a:schemeClr val="bg1"/>
              </a:solidFill>
            </a:endParaRPr>
          </a:p>
        </p:txBody>
      </p:sp>
    </p:spTree>
    <p:extLst>
      <p:ext uri="{BB962C8B-B14F-4D97-AF65-F5344CB8AC3E}">
        <p14:creationId xmlns:p14="http://schemas.microsoft.com/office/powerpoint/2010/main" val="195301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F425F-04AF-B72D-066A-661EB9EBD62E}"/>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2D213F99-2166-91F3-5DD0-81F9DE11F7D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algn="just" fontAlgn="auto">
              <a:spcBef>
                <a:spcPts val="0"/>
              </a:spcBef>
              <a:spcAft>
                <a:spcPts val="0"/>
              </a:spcAft>
              <a:defRPr/>
            </a:pPr>
            <a:r>
              <a:rPr lang="it-IT" sz="2800" b="0" dirty="0">
                <a:latin typeface="+mn-lt"/>
                <a:cs typeface="+mj-cs"/>
              </a:rPr>
              <a:t>ESG - Novità per le aziende per accedere al credito</a:t>
            </a:r>
            <a:endParaRPr lang="it-IT" sz="2800" dirty="0">
              <a:latin typeface="+mn-lt"/>
              <a:cs typeface="+mj-cs"/>
            </a:endParaRPr>
          </a:p>
        </p:txBody>
      </p:sp>
      <p:sp>
        <p:nvSpPr>
          <p:cNvPr id="7" name="CasellaDiTesto 6">
            <a:extLst>
              <a:ext uri="{FF2B5EF4-FFF2-40B4-BE49-F238E27FC236}">
                <a16:creationId xmlns:a16="http://schemas.microsoft.com/office/drawing/2014/main" id="{413321B5-97CD-1247-48E1-C9452AC6D6BE}"/>
              </a:ext>
            </a:extLst>
          </p:cNvPr>
          <p:cNvSpPr txBox="1"/>
          <p:nvPr/>
        </p:nvSpPr>
        <p:spPr>
          <a:xfrm>
            <a:off x="270000" y="6318000"/>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10</a:t>
            </a:r>
          </a:p>
        </p:txBody>
      </p:sp>
      <p:pic>
        <p:nvPicPr>
          <p:cNvPr id="8" name="Immagine 7">
            <a:extLst>
              <a:ext uri="{FF2B5EF4-FFF2-40B4-BE49-F238E27FC236}">
                <a16:creationId xmlns:a16="http://schemas.microsoft.com/office/drawing/2014/main" id="{454B3A0F-6D19-42EA-147D-44A04E85CF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18" name="Ovale 17">
            <a:extLst>
              <a:ext uri="{FF2B5EF4-FFF2-40B4-BE49-F238E27FC236}">
                <a16:creationId xmlns:a16="http://schemas.microsoft.com/office/drawing/2014/main" id="{20B38653-90A2-5A1E-715D-37FD9B5FA86F}"/>
              </a:ext>
            </a:extLst>
          </p:cNvPr>
          <p:cNvSpPr/>
          <p:nvPr/>
        </p:nvSpPr>
        <p:spPr>
          <a:xfrm>
            <a:off x="260354" y="1809300"/>
            <a:ext cx="1547513" cy="1463351"/>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Capitalismo tradizionale con tante declinazioni</a:t>
            </a:r>
            <a:endParaRPr lang="it-IT" dirty="0">
              <a:solidFill>
                <a:schemeClr val="tx1"/>
              </a:solidFill>
            </a:endParaRPr>
          </a:p>
        </p:txBody>
      </p:sp>
      <p:sp>
        <p:nvSpPr>
          <p:cNvPr id="19" name="Rettangolo 18">
            <a:extLst>
              <a:ext uri="{FF2B5EF4-FFF2-40B4-BE49-F238E27FC236}">
                <a16:creationId xmlns:a16="http://schemas.microsoft.com/office/drawing/2014/main" id="{D103D7EE-320E-D268-4A5C-7ACD4792141A}"/>
              </a:ext>
            </a:extLst>
          </p:cNvPr>
          <p:cNvSpPr/>
          <p:nvPr/>
        </p:nvSpPr>
        <p:spPr>
          <a:xfrm>
            <a:off x="1836200" y="2077388"/>
            <a:ext cx="2233272" cy="983629"/>
          </a:xfrm>
          <a:prstGeom prst="rect">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1400" dirty="0"/>
              <a:t>Strumenti di Rendicontazione:</a:t>
            </a:r>
          </a:p>
          <a:p>
            <a:pPr algn="ctr"/>
            <a:r>
              <a:rPr lang="it-IT" sz="1400" dirty="0"/>
              <a:t> Bilancio di Esercizio e Consolidato</a:t>
            </a:r>
          </a:p>
        </p:txBody>
      </p:sp>
      <p:sp>
        <p:nvSpPr>
          <p:cNvPr id="20" name="Rettangolo 19">
            <a:extLst>
              <a:ext uri="{FF2B5EF4-FFF2-40B4-BE49-F238E27FC236}">
                <a16:creationId xmlns:a16="http://schemas.microsoft.com/office/drawing/2014/main" id="{B58C1DE7-0C96-D65F-8B9F-3E14504A7506}"/>
              </a:ext>
            </a:extLst>
          </p:cNvPr>
          <p:cNvSpPr/>
          <p:nvPr/>
        </p:nvSpPr>
        <p:spPr>
          <a:xfrm>
            <a:off x="270000" y="1321934"/>
            <a:ext cx="1932024" cy="234827"/>
          </a:xfrm>
          <a:prstGeom prst="rect">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r>
              <a:rPr lang="it-IT" dirty="0"/>
              <a:t>… Ma quando al </a:t>
            </a:r>
          </a:p>
        </p:txBody>
      </p:sp>
      <p:pic>
        <p:nvPicPr>
          <p:cNvPr id="21" name="Immagine 20">
            <a:extLst>
              <a:ext uri="{FF2B5EF4-FFF2-40B4-BE49-F238E27FC236}">
                <a16:creationId xmlns:a16="http://schemas.microsoft.com/office/drawing/2014/main" id="{53EBCF3A-E6E7-7870-183A-FB0452DDFBF3}"/>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21103242" flipH="1" flipV="1">
            <a:off x="3010808" y="1005413"/>
            <a:ext cx="1371761" cy="617139"/>
          </a:xfrm>
          <a:prstGeom prst="rect">
            <a:avLst/>
          </a:prstGeom>
        </p:spPr>
      </p:pic>
      <p:sp>
        <p:nvSpPr>
          <p:cNvPr id="24" name="Rettangolo 23">
            <a:extLst>
              <a:ext uri="{FF2B5EF4-FFF2-40B4-BE49-F238E27FC236}">
                <a16:creationId xmlns:a16="http://schemas.microsoft.com/office/drawing/2014/main" id="{148F91C9-250E-8572-6886-0062CB559C26}"/>
              </a:ext>
            </a:extLst>
          </p:cNvPr>
          <p:cNvSpPr/>
          <p:nvPr/>
        </p:nvSpPr>
        <p:spPr>
          <a:xfrm>
            <a:off x="4852427" y="1681207"/>
            <a:ext cx="3125508" cy="256548"/>
          </a:xfrm>
          <a:prstGeom prst="rect">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r>
              <a:rPr lang="it-IT" dirty="0"/>
              <a:t>Sviluppo Sostenibile </a:t>
            </a:r>
          </a:p>
        </p:txBody>
      </p:sp>
      <p:sp>
        <p:nvSpPr>
          <p:cNvPr id="29" name="Rettangolo 28">
            <a:extLst>
              <a:ext uri="{FF2B5EF4-FFF2-40B4-BE49-F238E27FC236}">
                <a16:creationId xmlns:a16="http://schemas.microsoft.com/office/drawing/2014/main" id="{643DE02D-A61F-875B-C7C7-00B2E10742FC}"/>
              </a:ext>
            </a:extLst>
          </p:cNvPr>
          <p:cNvSpPr/>
          <p:nvPr/>
        </p:nvSpPr>
        <p:spPr>
          <a:xfrm>
            <a:off x="4570588" y="1315713"/>
            <a:ext cx="4218846" cy="237220"/>
          </a:xfrm>
          <a:prstGeom prst="rect">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r>
              <a:rPr lang="it-IT" dirty="0"/>
              <a:t>Si affiancano concezioni come queste </a:t>
            </a:r>
          </a:p>
        </p:txBody>
      </p:sp>
      <p:cxnSp>
        <p:nvCxnSpPr>
          <p:cNvPr id="31" name="Connettore a gomito 30">
            <a:extLst>
              <a:ext uri="{FF2B5EF4-FFF2-40B4-BE49-F238E27FC236}">
                <a16:creationId xmlns:a16="http://schemas.microsoft.com/office/drawing/2014/main" id="{CBBD6AA5-B7F9-6C59-CE74-D32F5E1AC9BE}"/>
              </a:ext>
            </a:extLst>
          </p:cNvPr>
          <p:cNvCxnSpPr>
            <a:cxnSpLocks/>
            <a:endCxn id="24" idx="1"/>
          </p:cNvCxnSpPr>
          <p:nvPr/>
        </p:nvCxnSpPr>
        <p:spPr>
          <a:xfrm rot="16200000" flipH="1">
            <a:off x="4654125" y="1611179"/>
            <a:ext cx="237220" cy="15938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ttangolo 36">
            <a:extLst>
              <a:ext uri="{FF2B5EF4-FFF2-40B4-BE49-F238E27FC236}">
                <a16:creationId xmlns:a16="http://schemas.microsoft.com/office/drawing/2014/main" id="{07721148-7347-E7AE-3A8E-A1D0323888DB}"/>
              </a:ext>
            </a:extLst>
          </p:cNvPr>
          <p:cNvSpPr/>
          <p:nvPr/>
        </p:nvSpPr>
        <p:spPr>
          <a:xfrm>
            <a:off x="4847327" y="2886438"/>
            <a:ext cx="1506338" cy="307930"/>
          </a:xfrm>
          <a:prstGeom prst="rect">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Agenda 2030</a:t>
            </a:r>
          </a:p>
        </p:txBody>
      </p:sp>
      <p:sp>
        <p:nvSpPr>
          <p:cNvPr id="48" name="Rettangolo 47">
            <a:extLst>
              <a:ext uri="{FF2B5EF4-FFF2-40B4-BE49-F238E27FC236}">
                <a16:creationId xmlns:a16="http://schemas.microsoft.com/office/drawing/2014/main" id="{FAD2A0C1-0BB4-7A15-AB23-4249530012D5}"/>
              </a:ext>
            </a:extLst>
          </p:cNvPr>
          <p:cNvSpPr/>
          <p:nvPr/>
        </p:nvSpPr>
        <p:spPr>
          <a:xfrm>
            <a:off x="4847327" y="2073687"/>
            <a:ext cx="3811525" cy="580195"/>
          </a:xfrm>
          <a:prstGeom prst="rect">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r>
              <a:rPr lang="it-IT" dirty="0"/>
              <a:t>Codice di Corporate Governance 2020 </a:t>
            </a:r>
          </a:p>
        </p:txBody>
      </p:sp>
      <p:cxnSp>
        <p:nvCxnSpPr>
          <p:cNvPr id="52" name="Connettore a gomito 51">
            <a:extLst>
              <a:ext uri="{FF2B5EF4-FFF2-40B4-BE49-F238E27FC236}">
                <a16:creationId xmlns:a16="http://schemas.microsoft.com/office/drawing/2014/main" id="{10DBDBAC-58CB-282D-F606-1AD7C2539D19}"/>
              </a:ext>
            </a:extLst>
          </p:cNvPr>
          <p:cNvCxnSpPr>
            <a:cxnSpLocks/>
            <a:endCxn id="48" idx="1"/>
          </p:cNvCxnSpPr>
          <p:nvPr/>
        </p:nvCxnSpPr>
        <p:spPr>
          <a:xfrm rot="5400000">
            <a:off x="4688209" y="2136180"/>
            <a:ext cx="386723" cy="68486"/>
          </a:xfrm>
          <a:prstGeom prst="bentConnector4">
            <a:avLst>
              <a:gd name="adj1" fmla="val 12493"/>
              <a:gd name="adj2" fmla="val 43379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vale 2">
            <a:extLst>
              <a:ext uri="{FF2B5EF4-FFF2-40B4-BE49-F238E27FC236}">
                <a16:creationId xmlns:a16="http://schemas.microsoft.com/office/drawing/2014/main" id="{68CE0A63-FFDD-F98D-8278-89BDAEF0976A}"/>
              </a:ext>
            </a:extLst>
          </p:cNvPr>
          <p:cNvSpPr/>
          <p:nvPr/>
        </p:nvSpPr>
        <p:spPr>
          <a:xfrm>
            <a:off x="1113802" y="3210744"/>
            <a:ext cx="1754743" cy="1781578"/>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a:solidFill>
                  <a:schemeClr val="tx1"/>
                </a:solidFill>
              </a:rPr>
              <a:t>Nuovo</a:t>
            </a:r>
          </a:p>
          <a:p>
            <a:pPr algn="ctr"/>
            <a:r>
              <a:rPr lang="it-IT" sz="1600" dirty="0">
                <a:solidFill>
                  <a:schemeClr val="tx1"/>
                </a:solidFill>
              </a:rPr>
              <a:t>Capitalismo</a:t>
            </a:r>
          </a:p>
          <a:p>
            <a:pPr algn="ctr"/>
            <a:r>
              <a:rPr lang="it-IT" sz="1600" dirty="0">
                <a:solidFill>
                  <a:schemeClr val="tx1"/>
                </a:solidFill>
              </a:rPr>
              <a:t>… degli stakeholder</a:t>
            </a:r>
            <a:endParaRPr lang="it-IT" sz="2000" dirty="0">
              <a:solidFill>
                <a:schemeClr val="tx1"/>
              </a:solidFill>
            </a:endParaRPr>
          </a:p>
        </p:txBody>
      </p:sp>
      <p:sp>
        <p:nvSpPr>
          <p:cNvPr id="6" name="Rettangolo con angoli arrotondati 5">
            <a:extLst>
              <a:ext uri="{FF2B5EF4-FFF2-40B4-BE49-F238E27FC236}">
                <a16:creationId xmlns:a16="http://schemas.microsoft.com/office/drawing/2014/main" id="{1118C106-828C-0E62-851D-F906D60D6E59}"/>
              </a:ext>
            </a:extLst>
          </p:cNvPr>
          <p:cNvSpPr/>
          <p:nvPr/>
        </p:nvSpPr>
        <p:spPr>
          <a:xfrm>
            <a:off x="4142972" y="3568482"/>
            <a:ext cx="4421385" cy="6035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Reporting di sostenibilità </a:t>
            </a:r>
            <a:r>
              <a:rPr lang="it-IT" sz="1800" dirty="0"/>
              <a:t>≠ da Reporting Non Finanziario NFRD</a:t>
            </a:r>
            <a:endParaRPr lang="it-IT" dirty="0"/>
          </a:p>
        </p:txBody>
      </p:sp>
      <p:pic>
        <p:nvPicPr>
          <p:cNvPr id="9" name="Immagine 8">
            <a:extLst>
              <a:ext uri="{FF2B5EF4-FFF2-40B4-BE49-F238E27FC236}">
                <a16:creationId xmlns:a16="http://schemas.microsoft.com/office/drawing/2014/main" id="{05BF829B-1AC4-6191-F931-87E66474229F}"/>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2417222" flipH="1">
            <a:off x="2694806" y="3477464"/>
            <a:ext cx="1111294" cy="642487"/>
          </a:xfrm>
          <a:prstGeom prst="rect">
            <a:avLst/>
          </a:prstGeom>
          <a:effectLst>
            <a:outerShdw blurRad="50800" dist="50800" dir="5400000" algn="ctr" rotWithShape="0">
              <a:schemeClr val="accent2"/>
            </a:outerShdw>
          </a:effectLst>
        </p:spPr>
      </p:pic>
      <p:sp>
        <p:nvSpPr>
          <p:cNvPr id="11" name="Rettangolo 10">
            <a:extLst>
              <a:ext uri="{FF2B5EF4-FFF2-40B4-BE49-F238E27FC236}">
                <a16:creationId xmlns:a16="http://schemas.microsoft.com/office/drawing/2014/main" id="{106F83DF-8AA3-237F-A854-758F90C3B54D}"/>
              </a:ext>
            </a:extLst>
          </p:cNvPr>
          <p:cNvSpPr/>
          <p:nvPr/>
        </p:nvSpPr>
        <p:spPr>
          <a:xfrm>
            <a:off x="3237721" y="4546194"/>
            <a:ext cx="5686679" cy="513643"/>
          </a:xfrm>
          <a:prstGeom prst="rect">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 La «Governance» </a:t>
            </a:r>
            <a:r>
              <a:rPr lang="it-IT" b="1" dirty="0"/>
              <a:t>G</a:t>
            </a:r>
            <a:r>
              <a:rPr lang="it-IT" dirty="0"/>
              <a:t> delle aziende </a:t>
            </a:r>
          </a:p>
          <a:p>
            <a:pPr algn="ctr"/>
            <a:r>
              <a:rPr lang="it-IT" dirty="0"/>
              <a:t>non puo’ disattendere</a:t>
            </a:r>
          </a:p>
        </p:txBody>
      </p:sp>
      <p:sp>
        <p:nvSpPr>
          <p:cNvPr id="12" name="Rettangolo 11">
            <a:extLst>
              <a:ext uri="{FF2B5EF4-FFF2-40B4-BE49-F238E27FC236}">
                <a16:creationId xmlns:a16="http://schemas.microsoft.com/office/drawing/2014/main" id="{1E398CF4-5DA0-E920-B296-4DCDEDB35010}"/>
              </a:ext>
            </a:extLst>
          </p:cNvPr>
          <p:cNvSpPr/>
          <p:nvPr/>
        </p:nvSpPr>
        <p:spPr>
          <a:xfrm>
            <a:off x="3237722" y="5475517"/>
            <a:ext cx="2336988" cy="455563"/>
          </a:xfrm>
          <a:prstGeom prst="rect">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Aspetti Ambientali</a:t>
            </a:r>
          </a:p>
          <a:p>
            <a:pPr algn="ctr"/>
            <a:r>
              <a:rPr lang="it-IT" b="1" dirty="0"/>
              <a:t>E «Environment»</a:t>
            </a:r>
          </a:p>
        </p:txBody>
      </p:sp>
      <p:sp>
        <p:nvSpPr>
          <p:cNvPr id="13" name="Rettangolo 12">
            <a:extLst>
              <a:ext uri="{FF2B5EF4-FFF2-40B4-BE49-F238E27FC236}">
                <a16:creationId xmlns:a16="http://schemas.microsoft.com/office/drawing/2014/main" id="{B86913E6-F8A5-7E69-BBAF-08A6E2176358}"/>
              </a:ext>
            </a:extLst>
          </p:cNvPr>
          <p:cNvSpPr/>
          <p:nvPr/>
        </p:nvSpPr>
        <p:spPr>
          <a:xfrm>
            <a:off x="6353665" y="5484850"/>
            <a:ext cx="2589399" cy="427533"/>
          </a:xfrm>
          <a:prstGeom prst="rect">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Aspetti Sociali</a:t>
            </a:r>
          </a:p>
          <a:p>
            <a:pPr algn="ctr"/>
            <a:r>
              <a:rPr lang="it-IT" b="1" dirty="0"/>
              <a:t>S «Social»</a:t>
            </a:r>
          </a:p>
        </p:txBody>
      </p:sp>
      <p:sp>
        <p:nvSpPr>
          <p:cNvPr id="14" name="Freccia in giù 13">
            <a:extLst>
              <a:ext uri="{FF2B5EF4-FFF2-40B4-BE49-F238E27FC236}">
                <a16:creationId xmlns:a16="http://schemas.microsoft.com/office/drawing/2014/main" id="{F1E8D1A4-5237-26B6-8B38-E7599463E6FA}"/>
              </a:ext>
            </a:extLst>
          </p:cNvPr>
          <p:cNvSpPr/>
          <p:nvPr/>
        </p:nvSpPr>
        <p:spPr>
          <a:xfrm>
            <a:off x="4069472" y="5025037"/>
            <a:ext cx="210907" cy="251194"/>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highlight>
                <a:srgbClr val="FFFF00"/>
              </a:highlight>
            </a:endParaRPr>
          </a:p>
        </p:txBody>
      </p:sp>
      <p:sp>
        <p:nvSpPr>
          <p:cNvPr id="15" name="Freccia in giù 14">
            <a:extLst>
              <a:ext uri="{FF2B5EF4-FFF2-40B4-BE49-F238E27FC236}">
                <a16:creationId xmlns:a16="http://schemas.microsoft.com/office/drawing/2014/main" id="{3E9C92A8-C02D-EF55-DB3D-A5AA1E967002}"/>
              </a:ext>
            </a:extLst>
          </p:cNvPr>
          <p:cNvSpPr/>
          <p:nvPr/>
        </p:nvSpPr>
        <p:spPr>
          <a:xfrm>
            <a:off x="7542910" y="5051196"/>
            <a:ext cx="210907" cy="251194"/>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highlight>
                <a:srgbClr val="FFFF00"/>
              </a:highlight>
            </a:endParaRPr>
          </a:p>
        </p:txBody>
      </p:sp>
      <p:pic>
        <p:nvPicPr>
          <p:cNvPr id="16" name="Immagine 15">
            <a:extLst>
              <a:ext uri="{FF2B5EF4-FFF2-40B4-BE49-F238E27FC236}">
                <a16:creationId xmlns:a16="http://schemas.microsoft.com/office/drawing/2014/main" id="{F498F2C2-B9E9-35C2-826F-172EBFAAB45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3113998" flipH="1">
            <a:off x="-2442" y="3395441"/>
            <a:ext cx="1191423" cy="536007"/>
          </a:xfrm>
          <a:prstGeom prst="rect">
            <a:avLst/>
          </a:prstGeom>
        </p:spPr>
      </p:pic>
    </p:spTree>
    <p:extLst>
      <p:ext uri="{BB962C8B-B14F-4D97-AF65-F5344CB8AC3E}">
        <p14:creationId xmlns:p14="http://schemas.microsoft.com/office/powerpoint/2010/main" val="1393272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A9788-D573-976D-CDA8-AA398618A1BA}"/>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8ACE1331-728B-F78D-2911-5E8547E9FC8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algn="just" fontAlgn="auto">
              <a:spcBef>
                <a:spcPts val="0"/>
              </a:spcBef>
              <a:spcAft>
                <a:spcPts val="0"/>
              </a:spcAft>
              <a:defRPr/>
            </a:pPr>
            <a:r>
              <a:rPr lang="it-IT" sz="2800" b="0" dirty="0">
                <a:latin typeface="+mn-lt"/>
                <a:cs typeface="+mj-cs"/>
              </a:rPr>
              <a:t>ESG - Le tappe della regolamentazione UE</a:t>
            </a:r>
            <a:endParaRPr lang="it-IT" sz="2800" dirty="0">
              <a:latin typeface="+mn-lt"/>
              <a:cs typeface="+mj-cs"/>
            </a:endParaRPr>
          </a:p>
        </p:txBody>
      </p:sp>
      <p:sp>
        <p:nvSpPr>
          <p:cNvPr id="7" name="CasellaDiTesto 6">
            <a:extLst>
              <a:ext uri="{FF2B5EF4-FFF2-40B4-BE49-F238E27FC236}">
                <a16:creationId xmlns:a16="http://schemas.microsoft.com/office/drawing/2014/main" id="{C32CC6E3-3060-C3A7-1E2E-5FF906A32F2B}"/>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11</a:t>
            </a:r>
          </a:p>
        </p:txBody>
      </p:sp>
      <p:pic>
        <p:nvPicPr>
          <p:cNvPr id="8" name="Immagine 7">
            <a:extLst>
              <a:ext uri="{FF2B5EF4-FFF2-40B4-BE49-F238E27FC236}">
                <a16:creationId xmlns:a16="http://schemas.microsoft.com/office/drawing/2014/main" id="{E9E688D8-2748-7FF1-9720-EFEFE0FC2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18" name="CasellaDiTesto 17">
            <a:extLst>
              <a:ext uri="{FF2B5EF4-FFF2-40B4-BE49-F238E27FC236}">
                <a16:creationId xmlns:a16="http://schemas.microsoft.com/office/drawing/2014/main" id="{72C1A7D0-89E2-0F52-71F1-6E79AEEF0631}"/>
              </a:ext>
            </a:extLst>
          </p:cNvPr>
          <p:cNvSpPr txBox="1"/>
          <p:nvPr/>
        </p:nvSpPr>
        <p:spPr>
          <a:xfrm>
            <a:off x="2340000" y="1339200"/>
            <a:ext cx="6369284" cy="707886"/>
          </a:xfrm>
          <a:prstGeom prst="rect">
            <a:avLst/>
          </a:prstGeom>
          <a:noFill/>
        </p:spPr>
        <p:txBody>
          <a:bodyPr wrap="square">
            <a:spAutoFit/>
          </a:bodyPr>
          <a:lstStyle/>
          <a:p>
            <a:pPr marL="285750" indent="-285750" algn="just">
              <a:buFont typeface="Arial" panose="020B0604020202020204" pitchFamily="34" charset="0"/>
              <a:buChar char="•"/>
            </a:pPr>
            <a:r>
              <a:rPr lang="it-IT" sz="2000" b="1" i="0" dirty="0">
                <a:solidFill>
                  <a:srgbClr val="00A197"/>
                </a:solidFill>
                <a:effectLst/>
              </a:rPr>
              <a:t>UE </a:t>
            </a:r>
            <a:r>
              <a:rPr lang="it-IT" sz="2000" b="0" i="0" dirty="0">
                <a:solidFill>
                  <a:srgbClr val="00A197"/>
                </a:solidFill>
                <a:effectLst/>
              </a:rPr>
              <a:t> </a:t>
            </a:r>
            <a:r>
              <a:rPr lang="it-IT" sz="2000" i="0" dirty="0">
                <a:effectLst/>
              </a:rPr>
              <a:t>prima</a:t>
            </a:r>
            <a:r>
              <a:rPr lang="it-IT" sz="2000" b="1" i="0" dirty="0">
                <a:solidFill>
                  <a:srgbClr val="00A197"/>
                </a:solidFill>
                <a:effectLst/>
              </a:rPr>
              <a:t> economia </a:t>
            </a:r>
            <a:r>
              <a:rPr lang="it-IT" sz="2000" i="0" dirty="0">
                <a:effectLst/>
              </a:rPr>
              <a:t>e</a:t>
            </a:r>
            <a:r>
              <a:rPr lang="it-IT" sz="2000" b="1" i="0" dirty="0">
                <a:solidFill>
                  <a:srgbClr val="00A197"/>
                </a:solidFill>
                <a:effectLst/>
              </a:rPr>
              <a:t> società </a:t>
            </a:r>
            <a:r>
              <a:rPr lang="it-IT" sz="2000" i="0" dirty="0">
                <a:effectLst/>
              </a:rPr>
              <a:t>a</a:t>
            </a:r>
            <a:r>
              <a:rPr lang="it-IT" sz="2000" b="1" i="0" dirty="0">
                <a:solidFill>
                  <a:srgbClr val="00A197"/>
                </a:solidFill>
                <a:effectLst/>
              </a:rPr>
              <a:t> impatto climatico zero entro </a:t>
            </a:r>
            <a:r>
              <a:rPr lang="it-IT" sz="2000" i="0" dirty="0">
                <a:effectLst/>
              </a:rPr>
              <a:t>il</a:t>
            </a:r>
            <a:r>
              <a:rPr lang="it-IT" sz="2000" b="1" i="0" dirty="0">
                <a:solidFill>
                  <a:srgbClr val="00A197"/>
                </a:solidFill>
                <a:effectLst/>
              </a:rPr>
              <a:t> 2050</a:t>
            </a:r>
            <a:r>
              <a:rPr lang="it-IT" b="0" i="0" dirty="0">
                <a:solidFill>
                  <a:srgbClr val="3F4A52"/>
                </a:solidFill>
                <a:effectLst/>
              </a:rPr>
              <a:t>.</a:t>
            </a:r>
            <a:endParaRPr lang="it-IT" sz="1600" b="0" i="0" dirty="0">
              <a:solidFill>
                <a:srgbClr val="3F4A52"/>
              </a:solidFill>
              <a:effectLst/>
            </a:endParaRPr>
          </a:p>
        </p:txBody>
      </p:sp>
      <p:sp>
        <p:nvSpPr>
          <p:cNvPr id="26" name="CasellaDiTesto 25">
            <a:extLst>
              <a:ext uri="{FF2B5EF4-FFF2-40B4-BE49-F238E27FC236}">
                <a16:creationId xmlns:a16="http://schemas.microsoft.com/office/drawing/2014/main" id="{A2D070F8-97A3-3AD8-5F5D-880C02D03B6A}"/>
              </a:ext>
            </a:extLst>
          </p:cNvPr>
          <p:cNvSpPr txBox="1"/>
          <p:nvPr/>
        </p:nvSpPr>
        <p:spPr>
          <a:xfrm>
            <a:off x="2340000" y="2772000"/>
            <a:ext cx="6369284" cy="1631216"/>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it-IT" sz="2000" b="1" dirty="0">
                <a:solidFill>
                  <a:srgbClr val="00A197"/>
                </a:solidFill>
              </a:rPr>
              <a:t>2020 Regolamento Europeo Tassonomia </a:t>
            </a:r>
            <a:br>
              <a:rPr lang="it-IT" sz="2000" b="1" dirty="0">
                <a:solidFill>
                  <a:srgbClr val="00A197"/>
                </a:solidFill>
              </a:rPr>
            </a:br>
            <a:r>
              <a:rPr lang="it-IT" sz="2000" b="1" dirty="0">
                <a:solidFill>
                  <a:srgbClr val="00A197"/>
                </a:solidFill>
              </a:rPr>
              <a:t>Scopo</a:t>
            </a:r>
            <a:r>
              <a:rPr lang="it-IT" sz="2000" dirty="0">
                <a:solidFill>
                  <a:srgbClr val="3F4A52"/>
                </a:solidFill>
              </a:rPr>
              <a:t>: rafforzare la fiducia degli investitori per l’analisi di sostenibilità, con linguaggio comune, comparabilità informazioni, al fine di cogliere le opportunità e i rischi di investimento.</a:t>
            </a:r>
            <a:r>
              <a:rPr lang="it-IT" sz="2000" dirty="0"/>
              <a:t> </a:t>
            </a:r>
            <a:endParaRPr lang="it-IT" sz="2000" dirty="0">
              <a:solidFill>
                <a:srgbClr val="3F4A52"/>
              </a:solidFill>
            </a:endParaRPr>
          </a:p>
        </p:txBody>
      </p:sp>
      <p:sp>
        <p:nvSpPr>
          <p:cNvPr id="32" name="CasellaDiTesto 31">
            <a:extLst>
              <a:ext uri="{FF2B5EF4-FFF2-40B4-BE49-F238E27FC236}">
                <a16:creationId xmlns:a16="http://schemas.microsoft.com/office/drawing/2014/main" id="{3FD02334-C14B-FCF9-5CA4-E7B4E6006071}"/>
              </a:ext>
            </a:extLst>
          </p:cNvPr>
          <p:cNvSpPr txBox="1"/>
          <p:nvPr/>
        </p:nvSpPr>
        <p:spPr>
          <a:xfrm>
            <a:off x="2340000" y="4788000"/>
            <a:ext cx="6369284" cy="1015663"/>
          </a:xfrm>
          <a:prstGeom prst="rect">
            <a:avLst/>
          </a:prstGeom>
          <a:noFill/>
        </p:spPr>
        <p:txBody>
          <a:bodyPr wrap="square">
            <a:spAutoFit/>
          </a:bodyPr>
          <a:lstStyle/>
          <a:p>
            <a:pPr marL="342900" indent="-342900" algn="just">
              <a:buFont typeface="Arial" panose="020B0604020202020204" pitchFamily="34" charset="0"/>
              <a:buChar char="•"/>
            </a:pPr>
            <a:r>
              <a:rPr lang="it-IT" sz="2000" b="1" dirty="0">
                <a:solidFill>
                  <a:srgbClr val="00A197"/>
                </a:solidFill>
              </a:rPr>
              <a:t>2022/2023</a:t>
            </a:r>
            <a:r>
              <a:rPr lang="it-IT" sz="2000" dirty="0"/>
              <a:t> </a:t>
            </a:r>
            <a:r>
              <a:rPr lang="it-IT" sz="2000" b="1" dirty="0">
                <a:solidFill>
                  <a:srgbClr val="00A197"/>
                </a:solidFill>
              </a:rPr>
              <a:t>nuova Direttiva CSRD </a:t>
            </a:r>
            <a:r>
              <a:rPr lang="it-IT" sz="2000" dirty="0"/>
              <a:t>estende in misura molto significativa l’applicazione del </a:t>
            </a:r>
            <a:r>
              <a:rPr lang="it-IT" sz="2000" b="1" dirty="0">
                <a:solidFill>
                  <a:srgbClr val="00A197"/>
                </a:solidFill>
              </a:rPr>
              <a:t>reporting di sostenibilità.</a:t>
            </a:r>
            <a:r>
              <a:rPr lang="it-IT" sz="2000" dirty="0"/>
              <a:t> </a:t>
            </a:r>
          </a:p>
        </p:txBody>
      </p:sp>
      <p:pic>
        <p:nvPicPr>
          <p:cNvPr id="2050" name="Picture 2" descr="Corporate Sustainability Reporting Directive (CSRD) - The IDFactory">
            <a:extLst>
              <a:ext uri="{FF2B5EF4-FFF2-40B4-BE49-F238E27FC236}">
                <a16:creationId xmlns:a16="http://schemas.microsoft.com/office/drawing/2014/main" id="{4E85D074-AF01-4A1F-B885-EE8026A9D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00" y="4788000"/>
            <a:ext cx="1798477" cy="10790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ffice for European Union Projects and Vocational Qualification |  Bezirksregierung Düsseldorf">
            <a:extLst>
              <a:ext uri="{FF2B5EF4-FFF2-40B4-BE49-F238E27FC236}">
                <a16:creationId xmlns:a16="http://schemas.microsoft.com/office/drawing/2014/main" id="{CE7668D4-E032-4C47-AA8B-13ED9C64EB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73" r="3373"/>
          <a:stretch/>
        </p:blipFill>
        <p:spPr bwMode="auto">
          <a:xfrm>
            <a:off x="234000" y="1339200"/>
            <a:ext cx="179847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e cos'è la tassonomia? | Fridays For Future Italia">
            <a:extLst>
              <a:ext uri="{FF2B5EF4-FFF2-40B4-BE49-F238E27FC236}">
                <a16:creationId xmlns:a16="http://schemas.microsoft.com/office/drawing/2014/main" id="{B135D662-E3FB-4249-A830-9E36640BA64F}"/>
              </a:ext>
            </a:extLst>
          </p:cNvPr>
          <p:cNvPicPr>
            <a:picLocks noChangeArrowheads="1"/>
          </p:cNvPicPr>
          <p:nvPr/>
        </p:nvPicPr>
        <p:blipFill rotWithShape="1">
          <a:blip r:embed="rId6">
            <a:extLst>
              <a:ext uri="{28A0092B-C50C-407E-A947-70E740481C1C}">
                <a14:useLocalDpi xmlns:a14="http://schemas.microsoft.com/office/drawing/2010/main" val="0"/>
              </a:ext>
            </a:extLst>
          </a:blip>
          <a:srcRect l="3100" r="4926"/>
          <a:stretch/>
        </p:blipFill>
        <p:spPr bwMode="auto">
          <a:xfrm>
            <a:off x="234000" y="2772327"/>
            <a:ext cx="180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0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p:nvPr/>
        </p:nvSpPr>
        <p:spPr>
          <a:xfrm>
            <a:off x="233365"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panose="020B0604020202020204" pitchFamily="34" charset="0"/>
              </a:defRPr>
            </a:lvl2pPr>
            <a:lvl3pPr algn="ctr" rtl="0" eaLnBrk="1" fontAlgn="base" hangingPunct="1">
              <a:spcBef>
                <a:spcPct val="0"/>
              </a:spcBef>
              <a:spcAft>
                <a:spcPct val="0"/>
              </a:spcAft>
              <a:defRPr sz="3300">
                <a:solidFill>
                  <a:schemeClr val="tx1"/>
                </a:solidFill>
                <a:latin typeface="Arial" panose="020B0604020202020204" pitchFamily="34" charset="0"/>
              </a:defRPr>
            </a:lvl3pPr>
            <a:lvl4pPr algn="ctr" rtl="0" eaLnBrk="1" fontAlgn="base" hangingPunct="1">
              <a:spcBef>
                <a:spcPct val="0"/>
              </a:spcBef>
              <a:spcAft>
                <a:spcPct val="0"/>
              </a:spcAft>
              <a:defRPr sz="3300">
                <a:solidFill>
                  <a:schemeClr val="tx1"/>
                </a:solidFill>
                <a:latin typeface="Arial" panose="020B0604020202020204" pitchFamily="34" charset="0"/>
              </a:defRPr>
            </a:lvl4pPr>
            <a:lvl5pPr algn="ctr" rtl="0" eaLnBrk="1" fontAlgn="base" hangingPunct="1">
              <a:spcBef>
                <a:spcPct val="0"/>
              </a:spcBef>
              <a:spcAft>
                <a:spcPct val="0"/>
              </a:spcAft>
              <a:defRPr sz="3300">
                <a:solidFill>
                  <a:schemeClr val="tx1"/>
                </a:solidFill>
                <a:latin typeface="Arial" panose="020B0604020202020204" pitchFamily="34" charset="0"/>
              </a:defRPr>
            </a:lvl5pPr>
            <a:lvl6pPr marL="342900" algn="ctr" rtl="0" eaLnBrk="1" fontAlgn="base" hangingPunct="1">
              <a:spcBef>
                <a:spcPct val="0"/>
              </a:spcBef>
              <a:spcAft>
                <a:spcPct val="0"/>
              </a:spcAft>
              <a:defRPr sz="3300">
                <a:solidFill>
                  <a:schemeClr val="tx1"/>
                </a:solidFill>
                <a:latin typeface="Arial" panose="020B0604020202020204" pitchFamily="34" charset="0"/>
              </a:defRPr>
            </a:lvl6pPr>
            <a:lvl7pPr marL="685800" algn="ctr" rtl="0" eaLnBrk="1" fontAlgn="base" hangingPunct="1">
              <a:spcBef>
                <a:spcPct val="0"/>
              </a:spcBef>
              <a:spcAft>
                <a:spcPct val="0"/>
              </a:spcAft>
              <a:defRPr sz="3300">
                <a:solidFill>
                  <a:schemeClr val="tx1"/>
                </a:solidFill>
                <a:latin typeface="Arial" panose="020B0604020202020204" pitchFamily="34" charset="0"/>
              </a:defRPr>
            </a:lvl7pPr>
            <a:lvl8pPr marL="1028700" algn="ctr" rtl="0" eaLnBrk="1" fontAlgn="base" hangingPunct="1">
              <a:spcBef>
                <a:spcPct val="0"/>
              </a:spcBef>
              <a:spcAft>
                <a:spcPct val="0"/>
              </a:spcAft>
              <a:defRPr sz="3300">
                <a:solidFill>
                  <a:schemeClr val="tx1"/>
                </a:solidFill>
                <a:latin typeface="Arial" panose="020B0604020202020204" pitchFamily="34" charset="0"/>
              </a:defRPr>
            </a:lvl8pPr>
            <a:lvl9pPr marL="1371600" algn="ctr" rtl="0" eaLnBrk="1" fontAlgn="base" hangingPunct="1">
              <a:spcBef>
                <a:spcPct val="0"/>
              </a:spcBef>
              <a:spcAft>
                <a:spcPct val="0"/>
              </a:spcAft>
              <a:defRPr sz="3300">
                <a:solidFill>
                  <a:schemeClr val="tx1"/>
                </a:solidFill>
                <a:latin typeface="Arial" panose="020B0604020202020204" pitchFamily="34" charset="0"/>
              </a:defRPr>
            </a:lvl9pPr>
          </a:lstStyle>
          <a:p>
            <a:pPr lvl="0" fontAlgn="auto">
              <a:spcBef>
                <a:spcPts val="0"/>
              </a:spcBef>
              <a:spcAft>
                <a:spcPts val="0"/>
              </a:spcAft>
              <a:defRPr/>
            </a:pPr>
            <a:r>
              <a:rPr lang="it-IT" sz="2800" b="0" dirty="0">
                <a:latin typeface="+mn-lt"/>
              </a:rPr>
              <a:t>ETS</a:t>
            </a:r>
            <a:r>
              <a:rPr lang="it-IT" sz="2800" b="0" i="1" dirty="0">
                <a:latin typeface="+mn-lt"/>
              </a:rPr>
              <a:t> - “</a:t>
            </a:r>
            <a:r>
              <a:rPr lang="it-IT" sz="2800" b="0" i="1" dirty="0" err="1">
                <a:latin typeface="+mn-lt"/>
                <a:cs typeface="+mj-cs"/>
              </a:rPr>
              <a:t>lnsieme</a:t>
            </a:r>
            <a:r>
              <a:rPr lang="it-IT" sz="2800" b="0" i="1" dirty="0">
                <a:latin typeface="+mn-lt"/>
                <a:cs typeface="+mj-cs"/>
              </a:rPr>
              <a:t> siamo una forza</a:t>
            </a:r>
            <a:r>
              <a:rPr lang="it-IT" sz="2800" b="0" i="1" dirty="0">
                <a:latin typeface="+mn-lt"/>
              </a:rPr>
              <a:t>“</a:t>
            </a:r>
            <a:endParaRPr lang="it-IT" sz="2800" b="0" i="1" dirty="0">
              <a:latin typeface="+mn-lt"/>
              <a:cs typeface="+mj-cs"/>
            </a:endParaRPr>
          </a:p>
        </p:txBody>
      </p:sp>
      <p:sp>
        <p:nvSpPr>
          <p:cNvPr id="7" name="CasellaDiTesto 6"/>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12</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 name="CasellaDiTesto 2"/>
          <p:cNvSpPr txBox="1"/>
          <p:nvPr/>
        </p:nvSpPr>
        <p:spPr>
          <a:xfrm>
            <a:off x="1828800" y="1489100"/>
            <a:ext cx="6820525"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0A197"/>
                </a:solidFill>
              </a:rPr>
              <a:t>363.499 </a:t>
            </a:r>
            <a:r>
              <a:rPr lang="en-US" sz="2000" dirty="0" err="1"/>
              <a:t>Istituzioni</a:t>
            </a:r>
            <a:r>
              <a:rPr lang="en-US" sz="2000" dirty="0"/>
              <a:t> Non Profit </a:t>
            </a:r>
            <a:r>
              <a:rPr lang="en-US" sz="2000" dirty="0" err="1"/>
              <a:t>attive</a:t>
            </a:r>
            <a:endParaRPr lang="en-US" sz="2000" dirty="0"/>
          </a:p>
          <a:p>
            <a:pPr marL="285750" indent="-285750">
              <a:buFont typeface="Arial" panose="020B0604020202020204" pitchFamily="34" charset="0"/>
              <a:buChar char="•"/>
            </a:pPr>
            <a:r>
              <a:rPr lang="en-US" sz="2000" b="1" dirty="0">
                <a:solidFill>
                  <a:srgbClr val="00A197"/>
                </a:solidFill>
              </a:rPr>
              <a:t>4,6 </a:t>
            </a:r>
            <a:r>
              <a:rPr lang="en-US" sz="2000" b="1" dirty="0" err="1">
                <a:solidFill>
                  <a:srgbClr val="00A197"/>
                </a:solidFill>
              </a:rPr>
              <a:t>milioni</a:t>
            </a:r>
            <a:r>
              <a:rPr lang="en-US" sz="2000" b="1" dirty="0">
                <a:solidFill>
                  <a:srgbClr val="00A197"/>
                </a:solidFill>
              </a:rPr>
              <a:t> </a:t>
            </a:r>
            <a:r>
              <a:rPr lang="en-US" sz="2000" dirty="0"/>
              <a:t>di </a:t>
            </a:r>
            <a:r>
              <a:rPr lang="en-US" sz="2000" dirty="0" err="1"/>
              <a:t>volontari</a:t>
            </a:r>
            <a:endParaRPr lang="en-US" sz="2000" dirty="0"/>
          </a:p>
          <a:p>
            <a:pPr marL="285750" indent="-285750">
              <a:buFont typeface="Arial" panose="020B0604020202020204" pitchFamily="34" charset="0"/>
              <a:buChar char="•"/>
            </a:pPr>
            <a:r>
              <a:rPr lang="en-US" sz="2000" b="1" dirty="0">
                <a:solidFill>
                  <a:srgbClr val="00A197"/>
                </a:solidFill>
              </a:rPr>
              <a:t>870.183</a:t>
            </a:r>
            <a:r>
              <a:rPr lang="it-IT" altLang="en-US" sz="2000" dirty="0"/>
              <a:t> </a:t>
            </a:r>
            <a:r>
              <a:rPr lang="en-US" sz="2000" dirty="0" err="1"/>
              <a:t>Dipendenti</a:t>
            </a:r>
            <a:r>
              <a:rPr lang="en-US" sz="2000" dirty="0"/>
              <a:t>.</a:t>
            </a:r>
          </a:p>
          <a:p>
            <a:endParaRPr lang="it-IT" sz="2000" dirty="0"/>
          </a:p>
        </p:txBody>
      </p:sp>
      <p:sp>
        <p:nvSpPr>
          <p:cNvPr id="11" name="CasellaDiTesto 10"/>
          <p:cNvSpPr txBox="1"/>
          <p:nvPr/>
        </p:nvSpPr>
        <p:spPr>
          <a:xfrm>
            <a:off x="233999" y="3530170"/>
            <a:ext cx="8415326" cy="2495872"/>
          </a:xfrm>
          <a:prstGeom prst="rect">
            <a:avLst/>
          </a:prstGeom>
          <a:noFill/>
        </p:spPr>
        <p:txBody>
          <a:bodyPr wrap="square" rtlCol="0">
            <a:noAutofit/>
          </a:bodyPr>
          <a:lstStyle/>
          <a:p>
            <a:pPr indent="0" algn="just">
              <a:buClr>
                <a:srgbClr val="00A197"/>
              </a:buClr>
              <a:buFont typeface="Arial" panose="020B0604020202020204" pitchFamily="34" charset="0"/>
              <a:buNone/>
            </a:pPr>
            <a:r>
              <a:rPr lang="it-IT" sz="2000" dirty="0"/>
              <a:t>Il </a:t>
            </a:r>
            <a:r>
              <a:rPr lang="en-US" sz="2000" b="1" dirty="0" err="1">
                <a:solidFill>
                  <a:srgbClr val="00A197"/>
                </a:solidFill>
              </a:rPr>
              <a:t>valore</a:t>
            </a:r>
            <a:r>
              <a:rPr lang="en-US" sz="2000" dirty="0"/>
              <a:t> </a:t>
            </a:r>
            <a:r>
              <a:rPr lang="en-US" sz="2000" dirty="0" err="1"/>
              <a:t>della</a:t>
            </a:r>
            <a:r>
              <a:rPr lang="en-US" sz="2000" dirty="0"/>
              <a:t> </a:t>
            </a:r>
            <a:r>
              <a:rPr lang="en-US" sz="2000" b="1" dirty="0" err="1">
                <a:solidFill>
                  <a:srgbClr val="00A197"/>
                </a:solidFill>
              </a:rPr>
              <a:t>produzione</a:t>
            </a:r>
            <a:r>
              <a:rPr lang="en-US" sz="2000" dirty="0"/>
              <a:t> </a:t>
            </a:r>
            <a:r>
              <a:rPr lang="it-IT" altLang="en-US" sz="2000" dirty="0"/>
              <a:t>del Terzo Settore </a:t>
            </a:r>
            <a:r>
              <a:rPr lang="en-US" sz="2000" dirty="0" err="1"/>
              <a:t>nel</a:t>
            </a:r>
            <a:r>
              <a:rPr lang="en-US" sz="2000" dirty="0"/>
              <a:t> 2022 </a:t>
            </a:r>
            <a:r>
              <a:rPr lang="it-IT" altLang="en-US" sz="2000" dirty="0"/>
              <a:t>ha raggiunto gli</a:t>
            </a:r>
            <a:r>
              <a:rPr lang="en-US" sz="2000" dirty="0"/>
              <a:t> </a:t>
            </a:r>
            <a:r>
              <a:rPr lang="en-US" sz="2000" b="1" dirty="0">
                <a:solidFill>
                  <a:srgbClr val="00A197"/>
                </a:solidFill>
              </a:rPr>
              <a:t>84</a:t>
            </a:r>
            <a:r>
              <a:rPr lang="en-US" sz="2000" dirty="0"/>
              <a:t> </a:t>
            </a:r>
            <a:r>
              <a:rPr lang="en-US" sz="2000" b="1" dirty="0" err="1">
                <a:solidFill>
                  <a:srgbClr val="00A197"/>
                </a:solidFill>
              </a:rPr>
              <a:t>miliardi</a:t>
            </a:r>
            <a:r>
              <a:rPr lang="en-US" sz="2000" dirty="0"/>
              <a:t> (</a:t>
            </a:r>
            <a:r>
              <a:rPr lang="en-US" sz="2000" dirty="0" err="1"/>
              <a:t>pari</a:t>
            </a:r>
            <a:r>
              <a:rPr lang="en-US" sz="2000" dirty="0"/>
              <a:t> al </a:t>
            </a:r>
            <a:r>
              <a:rPr lang="en-US" sz="2000" b="1" dirty="0">
                <a:solidFill>
                  <a:srgbClr val="00A197"/>
                </a:solidFill>
              </a:rPr>
              <a:t>5%</a:t>
            </a:r>
            <a:r>
              <a:rPr lang="en-US" sz="2000" dirty="0"/>
              <a:t> del </a:t>
            </a:r>
            <a:r>
              <a:rPr lang="en-US" sz="2000" b="1" dirty="0">
                <a:solidFill>
                  <a:srgbClr val="00A197"/>
                </a:solidFill>
              </a:rPr>
              <a:t>PIL</a:t>
            </a:r>
            <a:r>
              <a:rPr lang="en-US" sz="2000" dirty="0"/>
              <a:t> </a:t>
            </a:r>
            <a:r>
              <a:rPr lang="en-US" sz="2000" dirty="0" err="1"/>
              <a:t>nazionale</a:t>
            </a:r>
            <a:r>
              <a:rPr lang="en-US" sz="2000" dirty="0"/>
              <a:t>) e quasi </a:t>
            </a:r>
            <a:r>
              <a:rPr lang="en-US" sz="2000" b="1" dirty="0">
                <a:solidFill>
                  <a:srgbClr val="00A197"/>
                </a:solidFill>
              </a:rPr>
              <a:t>100</a:t>
            </a:r>
            <a:r>
              <a:rPr lang="en-US" sz="2000" dirty="0"/>
              <a:t> </a:t>
            </a:r>
            <a:r>
              <a:rPr lang="en-US" sz="2000" b="1" dirty="0" err="1">
                <a:solidFill>
                  <a:srgbClr val="00A197"/>
                </a:solidFill>
              </a:rPr>
              <a:t>miliardi</a:t>
            </a:r>
            <a:r>
              <a:rPr lang="en-US" sz="2000" dirty="0"/>
              <a:t> di euro come </a:t>
            </a:r>
            <a:r>
              <a:rPr lang="en-US" sz="2000" b="1" dirty="0" err="1">
                <a:solidFill>
                  <a:srgbClr val="00A197"/>
                </a:solidFill>
              </a:rPr>
              <a:t>impatto</a:t>
            </a:r>
            <a:r>
              <a:rPr lang="en-US" sz="2000" dirty="0"/>
              <a:t> </a:t>
            </a:r>
            <a:r>
              <a:rPr lang="en-US" sz="2000" b="1" dirty="0" err="1">
                <a:solidFill>
                  <a:srgbClr val="00A197"/>
                </a:solidFill>
              </a:rPr>
              <a:t>reale</a:t>
            </a:r>
            <a:r>
              <a:rPr lang="en-US" sz="2000" dirty="0"/>
              <a:t> </a:t>
            </a:r>
            <a:r>
              <a:rPr lang="it-IT" sz="2000" dirty="0"/>
              <a:t>è evidentemente un </a:t>
            </a:r>
            <a:r>
              <a:rPr lang="it-IT" sz="2000" b="1" dirty="0">
                <a:solidFill>
                  <a:srgbClr val="00A197"/>
                </a:solidFill>
              </a:rPr>
              <a:t>soggetto</a:t>
            </a:r>
            <a:r>
              <a:rPr lang="it-IT" sz="2000" dirty="0"/>
              <a:t> molto </a:t>
            </a:r>
            <a:r>
              <a:rPr lang="it-IT" sz="2000" b="1" dirty="0">
                <a:solidFill>
                  <a:srgbClr val="00A197"/>
                </a:solidFill>
              </a:rPr>
              <a:t>rilevante</a:t>
            </a:r>
            <a:r>
              <a:rPr lang="it-IT" sz="2000" dirty="0"/>
              <a:t> dal punto di </a:t>
            </a:r>
            <a:r>
              <a:rPr lang="it-IT" sz="2000" b="1" dirty="0">
                <a:solidFill>
                  <a:srgbClr val="00A197"/>
                </a:solidFill>
              </a:rPr>
              <a:t>vista</a:t>
            </a:r>
            <a:r>
              <a:rPr lang="it-IT" sz="2000" dirty="0"/>
              <a:t> </a:t>
            </a:r>
            <a:r>
              <a:rPr lang="it-IT" sz="2000" b="1" dirty="0">
                <a:solidFill>
                  <a:srgbClr val="00A197"/>
                </a:solidFill>
              </a:rPr>
              <a:t>economico</a:t>
            </a:r>
            <a:r>
              <a:rPr lang="it-IT" sz="2000" dirty="0"/>
              <a:t>.</a:t>
            </a:r>
          </a:p>
        </p:txBody>
      </p:sp>
      <p:pic>
        <p:nvPicPr>
          <p:cNvPr id="1026" name="Picture 2" descr="Terzo Settore: che cos'è - e-IUS">
            <a:extLst>
              <a:ext uri="{FF2B5EF4-FFF2-40B4-BE49-F238E27FC236}">
                <a16:creationId xmlns:a16="http://schemas.microsoft.com/office/drawing/2014/main" id="{59850AB8-D651-46A9-AD0A-C4E0E1B791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79" r="15368"/>
          <a:stretch/>
        </p:blipFill>
        <p:spPr bwMode="auto">
          <a:xfrm>
            <a:off x="234000" y="1488609"/>
            <a:ext cx="1633929" cy="1757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65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11DFE1C-76C0-499D-B1B5-9A3543217596}"/>
              </a:ext>
            </a:extLst>
          </p:cNvPr>
          <p:cNvSpPr/>
          <p:nvPr/>
        </p:nvSpPr>
        <p:spPr>
          <a:xfrm>
            <a:off x="2244862" y="1747443"/>
            <a:ext cx="5818146" cy="4016863"/>
          </a:xfrm>
          <a:custGeom>
            <a:avLst/>
            <a:gdLst>
              <a:gd name="connsiteX0" fmla="*/ 234781 w 6049889"/>
              <a:gd name="connsiteY0" fmla="*/ 1767282 h 4016863"/>
              <a:gd name="connsiteX1" fmla="*/ 1530181 w 6049889"/>
              <a:gd name="connsiteY1" fmla="*/ 205182 h 4016863"/>
              <a:gd name="connsiteX2" fmla="*/ 4968706 w 6049889"/>
              <a:gd name="connsiteY2" fmla="*/ 148032 h 4016863"/>
              <a:gd name="connsiteX3" fmla="*/ 5873581 w 6049889"/>
              <a:gd name="connsiteY3" fmla="*/ 1405332 h 4016863"/>
              <a:gd name="connsiteX4" fmla="*/ 1901656 w 6049889"/>
              <a:gd name="connsiteY4" fmla="*/ 2672157 h 4016863"/>
              <a:gd name="connsiteX5" fmla="*/ 15706 w 6049889"/>
              <a:gd name="connsiteY5" fmla="*/ 2843607 h 4016863"/>
              <a:gd name="connsiteX6" fmla="*/ 1120606 w 6049889"/>
              <a:gd name="connsiteY6" fmla="*/ 3738957 h 4016863"/>
              <a:gd name="connsiteX7" fmla="*/ 3187531 w 6049889"/>
              <a:gd name="connsiteY7" fmla="*/ 4015182 h 4016863"/>
              <a:gd name="connsiteX8" fmla="*/ 5330656 w 6049889"/>
              <a:gd name="connsiteY8" fmla="*/ 3643707 h 401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Un percorso verso la sostenibilità</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13</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Rettangolo con angoli arrotondati 30">
            <a:extLst>
              <a:ext uri="{FF2B5EF4-FFF2-40B4-BE49-F238E27FC236}">
                <a16:creationId xmlns:a16="http://schemas.microsoft.com/office/drawing/2014/main" id="{8442A7BD-4ED3-43DB-A3A5-2B1171BABB35}"/>
              </a:ext>
            </a:extLst>
          </p:cNvPr>
          <p:cNvSpPr/>
          <p:nvPr/>
        </p:nvSpPr>
        <p:spPr>
          <a:xfrm>
            <a:off x="138687" y="2839371"/>
            <a:ext cx="1436455" cy="1524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Riassunto delle puntate precedenti</a:t>
            </a:r>
          </a:p>
        </p:txBody>
      </p:sp>
      <p:sp>
        <p:nvSpPr>
          <p:cNvPr id="11" name="Rettangolo con angoli arrotondati 10">
            <a:extLst>
              <a:ext uri="{FF2B5EF4-FFF2-40B4-BE49-F238E27FC236}">
                <a16:creationId xmlns:a16="http://schemas.microsoft.com/office/drawing/2014/main" id="{C84570C9-12C5-4DCC-ABDE-0FFDA9D537DC}"/>
              </a:ext>
            </a:extLst>
          </p:cNvPr>
          <p:cNvSpPr/>
          <p:nvPr/>
        </p:nvSpPr>
        <p:spPr>
          <a:xfrm>
            <a:off x="2464409" y="1261443"/>
            <a:ext cx="1292403" cy="97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ATTIVE</a:t>
            </a:r>
          </a:p>
        </p:txBody>
      </p:sp>
      <p:sp>
        <p:nvSpPr>
          <p:cNvPr id="52" name="Rettangolo con angoli arrotondati 51">
            <a:extLst>
              <a:ext uri="{FF2B5EF4-FFF2-40B4-BE49-F238E27FC236}">
                <a16:creationId xmlns:a16="http://schemas.microsoft.com/office/drawing/2014/main" id="{8575E6B8-292C-4C15-AFEB-2C068554C8AA}"/>
              </a:ext>
            </a:extLst>
          </p:cNvPr>
          <p:cNvSpPr/>
          <p:nvPr/>
        </p:nvSpPr>
        <p:spPr>
          <a:xfrm>
            <a:off x="2740503" y="2470314"/>
            <a:ext cx="1423441" cy="97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PASSIVE</a:t>
            </a:r>
          </a:p>
        </p:txBody>
      </p:sp>
      <p:sp>
        <p:nvSpPr>
          <p:cNvPr id="53" name="Rettangolo con angoli arrotondati 52">
            <a:extLst>
              <a:ext uri="{FF2B5EF4-FFF2-40B4-BE49-F238E27FC236}">
                <a16:creationId xmlns:a16="http://schemas.microsoft.com/office/drawing/2014/main" id="{3F5C6A76-A7E7-44DF-A9BA-1289A4EEE702}"/>
              </a:ext>
            </a:extLst>
          </p:cNvPr>
          <p:cNvSpPr/>
          <p:nvPr/>
        </p:nvSpPr>
        <p:spPr>
          <a:xfrm>
            <a:off x="4737873" y="1095380"/>
            <a:ext cx="1564956" cy="97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Guardiamo la REALTA’</a:t>
            </a:r>
          </a:p>
        </p:txBody>
      </p:sp>
      <p:sp>
        <p:nvSpPr>
          <p:cNvPr id="54" name="Rettangolo con angoli arrotondati 53">
            <a:extLst>
              <a:ext uri="{FF2B5EF4-FFF2-40B4-BE49-F238E27FC236}">
                <a16:creationId xmlns:a16="http://schemas.microsoft.com/office/drawing/2014/main" id="{589B0DE1-31E3-4999-8DDC-C8BE4252A657}"/>
              </a:ext>
            </a:extLst>
          </p:cNvPr>
          <p:cNvSpPr/>
          <p:nvPr/>
        </p:nvSpPr>
        <p:spPr>
          <a:xfrm>
            <a:off x="7294994" y="1812598"/>
            <a:ext cx="1564956" cy="97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e ATTENZIONI</a:t>
            </a:r>
          </a:p>
        </p:txBody>
      </p:sp>
      <p:pic>
        <p:nvPicPr>
          <p:cNvPr id="57" name="Picture 14" descr="Commissione di Diritto Bancario e del Terzo Settore">
            <a:extLst>
              <a:ext uri="{FF2B5EF4-FFF2-40B4-BE49-F238E27FC236}">
                <a16:creationId xmlns:a16="http://schemas.microsoft.com/office/drawing/2014/main" id="{86BE082A-C7D4-4CBA-965D-213433A3D5F5}"/>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backgroundRemoval t="10000" b="90000" l="10000" r="90000">
                        <a14:foregroundMark x1="41778" y1="36444" x2="41778" y2="36444"/>
                        <a14:foregroundMark x1="41333" y1="28444" x2="41333" y2="28444"/>
                        <a14:foregroundMark x1="51111" y1="17778" x2="51111" y2="17778"/>
                        <a14:foregroundMark x1="72000" y1="16444" x2="72000" y2="16444"/>
                        <a14:foregroundMark x1="83556" y1="72444" x2="83556" y2="72444"/>
                        <a14:foregroundMark x1="32444" y1="89778" x2="32444" y2="89778"/>
                        <a14:foregroundMark x1="64000" y1="24444" x2="64000" y2="24444"/>
                        <a14:foregroundMark x1="59111" y1="26667" x2="59111" y2="26667"/>
                        <a14:foregroundMark x1="48444" y1="24889" x2="48444" y2="24889"/>
                        <a14:foregroundMark x1="60444" y1="17333" x2="60444" y2="17333"/>
                        <a14:foregroundMark x1="68889" y1="30667" x2="68889" y2="30667"/>
                        <a14:foregroundMark x1="60444" y1="31556" x2="60444" y2="31556"/>
                        <a14:foregroundMark x1="52444" y1="28889" x2="52444" y2="28889"/>
                        <a14:foregroundMark x1="53778" y1="23111" x2="53778" y2="23111"/>
                        <a14:foregroundMark x1="77333" y1="52444" x2="77333" y2="52444"/>
                        <a14:foregroundMark x1="80444" y1="66222" x2="79556" y2="66222"/>
                        <a14:foregroundMark x1="70222" y1="64000" x2="70222" y2="64000"/>
                        <a14:foregroundMark x1="73778" y1="48444" x2="73778" y2="48444"/>
                        <a14:foregroundMark x1="72444" y1="55556" x2="73778" y2="57778"/>
                        <a14:foregroundMark x1="81778" y1="60000" x2="81778" y2="60000"/>
                        <a14:foregroundMark x1="77333" y1="63111" x2="77333" y2="63111"/>
                        <a14:foregroundMark x1="66222" y1="63556" x2="66222" y2="63556"/>
                        <a14:foregroundMark x1="70222" y1="54222" x2="70222" y2="54222"/>
                        <a14:foregroundMark x1="73333" y1="52444" x2="73333" y2="52444"/>
                        <a14:foregroundMark x1="71111" y1="46667" x2="71111" y2="46667"/>
                        <a14:foregroundMark x1="72889" y1="59556" x2="72889" y2="59556"/>
                        <a14:foregroundMark x1="73333" y1="74222" x2="73333" y2="74222"/>
                        <a14:foregroundMark x1="73778" y1="79111" x2="73778" y2="79111"/>
                        <a14:foregroundMark x1="67556" y1="79556" x2="67556" y2="79556"/>
                        <a14:foregroundMark x1="53333" y1="73778" x2="53333" y2="73778"/>
                        <a14:foregroundMark x1="48444" y1="73333" x2="48444" y2="73333"/>
                        <a14:foregroundMark x1="38667" y1="68889" x2="38667" y2="68889"/>
                        <a14:foregroundMark x1="33778" y1="62222" x2="33778" y2="62222"/>
                        <a14:foregroundMark x1="35556" y1="67111" x2="35556" y2="67111"/>
                        <a14:foregroundMark x1="37778" y1="75111" x2="37778" y2="75111"/>
                        <a14:foregroundMark x1="37778" y1="81778" x2="37778" y2="81778"/>
                        <a14:foregroundMark x1="44000" y1="78222" x2="44000" y2="78222"/>
                        <a14:foregroundMark x1="46667" y1="71556" x2="46667" y2="71556"/>
                        <a14:foregroundMark x1="43556" y1="68000" x2="43556" y2="68000"/>
                        <a14:foregroundMark x1="30667" y1="72889" x2="30667" y2="72889"/>
                        <a14:foregroundMark x1="23556" y1="67556" x2="23556" y2="67556"/>
                        <a14:foregroundMark x1="22667" y1="74667" x2="22667" y2="74667"/>
                        <a14:foregroundMark x1="28000" y1="39556" x2="28000" y2="39556"/>
                        <a14:foregroundMark x1="31556" y1="37333" x2="31556" y2="37333"/>
                        <a14:foregroundMark x1="30222" y1="50222" x2="30222" y2="50222"/>
                        <a14:foregroundMark x1="22222" y1="54667" x2="22222" y2="54667"/>
                        <a14:foregroundMark x1="26667" y1="44889" x2="26667" y2="44889"/>
                        <a14:foregroundMark x1="19111" y1="39556" x2="19111" y2="39556"/>
                        <a14:foregroundMark x1="13333" y1="33778" x2="13333" y2="33778"/>
                        <a14:foregroundMark x1="20000" y1="24889" x2="20000" y2="24889"/>
                        <a14:foregroundMark x1="26222" y1="24000" x2="26222" y2="24000"/>
                        <a14:foregroundMark x1="32000" y1="21778" x2="32000" y2="21778"/>
                        <a14:foregroundMark x1="38667" y1="25333" x2="38667" y2="25333"/>
                        <a14:foregroundMark x1="37778" y1="30667" x2="37778" y2="30667"/>
                        <a14:foregroundMark x1="63111" y1="18667" x2="63111" y2="18667"/>
                        <a14:foregroundMark x1="61333" y1="23111" x2="61333" y2="23111"/>
                        <a14:foregroundMark x1="72889" y1="20000" x2="72889" y2="20000"/>
                        <a14:foregroundMark x1="77333" y1="32444" x2="77333" y2="32444"/>
                      </a14:backgroundRemoval>
                    </a14:imgEffect>
                  </a14:imgLayer>
                </a14:imgProps>
              </a:ext>
              <a:ext uri="{28A0092B-C50C-407E-A947-70E740481C1C}">
                <a14:useLocalDpi xmlns:a14="http://schemas.microsoft.com/office/drawing/2010/main" val="0"/>
              </a:ext>
            </a:extLst>
          </a:blip>
          <a:srcRect/>
          <a:stretch>
            <a:fillRect/>
          </a:stretch>
        </p:blipFill>
        <p:spPr bwMode="auto">
          <a:xfrm>
            <a:off x="4230524" y="3755874"/>
            <a:ext cx="828519" cy="8285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Pin su simboli">
            <a:extLst>
              <a:ext uri="{FF2B5EF4-FFF2-40B4-BE49-F238E27FC236}">
                <a16:creationId xmlns:a16="http://schemas.microsoft.com/office/drawing/2014/main" id="{514D4D4C-2AF0-4BAC-9A88-548BBE43B8D5}"/>
              </a:ext>
            </a:extLst>
          </p:cNvPr>
          <p:cNvPicPr>
            <a:picLocks noChangeAspect="1" noChangeArrowheads="1"/>
          </p:cNvPicPr>
          <p:nvPr/>
        </p:nvPicPr>
        <p:blipFill>
          <a:blip r:embed="rId6">
            <a:lum bright="70000" contrast="-70000"/>
            <a:extLst>
              <a:ext uri="{BEBA8EAE-BF5A-486C-A8C5-ECC9F3942E4B}">
                <a14:imgProps xmlns:a14="http://schemas.microsoft.com/office/drawing/2010/main">
                  <a14:imgLayer r:embed="rId7">
                    <a14:imgEffect>
                      <a14:backgroundRemoval t="6222" b="98667" l="9778" r="89778">
                        <a14:foregroundMark x1="19556" y1="95556" x2="19556" y2="95556"/>
                        <a14:foregroundMark x1="82222" y1="98667" x2="82222" y2="98667"/>
                        <a14:foregroundMark x1="62222" y1="8444" x2="62222" y2="8444"/>
                        <a14:foregroundMark x1="39556" y1="6222" x2="39556" y2="6222"/>
                        <a14:foregroundMark x1="27111" y1="71556" x2="27111" y2="71556"/>
                        <a14:foregroundMark x1="24889" y1="69778" x2="24889" y2="69778"/>
                        <a14:foregroundMark x1="42222" y1="69333" x2="42222" y2="69333"/>
                        <a14:foregroundMark x1="58667" y1="69778" x2="58667" y2="69778"/>
                        <a14:foregroundMark x1="72889" y1="68889" x2="72889" y2="68889"/>
                        <a14:foregroundMark x1="70222" y1="95111" x2="70222" y2="95111"/>
                        <a14:foregroundMark x1="73778" y1="92889" x2="73778" y2="92889"/>
                        <a14:foregroundMark x1="63111" y1="94222" x2="63111" y2="94222"/>
                      </a14:backgroundRemoval>
                    </a14:imgEffect>
                  </a14:imgLayer>
                </a14:imgProps>
              </a:ext>
              <a:ext uri="{28A0092B-C50C-407E-A947-70E740481C1C}">
                <a14:useLocalDpi xmlns:a14="http://schemas.microsoft.com/office/drawing/2010/main" val="0"/>
              </a:ext>
            </a:extLst>
          </a:blip>
          <a:srcRect/>
          <a:stretch>
            <a:fillRect/>
          </a:stretch>
        </p:blipFill>
        <p:spPr bwMode="auto">
          <a:xfrm>
            <a:off x="5250113" y="3401873"/>
            <a:ext cx="737254" cy="737254"/>
          </a:xfrm>
          <a:prstGeom prst="rect">
            <a:avLst/>
          </a:prstGeom>
          <a:noFill/>
          <a:extLst>
            <a:ext uri="{909E8E84-426E-40DD-AFC4-6F175D3DCCD1}">
              <a14:hiddenFill xmlns:a14="http://schemas.microsoft.com/office/drawing/2010/main">
                <a:solidFill>
                  <a:srgbClr val="FFFFFF"/>
                </a:solidFill>
              </a14:hiddenFill>
            </a:ext>
          </a:extLst>
        </p:spPr>
      </p:pic>
      <p:sp>
        <p:nvSpPr>
          <p:cNvPr id="59" name="CasellaDiTesto 58">
            <a:extLst>
              <a:ext uri="{FF2B5EF4-FFF2-40B4-BE49-F238E27FC236}">
                <a16:creationId xmlns:a16="http://schemas.microsoft.com/office/drawing/2014/main" id="{6AC97840-7B55-4A4F-8DB9-AFE51266AA0F}"/>
              </a:ext>
            </a:extLst>
          </p:cNvPr>
          <p:cNvSpPr txBox="1"/>
          <p:nvPr/>
        </p:nvSpPr>
        <p:spPr>
          <a:xfrm>
            <a:off x="6230308" y="3800801"/>
            <a:ext cx="619529" cy="369332"/>
          </a:xfrm>
          <a:prstGeom prst="rect">
            <a:avLst/>
          </a:prstGeom>
          <a:noFill/>
        </p:spPr>
        <p:txBody>
          <a:bodyPr wrap="none" rtlCol="0">
            <a:spAutoFit/>
          </a:bodyPr>
          <a:lstStyle/>
          <a:p>
            <a:r>
              <a:rPr lang="it-IT" b="1" dirty="0">
                <a:solidFill>
                  <a:schemeClr val="bg1">
                    <a:lumMod val="85000"/>
                  </a:schemeClr>
                </a:solidFill>
              </a:rPr>
              <a:t>Stati</a:t>
            </a:r>
          </a:p>
        </p:txBody>
      </p:sp>
      <p:sp>
        <p:nvSpPr>
          <p:cNvPr id="60" name="CasellaDiTesto 59">
            <a:extLst>
              <a:ext uri="{FF2B5EF4-FFF2-40B4-BE49-F238E27FC236}">
                <a16:creationId xmlns:a16="http://schemas.microsoft.com/office/drawing/2014/main" id="{053278CA-B546-422D-B326-FC7661BC61ED}"/>
              </a:ext>
            </a:extLst>
          </p:cNvPr>
          <p:cNvSpPr txBox="1"/>
          <p:nvPr/>
        </p:nvSpPr>
        <p:spPr>
          <a:xfrm>
            <a:off x="5179627" y="4077729"/>
            <a:ext cx="957955" cy="369332"/>
          </a:xfrm>
          <a:prstGeom prst="rect">
            <a:avLst/>
          </a:prstGeom>
          <a:noFill/>
        </p:spPr>
        <p:txBody>
          <a:bodyPr wrap="none" rtlCol="0">
            <a:spAutoFit/>
          </a:bodyPr>
          <a:lstStyle/>
          <a:p>
            <a:r>
              <a:rPr lang="it-IT" b="1" dirty="0">
                <a:solidFill>
                  <a:schemeClr val="bg1">
                    <a:lumMod val="85000"/>
                  </a:schemeClr>
                </a:solidFill>
              </a:rPr>
              <a:t>Imprese</a:t>
            </a:r>
          </a:p>
        </p:txBody>
      </p:sp>
      <p:sp>
        <p:nvSpPr>
          <p:cNvPr id="61" name="CasellaDiTesto 60">
            <a:extLst>
              <a:ext uri="{FF2B5EF4-FFF2-40B4-BE49-F238E27FC236}">
                <a16:creationId xmlns:a16="http://schemas.microsoft.com/office/drawing/2014/main" id="{AFCC4BF1-30FF-430F-949C-9FA303637335}"/>
              </a:ext>
            </a:extLst>
          </p:cNvPr>
          <p:cNvSpPr txBox="1"/>
          <p:nvPr/>
        </p:nvSpPr>
        <p:spPr>
          <a:xfrm>
            <a:off x="3983155" y="4445027"/>
            <a:ext cx="1346844" cy="369332"/>
          </a:xfrm>
          <a:prstGeom prst="rect">
            <a:avLst/>
          </a:prstGeom>
          <a:noFill/>
        </p:spPr>
        <p:txBody>
          <a:bodyPr wrap="none" rtlCol="0">
            <a:spAutoFit/>
          </a:bodyPr>
          <a:lstStyle/>
          <a:p>
            <a:r>
              <a:rPr lang="it-IT" b="1" dirty="0">
                <a:solidFill>
                  <a:schemeClr val="bg1">
                    <a:lumMod val="85000"/>
                  </a:schemeClr>
                </a:solidFill>
              </a:rPr>
              <a:t>Associazioni</a:t>
            </a:r>
          </a:p>
        </p:txBody>
      </p:sp>
      <p:pic>
        <p:nvPicPr>
          <p:cNvPr id="62" name="Picture 2" descr="Terra - Wikipedia">
            <a:extLst>
              <a:ext uri="{FF2B5EF4-FFF2-40B4-BE49-F238E27FC236}">
                <a16:creationId xmlns:a16="http://schemas.microsoft.com/office/drawing/2014/main" id="{811BFF96-0795-4B04-8948-8058BBB5A362}"/>
              </a:ext>
            </a:extLst>
          </p:cNvPr>
          <p:cNvPicPr>
            <a:picLocks noChangeAspect="1" noChangeArrowheads="1"/>
          </p:cNvPicPr>
          <p:nvPr/>
        </p:nvPicPr>
        <p:blipFill>
          <a:blip r:embed="rId8">
            <a:lum bright="70000" contrast="-70000"/>
            <a:extLst>
              <a:ext uri="{BEBA8EAE-BF5A-486C-A8C5-ECC9F3942E4B}">
                <a14:imgProps xmlns:a14="http://schemas.microsoft.com/office/drawing/2010/main">
                  <a14:imgLayer r:embed="rId9">
                    <a14:imgEffect>
                      <a14:backgroundRemoval t="6667" b="92000" l="8889" r="92000">
                        <a14:foregroundMark x1="55556" y1="7111" x2="55556" y2="7111"/>
                        <a14:foregroundMark x1="92444" y1="50222" x2="92444" y2="50222"/>
                        <a14:foregroundMark x1="57778" y1="92444" x2="57778" y2="92444"/>
                        <a14:foregroundMark x1="8889" y1="51111" x2="8889"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7201346" y="2832953"/>
            <a:ext cx="804602" cy="804602"/>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D452F10D-1DC1-4029-94F7-B89641D107EA}"/>
              </a:ext>
            </a:extLst>
          </p:cNvPr>
          <p:cNvSpPr txBox="1"/>
          <p:nvPr/>
        </p:nvSpPr>
        <p:spPr>
          <a:xfrm>
            <a:off x="7138959" y="3597262"/>
            <a:ext cx="906980" cy="369332"/>
          </a:xfrm>
          <a:prstGeom prst="rect">
            <a:avLst/>
          </a:prstGeom>
          <a:noFill/>
        </p:spPr>
        <p:txBody>
          <a:bodyPr wrap="none" rtlCol="0">
            <a:spAutoFit/>
          </a:bodyPr>
          <a:lstStyle/>
          <a:p>
            <a:r>
              <a:rPr lang="it-IT" b="1" dirty="0">
                <a:solidFill>
                  <a:schemeClr val="bg1">
                    <a:lumMod val="85000"/>
                  </a:schemeClr>
                </a:solidFill>
              </a:rPr>
              <a:t>Pianeta</a:t>
            </a:r>
          </a:p>
        </p:txBody>
      </p:sp>
      <p:pic>
        <p:nvPicPr>
          <p:cNvPr id="56" name="Picture 10" descr="Icona del glifo nero dell'istituzione di stato - vettore stock 2255823 |  Crushpixel">
            <a:extLst>
              <a:ext uri="{FF2B5EF4-FFF2-40B4-BE49-F238E27FC236}">
                <a16:creationId xmlns:a16="http://schemas.microsoft.com/office/drawing/2014/main" id="{C46C6EB9-9903-4E5C-A3E0-46FBB79EA756}"/>
              </a:ext>
            </a:extLst>
          </p:cNvPr>
          <p:cNvPicPr>
            <a:picLocks noChangeAspect="1" noChangeArrowheads="1"/>
          </p:cNvPicPr>
          <p:nvPr/>
        </p:nvPicPr>
        <p:blipFill rotWithShape="1">
          <a:blip r:embed="rId10">
            <a:lum bright="70000" contrast="-70000"/>
            <a:extLst>
              <a:ext uri="{BEBA8EAE-BF5A-486C-A8C5-ECC9F3942E4B}">
                <a14:imgProps xmlns:a14="http://schemas.microsoft.com/office/drawing/2010/main">
                  <a14:imgLayer r:embed="rId11">
                    <a14:imgEffect>
                      <a14:backgroundRemoval t="22667" b="91556" l="20889" r="82667">
                        <a14:foregroundMark x1="57778" y1="38222" x2="57778" y2="38222"/>
                        <a14:foregroundMark x1="54667" y1="24000" x2="54667" y2="24000"/>
                        <a14:foregroundMark x1="54667" y1="24000" x2="54667" y2="24000"/>
                        <a14:foregroundMark x1="51111" y1="23111" x2="51111" y2="23111"/>
                        <a14:foregroundMark x1="54222" y1="45778" x2="54222" y2="45778"/>
                        <a14:foregroundMark x1="64889" y1="45333" x2="64889" y2="45333"/>
                        <a14:foregroundMark x1="35556" y1="45778" x2="35556" y2="45778"/>
                        <a14:foregroundMark x1="28000" y1="52000" x2="28000" y2="52000"/>
                        <a14:foregroundMark x1="30667" y1="59111" x2="30667" y2="59111"/>
                        <a14:foregroundMark x1="20889" y1="57333" x2="20889" y2="57333"/>
                        <a14:foregroundMark x1="25778" y1="60889" x2="25778" y2="60889"/>
                        <a14:foregroundMark x1="25778" y1="69778" x2="25778" y2="69778"/>
                        <a14:foregroundMark x1="73778" y1="60000" x2="73778" y2="60000"/>
                        <a14:foregroundMark x1="74667" y1="70222" x2="74667" y2="70222"/>
                        <a14:foregroundMark x1="77333" y1="51111" x2="77333" y2="51111"/>
                        <a14:foregroundMark x1="48889" y1="63111" x2="48889" y2="63111"/>
                        <a14:foregroundMark x1="57778" y1="62222" x2="57778" y2="62222"/>
                        <a14:foregroundMark x1="60444" y1="61333" x2="60444" y2="61333"/>
                        <a14:foregroundMark x1="65778" y1="61333" x2="65778" y2="61333"/>
                        <a14:foregroundMark x1="42667" y1="57333" x2="42667" y2="57333"/>
                        <a14:foregroundMark x1="38222" y1="57333" x2="38222" y2="57333"/>
                        <a14:foregroundMark x1="34667" y1="57778" x2="34667" y2="57778"/>
                        <a14:foregroundMark x1="47556" y1="72000" x2="47556" y2="72000"/>
                        <a14:foregroundMark x1="56889" y1="35556" x2="56889" y2="35556"/>
                        <a14:foregroundMark x1="47556" y1="37333" x2="47556" y2="37333"/>
                        <a14:foregroundMark x1="55556" y1="23111" x2="55556" y2="23111"/>
                        <a14:foregroundMark x1="77778" y1="29778" x2="77778" y2="29778"/>
                        <a14:foregroundMark x1="76000" y1="58222" x2="76000" y2="58222"/>
                        <a14:foregroundMark x1="72889" y1="58222" x2="72889" y2="58222"/>
                        <a14:foregroundMark x1="76000" y1="67556" x2="76000" y2="67556"/>
                        <a14:foregroundMark x1="74222" y1="66667" x2="74222" y2="66667"/>
                        <a14:foregroundMark x1="63556" y1="47111" x2="63556" y2="47111"/>
                        <a14:foregroundMark x1="64889" y1="49778" x2="64889" y2="49778"/>
                        <a14:foregroundMark x1="61778" y1="49778" x2="61778" y2="49778"/>
                        <a14:foregroundMark x1="58222" y1="49333" x2="58222" y2="49333"/>
                        <a14:foregroundMark x1="50667" y1="39556" x2="50667" y2="39556"/>
                        <a14:foregroundMark x1="58667" y1="42667" x2="58667" y2="42667"/>
                        <a14:foregroundMark x1="61333" y1="42667" x2="61333" y2="42667"/>
                        <a14:foregroundMark x1="48000" y1="40000" x2="48000" y2="40000"/>
                        <a14:foregroundMark x1="44000" y1="42667" x2="44000" y2="42667"/>
                        <a14:foregroundMark x1="41778" y1="44000" x2="41778" y2="44000"/>
                        <a14:foregroundMark x1="37778" y1="46222" x2="37778" y2="46222"/>
                        <a14:foregroundMark x1="39111" y1="42667" x2="39111" y2="42667"/>
                        <a14:foregroundMark x1="36000" y1="47111" x2="36000" y2="47111"/>
                        <a14:foregroundMark x1="33778" y1="49333" x2="33778" y2="49333"/>
                        <a14:foregroundMark x1="38667" y1="49778" x2="38667" y2="49778"/>
                        <a14:foregroundMark x1="43111" y1="50222" x2="43111" y2="50222"/>
                        <a14:foregroundMark x1="48889" y1="49778" x2="48889" y2="49778"/>
                        <a14:foregroundMark x1="55556" y1="53333" x2="55556" y2="53333"/>
                        <a14:foregroundMark x1="76889" y1="54222" x2="76889" y2="54222"/>
                        <a14:foregroundMark x1="73333" y1="54222" x2="73333" y2="54222"/>
                        <a14:foregroundMark x1="68889" y1="54222" x2="68889" y2="54222"/>
                        <a14:foregroundMark x1="79556" y1="53333" x2="79556" y2="53333"/>
                        <a14:foregroundMark x1="67556" y1="54667" x2="67556" y2="54667"/>
                        <a14:foregroundMark x1="67111" y1="60000" x2="67111" y2="60000"/>
                        <a14:foregroundMark x1="67111" y1="64889" x2="67111" y2="64889"/>
                        <a14:foregroundMark x1="67111" y1="71111" x2="67111" y2="71111"/>
                        <a14:foregroundMark x1="68000" y1="74667" x2="68000" y2="74667"/>
                        <a14:foregroundMark x1="32889" y1="70667" x2="32889" y2="70667"/>
                        <a14:foregroundMark x1="27556" y1="67111" x2="27556" y2="67111"/>
                        <a14:foregroundMark x1="26222" y1="58222" x2="26222" y2="58222"/>
                        <a14:foregroundMark x1="30667" y1="54222" x2="30667" y2="54222"/>
                        <a14:foregroundMark x1="24889" y1="54222" x2="24889" y2="54222"/>
                        <a14:foregroundMark x1="20889" y1="54222" x2="20889" y2="54222"/>
                        <a14:foregroundMark x1="36444" y1="52889" x2="36444" y2="52889"/>
                        <a14:foregroundMark x1="40444" y1="56444" x2="40444" y2="56444"/>
                        <a14:foregroundMark x1="44444" y1="58667" x2="44444" y2="58667"/>
                        <a14:foregroundMark x1="44889" y1="65333" x2="44889" y2="65333"/>
                        <a14:foregroundMark x1="40444" y1="64889" x2="40444" y2="64889"/>
                        <a14:foregroundMark x1="36889" y1="61333" x2="36889" y2="61333"/>
                        <a14:foregroundMark x1="62667" y1="58222" x2="62667" y2="58222"/>
                        <a14:foregroundMark x1="50222" y1="31111" x2="50222" y2="31111"/>
                        <a14:backgroundMark x1="81333" y1="31111" x2="81333" y2="31111"/>
                        <a14:backgroundMark x1="68444" y1="28000" x2="68444" y2="28000"/>
                      </a14:backgroundRemoval>
                    </a14:imgEffect>
                  </a14:imgLayer>
                </a14:imgProps>
              </a:ext>
              <a:ext uri="{28A0092B-C50C-407E-A947-70E740481C1C}">
                <a14:useLocalDpi xmlns:a14="http://schemas.microsoft.com/office/drawing/2010/main" val="0"/>
              </a:ext>
            </a:extLst>
          </a:blip>
          <a:srcRect l="15518" t="19453" r="8995"/>
          <a:stretch/>
        </p:blipFill>
        <p:spPr bwMode="auto">
          <a:xfrm>
            <a:off x="6138000" y="3096000"/>
            <a:ext cx="925319" cy="987350"/>
          </a:xfrm>
          <a:prstGeom prst="rect">
            <a:avLst/>
          </a:prstGeom>
          <a:noFill/>
          <a:extLst>
            <a:ext uri="{909E8E84-426E-40DD-AFC4-6F175D3DCCD1}">
              <a14:hiddenFill xmlns:a14="http://schemas.microsoft.com/office/drawing/2010/main">
                <a:solidFill>
                  <a:srgbClr val="FFFFFF"/>
                </a:solidFill>
              </a14:hiddenFill>
            </a:ext>
          </a:extLst>
        </p:spPr>
      </p:pic>
      <p:sp>
        <p:nvSpPr>
          <p:cNvPr id="64" name="Rettangolo con angoli arrotondati 63">
            <a:extLst>
              <a:ext uri="{FF2B5EF4-FFF2-40B4-BE49-F238E27FC236}">
                <a16:creationId xmlns:a16="http://schemas.microsoft.com/office/drawing/2014/main" id="{B79E528F-01C0-4F81-91AF-26451541BDE4}"/>
              </a:ext>
            </a:extLst>
          </p:cNvPr>
          <p:cNvSpPr/>
          <p:nvPr/>
        </p:nvSpPr>
        <p:spPr>
          <a:xfrm>
            <a:off x="4777135" y="5085929"/>
            <a:ext cx="1564956" cy="97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POSITIVE</a:t>
            </a:r>
          </a:p>
        </p:txBody>
      </p:sp>
      <p:sp>
        <p:nvSpPr>
          <p:cNvPr id="65" name="Rettangolo con angoli arrotondati 64">
            <a:extLst>
              <a:ext uri="{FF2B5EF4-FFF2-40B4-BE49-F238E27FC236}">
                <a16:creationId xmlns:a16="http://schemas.microsoft.com/office/drawing/2014/main" id="{496A5681-CB69-4290-852F-F3CD0F2ED787}"/>
              </a:ext>
            </a:extLst>
          </p:cNvPr>
          <p:cNvSpPr/>
          <p:nvPr/>
        </p:nvSpPr>
        <p:spPr>
          <a:xfrm>
            <a:off x="2306441" y="4869183"/>
            <a:ext cx="1564956" cy="97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DILEMMI</a:t>
            </a:r>
          </a:p>
        </p:txBody>
      </p:sp>
      <p:pic>
        <p:nvPicPr>
          <p:cNvPr id="14" name="Immagine 13">
            <a:extLst>
              <a:ext uri="{FF2B5EF4-FFF2-40B4-BE49-F238E27FC236}">
                <a16:creationId xmlns:a16="http://schemas.microsoft.com/office/drawing/2014/main" id="{DEBC8756-9495-4608-820A-2F025DF42618}"/>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7356083" y="4423213"/>
            <a:ext cx="1612663" cy="1612663"/>
          </a:xfrm>
          <a:prstGeom prst="rect">
            <a:avLst/>
          </a:prstGeom>
        </p:spPr>
      </p:pic>
      <p:grpSp>
        <p:nvGrpSpPr>
          <p:cNvPr id="33" name="Gruppo 32">
            <a:extLst>
              <a:ext uri="{FF2B5EF4-FFF2-40B4-BE49-F238E27FC236}">
                <a16:creationId xmlns:a16="http://schemas.microsoft.com/office/drawing/2014/main" id="{5812C210-CE37-4D56-A4FA-ABD872503C52}"/>
              </a:ext>
            </a:extLst>
          </p:cNvPr>
          <p:cNvGrpSpPr/>
          <p:nvPr/>
        </p:nvGrpSpPr>
        <p:grpSpPr>
          <a:xfrm>
            <a:off x="1663093" y="3033729"/>
            <a:ext cx="559009" cy="1049533"/>
            <a:chOff x="2109687" y="3185523"/>
            <a:chExt cx="559009" cy="1049533"/>
          </a:xfrm>
        </p:grpSpPr>
        <p:pic>
          <p:nvPicPr>
            <p:cNvPr id="34" name="Immagine 33">
              <a:extLst>
                <a:ext uri="{FF2B5EF4-FFF2-40B4-BE49-F238E27FC236}">
                  <a16:creationId xmlns:a16="http://schemas.microsoft.com/office/drawing/2014/main" id="{8E715681-D599-45A9-9639-F1433267A19B}"/>
                </a:ext>
              </a:extLst>
            </p:cNvPr>
            <p:cNvPicPr>
              <a:picLocks noChangeAspect="1"/>
            </p:cNvPicPr>
            <p:nvPr/>
          </p:nvPicPr>
          <p:blipFill rotWithShape="1">
            <a:blip r:embed="rId13">
              <a:extLst>
                <a:ext uri="{28A0092B-C50C-407E-A947-70E740481C1C}">
                  <a14:useLocalDpi xmlns:a14="http://schemas.microsoft.com/office/drawing/2010/main" val="0"/>
                </a:ext>
              </a:extLst>
            </a:blip>
            <a:srcRect l="33543" r="35302" b="9357"/>
            <a:stretch/>
          </p:blipFill>
          <p:spPr>
            <a:xfrm>
              <a:off x="2109687" y="3185523"/>
              <a:ext cx="332646" cy="1044000"/>
            </a:xfrm>
            <a:prstGeom prst="rect">
              <a:avLst/>
            </a:prstGeom>
          </p:spPr>
        </p:pic>
        <p:pic>
          <p:nvPicPr>
            <p:cNvPr id="35" name="Immagine 34">
              <a:extLst>
                <a:ext uri="{FF2B5EF4-FFF2-40B4-BE49-F238E27FC236}">
                  <a16:creationId xmlns:a16="http://schemas.microsoft.com/office/drawing/2014/main" id="{805926CC-DB14-4236-9A2D-644DA9232D6A}"/>
                </a:ext>
              </a:extLst>
            </p:cNvPr>
            <p:cNvPicPr>
              <a:picLocks noChangeAspect="1"/>
            </p:cNvPicPr>
            <p:nvPr/>
          </p:nvPicPr>
          <p:blipFill rotWithShape="1">
            <a:blip r:embed="rId14">
              <a:extLst>
                <a:ext uri="{28A0092B-C50C-407E-A947-70E740481C1C}">
                  <a14:useLocalDpi xmlns:a14="http://schemas.microsoft.com/office/drawing/2010/main" val="0"/>
                </a:ext>
              </a:extLst>
            </a:blip>
            <a:srcRect l="14097" t="4421" r="31999" b="4920"/>
            <a:stretch/>
          </p:blipFill>
          <p:spPr>
            <a:xfrm>
              <a:off x="2390779" y="3263056"/>
              <a:ext cx="277917" cy="972000"/>
            </a:xfrm>
            <a:prstGeom prst="rect">
              <a:avLst/>
            </a:prstGeom>
          </p:spPr>
        </p:pic>
      </p:grpSp>
      <p:grpSp>
        <p:nvGrpSpPr>
          <p:cNvPr id="29" name="Gruppo 28">
            <a:extLst>
              <a:ext uri="{FF2B5EF4-FFF2-40B4-BE49-F238E27FC236}">
                <a16:creationId xmlns:a16="http://schemas.microsoft.com/office/drawing/2014/main" id="{99F6970A-5E96-444D-B7DD-CE75874433E5}"/>
              </a:ext>
            </a:extLst>
          </p:cNvPr>
          <p:cNvGrpSpPr/>
          <p:nvPr/>
        </p:nvGrpSpPr>
        <p:grpSpPr>
          <a:xfrm>
            <a:off x="144000" y="1171184"/>
            <a:ext cx="2081367" cy="4825072"/>
            <a:chOff x="144000" y="1171184"/>
            <a:chExt cx="2081367" cy="4825072"/>
          </a:xfrm>
        </p:grpSpPr>
        <p:pic>
          <p:nvPicPr>
            <p:cNvPr id="36" name="Immagine 35">
              <a:extLst>
                <a:ext uri="{FF2B5EF4-FFF2-40B4-BE49-F238E27FC236}">
                  <a16:creationId xmlns:a16="http://schemas.microsoft.com/office/drawing/2014/main" id="{78339DCB-183E-4B1B-B8C1-47F0567FD491}"/>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3820386" flipH="1">
              <a:off x="1576112" y="2372460"/>
              <a:ext cx="855064" cy="443447"/>
            </a:xfrm>
            <a:prstGeom prst="rect">
              <a:avLst/>
            </a:prstGeom>
          </p:spPr>
        </p:pic>
        <p:pic>
          <p:nvPicPr>
            <p:cNvPr id="37" name="Immagine 36">
              <a:extLst>
                <a:ext uri="{FF2B5EF4-FFF2-40B4-BE49-F238E27FC236}">
                  <a16:creationId xmlns:a16="http://schemas.microsoft.com/office/drawing/2014/main" id="{1376D142-514B-47A7-9EA2-13CC658BA6CE}"/>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287409" flipH="1" flipV="1">
              <a:off x="1332319" y="4382515"/>
              <a:ext cx="852231" cy="552928"/>
            </a:xfrm>
            <a:prstGeom prst="rect">
              <a:avLst/>
            </a:prstGeom>
          </p:spPr>
        </p:pic>
        <p:grpSp>
          <p:nvGrpSpPr>
            <p:cNvPr id="38" name="Gruppo 37">
              <a:extLst>
                <a:ext uri="{FF2B5EF4-FFF2-40B4-BE49-F238E27FC236}">
                  <a16:creationId xmlns:a16="http://schemas.microsoft.com/office/drawing/2014/main" id="{CFF75039-1155-42BD-966E-C1CF1C729C25}"/>
                </a:ext>
              </a:extLst>
            </p:cNvPr>
            <p:cNvGrpSpPr>
              <a:grpSpLocks noChangeAspect="1"/>
            </p:cNvGrpSpPr>
            <p:nvPr/>
          </p:nvGrpSpPr>
          <p:grpSpPr>
            <a:xfrm>
              <a:off x="144000" y="4685116"/>
              <a:ext cx="1540800" cy="1311140"/>
              <a:chOff x="270000" y="1372614"/>
              <a:chExt cx="2416583" cy="2056386"/>
            </a:xfrm>
          </p:grpSpPr>
          <p:pic>
            <p:nvPicPr>
              <p:cNvPr id="43" name="Picture 2" descr="I migranti ambientali: la protezione umanitaria per il caso di disastro  ambientale – Ultim'ora">
                <a:extLst>
                  <a:ext uri="{FF2B5EF4-FFF2-40B4-BE49-F238E27FC236}">
                    <a16:creationId xmlns:a16="http://schemas.microsoft.com/office/drawing/2014/main" id="{80F6E64C-DC97-4BEB-BCDE-5BA8DD6C54F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000" y="1372614"/>
                <a:ext cx="135246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l ministro Crosetto: «Infiltrati dei centri sociali nel corteo anti Meloni  degli studenti» - Torino Cronaca - Notizie da Torino e Piemonte">
                <a:extLst>
                  <a:ext uri="{FF2B5EF4-FFF2-40B4-BE49-F238E27FC236}">
                    <a16:creationId xmlns:a16="http://schemas.microsoft.com/office/drawing/2014/main" id="{14A4E3C5-E0D1-4D2A-AFC8-85B1E6F1F33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4126" y="1889976"/>
                <a:ext cx="1352457" cy="90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È vero che la povertà in Italia è triplicata negli ultimi 15 anni? |  Pagella Politica">
                <a:extLst>
                  <a:ext uri="{FF2B5EF4-FFF2-40B4-BE49-F238E27FC236}">
                    <a16:creationId xmlns:a16="http://schemas.microsoft.com/office/drawing/2014/main" id="{6BB6C0DB-74EC-4662-8E64-8DF8997E257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6792" y="25290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uppo 38">
              <a:extLst>
                <a:ext uri="{FF2B5EF4-FFF2-40B4-BE49-F238E27FC236}">
                  <a16:creationId xmlns:a16="http://schemas.microsoft.com/office/drawing/2014/main" id="{2C666AE1-71E6-418C-8115-14E91E80A5CF}"/>
                </a:ext>
              </a:extLst>
            </p:cNvPr>
            <p:cNvGrpSpPr>
              <a:grpSpLocks noChangeAspect="1"/>
            </p:cNvGrpSpPr>
            <p:nvPr/>
          </p:nvGrpSpPr>
          <p:grpSpPr>
            <a:xfrm>
              <a:off x="144000" y="1171184"/>
              <a:ext cx="1540800" cy="1369553"/>
              <a:chOff x="6611771" y="1929600"/>
              <a:chExt cx="2312629" cy="2055600"/>
            </a:xfrm>
          </p:grpSpPr>
          <p:pic>
            <p:nvPicPr>
              <p:cNvPr id="40" name="Picture 8" descr="Yosemite National Park">
                <a:extLst>
                  <a:ext uri="{FF2B5EF4-FFF2-40B4-BE49-F238E27FC236}">
                    <a16:creationId xmlns:a16="http://schemas.microsoft.com/office/drawing/2014/main" id="{D526EA96-9C50-499D-A29C-825147089A90}"/>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541"/>
              <a:stretch/>
            </p:blipFill>
            <p:spPr bwMode="auto">
              <a:xfrm>
                <a:off x="7527189" y="1929600"/>
                <a:ext cx="1357377" cy="90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L'uomo è un animale sociale...l'importanza del gruppo! (NOI CI  SIAMO...anche su Facebook!) - Studio Armonia - Studio Armonia">
                <a:extLst>
                  <a:ext uri="{FF2B5EF4-FFF2-40B4-BE49-F238E27FC236}">
                    <a16:creationId xmlns:a16="http://schemas.microsoft.com/office/drawing/2014/main" id="{7AD6EE13-E2D3-499E-A7C3-7389FA736701}"/>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6004" r="-1"/>
              <a:stretch/>
            </p:blipFill>
            <p:spPr bwMode="auto">
              <a:xfrm>
                <a:off x="6611771" y="2446057"/>
                <a:ext cx="1357376" cy="900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La Definizione di Benessere Psicologico - Claudio Cresti - Psicologo  specialista Livorno">
                <a:extLst>
                  <a:ext uri="{FF2B5EF4-FFF2-40B4-BE49-F238E27FC236}">
                    <a16:creationId xmlns:a16="http://schemas.microsoft.com/office/drawing/2014/main" id="{B138D98F-7027-4731-BA4A-2E7B51369732}"/>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7158"/>
              <a:stretch/>
            </p:blipFill>
            <p:spPr bwMode="auto">
              <a:xfrm>
                <a:off x="7567023" y="30852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22284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605F0B6D-A8BB-411B-B1C6-20DE2B6E1E64}"/>
              </a:ext>
            </a:extLst>
          </p:cNvPr>
          <p:cNvSpPr/>
          <p:nvPr/>
        </p:nvSpPr>
        <p:spPr>
          <a:xfrm>
            <a:off x="2775515" y="4543389"/>
            <a:ext cx="3677938" cy="595342"/>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Il mondo ad un bivio</a:t>
            </a:r>
            <a:endParaRPr lang="it-IT" sz="2400" b="0" dirty="0">
              <a:latin typeface="+mn-lt"/>
              <a:cs typeface="+mj-cs"/>
            </a:endParaRP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14</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13" name="CasellaDiTesto 12">
            <a:extLst>
              <a:ext uri="{FF2B5EF4-FFF2-40B4-BE49-F238E27FC236}">
                <a16:creationId xmlns:a16="http://schemas.microsoft.com/office/drawing/2014/main" id="{F10C0D46-BF6A-46FE-A497-CADECE824959}"/>
              </a:ext>
            </a:extLst>
          </p:cNvPr>
          <p:cNvSpPr txBox="1"/>
          <p:nvPr/>
        </p:nvSpPr>
        <p:spPr>
          <a:xfrm>
            <a:off x="2970736" y="4543389"/>
            <a:ext cx="3357266" cy="523220"/>
          </a:xfrm>
          <a:prstGeom prst="rect">
            <a:avLst/>
          </a:prstGeom>
          <a:noFill/>
        </p:spPr>
        <p:txBody>
          <a:bodyPr wrap="none" rtlCol="0">
            <a:spAutoFit/>
          </a:bodyPr>
          <a:lstStyle/>
          <a:p>
            <a:r>
              <a:rPr lang="it-IT" sz="2800" b="1" dirty="0">
                <a:solidFill>
                  <a:schemeClr val="bg1"/>
                </a:solidFill>
              </a:rPr>
              <a:t>“</a:t>
            </a:r>
            <a:r>
              <a:rPr lang="it-IT" sz="2800" b="1" i="1" dirty="0">
                <a:solidFill>
                  <a:schemeClr val="bg1"/>
                </a:solidFill>
              </a:rPr>
              <a:t>Tertium non </a:t>
            </a:r>
            <a:r>
              <a:rPr lang="it-IT" sz="2800" b="1" i="1" dirty="0" err="1">
                <a:solidFill>
                  <a:schemeClr val="bg1"/>
                </a:solidFill>
              </a:rPr>
              <a:t>datur</a:t>
            </a:r>
            <a:r>
              <a:rPr lang="it-IT" sz="2800" b="1" i="1" dirty="0">
                <a:solidFill>
                  <a:schemeClr val="bg1"/>
                </a:solidFill>
              </a:rPr>
              <a:t>?</a:t>
            </a:r>
            <a:r>
              <a:rPr lang="it-IT" sz="2800" b="1" dirty="0">
                <a:solidFill>
                  <a:schemeClr val="bg1"/>
                </a:solidFill>
              </a:rPr>
              <a:t>“</a:t>
            </a:r>
            <a:endParaRPr lang="it-IT" sz="2800" b="1" i="1" dirty="0">
              <a:solidFill>
                <a:schemeClr val="bg1"/>
              </a:solidFill>
            </a:endParaRPr>
          </a:p>
        </p:txBody>
      </p:sp>
      <p:pic>
        <p:nvPicPr>
          <p:cNvPr id="14" name="Immagine 13">
            <a:extLst>
              <a:ext uri="{FF2B5EF4-FFF2-40B4-BE49-F238E27FC236}">
                <a16:creationId xmlns:a16="http://schemas.microsoft.com/office/drawing/2014/main" id="{70D87425-750F-47A5-9CD0-80B6FA476C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385" y="3014595"/>
            <a:ext cx="1723228" cy="1152996"/>
          </a:xfrm>
          <a:prstGeom prst="rect">
            <a:avLst/>
          </a:prstGeom>
        </p:spPr>
      </p:pic>
      <p:grpSp>
        <p:nvGrpSpPr>
          <p:cNvPr id="2" name="Gruppo 1">
            <a:extLst>
              <a:ext uri="{FF2B5EF4-FFF2-40B4-BE49-F238E27FC236}">
                <a16:creationId xmlns:a16="http://schemas.microsoft.com/office/drawing/2014/main" id="{495133BD-4BB8-4FE9-BE31-75C66F28F701}"/>
              </a:ext>
            </a:extLst>
          </p:cNvPr>
          <p:cNvGrpSpPr/>
          <p:nvPr/>
        </p:nvGrpSpPr>
        <p:grpSpPr>
          <a:xfrm>
            <a:off x="358932" y="1339200"/>
            <a:ext cx="2416583" cy="2056386"/>
            <a:chOff x="270000" y="1372614"/>
            <a:chExt cx="2416583" cy="2056386"/>
          </a:xfrm>
        </p:grpSpPr>
        <p:pic>
          <p:nvPicPr>
            <p:cNvPr id="2050" name="Picture 2" descr="I migranti ambientali: la protezione umanitaria per il caso di disastro  ambientale – Ultim'ora">
              <a:extLst>
                <a:ext uri="{FF2B5EF4-FFF2-40B4-BE49-F238E27FC236}">
                  <a16:creationId xmlns:a16="http://schemas.microsoft.com/office/drawing/2014/main" id="{BA81459B-E178-431A-9557-371A3E194D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00" y="1372614"/>
              <a:ext cx="135246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l ministro Crosetto: «Infiltrati dei centri sociali nel corteo anti Meloni  degli studenti» - Torino Cronaca - Notizie da Torino e Piemonte">
              <a:extLst>
                <a:ext uri="{FF2B5EF4-FFF2-40B4-BE49-F238E27FC236}">
                  <a16:creationId xmlns:a16="http://schemas.microsoft.com/office/drawing/2014/main" id="{2CDA3336-F304-4EBB-8775-52567799F8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4126" y="1889976"/>
              <a:ext cx="1352457"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È vero che la povertà in Italia è triplicata negli ultimi 15 anni? |  Pagella Politica">
              <a:extLst>
                <a:ext uri="{FF2B5EF4-FFF2-40B4-BE49-F238E27FC236}">
                  <a16:creationId xmlns:a16="http://schemas.microsoft.com/office/drawing/2014/main" id="{BEDE2C44-21DC-4D26-85EB-80742773C3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792" y="25290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uppo 14">
            <a:extLst>
              <a:ext uri="{FF2B5EF4-FFF2-40B4-BE49-F238E27FC236}">
                <a16:creationId xmlns:a16="http://schemas.microsoft.com/office/drawing/2014/main" id="{127200EF-F4BC-4346-97AE-E7B7DC82B0A7}"/>
              </a:ext>
            </a:extLst>
          </p:cNvPr>
          <p:cNvGrpSpPr/>
          <p:nvPr/>
        </p:nvGrpSpPr>
        <p:grpSpPr>
          <a:xfrm>
            <a:off x="6611771" y="1339200"/>
            <a:ext cx="2312629" cy="2055600"/>
            <a:chOff x="6611771" y="1929600"/>
            <a:chExt cx="2312629" cy="2055600"/>
          </a:xfrm>
        </p:grpSpPr>
        <p:pic>
          <p:nvPicPr>
            <p:cNvPr id="2056" name="Picture 8" descr="Yosemite National Park">
              <a:extLst>
                <a:ext uri="{FF2B5EF4-FFF2-40B4-BE49-F238E27FC236}">
                  <a16:creationId xmlns:a16="http://schemas.microsoft.com/office/drawing/2014/main" id="{E3308FBD-6B10-492E-941F-6A051F1570A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541"/>
            <a:stretch/>
          </p:blipFill>
          <p:spPr bwMode="auto">
            <a:xfrm>
              <a:off x="7527189" y="1929600"/>
              <a:ext cx="1357377"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uomo è un animale sociale...l'importanza del gruppo! (NOI CI  SIAMO...anche su Facebook!) - Studio Armonia - Studio Armonia">
              <a:extLst>
                <a:ext uri="{FF2B5EF4-FFF2-40B4-BE49-F238E27FC236}">
                  <a16:creationId xmlns:a16="http://schemas.microsoft.com/office/drawing/2014/main" id="{D95B7B70-CB2D-449F-B25F-CF185715CDA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004" r="-1"/>
            <a:stretch/>
          </p:blipFill>
          <p:spPr bwMode="auto">
            <a:xfrm>
              <a:off x="6611771" y="2446057"/>
              <a:ext cx="1357376"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 Definizione di Benessere Psicologico - Claudio Cresti - Psicologo  specialista Livorno">
              <a:extLst>
                <a:ext uri="{FF2B5EF4-FFF2-40B4-BE49-F238E27FC236}">
                  <a16:creationId xmlns:a16="http://schemas.microsoft.com/office/drawing/2014/main" id="{A9DBCB6B-10A8-4CCE-A8B5-15FC9292F8D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158"/>
            <a:stretch/>
          </p:blipFill>
          <p:spPr bwMode="auto">
            <a:xfrm>
              <a:off x="7567023" y="30852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Immagine 21">
            <a:extLst>
              <a:ext uri="{FF2B5EF4-FFF2-40B4-BE49-F238E27FC236}">
                <a16:creationId xmlns:a16="http://schemas.microsoft.com/office/drawing/2014/main" id="{531B099D-0204-4E75-9750-9D647C19F96F}"/>
              </a:ext>
            </a:extLst>
          </p:cNvPr>
          <p:cNvPicPr>
            <a:picLocks noChangeAspect="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9200000" flipH="1" flipV="1">
            <a:off x="4733258" y="2240168"/>
            <a:ext cx="1660125" cy="791136"/>
          </a:xfrm>
          <a:prstGeom prst="rect">
            <a:avLst/>
          </a:prstGeom>
        </p:spPr>
      </p:pic>
      <p:pic>
        <p:nvPicPr>
          <p:cNvPr id="23" name="Immagine 22">
            <a:extLst>
              <a:ext uri="{FF2B5EF4-FFF2-40B4-BE49-F238E27FC236}">
                <a16:creationId xmlns:a16="http://schemas.microsoft.com/office/drawing/2014/main" id="{6FCFCC70-69BC-4955-94E6-13640139AF33}"/>
              </a:ext>
            </a:extLst>
          </p:cNvPr>
          <p:cNvPicPr>
            <a:picLocks noChangeAspect="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2900000" flipH="1">
            <a:off x="2884146" y="2366537"/>
            <a:ext cx="1794158" cy="729300"/>
          </a:xfrm>
          <a:prstGeom prst="rect">
            <a:avLst/>
          </a:prstGeom>
        </p:spPr>
      </p:pic>
      <p:sp>
        <p:nvSpPr>
          <p:cNvPr id="5" name="CasellaDiTesto 4">
            <a:extLst>
              <a:ext uri="{FF2B5EF4-FFF2-40B4-BE49-F238E27FC236}">
                <a16:creationId xmlns:a16="http://schemas.microsoft.com/office/drawing/2014/main" id="{4975A129-9867-4AF7-8F3D-02F197CC103C}"/>
              </a:ext>
            </a:extLst>
          </p:cNvPr>
          <p:cNvSpPr txBox="1"/>
          <p:nvPr/>
        </p:nvSpPr>
        <p:spPr>
          <a:xfrm>
            <a:off x="680257" y="3451285"/>
            <a:ext cx="1674689" cy="523220"/>
          </a:xfrm>
          <a:prstGeom prst="rect">
            <a:avLst/>
          </a:prstGeom>
          <a:noFill/>
        </p:spPr>
        <p:txBody>
          <a:bodyPr wrap="none" rtlCol="0">
            <a:spAutoFit/>
          </a:bodyPr>
          <a:lstStyle/>
          <a:p>
            <a:r>
              <a:rPr lang="it-IT" sz="2800" dirty="0">
                <a:solidFill>
                  <a:srgbClr val="00A197"/>
                </a:solidFill>
              </a:rPr>
              <a:t>Catastrofe</a:t>
            </a:r>
          </a:p>
        </p:txBody>
      </p:sp>
      <p:sp>
        <p:nvSpPr>
          <p:cNvPr id="19" name="CasellaDiTesto 18">
            <a:extLst>
              <a:ext uri="{FF2B5EF4-FFF2-40B4-BE49-F238E27FC236}">
                <a16:creationId xmlns:a16="http://schemas.microsoft.com/office/drawing/2014/main" id="{ADF806D1-C3DA-45D1-963F-A2CCE27F6FF6}"/>
              </a:ext>
            </a:extLst>
          </p:cNvPr>
          <p:cNvSpPr txBox="1"/>
          <p:nvPr/>
        </p:nvSpPr>
        <p:spPr>
          <a:xfrm>
            <a:off x="7080223" y="3451285"/>
            <a:ext cx="1383520" cy="523220"/>
          </a:xfrm>
          <a:prstGeom prst="rect">
            <a:avLst/>
          </a:prstGeom>
          <a:noFill/>
        </p:spPr>
        <p:txBody>
          <a:bodyPr wrap="none" rtlCol="0">
            <a:spAutoFit/>
          </a:bodyPr>
          <a:lstStyle/>
          <a:p>
            <a:r>
              <a:rPr lang="it-IT" sz="2800" dirty="0">
                <a:solidFill>
                  <a:srgbClr val="00A197"/>
                </a:solidFill>
              </a:rPr>
              <a:t>Salvezza</a:t>
            </a:r>
          </a:p>
        </p:txBody>
      </p:sp>
    </p:spTree>
    <p:extLst>
      <p:ext uri="{BB962C8B-B14F-4D97-AF65-F5344CB8AC3E}">
        <p14:creationId xmlns:p14="http://schemas.microsoft.com/office/powerpoint/2010/main" val="178550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11DFE1C-76C0-499D-B1B5-9A3543217596}"/>
              </a:ext>
            </a:extLst>
          </p:cNvPr>
          <p:cNvSpPr/>
          <p:nvPr/>
        </p:nvSpPr>
        <p:spPr>
          <a:xfrm>
            <a:off x="2244862" y="1747443"/>
            <a:ext cx="5818146" cy="4016863"/>
          </a:xfrm>
          <a:custGeom>
            <a:avLst/>
            <a:gdLst>
              <a:gd name="connsiteX0" fmla="*/ 234781 w 6049889"/>
              <a:gd name="connsiteY0" fmla="*/ 1767282 h 4016863"/>
              <a:gd name="connsiteX1" fmla="*/ 1530181 w 6049889"/>
              <a:gd name="connsiteY1" fmla="*/ 205182 h 4016863"/>
              <a:gd name="connsiteX2" fmla="*/ 4968706 w 6049889"/>
              <a:gd name="connsiteY2" fmla="*/ 148032 h 4016863"/>
              <a:gd name="connsiteX3" fmla="*/ 5873581 w 6049889"/>
              <a:gd name="connsiteY3" fmla="*/ 1405332 h 4016863"/>
              <a:gd name="connsiteX4" fmla="*/ 1901656 w 6049889"/>
              <a:gd name="connsiteY4" fmla="*/ 2672157 h 4016863"/>
              <a:gd name="connsiteX5" fmla="*/ 15706 w 6049889"/>
              <a:gd name="connsiteY5" fmla="*/ 2843607 h 4016863"/>
              <a:gd name="connsiteX6" fmla="*/ 1120606 w 6049889"/>
              <a:gd name="connsiteY6" fmla="*/ 3738957 h 4016863"/>
              <a:gd name="connsiteX7" fmla="*/ 3187531 w 6049889"/>
              <a:gd name="connsiteY7" fmla="*/ 4015182 h 4016863"/>
              <a:gd name="connsiteX8" fmla="*/ 5330656 w 6049889"/>
              <a:gd name="connsiteY8" fmla="*/ 3643707 h 401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Un percorso verso la sostenibilità</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15</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Rettangolo con angoli arrotondati 30">
            <a:extLst>
              <a:ext uri="{FF2B5EF4-FFF2-40B4-BE49-F238E27FC236}">
                <a16:creationId xmlns:a16="http://schemas.microsoft.com/office/drawing/2014/main" id="{8442A7BD-4ED3-43DB-A3A5-2B1171BABB35}"/>
              </a:ext>
            </a:extLst>
          </p:cNvPr>
          <p:cNvSpPr/>
          <p:nvPr/>
        </p:nvSpPr>
        <p:spPr>
          <a:xfrm>
            <a:off x="138687" y="2839371"/>
            <a:ext cx="1436455" cy="1524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Riassunto delle puntate precedenti</a:t>
            </a:r>
          </a:p>
        </p:txBody>
      </p:sp>
      <p:sp>
        <p:nvSpPr>
          <p:cNvPr id="11" name="Rettangolo con angoli arrotondati 10">
            <a:extLst>
              <a:ext uri="{FF2B5EF4-FFF2-40B4-BE49-F238E27FC236}">
                <a16:creationId xmlns:a16="http://schemas.microsoft.com/office/drawing/2014/main" id="{C84570C9-12C5-4DCC-ABDE-0FFDA9D537DC}"/>
              </a:ext>
            </a:extLst>
          </p:cNvPr>
          <p:cNvSpPr/>
          <p:nvPr/>
        </p:nvSpPr>
        <p:spPr>
          <a:xfrm>
            <a:off x="2464409" y="1261443"/>
            <a:ext cx="1292403"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ATTIVE</a:t>
            </a:r>
          </a:p>
        </p:txBody>
      </p:sp>
      <p:sp>
        <p:nvSpPr>
          <p:cNvPr id="52" name="Rettangolo con angoli arrotondati 51">
            <a:extLst>
              <a:ext uri="{FF2B5EF4-FFF2-40B4-BE49-F238E27FC236}">
                <a16:creationId xmlns:a16="http://schemas.microsoft.com/office/drawing/2014/main" id="{8575E6B8-292C-4C15-AFEB-2C068554C8AA}"/>
              </a:ext>
            </a:extLst>
          </p:cNvPr>
          <p:cNvSpPr/>
          <p:nvPr/>
        </p:nvSpPr>
        <p:spPr>
          <a:xfrm>
            <a:off x="2740503" y="2470314"/>
            <a:ext cx="1423441" cy="97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PASSIVE</a:t>
            </a:r>
          </a:p>
        </p:txBody>
      </p:sp>
      <p:sp>
        <p:nvSpPr>
          <p:cNvPr id="53" name="Rettangolo con angoli arrotondati 52">
            <a:extLst>
              <a:ext uri="{FF2B5EF4-FFF2-40B4-BE49-F238E27FC236}">
                <a16:creationId xmlns:a16="http://schemas.microsoft.com/office/drawing/2014/main" id="{3F5C6A76-A7E7-44DF-A9BA-1289A4EEE702}"/>
              </a:ext>
            </a:extLst>
          </p:cNvPr>
          <p:cNvSpPr/>
          <p:nvPr/>
        </p:nvSpPr>
        <p:spPr>
          <a:xfrm>
            <a:off x="4737873" y="1095380"/>
            <a:ext cx="1564956" cy="97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Guardiamo la REALTA’</a:t>
            </a:r>
          </a:p>
        </p:txBody>
      </p:sp>
      <p:sp>
        <p:nvSpPr>
          <p:cNvPr id="54" name="Rettangolo con angoli arrotondati 53">
            <a:extLst>
              <a:ext uri="{FF2B5EF4-FFF2-40B4-BE49-F238E27FC236}">
                <a16:creationId xmlns:a16="http://schemas.microsoft.com/office/drawing/2014/main" id="{589B0DE1-31E3-4999-8DDC-C8BE4252A657}"/>
              </a:ext>
            </a:extLst>
          </p:cNvPr>
          <p:cNvSpPr/>
          <p:nvPr/>
        </p:nvSpPr>
        <p:spPr>
          <a:xfrm>
            <a:off x="7294994" y="1812598"/>
            <a:ext cx="1564956" cy="97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e ATTENZIONI</a:t>
            </a:r>
          </a:p>
        </p:txBody>
      </p:sp>
      <p:pic>
        <p:nvPicPr>
          <p:cNvPr id="57" name="Picture 14" descr="Commissione di Diritto Bancario e del Terzo Settore">
            <a:extLst>
              <a:ext uri="{FF2B5EF4-FFF2-40B4-BE49-F238E27FC236}">
                <a16:creationId xmlns:a16="http://schemas.microsoft.com/office/drawing/2014/main" id="{86BE082A-C7D4-4CBA-965D-213433A3D5F5}"/>
              </a:ext>
            </a:extLst>
          </p:cNvPr>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backgroundRemoval t="10000" b="90000" l="10000" r="90000">
                        <a14:foregroundMark x1="41778" y1="36444" x2="41778" y2="36444"/>
                        <a14:foregroundMark x1="41333" y1="28444" x2="41333" y2="28444"/>
                        <a14:foregroundMark x1="51111" y1="17778" x2="51111" y2="17778"/>
                        <a14:foregroundMark x1="72000" y1="16444" x2="72000" y2="16444"/>
                        <a14:foregroundMark x1="83556" y1="72444" x2="83556" y2="72444"/>
                        <a14:foregroundMark x1="32444" y1="89778" x2="32444" y2="89778"/>
                        <a14:foregroundMark x1="64000" y1="24444" x2="64000" y2="24444"/>
                        <a14:foregroundMark x1="59111" y1="26667" x2="59111" y2="26667"/>
                        <a14:foregroundMark x1="48444" y1="24889" x2="48444" y2="24889"/>
                        <a14:foregroundMark x1="60444" y1="17333" x2="60444" y2="17333"/>
                        <a14:foregroundMark x1="68889" y1="30667" x2="68889" y2="30667"/>
                        <a14:foregroundMark x1="60444" y1="31556" x2="60444" y2="31556"/>
                        <a14:foregroundMark x1="52444" y1="28889" x2="52444" y2="28889"/>
                        <a14:foregroundMark x1="53778" y1="23111" x2="53778" y2="23111"/>
                        <a14:foregroundMark x1="77333" y1="52444" x2="77333" y2="52444"/>
                        <a14:foregroundMark x1="80444" y1="66222" x2="79556" y2="66222"/>
                        <a14:foregroundMark x1="70222" y1="64000" x2="70222" y2="64000"/>
                        <a14:foregroundMark x1="73778" y1="48444" x2="73778" y2="48444"/>
                        <a14:foregroundMark x1="72444" y1="55556" x2="73778" y2="57778"/>
                        <a14:foregroundMark x1="81778" y1="60000" x2="81778" y2="60000"/>
                        <a14:foregroundMark x1="77333" y1="63111" x2="77333" y2="63111"/>
                        <a14:foregroundMark x1="66222" y1="63556" x2="66222" y2="63556"/>
                        <a14:foregroundMark x1="70222" y1="54222" x2="70222" y2="54222"/>
                        <a14:foregroundMark x1="73333" y1="52444" x2="73333" y2="52444"/>
                        <a14:foregroundMark x1="71111" y1="46667" x2="71111" y2="46667"/>
                        <a14:foregroundMark x1="72889" y1="59556" x2="72889" y2="59556"/>
                        <a14:foregroundMark x1="73333" y1="74222" x2="73333" y2="74222"/>
                        <a14:foregroundMark x1="73778" y1="79111" x2="73778" y2="79111"/>
                        <a14:foregroundMark x1="67556" y1="79556" x2="67556" y2="79556"/>
                        <a14:foregroundMark x1="53333" y1="73778" x2="53333" y2="73778"/>
                        <a14:foregroundMark x1="48444" y1="73333" x2="48444" y2="73333"/>
                        <a14:foregroundMark x1="38667" y1="68889" x2="38667" y2="68889"/>
                        <a14:foregroundMark x1="33778" y1="62222" x2="33778" y2="62222"/>
                        <a14:foregroundMark x1="35556" y1="67111" x2="35556" y2="67111"/>
                        <a14:foregroundMark x1="37778" y1="75111" x2="37778" y2="75111"/>
                        <a14:foregroundMark x1="37778" y1="81778" x2="37778" y2="81778"/>
                        <a14:foregroundMark x1="44000" y1="78222" x2="44000" y2="78222"/>
                        <a14:foregroundMark x1="46667" y1="71556" x2="46667" y2="71556"/>
                        <a14:foregroundMark x1="43556" y1="68000" x2="43556" y2="68000"/>
                        <a14:foregroundMark x1="30667" y1="72889" x2="30667" y2="72889"/>
                        <a14:foregroundMark x1="23556" y1="67556" x2="23556" y2="67556"/>
                        <a14:foregroundMark x1="22667" y1="74667" x2="22667" y2="74667"/>
                        <a14:foregroundMark x1="28000" y1="39556" x2="28000" y2="39556"/>
                        <a14:foregroundMark x1="31556" y1="37333" x2="31556" y2="37333"/>
                        <a14:foregroundMark x1="30222" y1="50222" x2="30222" y2="50222"/>
                        <a14:foregroundMark x1="22222" y1="54667" x2="22222" y2="54667"/>
                        <a14:foregroundMark x1="26667" y1="44889" x2="26667" y2="44889"/>
                        <a14:foregroundMark x1="19111" y1="39556" x2="19111" y2="39556"/>
                        <a14:foregroundMark x1="13333" y1="33778" x2="13333" y2="33778"/>
                        <a14:foregroundMark x1="20000" y1="24889" x2="20000" y2="24889"/>
                        <a14:foregroundMark x1="26222" y1="24000" x2="26222" y2="24000"/>
                        <a14:foregroundMark x1="32000" y1="21778" x2="32000" y2="21778"/>
                        <a14:foregroundMark x1="38667" y1="25333" x2="38667" y2="25333"/>
                        <a14:foregroundMark x1="37778" y1="30667" x2="37778" y2="30667"/>
                        <a14:foregroundMark x1="63111" y1="18667" x2="63111" y2="18667"/>
                        <a14:foregroundMark x1="61333" y1="23111" x2="61333" y2="23111"/>
                        <a14:foregroundMark x1="72889" y1="20000" x2="72889" y2="20000"/>
                        <a14:foregroundMark x1="77333" y1="32444" x2="77333" y2="32444"/>
                      </a14:backgroundRemoval>
                    </a14:imgEffect>
                  </a14:imgLayer>
                </a14:imgProps>
              </a:ext>
              <a:ext uri="{28A0092B-C50C-407E-A947-70E740481C1C}">
                <a14:useLocalDpi xmlns:a14="http://schemas.microsoft.com/office/drawing/2010/main" val="0"/>
              </a:ext>
            </a:extLst>
          </a:blip>
          <a:srcRect/>
          <a:stretch>
            <a:fillRect/>
          </a:stretch>
        </p:blipFill>
        <p:spPr bwMode="auto">
          <a:xfrm>
            <a:off x="4230524" y="3755874"/>
            <a:ext cx="828519" cy="8285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Pin su simboli">
            <a:extLst>
              <a:ext uri="{FF2B5EF4-FFF2-40B4-BE49-F238E27FC236}">
                <a16:creationId xmlns:a16="http://schemas.microsoft.com/office/drawing/2014/main" id="{514D4D4C-2AF0-4BAC-9A88-548BBE43B8D5}"/>
              </a:ext>
            </a:extLst>
          </p:cNvPr>
          <p:cNvPicPr>
            <a:picLocks noChangeAspect="1" noChangeArrowheads="1"/>
          </p:cNvPicPr>
          <p:nvPr/>
        </p:nvPicPr>
        <p:blipFill>
          <a:blip r:embed="rId6">
            <a:lum bright="70000" contrast="-70000"/>
            <a:extLst>
              <a:ext uri="{BEBA8EAE-BF5A-486C-A8C5-ECC9F3942E4B}">
                <a14:imgProps xmlns:a14="http://schemas.microsoft.com/office/drawing/2010/main">
                  <a14:imgLayer r:embed="rId7">
                    <a14:imgEffect>
                      <a14:backgroundRemoval t="6222" b="98667" l="9778" r="89778">
                        <a14:foregroundMark x1="19556" y1="95556" x2="19556" y2="95556"/>
                        <a14:foregroundMark x1="82222" y1="98667" x2="82222" y2="98667"/>
                        <a14:foregroundMark x1="62222" y1="8444" x2="62222" y2="8444"/>
                        <a14:foregroundMark x1="39556" y1="6222" x2="39556" y2="6222"/>
                        <a14:foregroundMark x1="27111" y1="71556" x2="27111" y2="71556"/>
                        <a14:foregroundMark x1="24889" y1="69778" x2="24889" y2="69778"/>
                        <a14:foregroundMark x1="42222" y1="69333" x2="42222" y2="69333"/>
                        <a14:foregroundMark x1="58667" y1="69778" x2="58667" y2="69778"/>
                        <a14:foregroundMark x1="72889" y1="68889" x2="72889" y2="68889"/>
                        <a14:foregroundMark x1="70222" y1="95111" x2="70222" y2="95111"/>
                        <a14:foregroundMark x1="73778" y1="92889" x2="73778" y2="92889"/>
                        <a14:foregroundMark x1="63111" y1="94222" x2="63111" y2="94222"/>
                      </a14:backgroundRemoval>
                    </a14:imgEffect>
                  </a14:imgLayer>
                </a14:imgProps>
              </a:ext>
              <a:ext uri="{28A0092B-C50C-407E-A947-70E740481C1C}">
                <a14:useLocalDpi xmlns:a14="http://schemas.microsoft.com/office/drawing/2010/main" val="0"/>
              </a:ext>
            </a:extLst>
          </a:blip>
          <a:srcRect/>
          <a:stretch>
            <a:fillRect/>
          </a:stretch>
        </p:blipFill>
        <p:spPr bwMode="auto">
          <a:xfrm>
            <a:off x="5250113" y="3401873"/>
            <a:ext cx="737254" cy="737254"/>
          </a:xfrm>
          <a:prstGeom prst="rect">
            <a:avLst/>
          </a:prstGeom>
          <a:noFill/>
          <a:extLst>
            <a:ext uri="{909E8E84-426E-40DD-AFC4-6F175D3DCCD1}">
              <a14:hiddenFill xmlns:a14="http://schemas.microsoft.com/office/drawing/2010/main">
                <a:solidFill>
                  <a:srgbClr val="FFFFFF"/>
                </a:solidFill>
              </a14:hiddenFill>
            </a:ext>
          </a:extLst>
        </p:spPr>
      </p:pic>
      <p:sp>
        <p:nvSpPr>
          <p:cNvPr id="59" name="CasellaDiTesto 58">
            <a:extLst>
              <a:ext uri="{FF2B5EF4-FFF2-40B4-BE49-F238E27FC236}">
                <a16:creationId xmlns:a16="http://schemas.microsoft.com/office/drawing/2014/main" id="{6AC97840-7B55-4A4F-8DB9-AFE51266AA0F}"/>
              </a:ext>
            </a:extLst>
          </p:cNvPr>
          <p:cNvSpPr txBox="1"/>
          <p:nvPr/>
        </p:nvSpPr>
        <p:spPr>
          <a:xfrm>
            <a:off x="6230308" y="3800801"/>
            <a:ext cx="619529" cy="369332"/>
          </a:xfrm>
          <a:prstGeom prst="rect">
            <a:avLst/>
          </a:prstGeom>
          <a:noFill/>
        </p:spPr>
        <p:txBody>
          <a:bodyPr wrap="none" rtlCol="0">
            <a:spAutoFit/>
          </a:bodyPr>
          <a:lstStyle/>
          <a:p>
            <a:r>
              <a:rPr lang="it-IT" b="1" dirty="0">
                <a:solidFill>
                  <a:schemeClr val="bg1">
                    <a:lumMod val="85000"/>
                  </a:schemeClr>
                </a:solidFill>
              </a:rPr>
              <a:t>Stati</a:t>
            </a:r>
          </a:p>
        </p:txBody>
      </p:sp>
      <p:sp>
        <p:nvSpPr>
          <p:cNvPr id="60" name="CasellaDiTesto 59">
            <a:extLst>
              <a:ext uri="{FF2B5EF4-FFF2-40B4-BE49-F238E27FC236}">
                <a16:creationId xmlns:a16="http://schemas.microsoft.com/office/drawing/2014/main" id="{053278CA-B546-422D-B326-FC7661BC61ED}"/>
              </a:ext>
            </a:extLst>
          </p:cNvPr>
          <p:cNvSpPr txBox="1"/>
          <p:nvPr/>
        </p:nvSpPr>
        <p:spPr>
          <a:xfrm>
            <a:off x="5179627" y="4077729"/>
            <a:ext cx="957955" cy="369332"/>
          </a:xfrm>
          <a:prstGeom prst="rect">
            <a:avLst/>
          </a:prstGeom>
          <a:noFill/>
        </p:spPr>
        <p:txBody>
          <a:bodyPr wrap="none" rtlCol="0">
            <a:spAutoFit/>
          </a:bodyPr>
          <a:lstStyle/>
          <a:p>
            <a:r>
              <a:rPr lang="it-IT" b="1" dirty="0">
                <a:solidFill>
                  <a:schemeClr val="bg1">
                    <a:lumMod val="85000"/>
                  </a:schemeClr>
                </a:solidFill>
              </a:rPr>
              <a:t>Imprese</a:t>
            </a:r>
          </a:p>
        </p:txBody>
      </p:sp>
      <p:sp>
        <p:nvSpPr>
          <p:cNvPr id="61" name="CasellaDiTesto 60">
            <a:extLst>
              <a:ext uri="{FF2B5EF4-FFF2-40B4-BE49-F238E27FC236}">
                <a16:creationId xmlns:a16="http://schemas.microsoft.com/office/drawing/2014/main" id="{AFCC4BF1-30FF-430F-949C-9FA303637335}"/>
              </a:ext>
            </a:extLst>
          </p:cNvPr>
          <p:cNvSpPr txBox="1"/>
          <p:nvPr/>
        </p:nvSpPr>
        <p:spPr>
          <a:xfrm>
            <a:off x="3983155" y="4445027"/>
            <a:ext cx="1346844" cy="369332"/>
          </a:xfrm>
          <a:prstGeom prst="rect">
            <a:avLst/>
          </a:prstGeom>
          <a:noFill/>
        </p:spPr>
        <p:txBody>
          <a:bodyPr wrap="none" rtlCol="0">
            <a:spAutoFit/>
          </a:bodyPr>
          <a:lstStyle/>
          <a:p>
            <a:r>
              <a:rPr lang="it-IT" b="1" dirty="0">
                <a:solidFill>
                  <a:schemeClr val="bg1">
                    <a:lumMod val="85000"/>
                  </a:schemeClr>
                </a:solidFill>
              </a:rPr>
              <a:t>Associazioni</a:t>
            </a:r>
          </a:p>
        </p:txBody>
      </p:sp>
      <p:pic>
        <p:nvPicPr>
          <p:cNvPr id="62" name="Picture 2" descr="Terra - Wikipedia">
            <a:extLst>
              <a:ext uri="{FF2B5EF4-FFF2-40B4-BE49-F238E27FC236}">
                <a16:creationId xmlns:a16="http://schemas.microsoft.com/office/drawing/2014/main" id="{811BFF96-0795-4B04-8948-8058BBB5A362}"/>
              </a:ext>
            </a:extLst>
          </p:cNvPr>
          <p:cNvPicPr>
            <a:picLocks noChangeAspect="1" noChangeArrowheads="1"/>
          </p:cNvPicPr>
          <p:nvPr/>
        </p:nvPicPr>
        <p:blipFill>
          <a:blip r:embed="rId8">
            <a:lum bright="70000" contrast="-70000"/>
            <a:extLst>
              <a:ext uri="{BEBA8EAE-BF5A-486C-A8C5-ECC9F3942E4B}">
                <a14:imgProps xmlns:a14="http://schemas.microsoft.com/office/drawing/2010/main">
                  <a14:imgLayer r:embed="rId9">
                    <a14:imgEffect>
                      <a14:backgroundRemoval t="6667" b="92000" l="8889" r="92000">
                        <a14:foregroundMark x1="55556" y1="7111" x2="55556" y2="7111"/>
                        <a14:foregroundMark x1="92444" y1="50222" x2="92444" y2="50222"/>
                        <a14:foregroundMark x1="57778" y1="92444" x2="57778" y2="92444"/>
                        <a14:foregroundMark x1="8889" y1="51111" x2="8889"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7201346" y="2832953"/>
            <a:ext cx="804602" cy="804602"/>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D452F10D-1DC1-4029-94F7-B89641D107EA}"/>
              </a:ext>
            </a:extLst>
          </p:cNvPr>
          <p:cNvSpPr txBox="1"/>
          <p:nvPr/>
        </p:nvSpPr>
        <p:spPr>
          <a:xfrm>
            <a:off x="7138959" y="3597262"/>
            <a:ext cx="906980" cy="369332"/>
          </a:xfrm>
          <a:prstGeom prst="rect">
            <a:avLst/>
          </a:prstGeom>
          <a:noFill/>
        </p:spPr>
        <p:txBody>
          <a:bodyPr wrap="none" rtlCol="0">
            <a:spAutoFit/>
          </a:bodyPr>
          <a:lstStyle/>
          <a:p>
            <a:r>
              <a:rPr lang="it-IT" b="1" dirty="0">
                <a:solidFill>
                  <a:schemeClr val="bg1">
                    <a:lumMod val="85000"/>
                  </a:schemeClr>
                </a:solidFill>
              </a:rPr>
              <a:t>Pianeta</a:t>
            </a:r>
          </a:p>
        </p:txBody>
      </p:sp>
      <p:pic>
        <p:nvPicPr>
          <p:cNvPr id="56" name="Picture 10" descr="Icona del glifo nero dell'istituzione di stato - vettore stock 2255823 |  Crushpixel">
            <a:extLst>
              <a:ext uri="{FF2B5EF4-FFF2-40B4-BE49-F238E27FC236}">
                <a16:creationId xmlns:a16="http://schemas.microsoft.com/office/drawing/2014/main" id="{C46C6EB9-9903-4E5C-A3E0-46FBB79EA756}"/>
              </a:ext>
            </a:extLst>
          </p:cNvPr>
          <p:cNvPicPr>
            <a:picLocks noChangeAspect="1" noChangeArrowheads="1"/>
          </p:cNvPicPr>
          <p:nvPr/>
        </p:nvPicPr>
        <p:blipFill rotWithShape="1">
          <a:blip r:embed="rId10">
            <a:lum bright="70000" contrast="-70000"/>
            <a:extLst>
              <a:ext uri="{BEBA8EAE-BF5A-486C-A8C5-ECC9F3942E4B}">
                <a14:imgProps xmlns:a14="http://schemas.microsoft.com/office/drawing/2010/main">
                  <a14:imgLayer r:embed="rId11">
                    <a14:imgEffect>
                      <a14:backgroundRemoval t="22667" b="91556" l="20889" r="82667">
                        <a14:foregroundMark x1="57778" y1="38222" x2="57778" y2="38222"/>
                        <a14:foregroundMark x1="54667" y1="24000" x2="54667" y2="24000"/>
                        <a14:foregroundMark x1="54667" y1="24000" x2="54667" y2="24000"/>
                        <a14:foregroundMark x1="51111" y1="23111" x2="51111" y2="23111"/>
                        <a14:foregroundMark x1="54222" y1="45778" x2="54222" y2="45778"/>
                        <a14:foregroundMark x1="64889" y1="45333" x2="64889" y2="45333"/>
                        <a14:foregroundMark x1="35556" y1="45778" x2="35556" y2="45778"/>
                        <a14:foregroundMark x1="28000" y1="52000" x2="28000" y2="52000"/>
                        <a14:foregroundMark x1="30667" y1="59111" x2="30667" y2="59111"/>
                        <a14:foregroundMark x1="20889" y1="57333" x2="20889" y2="57333"/>
                        <a14:foregroundMark x1="25778" y1="60889" x2="25778" y2="60889"/>
                        <a14:foregroundMark x1="25778" y1="69778" x2="25778" y2="69778"/>
                        <a14:foregroundMark x1="73778" y1="60000" x2="73778" y2="60000"/>
                        <a14:foregroundMark x1="74667" y1="70222" x2="74667" y2="70222"/>
                        <a14:foregroundMark x1="77333" y1="51111" x2="77333" y2="51111"/>
                        <a14:foregroundMark x1="48889" y1="63111" x2="48889" y2="63111"/>
                        <a14:foregroundMark x1="57778" y1="62222" x2="57778" y2="62222"/>
                        <a14:foregroundMark x1="60444" y1="61333" x2="60444" y2="61333"/>
                        <a14:foregroundMark x1="65778" y1="61333" x2="65778" y2="61333"/>
                        <a14:foregroundMark x1="42667" y1="57333" x2="42667" y2="57333"/>
                        <a14:foregroundMark x1="38222" y1="57333" x2="38222" y2="57333"/>
                        <a14:foregroundMark x1="34667" y1="57778" x2="34667" y2="57778"/>
                        <a14:foregroundMark x1="47556" y1="72000" x2="47556" y2="72000"/>
                        <a14:foregroundMark x1="56889" y1="35556" x2="56889" y2="35556"/>
                        <a14:foregroundMark x1="47556" y1="37333" x2="47556" y2="37333"/>
                        <a14:foregroundMark x1="55556" y1="23111" x2="55556" y2="23111"/>
                        <a14:foregroundMark x1="77778" y1="29778" x2="77778" y2="29778"/>
                        <a14:foregroundMark x1="76000" y1="58222" x2="76000" y2="58222"/>
                        <a14:foregroundMark x1="72889" y1="58222" x2="72889" y2="58222"/>
                        <a14:foregroundMark x1="76000" y1="67556" x2="76000" y2="67556"/>
                        <a14:foregroundMark x1="74222" y1="66667" x2="74222" y2="66667"/>
                        <a14:foregroundMark x1="63556" y1="47111" x2="63556" y2="47111"/>
                        <a14:foregroundMark x1="64889" y1="49778" x2="64889" y2="49778"/>
                        <a14:foregroundMark x1="61778" y1="49778" x2="61778" y2="49778"/>
                        <a14:foregroundMark x1="58222" y1="49333" x2="58222" y2="49333"/>
                        <a14:foregroundMark x1="50667" y1="39556" x2="50667" y2="39556"/>
                        <a14:foregroundMark x1="58667" y1="42667" x2="58667" y2="42667"/>
                        <a14:foregroundMark x1="61333" y1="42667" x2="61333" y2="42667"/>
                        <a14:foregroundMark x1="48000" y1="40000" x2="48000" y2="40000"/>
                        <a14:foregroundMark x1="44000" y1="42667" x2="44000" y2="42667"/>
                        <a14:foregroundMark x1="41778" y1="44000" x2="41778" y2="44000"/>
                        <a14:foregroundMark x1="37778" y1="46222" x2="37778" y2="46222"/>
                        <a14:foregroundMark x1="39111" y1="42667" x2="39111" y2="42667"/>
                        <a14:foregroundMark x1="36000" y1="47111" x2="36000" y2="47111"/>
                        <a14:foregroundMark x1="33778" y1="49333" x2="33778" y2="49333"/>
                        <a14:foregroundMark x1="38667" y1="49778" x2="38667" y2="49778"/>
                        <a14:foregroundMark x1="43111" y1="50222" x2="43111" y2="50222"/>
                        <a14:foregroundMark x1="48889" y1="49778" x2="48889" y2="49778"/>
                        <a14:foregroundMark x1="55556" y1="53333" x2="55556" y2="53333"/>
                        <a14:foregroundMark x1="76889" y1="54222" x2="76889" y2="54222"/>
                        <a14:foregroundMark x1="73333" y1="54222" x2="73333" y2="54222"/>
                        <a14:foregroundMark x1="68889" y1="54222" x2="68889" y2="54222"/>
                        <a14:foregroundMark x1="79556" y1="53333" x2="79556" y2="53333"/>
                        <a14:foregroundMark x1="67556" y1="54667" x2="67556" y2="54667"/>
                        <a14:foregroundMark x1="67111" y1="60000" x2="67111" y2="60000"/>
                        <a14:foregroundMark x1="67111" y1="64889" x2="67111" y2="64889"/>
                        <a14:foregroundMark x1="67111" y1="71111" x2="67111" y2="71111"/>
                        <a14:foregroundMark x1="68000" y1="74667" x2="68000" y2="74667"/>
                        <a14:foregroundMark x1="32889" y1="70667" x2="32889" y2="70667"/>
                        <a14:foregroundMark x1="27556" y1="67111" x2="27556" y2="67111"/>
                        <a14:foregroundMark x1="26222" y1="58222" x2="26222" y2="58222"/>
                        <a14:foregroundMark x1="30667" y1="54222" x2="30667" y2="54222"/>
                        <a14:foregroundMark x1="24889" y1="54222" x2="24889" y2="54222"/>
                        <a14:foregroundMark x1="20889" y1="54222" x2="20889" y2="54222"/>
                        <a14:foregroundMark x1="36444" y1="52889" x2="36444" y2="52889"/>
                        <a14:foregroundMark x1="40444" y1="56444" x2="40444" y2="56444"/>
                        <a14:foregroundMark x1="44444" y1="58667" x2="44444" y2="58667"/>
                        <a14:foregroundMark x1="44889" y1="65333" x2="44889" y2="65333"/>
                        <a14:foregroundMark x1="40444" y1="64889" x2="40444" y2="64889"/>
                        <a14:foregroundMark x1="36889" y1="61333" x2="36889" y2="61333"/>
                        <a14:foregroundMark x1="62667" y1="58222" x2="62667" y2="58222"/>
                        <a14:foregroundMark x1="50222" y1="31111" x2="50222" y2="31111"/>
                        <a14:backgroundMark x1="81333" y1="31111" x2="81333" y2="31111"/>
                        <a14:backgroundMark x1="68444" y1="28000" x2="68444" y2="28000"/>
                      </a14:backgroundRemoval>
                    </a14:imgEffect>
                  </a14:imgLayer>
                </a14:imgProps>
              </a:ext>
              <a:ext uri="{28A0092B-C50C-407E-A947-70E740481C1C}">
                <a14:useLocalDpi xmlns:a14="http://schemas.microsoft.com/office/drawing/2010/main" val="0"/>
              </a:ext>
            </a:extLst>
          </a:blip>
          <a:srcRect l="15518" t="19453" r="8995"/>
          <a:stretch/>
        </p:blipFill>
        <p:spPr bwMode="auto">
          <a:xfrm>
            <a:off x="6138000" y="3096000"/>
            <a:ext cx="925319" cy="987350"/>
          </a:xfrm>
          <a:prstGeom prst="rect">
            <a:avLst/>
          </a:prstGeom>
          <a:noFill/>
          <a:extLst>
            <a:ext uri="{909E8E84-426E-40DD-AFC4-6F175D3DCCD1}">
              <a14:hiddenFill xmlns:a14="http://schemas.microsoft.com/office/drawing/2010/main">
                <a:solidFill>
                  <a:srgbClr val="FFFFFF"/>
                </a:solidFill>
              </a14:hiddenFill>
            </a:ext>
          </a:extLst>
        </p:spPr>
      </p:pic>
      <p:sp>
        <p:nvSpPr>
          <p:cNvPr id="64" name="Rettangolo con angoli arrotondati 63">
            <a:extLst>
              <a:ext uri="{FF2B5EF4-FFF2-40B4-BE49-F238E27FC236}">
                <a16:creationId xmlns:a16="http://schemas.microsoft.com/office/drawing/2014/main" id="{B79E528F-01C0-4F81-91AF-26451541BDE4}"/>
              </a:ext>
            </a:extLst>
          </p:cNvPr>
          <p:cNvSpPr/>
          <p:nvPr/>
        </p:nvSpPr>
        <p:spPr>
          <a:xfrm>
            <a:off x="4777135" y="5085929"/>
            <a:ext cx="1564956" cy="97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POSITIVE</a:t>
            </a:r>
          </a:p>
        </p:txBody>
      </p:sp>
      <p:sp>
        <p:nvSpPr>
          <p:cNvPr id="65" name="Rettangolo con angoli arrotondati 64">
            <a:extLst>
              <a:ext uri="{FF2B5EF4-FFF2-40B4-BE49-F238E27FC236}">
                <a16:creationId xmlns:a16="http://schemas.microsoft.com/office/drawing/2014/main" id="{496A5681-CB69-4290-852F-F3CD0F2ED787}"/>
              </a:ext>
            </a:extLst>
          </p:cNvPr>
          <p:cNvSpPr/>
          <p:nvPr/>
        </p:nvSpPr>
        <p:spPr>
          <a:xfrm>
            <a:off x="2306441" y="4869183"/>
            <a:ext cx="1564956" cy="9720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DILEMMI</a:t>
            </a:r>
          </a:p>
        </p:txBody>
      </p:sp>
      <p:pic>
        <p:nvPicPr>
          <p:cNvPr id="14" name="Immagine 13">
            <a:extLst>
              <a:ext uri="{FF2B5EF4-FFF2-40B4-BE49-F238E27FC236}">
                <a16:creationId xmlns:a16="http://schemas.microsoft.com/office/drawing/2014/main" id="{DEBC8756-9495-4608-820A-2F025DF42618}"/>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7356083" y="4423213"/>
            <a:ext cx="1612663" cy="1612663"/>
          </a:xfrm>
          <a:prstGeom prst="rect">
            <a:avLst/>
          </a:prstGeom>
        </p:spPr>
      </p:pic>
      <p:grpSp>
        <p:nvGrpSpPr>
          <p:cNvPr id="33" name="Gruppo 32">
            <a:extLst>
              <a:ext uri="{FF2B5EF4-FFF2-40B4-BE49-F238E27FC236}">
                <a16:creationId xmlns:a16="http://schemas.microsoft.com/office/drawing/2014/main" id="{5A0D79EA-7CD9-4AB9-AFB6-93734133DF88}"/>
              </a:ext>
            </a:extLst>
          </p:cNvPr>
          <p:cNvGrpSpPr/>
          <p:nvPr/>
        </p:nvGrpSpPr>
        <p:grpSpPr>
          <a:xfrm>
            <a:off x="1663093" y="3033729"/>
            <a:ext cx="559009" cy="1049533"/>
            <a:chOff x="2109687" y="3185523"/>
            <a:chExt cx="559009" cy="1049533"/>
          </a:xfrm>
        </p:grpSpPr>
        <p:pic>
          <p:nvPicPr>
            <p:cNvPr id="34" name="Immagine 33">
              <a:extLst>
                <a:ext uri="{FF2B5EF4-FFF2-40B4-BE49-F238E27FC236}">
                  <a16:creationId xmlns:a16="http://schemas.microsoft.com/office/drawing/2014/main" id="{ED242755-06B7-4FD2-92FE-DC8AFC3EAF52}"/>
                </a:ext>
              </a:extLst>
            </p:cNvPr>
            <p:cNvPicPr>
              <a:picLocks noChangeAspect="1"/>
            </p:cNvPicPr>
            <p:nvPr/>
          </p:nvPicPr>
          <p:blipFill rotWithShape="1">
            <a:blip r:embed="rId13">
              <a:extLst>
                <a:ext uri="{28A0092B-C50C-407E-A947-70E740481C1C}">
                  <a14:useLocalDpi xmlns:a14="http://schemas.microsoft.com/office/drawing/2010/main" val="0"/>
                </a:ext>
              </a:extLst>
            </a:blip>
            <a:srcRect l="33543" r="35302" b="9357"/>
            <a:stretch/>
          </p:blipFill>
          <p:spPr>
            <a:xfrm>
              <a:off x="2109687" y="3185523"/>
              <a:ext cx="332646" cy="1044000"/>
            </a:xfrm>
            <a:prstGeom prst="rect">
              <a:avLst/>
            </a:prstGeom>
          </p:spPr>
        </p:pic>
        <p:pic>
          <p:nvPicPr>
            <p:cNvPr id="35" name="Immagine 34">
              <a:extLst>
                <a:ext uri="{FF2B5EF4-FFF2-40B4-BE49-F238E27FC236}">
                  <a16:creationId xmlns:a16="http://schemas.microsoft.com/office/drawing/2014/main" id="{3F0E0DEC-BA47-4994-8816-1D1978245A87}"/>
                </a:ext>
              </a:extLst>
            </p:cNvPr>
            <p:cNvPicPr>
              <a:picLocks noChangeAspect="1"/>
            </p:cNvPicPr>
            <p:nvPr/>
          </p:nvPicPr>
          <p:blipFill rotWithShape="1">
            <a:blip r:embed="rId14">
              <a:extLst>
                <a:ext uri="{28A0092B-C50C-407E-A947-70E740481C1C}">
                  <a14:useLocalDpi xmlns:a14="http://schemas.microsoft.com/office/drawing/2010/main" val="0"/>
                </a:ext>
              </a:extLst>
            </a:blip>
            <a:srcRect l="14097" t="4421" r="31999" b="4920"/>
            <a:stretch/>
          </p:blipFill>
          <p:spPr>
            <a:xfrm>
              <a:off x="2390779" y="3263056"/>
              <a:ext cx="277917" cy="972000"/>
            </a:xfrm>
            <a:prstGeom prst="rect">
              <a:avLst/>
            </a:prstGeom>
          </p:spPr>
        </p:pic>
      </p:grpSp>
      <p:grpSp>
        <p:nvGrpSpPr>
          <p:cNvPr id="38" name="Gruppo 37">
            <a:extLst>
              <a:ext uri="{FF2B5EF4-FFF2-40B4-BE49-F238E27FC236}">
                <a16:creationId xmlns:a16="http://schemas.microsoft.com/office/drawing/2014/main" id="{52B4A711-5652-475C-9A5D-2F4603D0D64B}"/>
              </a:ext>
            </a:extLst>
          </p:cNvPr>
          <p:cNvGrpSpPr/>
          <p:nvPr/>
        </p:nvGrpSpPr>
        <p:grpSpPr>
          <a:xfrm>
            <a:off x="144000" y="1171184"/>
            <a:ext cx="2081367" cy="4825072"/>
            <a:chOff x="144000" y="1171184"/>
            <a:chExt cx="2081367" cy="4825072"/>
          </a:xfrm>
        </p:grpSpPr>
        <p:pic>
          <p:nvPicPr>
            <p:cNvPr id="39" name="Immagine 38">
              <a:extLst>
                <a:ext uri="{FF2B5EF4-FFF2-40B4-BE49-F238E27FC236}">
                  <a16:creationId xmlns:a16="http://schemas.microsoft.com/office/drawing/2014/main" id="{88ECC93F-B865-4FCC-8773-C01B371D6245}"/>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3820386" flipH="1">
              <a:off x="1576112" y="2372460"/>
              <a:ext cx="855064" cy="443447"/>
            </a:xfrm>
            <a:prstGeom prst="rect">
              <a:avLst/>
            </a:prstGeom>
          </p:spPr>
        </p:pic>
        <p:pic>
          <p:nvPicPr>
            <p:cNvPr id="40" name="Immagine 39">
              <a:extLst>
                <a:ext uri="{FF2B5EF4-FFF2-40B4-BE49-F238E27FC236}">
                  <a16:creationId xmlns:a16="http://schemas.microsoft.com/office/drawing/2014/main" id="{BF128D87-1B67-4832-ADD9-012B49D7660B}"/>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287409" flipH="1" flipV="1">
              <a:off x="1332319" y="4382515"/>
              <a:ext cx="852231" cy="552928"/>
            </a:xfrm>
            <a:prstGeom prst="rect">
              <a:avLst/>
            </a:prstGeom>
          </p:spPr>
        </p:pic>
        <p:grpSp>
          <p:nvGrpSpPr>
            <p:cNvPr id="41" name="Gruppo 40">
              <a:extLst>
                <a:ext uri="{FF2B5EF4-FFF2-40B4-BE49-F238E27FC236}">
                  <a16:creationId xmlns:a16="http://schemas.microsoft.com/office/drawing/2014/main" id="{1AF51A09-B2C8-47B7-B5E1-DF4C005C4746}"/>
                </a:ext>
              </a:extLst>
            </p:cNvPr>
            <p:cNvGrpSpPr>
              <a:grpSpLocks noChangeAspect="1"/>
            </p:cNvGrpSpPr>
            <p:nvPr/>
          </p:nvGrpSpPr>
          <p:grpSpPr>
            <a:xfrm>
              <a:off x="144000" y="4685116"/>
              <a:ext cx="1540800" cy="1311140"/>
              <a:chOff x="270000" y="1372614"/>
              <a:chExt cx="2416583" cy="2056386"/>
            </a:xfrm>
          </p:grpSpPr>
          <p:pic>
            <p:nvPicPr>
              <p:cNvPr id="46" name="Picture 2" descr="I migranti ambientali: la protezione umanitaria per il caso di disastro  ambientale – Ultim'ora">
                <a:extLst>
                  <a:ext uri="{FF2B5EF4-FFF2-40B4-BE49-F238E27FC236}">
                    <a16:creationId xmlns:a16="http://schemas.microsoft.com/office/drawing/2014/main" id="{9F131BB1-DA30-43F0-B63D-42A6CDC373F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000" y="1372614"/>
                <a:ext cx="135246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Il ministro Crosetto: «Infiltrati dei centri sociali nel corteo anti Meloni  degli studenti» - Torino Cronaca - Notizie da Torino e Piemonte">
                <a:extLst>
                  <a:ext uri="{FF2B5EF4-FFF2-40B4-BE49-F238E27FC236}">
                    <a16:creationId xmlns:a16="http://schemas.microsoft.com/office/drawing/2014/main" id="{3A5EE2B5-2C6A-4B30-B919-21973A46410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4126" y="1889976"/>
                <a:ext cx="1352457" cy="900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È vero che la povertà in Italia è triplicata negli ultimi 15 anni? |  Pagella Politica">
                <a:extLst>
                  <a:ext uri="{FF2B5EF4-FFF2-40B4-BE49-F238E27FC236}">
                    <a16:creationId xmlns:a16="http://schemas.microsoft.com/office/drawing/2014/main" id="{71A20C0E-E970-416A-9CC2-CBC93E0B370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6792" y="25290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uppo 41">
              <a:extLst>
                <a:ext uri="{FF2B5EF4-FFF2-40B4-BE49-F238E27FC236}">
                  <a16:creationId xmlns:a16="http://schemas.microsoft.com/office/drawing/2014/main" id="{FA1132CC-EA84-4BB0-85B6-A14C725B2485}"/>
                </a:ext>
              </a:extLst>
            </p:cNvPr>
            <p:cNvGrpSpPr>
              <a:grpSpLocks noChangeAspect="1"/>
            </p:cNvGrpSpPr>
            <p:nvPr/>
          </p:nvGrpSpPr>
          <p:grpSpPr>
            <a:xfrm>
              <a:off x="144000" y="1171184"/>
              <a:ext cx="1540800" cy="1369553"/>
              <a:chOff x="6611771" y="1929600"/>
              <a:chExt cx="2312629" cy="2055600"/>
            </a:xfrm>
          </p:grpSpPr>
          <p:pic>
            <p:nvPicPr>
              <p:cNvPr id="43" name="Picture 8" descr="Yosemite National Park">
                <a:extLst>
                  <a:ext uri="{FF2B5EF4-FFF2-40B4-BE49-F238E27FC236}">
                    <a16:creationId xmlns:a16="http://schemas.microsoft.com/office/drawing/2014/main" id="{D90EB212-DBA4-4C55-9F1E-C93EB07735DE}"/>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541"/>
              <a:stretch/>
            </p:blipFill>
            <p:spPr bwMode="auto">
              <a:xfrm>
                <a:off x="7527189" y="1929600"/>
                <a:ext cx="1357377" cy="90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L'uomo è un animale sociale...l'importanza del gruppo! (NOI CI  SIAMO...anche su Facebook!) - Studio Armonia - Studio Armonia">
                <a:extLst>
                  <a:ext uri="{FF2B5EF4-FFF2-40B4-BE49-F238E27FC236}">
                    <a16:creationId xmlns:a16="http://schemas.microsoft.com/office/drawing/2014/main" id="{4F9BB252-ABE4-46E7-A3B2-A9E48D670CE4}"/>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6004" r="-1"/>
              <a:stretch/>
            </p:blipFill>
            <p:spPr bwMode="auto">
              <a:xfrm>
                <a:off x="6611771" y="2446057"/>
                <a:ext cx="1357376" cy="90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La Definizione di Benessere Psicologico - Claudio Cresti - Psicologo  specialista Livorno">
                <a:extLst>
                  <a:ext uri="{FF2B5EF4-FFF2-40B4-BE49-F238E27FC236}">
                    <a16:creationId xmlns:a16="http://schemas.microsoft.com/office/drawing/2014/main" id="{0DC50D7C-3336-461A-9160-C5807FBC5818}"/>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7158"/>
              <a:stretch/>
            </p:blipFill>
            <p:spPr bwMode="auto">
              <a:xfrm>
                <a:off x="7567023" y="30852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86713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911BF-C646-05A1-BFC8-D38827DC3E33}"/>
            </a:ext>
          </a:extLst>
        </p:cNvPr>
        <p:cNvGrpSpPr/>
        <p:nvPr/>
      </p:nvGrpSpPr>
      <p:grpSpPr>
        <a:xfrm>
          <a:off x="0" y="0"/>
          <a:ext cx="0" cy="0"/>
          <a:chOff x="0" y="0"/>
          <a:chExt cx="0" cy="0"/>
        </a:xfrm>
      </p:grpSpPr>
      <p:sp>
        <p:nvSpPr>
          <p:cNvPr id="4" name="Titolo 3">
            <a:extLst>
              <a:ext uri="{FF2B5EF4-FFF2-40B4-BE49-F238E27FC236}">
                <a16:creationId xmlns:a16="http://schemas.microsoft.com/office/drawing/2014/main" id="{1493063B-8B46-AB0B-8DA7-0BE317B0EC2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r>
              <a:rPr lang="it-IT" sz="2800" b="0" spc="-1" dirty="0">
                <a:latin typeface="+mn-lt"/>
                <a:cs typeface="+mj-cs"/>
              </a:rPr>
              <a:t>Teorie ATTIVE – I movimenti per l’ambiente</a:t>
            </a:r>
            <a:endParaRPr lang="it-IT" sz="2000" b="0" i="0" dirty="0">
              <a:solidFill>
                <a:srgbClr val="00A197"/>
              </a:solidFill>
              <a:effectLst/>
              <a:latin typeface="Roboto" panose="02000000000000000000" pitchFamily="2" charset="0"/>
            </a:endParaRPr>
          </a:p>
          <a:p>
            <a:endParaRPr lang="it-IT" sz="2800" b="0" spc="-1" dirty="0">
              <a:latin typeface="+mn-lt"/>
              <a:cs typeface="+mj-cs"/>
            </a:endParaRPr>
          </a:p>
        </p:txBody>
      </p:sp>
      <p:sp>
        <p:nvSpPr>
          <p:cNvPr id="7" name="CasellaDiTesto 6">
            <a:extLst>
              <a:ext uri="{FF2B5EF4-FFF2-40B4-BE49-F238E27FC236}">
                <a16:creationId xmlns:a16="http://schemas.microsoft.com/office/drawing/2014/main" id="{B535C3F4-68D3-40F5-D186-8F759F7373FB}"/>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16</a:t>
            </a:r>
          </a:p>
        </p:txBody>
      </p:sp>
      <p:pic>
        <p:nvPicPr>
          <p:cNvPr id="8" name="Immagine 7">
            <a:extLst>
              <a:ext uri="{FF2B5EF4-FFF2-40B4-BE49-F238E27FC236}">
                <a16:creationId xmlns:a16="http://schemas.microsoft.com/office/drawing/2014/main" id="{95CB75EE-AA1F-915B-1894-B48BFFCF64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17" name="Immagine 16">
            <a:extLst>
              <a:ext uri="{FF2B5EF4-FFF2-40B4-BE49-F238E27FC236}">
                <a16:creationId xmlns:a16="http://schemas.microsoft.com/office/drawing/2014/main" id="{F83BD249-93F0-4324-BCDD-346CBE672949}"/>
              </a:ext>
            </a:extLst>
          </p:cNvPr>
          <p:cNvPicPr>
            <a:picLocks noChangeAspect="1"/>
          </p:cNvPicPr>
          <p:nvPr/>
        </p:nvPicPr>
        <p:blipFill>
          <a:blip r:embed="rId4"/>
          <a:stretch>
            <a:fillRect/>
          </a:stretch>
        </p:blipFill>
        <p:spPr>
          <a:xfrm>
            <a:off x="234000" y="1339200"/>
            <a:ext cx="1230817" cy="1063336"/>
          </a:xfrm>
          <a:prstGeom prst="rect">
            <a:avLst/>
          </a:prstGeom>
        </p:spPr>
      </p:pic>
      <p:sp>
        <p:nvSpPr>
          <p:cNvPr id="2" name="CasellaDiTesto 1">
            <a:extLst>
              <a:ext uri="{FF2B5EF4-FFF2-40B4-BE49-F238E27FC236}">
                <a16:creationId xmlns:a16="http://schemas.microsoft.com/office/drawing/2014/main" id="{13745ABC-6FEA-43C9-AFAA-C5DBE6CA7E61}"/>
              </a:ext>
            </a:extLst>
          </p:cNvPr>
          <p:cNvSpPr txBox="1"/>
          <p:nvPr/>
        </p:nvSpPr>
        <p:spPr>
          <a:xfrm>
            <a:off x="1854558" y="1670813"/>
            <a:ext cx="6765506" cy="400110"/>
          </a:xfrm>
          <a:prstGeom prst="rect">
            <a:avLst/>
          </a:prstGeom>
          <a:noFill/>
        </p:spPr>
        <p:txBody>
          <a:bodyPr wrap="none" rtlCol="0">
            <a:spAutoFit/>
          </a:bodyPr>
          <a:lstStyle/>
          <a:p>
            <a:r>
              <a:rPr lang="it-IT" sz="2000" dirty="0"/>
              <a:t>La più grande </a:t>
            </a:r>
            <a:r>
              <a:rPr lang="it-IT" sz="2000" b="1" dirty="0">
                <a:solidFill>
                  <a:srgbClr val="00A197"/>
                </a:solidFill>
              </a:rPr>
              <a:t>organizzazione</a:t>
            </a:r>
            <a:r>
              <a:rPr lang="it-IT" sz="2000" dirty="0"/>
              <a:t> per la </a:t>
            </a:r>
            <a:r>
              <a:rPr lang="it-IT" sz="2000" b="1" dirty="0">
                <a:solidFill>
                  <a:srgbClr val="00A197"/>
                </a:solidFill>
              </a:rPr>
              <a:t>conservazione</a:t>
            </a:r>
            <a:r>
              <a:rPr lang="it-IT" sz="2000" dirty="0"/>
              <a:t> della </a:t>
            </a:r>
            <a:r>
              <a:rPr lang="it-IT" sz="2000" b="1" dirty="0">
                <a:solidFill>
                  <a:srgbClr val="00A197"/>
                </a:solidFill>
              </a:rPr>
              <a:t>natura</a:t>
            </a:r>
          </a:p>
        </p:txBody>
      </p:sp>
      <p:pic>
        <p:nvPicPr>
          <p:cNvPr id="3076" name="Picture 4" descr="File:Greenpeace logo.svg - Wikipedia">
            <a:extLst>
              <a:ext uri="{FF2B5EF4-FFF2-40B4-BE49-F238E27FC236}">
                <a16:creationId xmlns:a16="http://schemas.microsoft.com/office/drawing/2014/main" id="{D0DBD79E-A071-42DD-9B7E-DB4FC2BC3B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00" y="2612546"/>
            <a:ext cx="2899269" cy="44682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3DC5F16A-C00F-4973-A927-6AD7C6CA0117}"/>
              </a:ext>
            </a:extLst>
          </p:cNvPr>
          <p:cNvSpPr txBox="1"/>
          <p:nvPr/>
        </p:nvSpPr>
        <p:spPr>
          <a:xfrm>
            <a:off x="3446328" y="2480885"/>
            <a:ext cx="5427672" cy="707886"/>
          </a:xfrm>
          <a:prstGeom prst="rect">
            <a:avLst/>
          </a:prstGeom>
          <a:noFill/>
        </p:spPr>
        <p:txBody>
          <a:bodyPr wrap="square" rtlCol="0">
            <a:spAutoFit/>
          </a:bodyPr>
          <a:lstStyle/>
          <a:p>
            <a:r>
              <a:rPr lang="it-IT" sz="2000" b="1" dirty="0">
                <a:solidFill>
                  <a:srgbClr val="00A197"/>
                </a:solidFill>
              </a:rPr>
              <a:t>Organizzazione</a:t>
            </a:r>
            <a:r>
              <a:rPr lang="it-IT" sz="2000" dirty="0"/>
              <a:t> non governativa </a:t>
            </a:r>
            <a:r>
              <a:rPr lang="it-IT" sz="2000" b="1" dirty="0">
                <a:solidFill>
                  <a:srgbClr val="00A197"/>
                </a:solidFill>
              </a:rPr>
              <a:t>ambientalista</a:t>
            </a:r>
            <a:r>
              <a:rPr lang="it-IT" sz="2000" dirty="0"/>
              <a:t> e </a:t>
            </a:r>
            <a:r>
              <a:rPr lang="it-IT" sz="2000" b="1" dirty="0">
                <a:solidFill>
                  <a:srgbClr val="00A197"/>
                </a:solidFill>
              </a:rPr>
              <a:t>pacifista</a:t>
            </a:r>
            <a:r>
              <a:rPr lang="it-IT" sz="2000" dirty="0"/>
              <a:t> fondata a Vancouver nel 1971.</a:t>
            </a:r>
          </a:p>
        </p:txBody>
      </p:sp>
      <p:pic>
        <p:nvPicPr>
          <p:cNvPr id="3078" name="Picture 6" descr="File:Logo extinction rebellion.svg - Wikimedia Commons">
            <a:extLst>
              <a:ext uri="{FF2B5EF4-FFF2-40B4-BE49-F238E27FC236}">
                <a16:creationId xmlns:a16="http://schemas.microsoft.com/office/drawing/2014/main" id="{BFF83319-16EC-4ED8-AE58-1615FE7BEE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000" y="3377915"/>
            <a:ext cx="2359981" cy="78261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32236514-C2A1-4399-A92E-685091C7BAAF}"/>
              </a:ext>
            </a:extLst>
          </p:cNvPr>
          <p:cNvSpPr txBox="1"/>
          <p:nvPr/>
        </p:nvSpPr>
        <p:spPr>
          <a:xfrm>
            <a:off x="3446328" y="3398990"/>
            <a:ext cx="5427672" cy="707886"/>
          </a:xfrm>
          <a:prstGeom prst="rect">
            <a:avLst/>
          </a:prstGeom>
          <a:noFill/>
        </p:spPr>
        <p:txBody>
          <a:bodyPr wrap="square" rtlCol="0">
            <a:spAutoFit/>
          </a:bodyPr>
          <a:lstStyle/>
          <a:p>
            <a:r>
              <a:rPr lang="it-IT" sz="2000" b="1" dirty="0">
                <a:solidFill>
                  <a:srgbClr val="00A197"/>
                </a:solidFill>
              </a:rPr>
              <a:t>Organizzazione</a:t>
            </a:r>
            <a:r>
              <a:rPr lang="it-IT" sz="2000" dirty="0"/>
              <a:t> che vuole esercitare </a:t>
            </a:r>
            <a:r>
              <a:rPr lang="it-IT" sz="2000" b="1" dirty="0">
                <a:solidFill>
                  <a:srgbClr val="00A197"/>
                </a:solidFill>
              </a:rPr>
              <a:t>pressione</a:t>
            </a:r>
            <a:r>
              <a:rPr lang="it-IT" sz="2000" dirty="0"/>
              <a:t> sulle </a:t>
            </a:r>
            <a:r>
              <a:rPr lang="it-IT" sz="2000" b="1" dirty="0">
                <a:solidFill>
                  <a:srgbClr val="00A197"/>
                </a:solidFill>
              </a:rPr>
              <a:t>istituzioni</a:t>
            </a:r>
            <a:r>
              <a:rPr lang="it-IT" sz="2000" dirty="0"/>
              <a:t> mediante </a:t>
            </a:r>
            <a:r>
              <a:rPr lang="it-IT" sz="2000" b="1" dirty="0">
                <a:solidFill>
                  <a:srgbClr val="00A197"/>
                </a:solidFill>
              </a:rPr>
              <a:t>azioni</a:t>
            </a:r>
            <a:r>
              <a:rPr lang="it-IT" sz="2000" dirty="0"/>
              <a:t> di </a:t>
            </a:r>
            <a:r>
              <a:rPr lang="it-IT" sz="2000" b="1" dirty="0">
                <a:solidFill>
                  <a:srgbClr val="00A197"/>
                </a:solidFill>
              </a:rPr>
              <a:t>disobbedienza</a:t>
            </a:r>
          </a:p>
        </p:txBody>
      </p:sp>
      <p:pic>
        <p:nvPicPr>
          <p:cNvPr id="3080" name="Picture 8" descr="Fridays For Future – Strike Resources and Materials">
            <a:extLst>
              <a:ext uri="{FF2B5EF4-FFF2-40B4-BE49-F238E27FC236}">
                <a16:creationId xmlns:a16="http://schemas.microsoft.com/office/drawing/2014/main" id="{72B9AA87-F25D-4036-AA6F-06710D6B9C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000" y="4479077"/>
            <a:ext cx="1311792" cy="1311792"/>
          </a:xfrm>
          <a:prstGeom prst="rect">
            <a:avLst/>
          </a:prstGeom>
          <a:noFill/>
          <a:extLst>
            <a:ext uri="{909E8E84-426E-40DD-AFC4-6F175D3DCCD1}">
              <a14:hiddenFill xmlns:a14="http://schemas.microsoft.com/office/drawing/2010/main">
                <a:solidFill>
                  <a:srgbClr val="FFFFFF"/>
                </a:solidFill>
              </a14:hiddenFill>
            </a:ext>
          </a:extLst>
        </p:spPr>
      </p:pic>
      <p:sp>
        <p:nvSpPr>
          <p:cNvPr id="25" name="CasellaDiTesto 24">
            <a:extLst>
              <a:ext uri="{FF2B5EF4-FFF2-40B4-BE49-F238E27FC236}">
                <a16:creationId xmlns:a16="http://schemas.microsoft.com/office/drawing/2014/main" id="{E3534413-3563-43CD-9E08-D67BDB1FC483}"/>
              </a:ext>
            </a:extLst>
          </p:cNvPr>
          <p:cNvSpPr txBox="1"/>
          <p:nvPr/>
        </p:nvSpPr>
        <p:spPr>
          <a:xfrm>
            <a:off x="1789389" y="4531834"/>
            <a:ext cx="3034860" cy="1631216"/>
          </a:xfrm>
          <a:prstGeom prst="rect">
            <a:avLst/>
          </a:prstGeom>
          <a:noFill/>
        </p:spPr>
        <p:txBody>
          <a:bodyPr wrap="square" rtlCol="0">
            <a:spAutoFit/>
          </a:bodyPr>
          <a:lstStyle/>
          <a:p>
            <a:pPr algn="just"/>
            <a:r>
              <a:rPr lang="it-IT" sz="2000" b="1" dirty="0">
                <a:solidFill>
                  <a:srgbClr val="00A197"/>
                </a:solidFill>
              </a:rPr>
              <a:t>Movimento</a:t>
            </a:r>
            <a:r>
              <a:rPr lang="it-IT" sz="2000" dirty="0"/>
              <a:t> </a:t>
            </a:r>
            <a:r>
              <a:rPr lang="it-IT" sz="2000" b="1" dirty="0">
                <a:solidFill>
                  <a:srgbClr val="00A197"/>
                </a:solidFill>
              </a:rPr>
              <a:t>ambientalista</a:t>
            </a:r>
            <a:r>
              <a:rPr lang="it-IT" sz="2000" dirty="0"/>
              <a:t> </a:t>
            </a:r>
            <a:r>
              <a:rPr lang="it-IT" sz="2000" b="1" dirty="0">
                <a:solidFill>
                  <a:srgbClr val="00A197"/>
                </a:solidFill>
              </a:rPr>
              <a:t>internazionale</a:t>
            </a:r>
            <a:r>
              <a:rPr lang="it-IT" sz="2000" dirty="0"/>
              <a:t> nato nell'agosto 2018, con lo sciopero di </a:t>
            </a:r>
            <a:r>
              <a:rPr lang="it-IT" sz="2000" b="1" dirty="0">
                <a:solidFill>
                  <a:srgbClr val="00A197"/>
                </a:solidFill>
              </a:rPr>
              <a:t>Greta</a:t>
            </a:r>
            <a:r>
              <a:rPr lang="it-IT" sz="2000" dirty="0"/>
              <a:t> </a:t>
            </a:r>
            <a:r>
              <a:rPr lang="it-IT" sz="2000" b="1" dirty="0" err="1">
                <a:solidFill>
                  <a:srgbClr val="00A197"/>
                </a:solidFill>
              </a:rPr>
              <a:t>Thunberg</a:t>
            </a:r>
            <a:r>
              <a:rPr lang="it-IT" sz="2000" dirty="0"/>
              <a:t>.</a:t>
            </a:r>
            <a:endParaRPr lang="it-IT" sz="2000" b="1" dirty="0">
              <a:solidFill>
                <a:srgbClr val="00A197"/>
              </a:solidFill>
            </a:endParaRPr>
          </a:p>
        </p:txBody>
      </p:sp>
      <p:sp>
        <p:nvSpPr>
          <p:cNvPr id="27" name="CasellaDiTesto 26">
            <a:extLst>
              <a:ext uri="{FF2B5EF4-FFF2-40B4-BE49-F238E27FC236}">
                <a16:creationId xmlns:a16="http://schemas.microsoft.com/office/drawing/2014/main" id="{7634A699-62C7-4B44-9F12-2239171DFEFF}"/>
              </a:ext>
            </a:extLst>
          </p:cNvPr>
          <p:cNvSpPr txBox="1"/>
          <p:nvPr/>
        </p:nvSpPr>
        <p:spPr>
          <a:xfrm>
            <a:off x="5963602" y="4106876"/>
            <a:ext cx="3034860" cy="1015663"/>
          </a:xfrm>
          <a:prstGeom prst="rect">
            <a:avLst/>
          </a:prstGeom>
          <a:noFill/>
        </p:spPr>
        <p:txBody>
          <a:bodyPr wrap="square" rtlCol="0">
            <a:spAutoFit/>
          </a:bodyPr>
          <a:lstStyle/>
          <a:p>
            <a:r>
              <a:rPr lang="it-IT" sz="2000" b="1" dirty="0">
                <a:solidFill>
                  <a:srgbClr val="00A197"/>
                </a:solidFill>
              </a:rPr>
              <a:t>Severn </a:t>
            </a:r>
            <a:r>
              <a:rPr lang="it-IT" sz="2000" b="1" dirty="0" err="1">
                <a:solidFill>
                  <a:srgbClr val="00A197"/>
                </a:solidFill>
              </a:rPr>
              <a:t>Cullis</a:t>
            </a:r>
            <a:r>
              <a:rPr lang="it-IT" sz="2000" b="1" dirty="0">
                <a:solidFill>
                  <a:srgbClr val="00A197"/>
                </a:solidFill>
              </a:rPr>
              <a:t>-Suzuki </a:t>
            </a:r>
            <a:r>
              <a:rPr lang="it-IT" sz="2000" dirty="0"/>
              <a:t>(1992)</a:t>
            </a:r>
          </a:p>
          <a:p>
            <a:r>
              <a:rPr lang="it-IT" sz="2000" b="1" dirty="0">
                <a:solidFill>
                  <a:srgbClr val="00A197"/>
                </a:solidFill>
              </a:rPr>
              <a:t> </a:t>
            </a:r>
            <a:r>
              <a:rPr lang="it-IT" sz="2000" dirty="0"/>
              <a:t>A</a:t>
            </a:r>
            <a:r>
              <a:rPr lang="it-IT" sz="2000" i="0" dirty="0">
                <a:effectLst/>
              </a:rPr>
              <a:t>ntesignana dei giovani attivisti</a:t>
            </a:r>
          </a:p>
        </p:txBody>
      </p:sp>
      <p:pic>
        <p:nvPicPr>
          <p:cNvPr id="30" name="Immagine 29">
            <a:extLst>
              <a:ext uri="{FF2B5EF4-FFF2-40B4-BE49-F238E27FC236}">
                <a16:creationId xmlns:a16="http://schemas.microsoft.com/office/drawing/2014/main" id="{8CC38447-94AD-42EA-90DC-89932520C779}"/>
              </a:ext>
            </a:extLst>
          </p:cNvPr>
          <p:cNvPicPr>
            <a:picLocks noChangeAspect="1"/>
          </p:cNvPicPr>
          <p:nvPr/>
        </p:nvPicPr>
        <p:blipFill>
          <a:blip r:embed="rId8"/>
          <a:stretch>
            <a:fillRect/>
          </a:stretch>
        </p:blipFill>
        <p:spPr>
          <a:xfrm>
            <a:off x="5058770" y="4240178"/>
            <a:ext cx="907557" cy="707996"/>
          </a:xfrm>
          <a:prstGeom prst="rect">
            <a:avLst/>
          </a:prstGeom>
        </p:spPr>
      </p:pic>
      <p:pic>
        <p:nvPicPr>
          <p:cNvPr id="31" name="Immagine 30">
            <a:extLst>
              <a:ext uri="{FF2B5EF4-FFF2-40B4-BE49-F238E27FC236}">
                <a16:creationId xmlns:a16="http://schemas.microsoft.com/office/drawing/2014/main" id="{97FFABCA-5B65-4C56-869E-F68CB4FD3626}"/>
              </a:ext>
            </a:extLst>
          </p:cNvPr>
          <p:cNvPicPr>
            <a:picLocks noChangeAspect="1"/>
          </p:cNvPicPr>
          <p:nvPr/>
        </p:nvPicPr>
        <p:blipFill>
          <a:blip r:embed="rId9"/>
          <a:stretch>
            <a:fillRect/>
          </a:stretch>
        </p:blipFill>
        <p:spPr>
          <a:xfrm>
            <a:off x="6883984" y="5099939"/>
            <a:ext cx="1413744" cy="876793"/>
          </a:xfrm>
          <a:prstGeom prst="rect">
            <a:avLst/>
          </a:prstGeom>
        </p:spPr>
      </p:pic>
      <p:pic>
        <p:nvPicPr>
          <p:cNvPr id="32" name="Immagine 31">
            <a:extLst>
              <a:ext uri="{FF2B5EF4-FFF2-40B4-BE49-F238E27FC236}">
                <a16:creationId xmlns:a16="http://schemas.microsoft.com/office/drawing/2014/main" id="{243EA613-EF0C-4638-B15A-79ACD4A68228}"/>
              </a:ext>
            </a:extLst>
          </p:cNvPr>
          <p:cNvPicPr>
            <a:picLocks noChangeAspect="1"/>
          </p:cNvPicPr>
          <p:nvPr/>
        </p:nvPicPr>
        <p:blipFill>
          <a:blip r:embed="rId10">
            <a:duotone>
              <a:schemeClr val="accent1">
                <a:shade val="45000"/>
                <a:satMod val="135000"/>
              </a:schemeClr>
              <a:prstClr val="white"/>
            </a:duotone>
            <a:extLst>
              <a:ext uri="{BEBA8EAE-BF5A-486C-A8C5-ECC9F3942E4B}">
                <a14:imgProps xmlns:a14="http://schemas.microsoft.com/office/drawing/2010/main">
                  <a14:imgLayer r:embed="rId11">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671791" flipH="1">
            <a:off x="5523702" y="5198939"/>
            <a:ext cx="1272925" cy="643183"/>
          </a:xfrm>
          <a:prstGeom prst="rect">
            <a:avLst/>
          </a:prstGeom>
        </p:spPr>
      </p:pic>
    </p:spTree>
    <p:extLst>
      <p:ext uri="{BB962C8B-B14F-4D97-AF65-F5344CB8AC3E}">
        <p14:creationId xmlns:p14="http://schemas.microsoft.com/office/powerpoint/2010/main" val="1730024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DD864-DDE8-B46C-5E9E-0C641A1CC392}"/>
            </a:ext>
          </a:extLst>
        </p:cNvPr>
        <p:cNvGrpSpPr/>
        <p:nvPr/>
      </p:nvGrpSpPr>
      <p:grpSpPr>
        <a:xfrm>
          <a:off x="0" y="0"/>
          <a:ext cx="0" cy="0"/>
          <a:chOff x="0" y="0"/>
          <a:chExt cx="0" cy="0"/>
        </a:xfrm>
      </p:grpSpPr>
      <p:sp>
        <p:nvSpPr>
          <p:cNvPr id="6" name="Segnaposto contenuto 4">
            <a:extLst>
              <a:ext uri="{FF2B5EF4-FFF2-40B4-BE49-F238E27FC236}">
                <a16:creationId xmlns:a16="http://schemas.microsoft.com/office/drawing/2014/main" id="{9D9655BF-DFE3-0FC6-EFE2-24608DF8284A}"/>
              </a:ext>
            </a:extLst>
          </p:cNvPr>
          <p:cNvSpPr txBox="1">
            <a:spLocks/>
          </p:cNvSpPr>
          <p:nvPr/>
        </p:nvSpPr>
        <p:spPr>
          <a:xfrm>
            <a:off x="234000" y="3228198"/>
            <a:ext cx="4282750" cy="2884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000" b="1" dirty="0">
                <a:solidFill>
                  <a:srgbClr val="00A197"/>
                </a:solidFill>
              </a:rPr>
              <a:t>1 - Gli influencer:  </a:t>
            </a:r>
          </a:p>
          <a:p>
            <a:pPr marL="0" indent="0">
              <a:spcBef>
                <a:spcPts val="600"/>
              </a:spcBef>
              <a:buFont typeface="Arial" panose="020B0604020202020204" pitchFamily="34" charset="0"/>
              <a:buNone/>
            </a:pPr>
            <a:r>
              <a:rPr lang="it-IT" sz="1800" b="1" i="1" dirty="0">
                <a:solidFill>
                  <a:srgbClr val="00A197"/>
                </a:solidFill>
              </a:rPr>
              <a:t>Greta</a:t>
            </a:r>
            <a:r>
              <a:rPr lang="it-IT" sz="1800" b="1" dirty="0">
                <a:solidFill>
                  <a:srgbClr val="00A197"/>
                </a:solidFill>
              </a:rPr>
              <a:t> </a:t>
            </a:r>
            <a:r>
              <a:rPr lang="it-IT" sz="1800" b="1" i="1" dirty="0">
                <a:solidFill>
                  <a:srgbClr val="00A197"/>
                </a:solidFill>
              </a:rPr>
              <a:t>Thunberg</a:t>
            </a:r>
            <a:r>
              <a:rPr lang="it-IT" sz="1800" dirty="0">
                <a:solidFill>
                  <a:srgbClr val="000000"/>
                </a:solidFill>
              </a:rPr>
              <a:t>, </a:t>
            </a:r>
            <a:r>
              <a:rPr lang="it-IT" sz="1800" i="1" dirty="0">
                <a:solidFill>
                  <a:srgbClr val="000000"/>
                </a:solidFill>
              </a:rPr>
              <a:t>attivista ambientale; </a:t>
            </a:r>
          </a:p>
          <a:p>
            <a:pPr marL="0" indent="0">
              <a:spcBef>
                <a:spcPts val="600"/>
              </a:spcBef>
              <a:buFont typeface="Arial" panose="020B0604020202020204" pitchFamily="34" charset="0"/>
              <a:buNone/>
            </a:pPr>
            <a:r>
              <a:rPr lang="it-IT" sz="1800" b="1" i="1" dirty="0">
                <a:solidFill>
                  <a:srgbClr val="00A197"/>
                </a:solidFill>
              </a:rPr>
              <a:t>Jane</a:t>
            </a:r>
            <a:r>
              <a:rPr lang="it-IT" sz="1800" b="1" dirty="0">
                <a:solidFill>
                  <a:srgbClr val="000000"/>
                </a:solidFill>
              </a:rPr>
              <a:t> </a:t>
            </a:r>
            <a:r>
              <a:rPr lang="it-IT" sz="1800" b="1" i="1" dirty="0">
                <a:solidFill>
                  <a:srgbClr val="00A197"/>
                </a:solidFill>
              </a:rPr>
              <a:t>Goodall</a:t>
            </a:r>
            <a:r>
              <a:rPr lang="it-IT" sz="1800" dirty="0">
                <a:solidFill>
                  <a:srgbClr val="000000"/>
                </a:solidFill>
              </a:rPr>
              <a:t>, </a:t>
            </a:r>
            <a:r>
              <a:rPr lang="it-IT" sz="1800" i="1" dirty="0">
                <a:solidFill>
                  <a:srgbClr val="000000"/>
                </a:solidFill>
              </a:rPr>
              <a:t>primatologa e attivista </a:t>
            </a:r>
          </a:p>
          <a:p>
            <a:pPr marL="0" indent="0">
              <a:spcBef>
                <a:spcPts val="600"/>
              </a:spcBef>
              <a:buFont typeface="Arial" panose="020B0604020202020204" pitchFamily="34" charset="0"/>
              <a:buNone/>
            </a:pPr>
            <a:r>
              <a:rPr lang="it-IT" sz="1800" b="1" i="1" dirty="0">
                <a:solidFill>
                  <a:srgbClr val="00A197"/>
                </a:solidFill>
              </a:rPr>
              <a:t>David</a:t>
            </a:r>
            <a:r>
              <a:rPr lang="it-IT" sz="1800" b="1" dirty="0">
                <a:solidFill>
                  <a:srgbClr val="000000"/>
                </a:solidFill>
              </a:rPr>
              <a:t> </a:t>
            </a:r>
            <a:r>
              <a:rPr lang="it-IT" sz="1800" b="1" i="1" dirty="0">
                <a:solidFill>
                  <a:srgbClr val="00A197"/>
                </a:solidFill>
              </a:rPr>
              <a:t>Attenborough</a:t>
            </a:r>
            <a:r>
              <a:rPr lang="it-IT" sz="1800" dirty="0">
                <a:solidFill>
                  <a:srgbClr val="000000"/>
                </a:solidFill>
              </a:rPr>
              <a:t>, </a:t>
            </a:r>
            <a:r>
              <a:rPr lang="it-IT" sz="1800" i="1" dirty="0">
                <a:solidFill>
                  <a:srgbClr val="000000"/>
                </a:solidFill>
              </a:rPr>
              <a:t>divulgatore scientifico e naturalista</a:t>
            </a:r>
          </a:p>
          <a:p>
            <a:pPr marL="0" indent="0">
              <a:buFont typeface="Arial" panose="020B0604020202020204" pitchFamily="34" charset="0"/>
              <a:buNone/>
            </a:pPr>
            <a:r>
              <a:rPr lang="it-IT" sz="2000" b="1" dirty="0">
                <a:solidFill>
                  <a:srgbClr val="00A197"/>
                </a:solidFill>
              </a:rPr>
              <a:t>2 - Gli attivisti</a:t>
            </a:r>
          </a:p>
          <a:p>
            <a:pPr marL="0" indent="0">
              <a:spcBef>
                <a:spcPts val="600"/>
              </a:spcBef>
              <a:buFont typeface="Arial" panose="020B0604020202020204" pitchFamily="34" charset="0"/>
              <a:buNone/>
            </a:pPr>
            <a:r>
              <a:rPr lang="it-IT" sz="1800" b="1" i="1" dirty="0">
                <a:solidFill>
                  <a:srgbClr val="00A197"/>
                </a:solidFill>
              </a:rPr>
              <a:t>Vanessa</a:t>
            </a:r>
            <a:r>
              <a:rPr lang="it-IT" sz="1800" b="1" dirty="0">
                <a:solidFill>
                  <a:srgbClr val="000000"/>
                </a:solidFill>
              </a:rPr>
              <a:t> </a:t>
            </a:r>
            <a:r>
              <a:rPr lang="it-IT" sz="1800" b="1" i="1" dirty="0" err="1">
                <a:solidFill>
                  <a:srgbClr val="00A197"/>
                </a:solidFill>
              </a:rPr>
              <a:t>Nakate</a:t>
            </a:r>
            <a:r>
              <a:rPr lang="it-IT" sz="1800" b="1" dirty="0">
                <a:solidFill>
                  <a:srgbClr val="000000"/>
                </a:solidFill>
              </a:rPr>
              <a:t>, </a:t>
            </a:r>
            <a:r>
              <a:rPr lang="it-IT" sz="1800" dirty="0">
                <a:solidFill>
                  <a:srgbClr val="000000"/>
                </a:solidFill>
              </a:rPr>
              <a:t>attivista per la giustizia climatica </a:t>
            </a:r>
          </a:p>
          <a:p>
            <a:pPr marL="0" indent="0">
              <a:spcBef>
                <a:spcPts val="600"/>
              </a:spcBef>
              <a:buFont typeface="Arial" panose="020B0604020202020204" pitchFamily="34" charset="0"/>
              <a:buNone/>
            </a:pPr>
            <a:r>
              <a:rPr lang="it-IT" sz="1800" b="1" i="1" dirty="0" err="1">
                <a:solidFill>
                  <a:srgbClr val="00A197"/>
                </a:solidFill>
              </a:rPr>
              <a:t>Zanagee</a:t>
            </a:r>
            <a:r>
              <a:rPr lang="it-IT" sz="1800" b="1" dirty="0">
                <a:solidFill>
                  <a:srgbClr val="000000"/>
                </a:solidFill>
              </a:rPr>
              <a:t> </a:t>
            </a:r>
            <a:r>
              <a:rPr lang="it-IT" sz="1800" b="1" i="1" dirty="0" err="1">
                <a:solidFill>
                  <a:srgbClr val="00A197"/>
                </a:solidFill>
              </a:rPr>
              <a:t>Artis</a:t>
            </a:r>
            <a:r>
              <a:rPr lang="it-IT" sz="1800" b="1" dirty="0">
                <a:solidFill>
                  <a:srgbClr val="000000"/>
                </a:solidFill>
              </a:rPr>
              <a:t>, </a:t>
            </a:r>
            <a:r>
              <a:rPr lang="it-IT" sz="1800" dirty="0">
                <a:solidFill>
                  <a:srgbClr val="000000"/>
                </a:solidFill>
              </a:rPr>
              <a:t>Cofondatore di Zero Hour</a:t>
            </a:r>
          </a:p>
          <a:p>
            <a:pPr marL="0" indent="0">
              <a:buFont typeface="Arial" panose="020B0604020202020204" pitchFamily="34" charset="0"/>
              <a:buNone/>
            </a:pPr>
            <a:endParaRPr lang="it-IT" sz="1800" i="1" dirty="0">
              <a:solidFill>
                <a:srgbClr val="000000"/>
              </a:solidFill>
            </a:endParaRPr>
          </a:p>
          <a:p>
            <a:pPr marL="0" indent="0">
              <a:buFont typeface="Arial" panose="020B0604020202020204" pitchFamily="34" charset="0"/>
              <a:buNone/>
            </a:pPr>
            <a:endParaRPr lang="it-IT" sz="1800" i="1" u="sng" dirty="0">
              <a:solidFill>
                <a:srgbClr val="000000"/>
              </a:solidFill>
            </a:endParaRPr>
          </a:p>
          <a:p>
            <a:pPr marL="0" indent="0">
              <a:buFont typeface="Arial" panose="020B0604020202020204" pitchFamily="34" charset="0"/>
              <a:buNone/>
            </a:pPr>
            <a:endParaRPr lang="it-IT" sz="1800" i="1" dirty="0">
              <a:solidFill>
                <a:srgbClr val="000000"/>
              </a:solidFill>
            </a:endParaRPr>
          </a:p>
          <a:p>
            <a:endParaRPr lang="it-IT" dirty="0"/>
          </a:p>
        </p:txBody>
      </p:sp>
      <p:sp>
        <p:nvSpPr>
          <p:cNvPr id="7" name="CasellaDiTesto 6">
            <a:extLst>
              <a:ext uri="{FF2B5EF4-FFF2-40B4-BE49-F238E27FC236}">
                <a16:creationId xmlns:a16="http://schemas.microsoft.com/office/drawing/2014/main" id="{867882FF-FBC9-FC2B-D202-15384D56BCBB}"/>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17</a:t>
            </a:r>
          </a:p>
        </p:txBody>
      </p:sp>
      <p:pic>
        <p:nvPicPr>
          <p:cNvPr id="8" name="Immagine 7">
            <a:extLst>
              <a:ext uri="{FF2B5EF4-FFF2-40B4-BE49-F238E27FC236}">
                <a16:creationId xmlns:a16="http://schemas.microsoft.com/office/drawing/2014/main" id="{9AD4C832-2CAB-0AB3-030E-92A682FDF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2" name="Immagine 1">
            <a:extLst>
              <a:ext uri="{FF2B5EF4-FFF2-40B4-BE49-F238E27FC236}">
                <a16:creationId xmlns:a16="http://schemas.microsoft.com/office/drawing/2014/main" id="{3CA79BCA-679A-DBC2-26E8-F0EDA7B7A104}"/>
              </a:ext>
            </a:extLst>
          </p:cNvPr>
          <p:cNvPicPr>
            <a:picLocks noChangeAspect="1"/>
          </p:cNvPicPr>
          <p:nvPr/>
        </p:nvPicPr>
        <p:blipFill>
          <a:blip r:embed="rId4"/>
          <a:stretch>
            <a:fillRect/>
          </a:stretch>
        </p:blipFill>
        <p:spPr>
          <a:xfrm>
            <a:off x="234000" y="1339200"/>
            <a:ext cx="2345029" cy="1655830"/>
          </a:xfrm>
          <a:prstGeom prst="rect">
            <a:avLst/>
          </a:prstGeom>
        </p:spPr>
      </p:pic>
      <p:sp>
        <p:nvSpPr>
          <p:cNvPr id="5" name="CasellaDiTesto 4">
            <a:extLst>
              <a:ext uri="{FF2B5EF4-FFF2-40B4-BE49-F238E27FC236}">
                <a16:creationId xmlns:a16="http://schemas.microsoft.com/office/drawing/2014/main" id="{8DE72F26-13AC-DC38-F3AA-9537F037652C}"/>
              </a:ext>
            </a:extLst>
          </p:cNvPr>
          <p:cNvSpPr txBox="1"/>
          <p:nvPr/>
        </p:nvSpPr>
        <p:spPr>
          <a:xfrm>
            <a:off x="2771335" y="1187120"/>
            <a:ext cx="5835824" cy="1938992"/>
          </a:xfrm>
          <a:prstGeom prst="rect">
            <a:avLst/>
          </a:prstGeom>
          <a:noFill/>
        </p:spPr>
        <p:txBody>
          <a:bodyPr wrap="square">
            <a:spAutoFit/>
          </a:bodyPr>
          <a:lstStyle/>
          <a:p>
            <a:pPr algn="just"/>
            <a:r>
              <a:rPr lang="it-IT" sz="2000" b="1" i="0" dirty="0">
                <a:solidFill>
                  <a:srgbClr val="00A197"/>
                </a:solidFill>
                <a:effectLst/>
              </a:rPr>
              <a:t>National Geographic: 26 fautori del cambiamento che lottano per il pianeta</a:t>
            </a:r>
          </a:p>
          <a:p>
            <a:pPr algn="just"/>
            <a:r>
              <a:rPr lang="it-IT" sz="2000" b="0" i="0" dirty="0">
                <a:solidFill>
                  <a:srgbClr val="000000"/>
                </a:solidFill>
                <a:effectLst/>
              </a:rPr>
              <a:t>individui, organizzazioni e fondazioni che attraverso azioni di mobilitazione, ricerca, innovazione e finanziamento stanno indicando la strada per un futuro mondiale più roseo.</a:t>
            </a:r>
          </a:p>
        </p:txBody>
      </p:sp>
      <p:sp>
        <p:nvSpPr>
          <p:cNvPr id="13" name="Segnaposto contenuto 12">
            <a:extLst>
              <a:ext uri="{FF2B5EF4-FFF2-40B4-BE49-F238E27FC236}">
                <a16:creationId xmlns:a16="http://schemas.microsoft.com/office/drawing/2014/main" id="{77A5F05D-056A-4B42-0B87-A9FD5ED84B75}"/>
              </a:ext>
            </a:extLst>
          </p:cNvPr>
          <p:cNvSpPr txBox="1">
            <a:spLocks/>
          </p:cNvSpPr>
          <p:nvPr/>
        </p:nvSpPr>
        <p:spPr>
          <a:xfrm>
            <a:off x="4572000" y="3228197"/>
            <a:ext cx="4282750" cy="288400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200" b="1" dirty="0">
                <a:solidFill>
                  <a:srgbClr val="00A197"/>
                </a:solidFill>
              </a:rPr>
              <a:t>3</a:t>
            </a:r>
            <a:r>
              <a:rPr lang="it-IT" sz="2000" b="1" dirty="0">
                <a:solidFill>
                  <a:srgbClr val="00A197"/>
                </a:solidFill>
              </a:rPr>
              <a:t> - </a:t>
            </a:r>
            <a:r>
              <a:rPr lang="it-IT" sz="2200" b="1" dirty="0">
                <a:solidFill>
                  <a:srgbClr val="00A197"/>
                </a:solidFill>
              </a:rPr>
              <a:t>Gli</a:t>
            </a:r>
            <a:r>
              <a:rPr lang="it-IT" sz="2000" b="1" dirty="0">
                <a:solidFill>
                  <a:srgbClr val="00A197"/>
                </a:solidFill>
              </a:rPr>
              <a:t> </a:t>
            </a:r>
            <a:r>
              <a:rPr lang="it-IT" sz="2200" b="1" dirty="0">
                <a:solidFill>
                  <a:srgbClr val="00A197"/>
                </a:solidFill>
              </a:rPr>
              <a:t>Scienziati</a:t>
            </a:r>
            <a:r>
              <a:rPr lang="it-IT" sz="2000" b="1" dirty="0">
                <a:solidFill>
                  <a:srgbClr val="00A197"/>
                </a:solidFill>
              </a:rPr>
              <a:t>:  </a:t>
            </a:r>
          </a:p>
          <a:p>
            <a:pPr marL="0" indent="0">
              <a:spcBef>
                <a:spcPts val="600"/>
              </a:spcBef>
              <a:buFont typeface="Arial" panose="020B0604020202020204" pitchFamily="34" charset="0"/>
              <a:buNone/>
            </a:pPr>
            <a:r>
              <a:rPr lang="it-IT" sz="1800" b="1" dirty="0">
                <a:solidFill>
                  <a:srgbClr val="00A197"/>
                </a:solidFill>
              </a:rPr>
              <a:t>Victoria</a:t>
            </a:r>
            <a:r>
              <a:rPr lang="it-IT" sz="1800" b="1" dirty="0">
                <a:solidFill>
                  <a:srgbClr val="000000"/>
                </a:solidFill>
              </a:rPr>
              <a:t> </a:t>
            </a:r>
            <a:r>
              <a:rPr lang="it-IT" sz="1800" b="1" i="1" dirty="0">
                <a:solidFill>
                  <a:srgbClr val="00A197"/>
                </a:solidFill>
              </a:rPr>
              <a:t>Herrmann</a:t>
            </a:r>
            <a:r>
              <a:rPr lang="it-IT" sz="1800" b="1" dirty="0">
                <a:solidFill>
                  <a:srgbClr val="000000"/>
                </a:solidFill>
              </a:rPr>
              <a:t>,</a:t>
            </a:r>
            <a:r>
              <a:rPr lang="it-IT" sz="1800" dirty="0">
                <a:solidFill>
                  <a:srgbClr val="000000"/>
                </a:solidFill>
              </a:rPr>
              <a:t> geografa e sociologa</a:t>
            </a:r>
          </a:p>
          <a:p>
            <a:pPr marL="0" indent="0">
              <a:spcBef>
                <a:spcPts val="600"/>
              </a:spcBef>
              <a:buFont typeface="Arial" panose="020B0604020202020204" pitchFamily="34" charset="0"/>
              <a:buNone/>
            </a:pPr>
            <a:r>
              <a:rPr lang="it-IT" sz="1800" b="1" i="1" dirty="0">
                <a:solidFill>
                  <a:srgbClr val="00A197"/>
                </a:solidFill>
              </a:rPr>
              <a:t>Tom</a:t>
            </a:r>
            <a:r>
              <a:rPr lang="it-IT" sz="1800" b="1" dirty="0">
                <a:solidFill>
                  <a:srgbClr val="000000"/>
                </a:solidFill>
              </a:rPr>
              <a:t> </a:t>
            </a:r>
            <a:r>
              <a:rPr lang="it-IT" sz="1800" b="1" i="1" dirty="0">
                <a:solidFill>
                  <a:srgbClr val="00A197"/>
                </a:solidFill>
              </a:rPr>
              <a:t>Matthews</a:t>
            </a:r>
            <a:r>
              <a:rPr lang="it-IT" sz="1800" b="1" dirty="0">
                <a:solidFill>
                  <a:srgbClr val="000000"/>
                </a:solidFill>
              </a:rPr>
              <a:t>, </a:t>
            </a:r>
            <a:r>
              <a:rPr lang="it-IT" sz="1800" dirty="0">
                <a:solidFill>
                  <a:srgbClr val="000000"/>
                </a:solidFill>
              </a:rPr>
              <a:t>climatologo</a:t>
            </a:r>
          </a:p>
          <a:p>
            <a:pPr marL="0" indent="0">
              <a:buFont typeface="Arial" panose="020B0604020202020204" pitchFamily="34" charset="0"/>
              <a:buNone/>
            </a:pPr>
            <a:r>
              <a:rPr lang="it-IT" sz="2200" b="1" dirty="0">
                <a:solidFill>
                  <a:srgbClr val="00A197"/>
                </a:solidFill>
              </a:rPr>
              <a:t>4 -</a:t>
            </a:r>
            <a:r>
              <a:rPr lang="it-IT" sz="2000" b="1" dirty="0">
                <a:solidFill>
                  <a:srgbClr val="00A197"/>
                </a:solidFill>
              </a:rPr>
              <a:t> </a:t>
            </a:r>
            <a:r>
              <a:rPr lang="it-IT" sz="2200" b="1" dirty="0">
                <a:solidFill>
                  <a:srgbClr val="00A197"/>
                </a:solidFill>
              </a:rPr>
              <a:t>Gli</a:t>
            </a:r>
            <a:r>
              <a:rPr lang="it-IT" sz="2000" b="1" dirty="0">
                <a:solidFill>
                  <a:srgbClr val="00A197"/>
                </a:solidFill>
              </a:rPr>
              <a:t> </a:t>
            </a:r>
            <a:r>
              <a:rPr lang="it-IT" sz="2200" b="1" dirty="0">
                <a:solidFill>
                  <a:srgbClr val="00A197"/>
                </a:solidFill>
              </a:rPr>
              <a:t>innovatori</a:t>
            </a:r>
            <a:r>
              <a:rPr lang="it-IT" sz="2000" b="1" dirty="0">
                <a:solidFill>
                  <a:srgbClr val="00A197"/>
                </a:solidFill>
              </a:rPr>
              <a:t>: </a:t>
            </a:r>
            <a:r>
              <a:rPr lang="it-IT" sz="1800" b="1" i="1" dirty="0">
                <a:solidFill>
                  <a:srgbClr val="00A197"/>
                </a:solidFill>
                <a:effectLst/>
              </a:rPr>
              <a:t>The </a:t>
            </a:r>
            <a:r>
              <a:rPr lang="it-IT" sz="1800" b="1" i="1" dirty="0" err="1">
                <a:solidFill>
                  <a:srgbClr val="00A197"/>
                </a:solidFill>
                <a:effectLst/>
              </a:rPr>
              <a:t>Earthshot</a:t>
            </a:r>
            <a:r>
              <a:rPr lang="it-IT" sz="1800" b="1" i="1" dirty="0">
                <a:solidFill>
                  <a:srgbClr val="00A197"/>
                </a:solidFill>
                <a:effectLst/>
              </a:rPr>
              <a:t> </a:t>
            </a:r>
            <a:r>
              <a:rPr lang="it-IT" sz="1800" b="1" i="1" dirty="0" err="1">
                <a:solidFill>
                  <a:srgbClr val="00A197"/>
                </a:solidFill>
                <a:effectLst/>
              </a:rPr>
              <a:t>Prize</a:t>
            </a:r>
            <a:endParaRPr lang="it-IT" sz="2000" b="1" dirty="0">
              <a:solidFill>
                <a:srgbClr val="00A197"/>
              </a:solidFill>
            </a:endParaRPr>
          </a:p>
          <a:p>
            <a:pPr marL="0" indent="0">
              <a:buFont typeface="Arial" panose="020B0604020202020204" pitchFamily="34" charset="0"/>
              <a:buNone/>
            </a:pPr>
            <a:r>
              <a:rPr lang="it-IT" sz="2200" b="1" dirty="0">
                <a:solidFill>
                  <a:srgbClr val="00A197"/>
                </a:solidFill>
              </a:rPr>
              <a:t>5 -</a:t>
            </a:r>
            <a:r>
              <a:rPr lang="it-IT" sz="2000" b="1" dirty="0">
                <a:solidFill>
                  <a:srgbClr val="00A197"/>
                </a:solidFill>
              </a:rPr>
              <a:t> </a:t>
            </a:r>
            <a:r>
              <a:rPr lang="it-IT" sz="2200" b="1" dirty="0">
                <a:solidFill>
                  <a:srgbClr val="00A197"/>
                </a:solidFill>
              </a:rPr>
              <a:t>I</a:t>
            </a:r>
            <a:r>
              <a:rPr lang="it-IT" sz="2000" b="1" dirty="0">
                <a:solidFill>
                  <a:srgbClr val="00A197"/>
                </a:solidFill>
              </a:rPr>
              <a:t> </a:t>
            </a:r>
            <a:r>
              <a:rPr lang="it-IT" sz="2200" b="1" dirty="0">
                <a:solidFill>
                  <a:srgbClr val="00A197"/>
                </a:solidFill>
              </a:rPr>
              <a:t>fondatori</a:t>
            </a:r>
            <a:r>
              <a:rPr lang="it-IT" sz="2000" b="1" dirty="0">
                <a:solidFill>
                  <a:srgbClr val="00A197"/>
                </a:solidFill>
              </a:rPr>
              <a:t>: </a:t>
            </a:r>
          </a:p>
          <a:p>
            <a:pPr marL="0" indent="0">
              <a:spcBef>
                <a:spcPts val="600"/>
              </a:spcBef>
              <a:buFont typeface="Arial" panose="020B0604020202020204" pitchFamily="34" charset="0"/>
              <a:buNone/>
            </a:pPr>
            <a:r>
              <a:rPr lang="it-IT" sz="1800" b="1" i="1" dirty="0">
                <a:solidFill>
                  <a:srgbClr val="00A197"/>
                </a:solidFill>
                <a:effectLst/>
              </a:rPr>
              <a:t>Gordon</a:t>
            </a:r>
            <a:r>
              <a:rPr lang="it-IT" sz="1800" b="1" i="0" dirty="0">
                <a:effectLst/>
              </a:rPr>
              <a:t> </a:t>
            </a:r>
            <a:r>
              <a:rPr lang="it-IT" sz="1800" b="1" i="1" dirty="0">
                <a:solidFill>
                  <a:srgbClr val="00A197"/>
                </a:solidFill>
                <a:effectLst/>
              </a:rPr>
              <a:t>Moore</a:t>
            </a:r>
            <a:r>
              <a:rPr lang="it-IT" sz="1800" b="0" i="0" dirty="0">
                <a:solidFill>
                  <a:srgbClr val="000000"/>
                </a:solidFill>
                <a:effectLst/>
              </a:rPr>
              <a:t>,</a:t>
            </a:r>
            <a:r>
              <a:rPr lang="it-IT" sz="1800" b="1" i="0" dirty="0">
                <a:solidFill>
                  <a:srgbClr val="000000"/>
                </a:solidFill>
                <a:effectLst/>
              </a:rPr>
              <a:t> </a:t>
            </a:r>
            <a:r>
              <a:rPr lang="it-IT" sz="1800" b="0" i="1" dirty="0">
                <a:solidFill>
                  <a:srgbClr val="000000"/>
                </a:solidFill>
                <a:effectLst/>
              </a:rPr>
              <a:t>ingegnere </a:t>
            </a:r>
            <a:r>
              <a:rPr lang="it-IT" sz="1800" i="1" dirty="0">
                <a:effectLst/>
              </a:rPr>
              <a:t>informatico</a:t>
            </a:r>
            <a:r>
              <a:rPr lang="it-IT" sz="1800" b="0" i="1" dirty="0">
                <a:solidFill>
                  <a:srgbClr val="000000"/>
                </a:solidFill>
                <a:effectLst/>
              </a:rPr>
              <a:t>. </a:t>
            </a:r>
          </a:p>
          <a:p>
            <a:pPr marL="0" indent="0">
              <a:spcBef>
                <a:spcPts val="600"/>
              </a:spcBef>
              <a:buFont typeface="Arial" panose="020B0604020202020204" pitchFamily="34" charset="0"/>
              <a:buNone/>
            </a:pPr>
            <a:r>
              <a:rPr lang="it-IT" sz="1800" b="1" i="1" dirty="0">
                <a:solidFill>
                  <a:srgbClr val="00A197"/>
                </a:solidFill>
                <a:effectLst/>
              </a:rPr>
              <a:t>Bill</a:t>
            </a:r>
            <a:r>
              <a:rPr lang="it-IT" sz="1800" b="1" i="0" dirty="0">
                <a:effectLst/>
              </a:rPr>
              <a:t> </a:t>
            </a:r>
            <a:r>
              <a:rPr lang="it-IT" sz="1800" b="1" i="1" dirty="0">
                <a:solidFill>
                  <a:srgbClr val="00A197"/>
                </a:solidFill>
                <a:effectLst/>
              </a:rPr>
              <a:t>Gates</a:t>
            </a:r>
            <a:r>
              <a:rPr lang="it-IT" sz="1800" b="0" i="0" dirty="0">
                <a:solidFill>
                  <a:srgbClr val="000000"/>
                </a:solidFill>
                <a:effectLst/>
              </a:rPr>
              <a:t>,</a:t>
            </a:r>
            <a:r>
              <a:rPr lang="it-IT" sz="1800" b="1" i="0" dirty="0">
                <a:solidFill>
                  <a:srgbClr val="000000"/>
                </a:solidFill>
                <a:effectLst/>
              </a:rPr>
              <a:t> </a:t>
            </a:r>
            <a:r>
              <a:rPr lang="it-IT" sz="1800" b="0" i="1" dirty="0">
                <a:solidFill>
                  <a:srgbClr val="000000"/>
                </a:solidFill>
                <a:effectLst/>
              </a:rPr>
              <a:t>magnate nel settore della tecnologia. </a:t>
            </a:r>
          </a:p>
          <a:p>
            <a:pPr marL="0" indent="0">
              <a:spcBef>
                <a:spcPts val="600"/>
              </a:spcBef>
              <a:buFont typeface="Arial" panose="020B0604020202020204" pitchFamily="34" charset="0"/>
              <a:buNone/>
            </a:pPr>
            <a:r>
              <a:rPr lang="it-IT" sz="1800" b="1" i="1" dirty="0">
                <a:solidFill>
                  <a:srgbClr val="00A197"/>
                </a:solidFill>
                <a:effectLst/>
              </a:rPr>
              <a:t>Leonardo</a:t>
            </a:r>
            <a:r>
              <a:rPr lang="it-IT" sz="1800" b="1" dirty="0">
                <a:effectLst/>
              </a:rPr>
              <a:t> </a:t>
            </a:r>
            <a:r>
              <a:rPr lang="it-IT" sz="1800" b="1" i="1" dirty="0">
                <a:solidFill>
                  <a:srgbClr val="00A197"/>
                </a:solidFill>
                <a:effectLst/>
              </a:rPr>
              <a:t>di</a:t>
            </a:r>
            <a:r>
              <a:rPr lang="it-IT" sz="1800" b="1" dirty="0">
                <a:effectLst/>
              </a:rPr>
              <a:t> </a:t>
            </a:r>
            <a:r>
              <a:rPr lang="it-IT" sz="1800" b="1" i="1" dirty="0">
                <a:solidFill>
                  <a:srgbClr val="00A197"/>
                </a:solidFill>
                <a:effectLst/>
              </a:rPr>
              <a:t>Caprio</a:t>
            </a:r>
            <a:r>
              <a:rPr lang="it-IT" sz="1800" b="0" i="1" dirty="0">
                <a:solidFill>
                  <a:srgbClr val="000000"/>
                </a:solidFill>
                <a:effectLst/>
              </a:rPr>
              <a:t>, attore</a:t>
            </a:r>
            <a:endParaRPr lang="it-IT" b="1" dirty="0">
              <a:solidFill>
                <a:srgbClr val="00A197"/>
              </a:solidFill>
            </a:endParaRPr>
          </a:p>
          <a:p>
            <a:pPr marL="0" indent="0">
              <a:buFont typeface="Arial" panose="020B0604020202020204" pitchFamily="34" charset="0"/>
              <a:buNone/>
            </a:pPr>
            <a:endParaRPr lang="it-IT" sz="2000" b="1" dirty="0">
              <a:solidFill>
                <a:srgbClr val="00A197"/>
              </a:solidFill>
            </a:endParaRPr>
          </a:p>
          <a:p>
            <a:pPr marL="0" indent="0">
              <a:buFont typeface="Arial" panose="020B0604020202020204" pitchFamily="34" charset="0"/>
              <a:buNone/>
            </a:pPr>
            <a:endParaRPr lang="it-IT" sz="1800" dirty="0">
              <a:solidFill>
                <a:srgbClr val="000000"/>
              </a:solidFill>
            </a:endParaRPr>
          </a:p>
        </p:txBody>
      </p:sp>
      <p:sp>
        <p:nvSpPr>
          <p:cNvPr id="9" name="Titolo 3">
            <a:extLst>
              <a:ext uri="{FF2B5EF4-FFF2-40B4-BE49-F238E27FC236}">
                <a16:creationId xmlns:a16="http://schemas.microsoft.com/office/drawing/2014/main" id="{0C4D915B-D5D2-4294-83EC-3CA0B8EAD14B}"/>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r>
              <a:rPr lang="it-IT" sz="2800" b="0" spc="-1" dirty="0">
                <a:latin typeface="+mn-lt"/>
                <a:cs typeface="+mj-cs"/>
              </a:rPr>
              <a:t>Teorie ATTIVE – I movimenti per l’ambiente</a:t>
            </a:r>
          </a:p>
        </p:txBody>
      </p:sp>
    </p:spTree>
    <p:extLst>
      <p:ext uri="{BB962C8B-B14F-4D97-AF65-F5344CB8AC3E}">
        <p14:creationId xmlns:p14="http://schemas.microsoft.com/office/powerpoint/2010/main" val="2085315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34323-836B-4D03-2710-B4C94848FC56}"/>
            </a:ext>
          </a:extLst>
        </p:cNvPr>
        <p:cNvGrpSpPr/>
        <p:nvPr/>
      </p:nvGrpSpPr>
      <p:grpSpPr>
        <a:xfrm>
          <a:off x="0" y="0"/>
          <a:ext cx="0" cy="0"/>
          <a:chOff x="0" y="0"/>
          <a:chExt cx="0" cy="0"/>
        </a:xfrm>
      </p:grpSpPr>
      <p:sp>
        <p:nvSpPr>
          <p:cNvPr id="15" name="CasellaDiTesto 14">
            <a:extLst>
              <a:ext uri="{FF2B5EF4-FFF2-40B4-BE49-F238E27FC236}">
                <a16:creationId xmlns:a16="http://schemas.microsoft.com/office/drawing/2014/main" id="{B79F9C32-59D5-4104-AC6E-29518732E604}"/>
              </a:ext>
            </a:extLst>
          </p:cNvPr>
          <p:cNvSpPr txBox="1"/>
          <p:nvPr/>
        </p:nvSpPr>
        <p:spPr>
          <a:xfrm>
            <a:off x="234000" y="1339200"/>
            <a:ext cx="8475285" cy="2246769"/>
          </a:xfrm>
          <a:prstGeom prst="rect">
            <a:avLst/>
          </a:prstGeom>
          <a:noFill/>
        </p:spPr>
        <p:txBody>
          <a:bodyPr wrap="square">
            <a:spAutoFit/>
          </a:bodyPr>
          <a:lstStyle/>
          <a:p>
            <a:pPr algn="just"/>
            <a:r>
              <a:rPr lang="it-IT" sz="2000" b="0" i="0" dirty="0">
                <a:solidFill>
                  <a:srgbClr val="555555"/>
                </a:solidFill>
                <a:effectLst/>
              </a:rPr>
              <a:t>I </a:t>
            </a:r>
            <a:r>
              <a:rPr lang="it-IT" sz="2000" b="1" i="0" dirty="0">
                <a:solidFill>
                  <a:srgbClr val="00A197"/>
                </a:solidFill>
                <a:effectLst/>
              </a:rPr>
              <a:t>diritti</a:t>
            </a:r>
            <a:r>
              <a:rPr lang="it-IT" sz="2000" b="0" i="0" dirty="0">
                <a:solidFill>
                  <a:srgbClr val="555555"/>
                </a:solidFill>
                <a:effectLst/>
              </a:rPr>
              <a:t> </a:t>
            </a:r>
            <a:r>
              <a:rPr lang="it-IT" sz="2000" b="1" i="0" dirty="0">
                <a:solidFill>
                  <a:srgbClr val="00A197"/>
                </a:solidFill>
                <a:effectLst/>
              </a:rPr>
              <a:t>umani</a:t>
            </a:r>
            <a:r>
              <a:rPr lang="it-IT" sz="2000" b="0" i="0" dirty="0">
                <a:solidFill>
                  <a:srgbClr val="555555"/>
                </a:solidFill>
                <a:effectLst/>
              </a:rPr>
              <a:t> includono il diritto alla </a:t>
            </a:r>
            <a:r>
              <a:rPr lang="it-IT" sz="2000" b="1" i="0" dirty="0">
                <a:solidFill>
                  <a:srgbClr val="00A197"/>
                </a:solidFill>
                <a:effectLst/>
              </a:rPr>
              <a:t>vita</a:t>
            </a:r>
            <a:r>
              <a:rPr lang="it-IT" sz="2000" b="0" i="0" dirty="0">
                <a:solidFill>
                  <a:srgbClr val="555555"/>
                </a:solidFill>
                <a:effectLst/>
              </a:rPr>
              <a:t> e alla </a:t>
            </a:r>
            <a:r>
              <a:rPr lang="it-IT" sz="2000" b="1" i="0" dirty="0">
                <a:solidFill>
                  <a:srgbClr val="00A197"/>
                </a:solidFill>
                <a:effectLst/>
              </a:rPr>
              <a:t>libertà</a:t>
            </a:r>
            <a:r>
              <a:rPr lang="it-IT" sz="2000" b="0" i="0" dirty="0">
                <a:solidFill>
                  <a:srgbClr val="555555"/>
                </a:solidFill>
                <a:effectLst/>
              </a:rPr>
              <a:t>, a non essere soggetti o </a:t>
            </a:r>
            <a:r>
              <a:rPr lang="it-IT" sz="2000" b="1" i="0" dirty="0">
                <a:solidFill>
                  <a:srgbClr val="00A197"/>
                </a:solidFill>
                <a:effectLst/>
              </a:rPr>
              <a:t>ridotti</a:t>
            </a:r>
            <a:r>
              <a:rPr lang="it-IT" sz="2000" b="0" i="0" dirty="0">
                <a:solidFill>
                  <a:srgbClr val="555555"/>
                </a:solidFill>
                <a:effectLst/>
              </a:rPr>
              <a:t> in </a:t>
            </a:r>
            <a:r>
              <a:rPr lang="it-IT" sz="2000" b="1" i="0" dirty="0">
                <a:solidFill>
                  <a:srgbClr val="00A197"/>
                </a:solidFill>
                <a:effectLst/>
              </a:rPr>
              <a:t>schiavitù</a:t>
            </a:r>
            <a:r>
              <a:rPr lang="it-IT" sz="2000" b="0" i="0" dirty="0">
                <a:solidFill>
                  <a:srgbClr val="555555"/>
                </a:solidFill>
                <a:effectLst/>
              </a:rPr>
              <a:t> né alla </a:t>
            </a:r>
            <a:r>
              <a:rPr lang="it-IT" sz="2000" b="1" i="0" dirty="0">
                <a:solidFill>
                  <a:srgbClr val="00A197"/>
                </a:solidFill>
                <a:effectLst/>
              </a:rPr>
              <a:t>tortura</a:t>
            </a:r>
            <a:r>
              <a:rPr lang="it-IT" sz="2000" b="0" i="0" dirty="0">
                <a:solidFill>
                  <a:srgbClr val="555555"/>
                </a:solidFill>
                <a:effectLst/>
              </a:rPr>
              <a:t>, alla </a:t>
            </a:r>
            <a:r>
              <a:rPr lang="it-IT" sz="2000" b="1" i="0" dirty="0">
                <a:solidFill>
                  <a:srgbClr val="00A197"/>
                </a:solidFill>
                <a:effectLst/>
              </a:rPr>
              <a:t>libertà</a:t>
            </a:r>
            <a:r>
              <a:rPr lang="it-IT" sz="2000" b="0" i="0" dirty="0">
                <a:solidFill>
                  <a:srgbClr val="555555"/>
                </a:solidFill>
                <a:effectLst/>
              </a:rPr>
              <a:t> di </a:t>
            </a:r>
            <a:r>
              <a:rPr lang="it-IT" sz="2000" b="1" i="0" dirty="0">
                <a:solidFill>
                  <a:srgbClr val="00A197"/>
                </a:solidFill>
                <a:effectLst/>
              </a:rPr>
              <a:t>opinione</a:t>
            </a:r>
            <a:r>
              <a:rPr lang="it-IT" sz="2000" b="0" i="0" dirty="0">
                <a:solidFill>
                  <a:srgbClr val="555555"/>
                </a:solidFill>
                <a:effectLst/>
              </a:rPr>
              <a:t> e di </a:t>
            </a:r>
            <a:r>
              <a:rPr lang="it-IT" sz="2000" b="1" i="0" dirty="0">
                <a:solidFill>
                  <a:srgbClr val="00A197"/>
                </a:solidFill>
                <a:effectLst/>
              </a:rPr>
              <a:t>espressione</a:t>
            </a:r>
            <a:r>
              <a:rPr lang="it-IT" sz="2000" b="0" i="0" dirty="0">
                <a:solidFill>
                  <a:srgbClr val="555555"/>
                </a:solidFill>
                <a:effectLst/>
              </a:rPr>
              <a:t>, </a:t>
            </a:r>
            <a:r>
              <a:rPr lang="it-IT" sz="2000" b="1" i="0" dirty="0">
                <a:solidFill>
                  <a:srgbClr val="00A197"/>
                </a:solidFill>
                <a:effectLst/>
              </a:rPr>
              <a:t>all'istruzione</a:t>
            </a:r>
            <a:r>
              <a:rPr lang="it-IT" sz="2000" b="0" i="0" dirty="0">
                <a:solidFill>
                  <a:srgbClr val="555555"/>
                </a:solidFill>
                <a:effectLst/>
              </a:rPr>
              <a:t> e al </a:t>
            </a:r>
            <a:r>
              <a:rPr lang="it-IT" sz="2000" b="1" i="0" dirty="0">
                <a:solidFill>
                  <a:srgbClr val="00A197"/>
                </a:solidFill>
                <a:effectLst/>
              </a:rPr>
              <a:t>lavoro</a:t>
            </a:r>
            <a:r>
              <a:rPr lang="it-IT" sz="2000" b="0" i="0" dirty="0">
                <a:solidFill>
                  <a:srgbClr val="555555"/>
                </a:solidFill>
                <a:effectLst/>
              </a:rPr>
              <a:t>, tra molti altri. </a:t>
            </a:r>
          </a:p>
          <a:p>
            <a:pPr algn="just"/>
            <a:r>
              <a:rPr lang="it-IT" sz="2000" b="0" i="0" dirty="0">
                <a:solidFill>
                  <a:srgbClr val="555555"/>
                </a:solidFill>
                <a:effectLst/>
              </a:rPr>
              <a:t>Questi diritti sono inerenti a </a:t>
            </a:r>
            <a:r>
              <a:rPr lang="it-IT" sz="2000" b="1" i="0" dirty="0">
                <a:solidFill>
                  <a:srgbClr val="00A197"/>
                </a:solidFill>
                <a:effectLst/>
              </a:rPr>
              <a:t>tutte</a:t>
            </a:r>
            <a:r>
              <a:rPr lang="it-IT" sz="2000" b="0" i="0" dirty="0">
                <a:solidFill>
                  <a:srgbClr val="555555"/>
                </a:solidFill>
                <a:effectLst/>
              </a:rPr>
              <a:t> le </a:t>
            </a:r>
            <a:r>
              <a:rPr lang="it-IT" sz="2000" b="1" i="0" dirty="0">
                <a:solidFill>
                  <a:srgbClr val="00A197"/>
                </a:solidFill>
                <a:effectLst/>
              </a:rPr>
              <a:t>persone</a:t>
            </a:r>
            <a:r>
              <a:rPr lang="it-IT" sz="2000" b="0" i="0" dirty="0">
                <a:solidFill>
                  <a:srgbClr val="555555"/>
                </a:solidFill>
                <a:effectLst/>
              </a:rPr>
              <a:t>, </a:t>
            </a:r>
            <a:r>
              <a:rPr lang="it-IT" sz="2000" b="1" i="0" dirty="0">
                <a:solidFill>
                  <a:srgbClr val="00A197"/>
                </a:solidFill>
                <a:effectLst/>
              </a:rPr>
              <a:t>senza</a:t>
            </a:r>
            <a:r>
              <a:rPr lang="it-IT" sz="2000" b="0" i="0" dirty="0">
                <a:solidFill>
                  <a:srgbClr val="555555"/>
                </a:solidFill>
                <a:effectLst/>
              </a:rPr>
              <a:t> </a:t>
            </a:r>
            <a:r>
              <a:rPr lang="it-IT" sz="2000" b="1" i="0" dirty="0">
                <a:solidFill>
                  <a:srgbClr val="00A197"/>
                </a:solidFill>
                <a:effectLst/>
              </a:rPr>
              <a:t>distinzione</a:t>
            </a:r>
            <a:r>
              <a:rPr lang="it-IT" sz="2000" b="0" i="0" dirty="0">
                <a:solidFill>
                  <a:srgbClr val="555555"/>
                </a:solidFill>
                <a:effectLst/>
              </a:rPr>
              <a:t> di </a:t>
            </a:r>
            <a:r>
              <a:rPr lang="it-IT" sz="2000" b="1" i="0" dirty="0">
                <a:solidFill>
                  <a:srgbClr val="00A197"/>
                </a:solidFill>
                <a:effectLst/>
              </a:rPr>
              <a:t>razza</a:t>
            </a:r>
            <a:r>
              <a:rPr lang="it-IT" sz="2000" b="0" i="0" dirty="0">
                <a:solidFill>
                  <a:srgbClr val="555555"/>
                </a:solidFill>
                <a:effectLst/>
              </a:rPr>
              <a:t>, </a:t>
            </a:r>
            <a:r>
              <a:rPr lang="it-IT" sz="2000" b="1" i="0" dirty="0">
                <a:solidFill>
                  <a:srgbClr val="00A197"/>
                </a:solidFill>
                <a:effectLst/>
              </a:rPr>
              <a:t>sesso</a:t>
            </a:r>
            <a:r>
              <a:rPr lang="it-IT" sz="2000" b="0" i="0" dirty="0">
                <a:solidFill>
                  <a:srgbClr val="555555"/>
                </a:solidFill>
                <a:effectLst/>
              </a:rPr>
              <a:t>, </a:t>
            </a:r>
            <a:r>
              <a:rPr lang="it-IT" sz="2000" b="1" i="0" dirty="0">
                <a:solidFill>
                  <a:srgbClr val="00A197"/>
                </a:solidFill>
                <a:effectLst/>
              </a:rPr>
              <a:t>nazionalità</a:t>
            </a:r>
            <a:r>
              <a:rPr lang="it-IT" sz="2000" b="0" i="0" dirty="0">
                <a:solidFill>
                  <a:srgbClr val="555555"/>
                </a:solidFill>
                <a:effectLst/>
              </a:rPr>
              <a:t>, </a:t>
            </a:r>
            <a:r>
              <a:rPr lang="it-IT" sz="2000" b="1" i="0" dirty="0">
                <a:solidFill>
                  <a:srgbClr val="00A197"/>
                </a:solidFill>
                <a:effectLst/>
              </a:rPr>
              <a:t>origine</a:t>
            </a:r>
            <a:r>
              <a:rPr lang="it-IT" sz="2000" b="0" i="0" dirty="0">
                <a:solidFill>
                  <a:srgbClr val="555555"/>
                </a:solidFill>
                <a:effectLst/>
              </a:rPr>
              <a:t> </a:t>
            </a:r>
            <a:r>
              <a:rPr lang="it-IT" sz="2000" b="1" i="0" dirty="0">
                <a:solidFill>
                  <a:srgbClr val="00A197"/>
                </a:solidFill>
                <a:effectLst/>
              </a:rPr>
              <a:t>etnica</a:t>
            </a:r>
            <a:r>
              <a:rPr lang="it-IT" sz="2000" b="0" i="0" dirty="0">
                <a:solidFill>
                  <a:srgbClr val="555555"/>
                </a:solidFill>
                <a:effectLst/>
              </a:rPr>
              <a:t>, </a:t>
            </a:r>
            <a:r>
              <a:rPr lang="it-IT" sz="2000" b="1" i="0" dirty="0">
                <a:solidFill>
                  <a:srgbClr val="00A197"/>
                </a:solidFill>
                <a:effectLst/>
              </a:rPr>
              <a:t>lingua</a:t>
            </a:r>
            <a:r>
              <a:rPr lang="it-IT" sz="2000" b="0" i="0" dirty="0">
                <a:solidFill>
                  <a:srgbClr val="555555"/>
                </a:solidFill>
                <a:effectLst/>
              </a:rPr>
              <a:t>, </a:t>
            </a:r>
            <a:r>
              <a:rPr lang="it-IT" sz="2000" b="1" i="0" dirty="0">
                <a:solidFill>
                  <a:srgbClr val="00A197"/>
                </a:solidFill>
                <a:effectLst/>
              </a:rPr>
              <a:t>religione</a:t>
            </a:r>
            <a:r>
              <a:rPr lang="it-IT" sz="2000" b="0" i="0" dirty="0">
                <a:solidFill>
                  <a:srgbClr val="555555"/>
                </a:solidFill>
                <a:effectLst/>
              </a:rPr>
              <a:t> o qualsiasi </a:t>
            </a:r>
            <a:r>
              <a:rPr lang="it-IT" sz="2000" b="1" i="0" dirty="0">
                <a:solidFill>
                  <a:srgbClr val="00A197"/>
                </a:solidFill>
                <a:effectLst/>
              </a:rPr>
              <a:t>altra</a:t>
            </a:r>
            <a:r>
              <a:rPr lang="it-IT" sz="2000" b="0" i="0" dirty="0">
                <a:solidFill>
                  <a:srgbClr val="555555"/>
                </a:solidFill>
                <a:effectLst/>
              </a:rPr>
              <a:t> </a:t>
            </a:r>
            <a:r>
              <a:rPr lang="it-IT" sz="2000" b="1" i="0" dirty="0">
                <a:solidFill>
                  <a:srgbClr val="00A197"/>
                </a:solidFill>
                <a:effectLst/>
              </a:rPr>
              <a:t>condizione</a:t>
            </a:r>
            <a:r>
              <a:rPr lang="it-IT" sz="2000" b="0" i="0" dirty="0">
                <a:solidFill>
                  <a:srgbClr val="555555"/>
                </a:solidFill>
                <a:effectLst/>
              </a:rPr>
              <a:t>, </a:t>
            </a:r>
            <a:r>
              <a:rPr lang="it-IT" sz="2000" i="1" dirty="0">
                <a:solidFill>
                  <a:srgbClr val="555555"/>
                </a:solidFill>
                <a:effectLst/>
              </a:rPr>
              <a:t>secondo la Dichiarazione Universale dei Diritti Umani approvato nel 1948.</a:t>
            </a:r>
            <a:endParaRPr lang="it-IT" sz="2000" i="1" dirty="0">
              <a:solidFill>
                <a:srgbClr val="00A197"/>
              </a:solidFill>
              <a:effectLst/>
            </a:endParaRPr>
          </a:p>
        </p:txBody>
      </p:sp>
      <p:sp>
        <p:nvSpPr>
          <p:cNvPr id="7" name="CasellaDiTesto 6">
            <a:extLst>
              <a:ext uri="{FF2B5EF4-FFF2-40B4-BE49-F238E27FC236}">
                <a16:creationId xmlns:a16="http://schemas.microsoft.com/office/drawing/2014/main" id="{EE970602-25EA-07FB-2203-C52901095776}"/>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18</a:t>
            </a:r>
          </a:p>
        </p:txBody>
      </p:sp>
      <p:pic>
        <p:nvPicPr>
          <p:cNvPr id="8" name="Immagine 7">
            <a:extLst>
              <a:ext uri="{FF2B5EF4-FFF2-40B4-BE49-F238E27FC236}">
                <a16:creationId xmlns:a16="http://schemas.microsoft.com/office/drawing/2014/main" id="{9D741973-E388-FE5A-0825-B184F1FAE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16" name="Picture 2" descr="Amnesty International Italia ai Giffoners: “Difendete i diritti umani”">
            <a:extLst>
              <a:ext uri="{FF2B5EF4-FFF2-40B4-BE49-F238E27FC236}">
                <a16:creationId xmlns:a16="http://schemas.microsoft.com/office/drawing/2014/main" id="{5E794E4A-DBB2-4B2D-8BBD-20D5AF81A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409" y="3680578"/>
            <a:ext cx="1237173" cy="6526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Transparency International | Osservatorio sul Terzo Settore Wiki | Fandom">
            <a:extLst>
              <a:ext uri="{FF2B5EF4-FFF2-40B4-BE49-F238E27FC236}">
                <a16:creationId xmlns:a16="http://schemas.microsoft.com/office/drawing/2014/main" id="{18BF6913-398D-46BE-8662-CDB97956AC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197" y="5097033"/>
            <a:ext cx="1123847" cy="7478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Ucraina - Intervento IADL alla 30° sessione Consiglio dei Diritti Umani -  Giuristi democratici">
            <a:extLst>
              <a:ext uri="{FF2B5EF4-FFF2-40B4-BE49-F238E27FC236}">
                <a16:creationId xmlns:a16="http://schemas.microsoft.com/office/drawing/2014/main" id="{DAF4EA80-2045-4589-B2E4-A16F5E68E8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5415" y="5220363"/>
            <a:ext cx="1432498" cy="5968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UNDP Logo PNG Vector (SVG) Free Download">
            <a:extLst>
              <a:ext uri="{FF2B5EF4-FFF2-40B4-BE49-F238E27FC236}">
                <a16:creationId xmlns:a16="http://schemas.microsoft.com/office/drawing/2014/main" id="{863EFBF4-A522-4201-8974-D690F0AB03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1794" y="3899203"/>
            <a:ext cx="1278848" cy="6308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ile:Flag of UNICEF.svg - Wikipedia">
            <a:extLst>
              <a:ext uri="{FF2B5EF4-FFF2-40B4-BE49-F238E27FC236}">
                <a16:creationId xmlns:a16="http://schemas.microsoft.com/office/drawing/2014/main" id="{5C880573-212B-432A-82C4-002CDF90CC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9881" y="4918583"/>
            <a:ext cx="1664377" cy="8321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uman Rights Watch | Land Portal">
            <a:extLst>
              <a:ext uri="{FF2B5EF4-FFF2-40B4-BE49-F238E27FC236}">
                <a16:creationId xmlns:a16="http://schemas.microsoft.com/office/drawing/2014/main" id="{21A52320-047A-441B-9DFB-B06F93C0F5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2222" y="4843335"/>
            <a:ext cx="1182831" cy="11114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Human Rights Without Frontiers International | Brussels">
            <a:extLst>
              <a:ext uri="{FF2B5EF4-FFF2-40B4-BE49-F238E27FC236}">
                <a16:creationId xmlns:a16="http://schemas.microsoft.com/office/drawing/2014/main" id="{0D126C27-B7DC-4159-8A0E-2AF538DC041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5288" y="3860907"/>
            <a:ext cx="944581" cy="9445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File:UNESCO BLUE LOGO.png - Wikivoyage, guida turistica di viaggio">
            <a:extLst>
              <a:ext uri="{FF2B5EF4-FFF2-40B4-BE49-F238E27FC236}">
                <a16:creationId xmlns:a16="http://schemas.microsoft.com/office/drawing/2014/main" id="{6497B8BB-1973-4BA3-93EC-121D974DBB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366" y="3990768"/>
            <a:ext cx="1034076" cy="7983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Rapporto mondiale sui salari 2022–23 dell'Organizzazione internazionale del  lavoro – www.onuitalia.it">
            <a:extLst>
              <a:ext uri="{FF2B5EF4-FFF2-40B4-BE49-F238E27FC236}">
                <a16:creationId xmlns:a16="http://schemas.microsoft.com/office/drawing/2014/main" id="{489AF50E-C906-4BDA-B023-E331AB96B0E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87913" y="3735935"/>
            <a:ext cx="1778285" cy="771807"/>
          </a:xfrm>
          <a:prstGeom prst="rect">
            <a:avLst/>
          </a:prstGeom>
          <a:noFill/>
          <a:extLst>
            <a:ext uri="{909E8E84-426E-40DD-AFC4-6F175D3DCCD1}">
              <a14:hiddenFill xmlns:a14="http://schemas.microsoft.com/office/drawing/2010/main">
                <a:solidFill>
                  <a:srgbClr val="FFFFFF"/>
                </a:solidFill>
              </a14:hiddenFill>
            </a:ext>
          </a:extLst>
        </p:spPr>
      </p:pic>
      <p:sp>
        <p:nvSpPr>
          <p:cNvPr id="25" name="Titolo 3">
            <a:extLst>
              <a:ext uri="{FF2B5EF4-FFF2-40B4-BE49-F238E27FC236}">
                <a16:creationId xmlns:a16="http://schemas.microsoft.com/office/drawing/2014/main" id="{709A3836-8C48-49EE-8C24-3F11C45E5560}"/>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r>
              <a:rPr lang="it-IT" sz="2800" b="0" spc="-1" dirty="0">
                <a:latin typeface="+mn-lt"/>
                <a:cs typeface="+mj-cs"/>
              </a:rPr>
              <a:t>Teorie ATTIVE – I movimenti per i diritti umani (Società)</a:t>
            </a:r>
          </a:p>
        </p:txBody>
      </p:sp>
    </p:spTree>
    <p:extLst>
      <p:ext uri="{BB962C8B-B14F-4D97-AF65-F5344CB8AC3E}">
        <p14:creationId xmlns:p14="http://schemas.microsoft.com/office/powerpoint/2010/main" val="70064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r>
              <a:rPr lang="it-IT" sz="2800" b="0" spc="-1" dirty="0">
                <a:latin typeface="+mn-lt"/>
                <a:cs typeface="+mj-cs"/>
              </a:rPr>
              <a:t>Teorie ATTIVE - Uno sguardo alla “Laudato sì“</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19</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4098" name="Picture 2" descr="Enciclica &quot;Laudato Sì&quot;">
            <a:extLst>
              <a:ext uri="{FF2B5EF4-FFF2-40B4-BE49-F238E27FC236}">
                <a16:creationId xmlns:a16="http://schemas.microsoft.com/office/drawing/2014/main" id="{EBA10385-8AD2-4373-8726-ACABB347D5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38343"/>
          <a:stretch/>
        </p:blipFill>
        <p:spPr bwMode="auto">
          <a:xfrm>
            <a:off x="270001" y="1219365"/>
            <a:ext cx="1783651" cy="1620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8432BE12-8598-4A50-9E08-CA1C73671480}"/>
              </a:ext>
            </a:extLst>
          </p:cNvPr>
          <p:cNvSpPr txBox="1"/>
          <p:nvPr/>
        </p:nvSpPr>
        <p:spPr>
          <a:xfrm>
            <a:off x="2344747" y="1391433"/>
            <a:ext cx="4100033" cy="1077218"/>
          </a:xfrm>
          <a:prstGeom prst="rect">
            <a:avLst/>
          </a:prstGeom>
          <a:noFill/>
        </p:spPr>
        <p:txBody>
          <a:bodyPr wrap="none" rtlCol="0">
            <a:spAutoFit/>
          </a:bodyPr>
          <a:lstStyle/>
          <a:p>
            <a:r>
              <a:rPr lang="it-IT" sz="2400" b="1" i="1" dirty="0">
                <a:solidFill>
                  <a:srgbClr val="00A197"/>
                </a:solidFill>
              </a:rPr>
              <a:t>Laudato sì</a:t>
            </a:r>
          </a:p>
          <a:p>
            <a:r>
              <a:rPr lang="it-IT" sz="2000" i="1" dirty="0"/>
              <a:t>“Sulla cura della nostra casa comune“</a:t>
            </a:r>
          </a:p>
          <a:p>
            <a:r>
              <a:rPr lang="it-IT" sz="2000" dirty="0"/>
              <a:t>Papa Francesco, maggio 2015</a:t>
            </a:r>
          </a:p>
        </p:txBody>
      </p:sp>
      <p:sp>
        <p:nvSpPr>
          <p:cNvPr id="9" name="CasellaDiTesto 8">
            <a:extLst>
              <a:ext uri="{FF2B5EF4-FFF2-40B4-BE49-F238E27FC236}">
                <a16:creationId xmlns:a16="http://schemas.microsoft.com/office/drawing/2014/main" id="{41591B09-DD84-42AC-BE94-7D8B9375A7B3}"/>
              </a:ext>
            </a:extLst>
          </p:cNvPr>
          <p:cNvSpPr txBox="1"/>
          <p:nvPr/>
        </p:nvSpPr>
        <p:spPr>
          <a:xfrm>
            <a:off x="270000" y="2863620"/>
            <a:ext cx="8291829" cy="2477601"/>
          </a:xfrm>
          <a:prstGeom prst="rect">
            <a:avLst/>
          </a:prstGeom>
          <a:noFill/>
        </p:spPr>
        <p:txBody>
          <a:bodyPr wrap="square" rtlCol="0">
            <a:spAutoFit/>
          </a:bodyPr>
          <a:lstStyle/>
          <a:p>
            <a:pPr>
              <a:spcBef>
                <a:spcPts val="600"/>
              </a:spcBef>
            </a:pPr>
            <a:r>
              <a:rPr lang="it-IT" sz="2000" dirty="0"/>
              <a:t>Una </a:t>
            </a:r>
            <a:r>
              <a:rPr lang="it-IT" sz="2000" b="1" dirty="0">
                <a:solidFill>
                  <a:srgbClr val="00A197"/>
                </a:solidFill>
              </a:rPr>
              <a:t>visione</a:t>
            </a:r>
            <a:r>
              <a:rPr lang="it-IT" sz="2000" dirty="0"/>
              <a:t> </a:t>
            </a:r>
            <a:r>
              <a:rPr lang="it-IT" sz="2000" b="1" dirty="0">
                <a:solidFill>
                  <a:srgbClr val="00A197"/>
                </a:solidFill>
              </a:rPr>
              <a:t>integrata</a:t>
            </a:r>
            <a:r>
              <a:rPr lang="it-IT" sz="2000" dirty="0"/>
              <a:t> degli ambiti </a:t>
            </a:r>
            <a:r>
              <a:rPr lang="it-IT" sz="2000" b="1" dirty="0">
                <a:solidFill>
                  <a:srgbClr val="00A197"/>
                </a:solidFill>
              </a:rPr>
              <a:t>Ambientale</a:t>
            </a:r>
            <a:r>
              <a:rPr lang="it-IT" sz="2000" dirty="0"/>
              <a:t>, </a:t>
            </a:r>
            <a:r>
              <a:rPr lang="it-IT" sz="2000" b="1" dirty="0">
                <a:solidFill>
                  <a:srgbClr val="00A197"/>
                </a:solidFill>
              </a:rPr>
              <a:t>Sociale</a:t>
            </a:r>
            <a:r>
              <a:rPr lang="it-IT" sz="2000" dirty="0"/>
              <a:t> ed </a:t>
            </a:r>
            <a:r>
              <a:rPr lang="it-IT" sz="2000" b="1" dirty="0">
                <a:solidFill>
                  <a:srgbClr val="00A197"/>
                </a:solidFill>
              </a:rPr>
              <a:t>Economico</a:t>
            </a:r>
          </a:p>
          <a:p>
            <a:pPr marL="342900" indent="-342900">
              <a:spcBef>
                <a:spcPts val="600"/>
              </a:spcBef>
              <a:buFont typeface="Arial" panose="020B0604020202020204" pitchFamily="34" charset="0"/>
              <a:buChar char="•"/>
            </a:pPr>
            <a:r>
              <a:rPr lang="it-IT" sz="2000" dirty="0"/>
              <a:t>“Non ci sono due crisi separate, una ambientale e un’altra sociale, bensì </a:t>
            </a:r>
            <a:r>
              <a:rPr lang="it-IT" sz="2000" b="1" dirty="0">
                <a:solidFill>
                  <a:srgbClr val="00A197"/>
                </a:solidFill>
              </a:rPr>
              <a:t>una</a:t>
            </a:r>
            <a:r>
              <a:rPr lang="it-IT" sz="2000" dirty="0"/>
              <a:t> </a:t>
            </a:r>
            <a:r>
              <a:rPr lang="it-IT" sz="2000" b="1" dirty="0">
                <a:solidFill>
                  <a:srgbClr val="00A197"/>
                </a:solidFill>
              </a:rPr>
              <a:t>sola</a:t>
            </a:r>
            <a:r>
              <a:rPr lang="it-IT" sz="2000" dirty="0"/>
              <a:t> e </a:t>
            </a:r>
            <a:r>
              <a:rPr lang="it-IT" sz="2000" b="1" dirty="0">
                <a:solidFill>
                  <a:srgbClr val="00A197"/>
                </a:solidFill>
              </a:rPr>
              <a:t>complessa</a:t>
            </a:r>
            <a:r>
              <a:rPr lang="it-IT" sz="2000" dirty="0"/>
              <a:t> </a:t>
            </a:r>
            <a:r>
              <a:rPr lang="it-IT" sz="2000" b="1" dirty="0">
                <a:solidFill>
                  <a:srgbClr val="00A197"/>
                </a:solidFill>
              </a:rPr>
              <a:t>crisi</a:t>
            </a:r>
            <a:r>
              <a:rPr lang="it-IT" sz="2000" dirty="0"/>
              <a:t> </a:t>
            </a:r>
            <a:r>
              <a:rPr lang="it-IT" sz="2000" b="1" dirty="0">
                <a:solidFill>
                  <a:srgbClr val="00A197"/>
                </a:solidFill>
              </a:rPr>
              <a:t>socio-ambientale</a:t>
            </a:r>
            <a:r>
              <a:rPr lang="it-IT" sz="2000" dirty="0"/>
              <a:t>“ </a:t>
            </a:r>
          </a:p>
          <a:p>
            <a:pPr marL="342900" indent="-342900">
              <a:spcBef>
                <a:spcPts val="600"/>
              </a:spcBef>
              <a:buFont typeface="Arial" panose="020B0604020202020204" pitchFamily="34" charset="0"/>
              <a:buChar char="•"/>
            </a:pPr>
            <a:r>
              <a:rPr lang="it-IT" sz="2000" dirty="0"/>
              <a:t>“La </a:t>
            </a:r>
            <a:r>
              <a:rPr lang="it-IT" sz="2000" b="1" dirty="0">
                <a:solidFill>
                  <a:srgbClr val="00A197"/>
                </a:solidFill>
              </a:rPr>
              <a:t>cultura</a:t>
            </a:r>
            <a:r>
              <a:rPr lang="it-IT" sz="2000" dirty="0"/>
              <a:t> dello </a:t>
            </a:r>
            <a:r>
              <a:rPr lang="it-IT" sz="2000" b="1" dirty="0">
                <a:solidFill>
                  <a:srgbClr val="00A197"/>
                </a:solidFill>
              </a:rPr>
              <a:t>scarto</a:t>
            </a:r>
            <a:r>
              <a:rPr lang="it-IT" sz="2000" dirty="0"/>
              <a:t>  colpisce tanto gli </a:t>
            </a:r>
            <a:r>
              <a:rPr lang="it-IT" sz="2000" b="1" dirty="0">
                <a:solidFill>
                  <a:srgbClr val="00A197"/>
                </a:solidFill>
              </a:rPr>
              <a:t>esseri</a:t>
            </a:r>
            <a:r>
              <a:rPr lang="it-IT" sz="2000" dirty="0"/>
              <a:t> </a:t>
            </a:r>
            <a:r>
              <a:rPr lang="it-IT" sz="2000" b="1" dirty="0">
                <a:solidFill>
                  <a:srgbClr val="00A197"/>
                </a:solidFill>
              </a:rPr>
              <a:t>umani</a:t>
            </a:r>
            <a:r>
              <a:rPr lang="it-IT" sz="2000" dirty="0"/>
              <a:t> esclusi quanto le </a:t>
            </a:r>
            <a:r>
              <a:rPr lang="it-IT" sz="2000" b="1" dirty="0">
                <a:solidFill>
                  <a:srgbClr val="00A197"/>
                </a:solidFill>
              </a:rPr>
              <a:t>cose</a:t>
            </a:r>
            <a:r>
              <a:rPr lang="it-IT" sz="2000" dirty="0"/>
              <a:t> che si trasformano velocemente in </a:t>
            </a:r>
            <a:r>
              <a:rPr lang="it-IT" sz="2000" b="1" dirty="0">
                <a:solidFill>
                  <a:srgbClr val="00A197"/>
                </a:solidFill>
              </a:rPr>
              <a:t>spazzatura</a:t>
            </a:r>
            <a:r>
              <a:rPr lang="it-IT" sz="2000" dirty="0"/>
              <a:t>”</a:t>
            </a:r>
          </a:p>
          <a:p>
            <a:pPr marL="342900" indent="-342900">
              <a:spcBef>
                <a:spcPts val="600"/>
              </a:spcBef>
              <a:buFont typeface="Arial" panose="020B0604020202020204" pitchFamily="34" charset="0"/>
              <a:buChar char="•"/>
            </a:pPr>
            <a:r>
              <a:rPr lang="it-IT" sz="2000" dirty="0"/>
              <a:t>“un </a:t>
            </a:r>
            <a:r>
              <a:rPr lang="it-IT" sz="2000" b="1" dirty="0">
                <a:solidFill>
                  <a:srgbClr val="00A197"/>
                </a:solidFill>
              </a:rPr>
              <a:t>approccio</a:t>
            </a:r>
            <a:r>
              <a:rPr lang="it-IT" sz="2000" dirty="0"/>
              <a:t> </a:t>
            </a:r>
            <a:r>
              <a:rPr lang="it-IT" sz="2000" b="1" dirty="0">
                <a:solidFill>
                  <a:srgbClr val="00A197"/>
                </a:solidFill>
              </a:rPr>
              <a:t>integrato</a:t>
            </a:r>
            <a:r>
              <a:rPr lang="it-IT" sz="2000" dirty="0"/>
              <a:t> per combattere la </a:t>
            </a:r>
            <a:r>
              <a:rPr lang="it-IT" sz="2000" b="1" dirty="0">
                <a:solidFill>
                  <a:srgbClr val="00A197"/>
                </a:solidFill>
              </a:rPr>
              <a:t>povertà</a:t>
            </a:r>
            <a:r>
              <a:rPr lang="it-IT" sz="2000" dirty="0"/>
              <a:t>, per restituire </a:t>
            </a:r>
            <a:r>
              <a:rPr lang="it-IT" sz="2000" b="1" dirty="0">
                <a:solidFill>
                  <a:srgbClr val="00A197"/>
                </a:solidFill>
              </a:rPr>
              <a:t>dignità</a:t>
            </a:r>
            <a:r>
              <a:rPr lang="it-IT" sz="2000" dirty="0"/>
              <a:t> agli </a:t>
            </a:r>
            <a:r>
              <a:rPr lang="it-IT" sz="2000" b="1" dirty="0">
                <a:solidFill>
                  <a:srgbClr val="00A197"/>
                </a:solidFill>
              </a:rPr>
              <a:t>esclusi</a:t>
            </a:r>
            <a:r>
              <a:rPr lang="it-IT" sz="2000" dirty="0"/>
              <a:t> e nello stesso tempo per </a:t>
            </a:r>
            <a:r>
              <a:rPr lang="it-IT" sz="2000" b="1" dirty="0">
                <a:solidFill>
                  <a:srgbClr val="00A197"/>
                </a:solidFill>
              </a:rPr>
              <a:t>prendersi</a:t>
            </a:r>
            <a:r>
              <a:rPr lang="it-IT" sz="2000" dirty="0"/>
              <a:t> </a:t>
            </a:r>
            <a:r>
              <a:rPr lang="it-IT" sz="2000" b="1" dirty="0">
                <a:solidFill>
                  <a:srgbClr val="00A197"/>
                </a:solidFill>
              </a:rPr>
              <a:t>cura</a:t>
            </a:r>
            <a:r>
              <a:rPr lang="it-IT" sz="2000" dirty="0"/>
              <a:t> della </a:t>
            </a:r>
            <a:r>
              <a:rPr lang="it-IT" sz="2000" b="1" dirty="0">
                <a:solidFill>
                  <a:srgbClr val="00A197"/>
                </a:solidFill>
              </a:rPr>
              <a:t>natura</a:t>
            </a:r>
            <a:r>
              <a:rPr lang="it-IT" sz="2000" dirty="0"/>
              <a:t>” </a:t>
            </a:r>
          </a:p>
        </p:txBody>
      </p:sp>
      <p:grpSp>
        <p:nvGrpSpPr>
          <p:cNvPr id="2" name="Gruppo 1">
            <a:extLst>
              <a:ext uri="{FF2B5EF4-FFF2-40B4-BE49-F238E27FC236}">
                <a16:creationId xmlns:a16="http://schemas.microsoft.com/office/drawing/2014/main" id="{91C48D4E-2151-4A32-8F59-326ABB93732F}"/>
              </a:ext>
            </a:extLst>
          </p:cNvPr>
          <p:cNvGrpSpPr/>
          <p:nvPr/>
        </p:nvGrpSpPr>
        <p:grpSpPr>
          <a:xfrm>
            <a:off x="270000" y="5478031"/>
            <a:ext cx="8690400" cy="505528"/>
            <a:chOff x="2775514" y="4543389"/>
            <a:chExt cx="6752081" cy="505528"/>
          </a:xfrm>
        </p:grpSpPr>
        <p:sp>
          <p:nvSpPr>
            <p:cNvPr id="11" name="Rettangolo con angoli arrotondati 10">
              <a:extLst>
                <a:ext uri="{FF2B5EF4-FFF2-40B4-BE49-F238E27FC236}">
                  <a16:creationId xmlns:a16="http://schemas.microsoft.com/office/drawing/2014/main" id="{04F18419-CB2E-43D4-A5F5-AB3F6B7F8CC7}"/>
                </a:ext>
              </a:extLst>
            </p:cNvPr>
            <p:cNvSpPr/>
            <p:nvPr/>
          </p:nvSpPr>
          <p:spPr>
            <a:xfrm>
              <a:off x="2775514" y="4543389"/>
              <a:ext cx="6752081" cy="505528"/>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FB65FEC8-2696-47A0-B1B1-994A12DA24FC}"/>
                </a:ext>
              </a:extLst>
            </p:cNvPr>
            <p:cNvSpPr txBox="1"/>
            <p:nvPr/>
          </p:nvSpPr>
          <p:spPr>
            <a:xfrm>
              <a:off x="4155998" y="4571004"/>
              <a:ext cx="3648571" cy="400110"/>
            </a:xfrm>
            <a:prstGeom prst="rect">
              <a:avLst/>
            </a:prstGeom>
            <a:noFill/>
          </p:spPr>
          <p:txBody>
            <a:bodyPr wrap="none" rtlCol="0">
              <a:spAutoFit/>
            </a:bodyPr>
            <a:lstStyle/>
            <a:p>
              <a:r>
                <a:rPr lang="it-IT" sz="2000" b="1" dirty="0">
                  <a:solidFill>
                    <a:schemeClr val="bg1"/>
                  </a:solidFill>
                </a:rPr>
                <a:t>“</a:t>
              </a:r>
              <a:r>
                <a:rPr lang="it-IT" sz="2000" b="1" i="1" dirty="0">
                  <a:solidFill>
                    <a:schemeClr val="bg1"/>
                  </a:solidFill>
                </a:rPr>
                <a:t>E’ necessaria una conversione ecologica!</a:t>
              </a:r>
              <a:r>
                <a:rPr lang="it-IT" sz="2000" b="1" dirty="0">
                  <a:solidFill>
                    <a:schemeClr val="bg1"/>
                  </a:solidFill>
                </a:rPr>
                <a:t>“</a:t>
              </a:r>
              <a:endParaRPr lang="it-IT" sz="2000" b="1" i="1" dirty="0">
                <a:solidFill>
                  <a:schemeClr val="bg1"/>
                </a:solidFill>
              </a:endParaRPr>
            </a:p>
          </p:txBody>
        </p:sp>
      </p:grpSp>
    </p:spTree>
    <p:extLst>
      <p:ext uri="{BB962C8B-B14F-4D97-AF65-F5344CB8AC3E}">
        <p14:creationId xmlns:p14="http://schemas.microsoft.com/office/powerpoint/2010/main" val="933421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234000" y="475203"/>
            <a:ext cx="8690400" cy="306367"/>
          </a:xfrm>
        </p:spPr>
        <p:txBody>
          <a:bodyPr anchor="t" anchorCtr="0">
            <a:noAutofit/>
          </a:bodyPr>
          <a:lstStyle/>
          <a:p>
            <a:r>
              <a:rPr lang="it-IT" sz="2800" b="0" spc="-1" dirty="0">
                <a:latin typeface="+mn-lt"/>
              </a:rPr>
              <a:t>Chi è </a:t>
            </a:r>
            <a:r>
              <a:rPr lang="it-IT" sz="2800" b="0" spc="-1" dirty="0" err="1">
                <a:latin typeface="+mn-lt"/>
              </a:rPr>
              <a:t>UniGens</a:t>
            </a:r>
            <a:endParaRPr lang="it-IT" sz="2800" b="0" spc="-1" dirty="0">
              <a:latin typeface="+mn-lt"/>
            </a:endParaRPr>
          </a:p>
        </p:txBody>
      </p:sp>
      <p:sp>
        <p:nvSpPr>
          <p:cNvPr id="7" name="Segnaposto contenuto 6"/>
          <p:cNvSpPr txBox="1">
            <a:spLocks noGrp="1"/>
          </p:cNvSpPr>
          <p:nvPr>
            <p:ph sz="quarter" idx="15"/>
          </p:nvPr>
        </p:nvSpPr>
        <p:spPr>
          <a:xfrm>
            <a:off x="234000" y="1339203"/>
            <a:ext cx="8460000" cy="3600986"/>
          </a:xfrm>
          <a:prstGeom prst="rect">
            <a:avLst/>
          </a:prstGeom>
          <a:noFill/>
          <a:ln>
            <a:noFill/>
          </a:ln>
        </p:spPr>
        <p:txBody>
          <a:bodyPr wrap="square" rtlCol="0">
            <a:spAutoFit/>
          </a:bodyPr>
          <a:lstStyle/>
          <a:p>
            <a:pPr marL="0" indent="0" algn="just">
              <a:spcBef>
                <a:spcPts val="600"/>
              </a:spcBef>
              <a:buNone/>
            </a:pPr>
            <a:r>
              <a:rPr lang="it-IT" sz="1800" dirty="0">
                <a:latin typeface="Calibri" panose="020F0502020204030204" pitchFamily="34" charset="0"/>
                <a:cs typeface="Calibri" panose="020F0502020204030204" pitchFamily="34" charset="0"/>
              </a:rPr>
              <a:t>È un’</a:t>
            </a:r>
            <a:r>
              <a:rPr lang="it-IT" sz="1800" b="1" dirty="0">
                <a:solidFill>
                  <a:srgbClr val="00A197"/>
                </a:solidFill>
                <a:latin typeface="Calibri" panose="020F0502020204030204" pitchFamily="34" charset="0"/>
                <a:cs typeface="Calibri" panose="020F0502020204030204" pitchFamily="34" charset="0"/>
              </a:rPr>
              <a:t>Organizzazione di Volontariato (</a:t>
            </a:r>
            <a:r>
              <a:rPr lang="it-IT" sz="1800" b="1" dirty="0">
                <a:solidFill>
                  <a:srgbClr val="00A197"/>
                </a:solidFill>
                <a:latin typeface="Calibri" panose="020F0502020204030204" pitchFamily="34" charset="0"/>
                <a:cs typeface="Calibri" panose="020F0502020204030204" pitchFamily="34" charset="0"/>
                <a:hlinkClick r:id="rId3"/>
              </a:rPr>
              <a:t>www.unigens.it</a:t>
            </a:r>
            <a:r>
              <a:rPr lang="it-IT" sz="1800" b="1" dirty="0">
                <a:solidFill>
                  <a:srgbClr val="00A197"/>
                </a:solidFill>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che:</a:t>
            </a:r>
          </a:p>
          <a:p>
            <a:pPr marL="361925" indent="-361925" algn="just">
              <a:spcBef>
                <a:spcPts val="600"/>
              </a:spcBef>
              <a:buClr>
                <a:srgbClr val="00A197"/>
              </a:buClr>
              <a:buFont typeface="Wingdings" panose="05000000000000000000" pitchFamily="2" charset="2"/>
              <a:buChar char="ü"/>
            </a:pPr>
            <a:r>
              <a:rPr lang="it-IT" sz="1800" i="1" dirty="0">
                <a:latin typeface="Calibri" panose="020F0502020204030204" pitchFamily="34" charset="0"/>
                <a:cs typeface="Calibri" panose="020F0502020204030204" pitchFamily="34" charset="0"/>
              </a:rPr>
              <a:t>“</a:t>
            </a:r>
            <a:r>
              <a:rPr lang="it-IT" sz="1800" dirty="0">
                <a:latin typeface="Calibri" panose="020F0502020204030204" pitchFamily="34" charset="0"/>
                <a:cs typeface="Calibri" panose="020F0502020204030204" pitchFamily="34" charset="0"/>
              </a:rPr>
              <a:t>persegue esclusivamente finalità di </a:t>
            </a:r>
            <a:r>
              <a:rPr lang="it-IT" sz="1800" b="1" dirty="0">
                <a:solidFill>
                  <a:srgbClr val="00A197"/>
                </a:solidFill>
                <a:latin typeface="Calibri" panose="020F0502020204030204" pitchFamily="34" charset="0"/>
                <a:cs typeface="Calibri" panose="020F0502020204030204" pitchFamily="34" charset="0"/>
              </a:rPr>
              <a:t>solidarietà</a:t>
            </a:r>
            <a:r>
              <a:rPr lang="it-IT" sz="1800"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sociale</a:t>
            </a:r>
            <a:r>
              <a:rPr lang="it-IT" sz="1800" i="1" dirty="0">
                <a:latin typeface="Calibri" panose="020F0502020204030204" pitchFamily="34" charset="0"/>
                <a:cs typeface="Calibri" panose="020F0502020204030204" pitchFamily="34" charset="0"/>
              </a:rPr>
              <a:t>“</a:t>
            </a:r>
            <a:endParaRPr lang="it-IT" sz="1800" b="1" dirty="0">
              <a:solidFill>
                <a:srgbClr val="00A197"/>
              </a:solidFill>
              <a:latin typeface="Calibri" panose="020F0502020204030204" pitchFamily="34" charset="0"/>
              <a:cs typeface="Calibri" panose="020F0502020204030204" pitchFamily="34" charset="0"/>
            </a:endParaRPr>
          </a:p>
          <a:p>
            <a:pPr marL="361925" indent="-361925" algn="just">
              <a:spcBef>
                <a:spcPts val="600"/>
              </a:spcBef>
              <a:buClr>
                <a:srgbClr val="00A197"/>
              </a:buClr>
              <a:buFont typeface="Wingdings" panose="05000000000000000000" pitchFamily="2" charset="2"/>
              <a:buChar char="ü"/>
            </a:pPr>
            <a:r>
              <a:rPr lang="it-IT" sz="1800" dirty="0">
                <a:latin typeface="Calibri" panose="020F0502020204030204" pitchFamily="34" charset="0"/>
                <a:cs typeface="Calibri" panose="020F0502020204030204" pitchFamily="34" charset="0"/>
              </a:rPr>
              <a:t>Ad oggi conta su circa </a:t>
            </a:r>
            <a:r>
              <a:rPr lang="it-IT" sz="1800" b="1" dirty="0">
                <a:solidFill>
                  <a:srgbClr val="00A197"/>
                </a:solidFill>
                <a:latin typeface="Calibri" panose="020F0502020204030204" pitchFamily="34" charset="0"/>
                <a:cs typeface="Calibri" panose="020F0502020204030204" pitchFamily="34" charset="0"/>
              </a:rPr>
              <a:t>500</a:t>
            </a:r>
            <a:r>
              <a:rPr lang="it-IT" sz="1800" b="1"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volontari</a:t>
            </a:r>
            <a:r>
              <a:rPr lang="it-IT" sz="1800" b="1" dirty="0">
                <a:solidFill>
                  <a:srgbClr val="009DBB"/>
                </a:solidFill>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attivi, tutti </a:t>
            </a:r>
            <a:r>
              <a:rPr lang="it-IT" sz="1800" b="1" dirty="0">
                <a:solidFill>
                  <a:srgbClr val="00A197"/>
                </a:solidFill>
                <a:latin typeface="Calibri" panose="020F0502020204030204" pitchFamily="34" charset="0"/>
                <a:cs typeface="Calibri" panose="020F0502020204030204" pitchFamily="34" charset="0"/>
              </a:rPr>
              <a:t>ex-bancari</a:t>
            </a:r>
            <a:r>
              <a:rPr lang="it-IT" sz="1800" dirty="0">
                <a:latin typeface="Calibri" panose="020F0502020204030204" pitchFamily="34" charset="0"/>
                <a:cs typeface="Calibri" panose="020F0502020204030204" pitchFamily="34" charset="0"/>
              </a:rPr>
              <a:t> che hanno deciso di </a:t>
            </a:r>
            <a:r>
              <a:rPr lang="it-IT" sz="1800" b="1" dirty="0">
                <a:solidFill>
                  <a:srgbClr val="00A197"/>
                </a:solidFill>
                <a:latin typeface="Calibri" panose="020F0502020204030204" pitchFamily="34" charset="0"/>
                <a:cs typeface="Calibri" panose="020F0502020204030204" pitchFamily="34" charset="0"/>
              </a:rPr>
              <a:t>donare</a:t>
            </a:r>
            <a:r>
              <a:rPr lang="it-IT" sz="1800" dirty="0">
                <a:latin typeface="Calibri" panose="020F0502020204030204" pitchFamily="34" charset="0"/>
                <a:cs typeface="Calibri" panose="020F0502020204030204" pitchFamily="34" charset="0"/>
              </a:rPr>
              <a:t> le </a:t>
            </a:r>
            <a:r>
              <a:rPr lang="it-IT" sz="1800" b="1" dirty="0">
                <a:solidFill>
                  <a:srgbClr val="00A197"/>
                </a:solidFill>
                <a:latin typeface="Calibri" panose="020F0502020204030204" pitchFamily="34" charset="0"/>
                <a:cs typeface="Calibri" panose="020F0502020204030204" pitchFamily="34" charset="0"/>
              </a:rPr>
              <a:t>competenze</a:t>
            </a:r>
            <a:r>
              <a:rPr lang="it-IT" sz="1800" dirty="0">
                <a:latin typeface="Calibri" panose="020F0502020204030204" pitchFamily="34" charset="0"/>
                <a:cs typeface="Calibri" panose="020F0502020204030204" pitchFamily="34" charset="0"/>
              </a:rPr>
              <a:t> acquisite durante l’attività lavorativa</a:t>
            </a:r>
          </a:p>
          <a:p>
            <a:pPr marL="361925" indent="-361925" algn="just">
              <a:spcBef>
                <a:spcPts val="600"/>
              </a:spcBef>
              <a:buClr>
                <a:srgbClr val="00A197"/>
              </a:buClr>
              <a:buFont typeface="Wingdings" panose="05000000000000000000" pitchFamily="2" charset="2"/>
              <a:buChar char="ü"/>
            </a:pPr>
            <a:r>
              <a:rPr lang="it-IT" sz="1800" dirty="0">
                <a:latin typeface="Calibri" panose="020F0502020204030204" pitchFamily="34" charset="0"/>
                <a:cs typeface="Calibri" panose="020F0502020204030204" pitchFamily="34" charset="0"/>
              </a:rPr>
              <a:t>Ha una </a:t>
            </a:r>
            <a:r>
              <a:rPr lang="it-IT" sz="1800" b="1" dirty="0">
                <a:solidFill>
                  <a:srgbClr val="00A197"/>
                </a:solidFill>
                <a:latin typeface="Calibri" panose="020F0502020204030204" pitchFamily="34" charset="0"/>
                <a:cs typeface="Calibri" panose="020F0502020204030204" pitchFamily="34" charset="0"/>
              </a:rPr>
              <a:t>sede</a:t>
            </a:r>
            <a:r>
              <a:rPr lang="it-IT" sz="1800"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centrale</a:t>
            </a:r>
            <a:r>
              <a:rPr lang="it-IT" sz="1800" dirty="0">
                <a:latin typeface="Calibri" panose="020F0502020204030204" pitchFamily="34" charset="0"/>
                <a:cs typeface="Calibri" panose="020F0502020204030204" pitchFamily="34" charset="0"/>
              </a:rPr>
              <a:t> a </a:t>
            </a:r>
            <a:r>
              <a:rPr lang="it-IT" sz="1800" b="1" dirty="0">
                <a:solidFill>
                  <a:srgbClr val="00A197"/>
                </a:solidFill>
                <a:latin typeface="Calibri" panose="020F0502020204030204" pitchFamily="34" charset="0"/>
                <a:cs typeface="Calibri" panose="020F0502020204030204" pitchFamily="34" charset="0"/>
              </a:rPr>
              <a:t>Milano</a:t>
            </a:r>
            <a:r>
              <a:rPr lang="it-IT" sz="1800" dirty="0">
                <a:solidFill>
                  <a:srgbClr val="009DBB"/>
                </a:solidFill>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e </a:t>
            </a:r>
            <a:r>
              <a:rPr lang="it-IT" sz="1800" b="1" dirty="0">
                <a:solidFill>
                  <a:srgbClr val="00A197"/>
                </a:solidFill>
                <a:latin typeface="Calibri" panose="020F0502020204030204" pitchFamily="34" charset="0"/>
                <a:cs typeface="Calibri" panose="020F0502020204030204" pitchFamily="34" charset="0"/>
              </a:rPr>
              <a:t>7</a:t>
            </a:r>
            <a:r>
              <a:rPr lang="it-IT" sz="1800" b="1"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sedi</a:t>
            </a:r>
            <a:r>
              <a:rPr lang="it-IT" sz="1800"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secondarie</a:t>
            </a:r>
            <a:r>
              <a:rPr lang="it-IT" sz="1800" dirty="0">
                <a:solidFill>
                  <a:srgbClr val="009DBB"/>
                </a:solidFill>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(Milano, Torino, Verona, Bologna, Roma, Napoli, Palermo) </a:t>
            </a:r>
          </a:p>
          <a:p>
            <a:pPr marL="361925" indent="-361925" algn="just">
              <a:spcBef>
                <a:spcPts val="600"/>
              </a:spcBef>
              <a:buClr>
                <a:srgbClr val="00A197"/>
              </a:buClr>
              <a:buFont typeface="Wingdings" panose="05000000000000000000" pitchFamily="2" charset="2"/>
              <a:buChar char="ü"/>
            </a:pPr>
            <a:r>
              <a:rPr lang="it-IT" sz="1800" dirty="0">
                <a:latin typeface="Calibri" panose="020F0502020204030204" pitchFamily="34" charset="0"/>
                <a:cs typeface="Calibri" panose="020F0502020204030204" pitchFamily="34" charset="0"/>
              </a:rPr>
              <a:t>Il nostro </a:t>
            </a:r>
            <a:r>
              <a:rPr lang="it-IT" sz="1800" b="1" dirty="0">
                <a:solidFill>
                  <a:srgbClr val="00A197"/>
                </a:solidFill>
                <a:latin typeface="Calibri" panose="020F0502020204030204" pitchFamily="34" charset="0"/>
                <a:cs typeface="Calibri" panose="020F0502020204030204" pitchFamily="34" charset="0"/>
              </a:rPr>
              <a:t>principale</a:t>
            </a:r>
            <a:r>
              <a:rPr lang="it-IT" sz="1800" dirty="0">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ambito</a:t>
            </a:r>
            <a:r>
              <a:rPr lang="it-IT" sz="1800" dirty="0">
                <a:latin typeface="Calibri" panose="020F0502020204030204" pitchFamily="34" charset="0"/>
                <a:cs typeface="Calibri" panose="020F0502020204030204" pitchFamily="34" charset="0"/>
              </a:rPr>
              <a:t> di intervento è l’educazione finanziaria con: </a:t>
            </a:r>
          </a:p>
          <a:p>
            <a:pPr marL="895283" lvl="1" indent="-533360" algn="just">
              <a:spcBef>
                <a:spcPts val="600"/>
              </a:spcBef>
              <a:buClr>
                <a:srgbClr val="00A197"/>
              </a:buClr>
              <a:buFont typeface="Wingdings" panose="05000000000000000000" pitchFamily="2" charset="2"/>
              <a:buChar char="ü"/>
            </a:pPr>
            <a:r>
              <a:rPr lang="it-IT" sz="1800" b="1" dirty="0">
                <a:solidFill>
                  <a:srgbClr val="00A197"/>
                </a:solidFill>
                <a:latin typeface="Calibri" panose="020F0502020204030204" pitchFamily="34" charset="0"/>
                <a:cs typeface="Calibri" panose="020F0502020204030204" pitchFamily="34" charset="0"/>
              </a:rPr>
              <a:t>interventi</a:t>
            </a:r>
            <a:r>
              <a:rPr lang="it-IT" sz="1800" dirty="0">
                <a:latin typeface="Calibri" panose="020F0502020204030204" pitchFamily="34" charset="0"/>
                <a:cs typeface="Calibri" panose="020F0502020204030204" pitchFamily="34" charset="0"/>
              </a:rPr>
              <a:t> di </a:t>
            </a:r>
            <a:r>
              <a:rPr lang="it-IT" sz="1800" b="1" dirty="0">
                <a:solidFill>
                  <a:srgbClr val="00A197"/>
                </a:solidFill>
                <a:latin typeface="Calibri" panose="020F0502020204030204" pitchFamily="34" charset="0"/>
                <a:cs typeface="Calibri" panose="020F0502020204030204" pitchFamily="34" charset="0"/>
              </a:rPr>
              <a:t>docenza</a:t>
            </a:r>
            <a:r>
              <a:rPr lang="it-IT" sz="1800" dirty="0">
                <a:latin typeface="Calibri" panose="020F0502020204030204" pitchFamily="34" charset="0"/>
                <a:cs typeface="Calibri" panose="020F0502020204030204" pitchFamily="34" charset="0"/>
              </a:rPr>
              <a:t> (studenti PCTO, studenti ITS, Università della Terza età, immigrati, detenuti a fine pena, ecc.) in </a:t>
            </a:r>
            <a:r>
              <a:rPr lang="it-IT" sz="1800" b="1" dirty="0">
                <a:solidFill>
                  <a:srgbClr val="00A197"/>
                </a:solidFill>
                <a:latin typeface="Calibri" panose="020F0502020204030204" pitchFamily="34" charset="0"/>
                <a:cs typeface="Calibri" panose="020F0502020204030204" pitchFamily="34" charset="0"/>
              </a:rPr>
              <a:t>presenza</a:t>
            </a:r>
            <a:r>
              <a:rPr lang="it-IT" sz="1800" dirty="0">
                <a:latin typeface="Calibri" panose="020F0502020204030204" pitchFamily="34" charset="0"/>
                <a:cs typeface="Calibri" panose="020F0502020204030204" pitchFamily="34" charset="0"/>
              </a:rPr>
              <a:t> o da </a:t>
            </a:r>
            <a:r>
              <a:rPr lang="it-IT" sz="1800" b="1" dirty="0">
                <a:solidFill>
                  <a:srgbClr val="00A197"/>
                </a:solidFill>
                <a:latin typeface="Calibri" panose="020F0502020204030204" pitchFamily="34" charset="0"/>
                <a:cs typeface="Calibri" panose="020F0502020204030204" pitchFamily="34" charset="0"/>
              </a:rPr>
              <a:t>remoto</a:t>
            </a:r>
            <a:endParaRPr lang="it-IT" sz="1800" dirty="0">
              <a:solidFill>
                <a:srgbClr val="FF0000"/>
              </a:solidFill>
              <a:latin typeface="Calibri" panose="020F0502020204030204" pitchFamily="34" charset="0"/>
              <a:cs typeface="Calibri" panose="020F0502020204030204" pitchFamily="34" charset="0"/>
            </a:endParaRPr>
          </a:p>
          <a:p>
            <a:pPr marL="895283" lvl="1" indent="-533360" algn="just">
              <a:spcBef>
                <a:spcPts val="600"/>
              </a:spcBef>
              <a:buClr>
                <a:srgbClr val="00A197"/>
              </a:buClr>
              <a:buFont typeface="Wingdings" panose="05000000000000000000" pitchFamily="2" charset="2"/>
              <a:buChar char="ü"/>
            </a:pPr>
            <a:r>
              <a:rPr lang="it-IT" sz="1800" b="1" dirty="0">
                <a:solidFill>
                  <a:srgbClr val="00A197"/>
                </a:solidFill>
                <a:latin typeface="Calibri" panose="020F0502020204030204" pitchFamily="34" charset="0"/>
                <a:cs typeface="Calibri" panose="020F0502020204030204" pitchFamily="34" charset="0"/>
              </a:rPr>
              <a:t>supporto</a:t>
            </a:r>
            <a:r>
              <a:rPr lang="it-IT" sz="1800" dirty="0">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individuale</a:t>
            </a:r>
            <a:r>
              <a:rPr lang="it-IT" sz="1800" dirty="0">
                <a:latin typeface="Calibri" panose="020F0502020204030204" pitchFamily="34" charset="0"/>
                <a:cs typeface="Calibri" panose="020F0502020204030204" pitchFamily="34" charset="0"/>
              </a:rPr>
              <a:t> a </a:t>
            </a:r>
            <a:r>
              <a:rPr lang="it-IT" sz="1800" b="1" dirty="0">
                <a:solidFill>
                  <a:srgbClr val="00A197"/>
                </a:solidFill>
                <a:latin typeface="Calibri" panose="020F0502020204030204" pitchFamily="34" charset="0"/>
                <a:cs typeface="Calibri" panose="020F0502020204030204" pitchFamily="34" charset="0"/>
              </a:rPr>
              <a:t>piccoli</a:t>
            </a:r>
            <a:r>
              <a:rPr lang="it-IT" sz="1800" dirty="0">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imprenditori</a:t>
            </a:r>
            <a:r>
              <a:rPr lang="it-IT" sz="1800" dirty="0">
                <a:latin typeface="Calibri" panose="020F0502020204030204" pitchFamily="34" charset="0"/>
                <a:cs typeface="Calibri" panose="020F0502020204030204" pitchFamily="34" charset="0"/>
              </a:rPr>
              <a:t> (attività propedeutiche, avvio attività, sviluppo del business)</a:t>
            </a:r>
            <a:endParaRPr lang="it-IT" sz="1800" dirty="0">
              <a:solidFill>
                <a:srgbClr val="FF0000"/>
              </a:solidFill>
              <a:latin typeface="Calibri" panose="020F0502020204030204" pitchFamily="34" charset="0"/>
              <a:cs typeface="Calibri" panose="020F0502020204030204" pitchFamily="34" charset="0"/>
            </a:endParaRPr>
          </a:p>
        </p:txBody>
      </p:sp>
      <p:pic>
        <p:nvPicPr>
          <p:cNvPr id="3" name="Immagine 2">
            <a:extLst>
              <a:ext uri="{FF2B5EF4-FFF2-40B4-BE49-F238E27FC236}">
                <a16:creationId xmlns:a16="http://schemas.microsoft.com/office/drawing/2014/main" id="{8FB4107A-B0E7-4F82-BD70-FC5F35F0D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6" y="6498000"/>
            <a:ext cx="1108567" cy="162000"/>
          </a:xfrm>
          <a:prstGeom prst="rect">
            <a:avLst/>
          </a:prstGeom>
        </p:spPr>
      </p:pic>
      <p:sp>
        <p:nvSpPr>
          <p:cNvPr id="4" name="Segnaposto numero diapositiva 3">
            <a:extLst>
              <a:ext uri="{FF2B5EF4-FFF2-40B4-BE49-F238E27FC236}">
                <a16:creationId xmlns:a16="http://schemas.microsoft.com/office/drawing/2014/main" id="{576234CB-C33E-4B21-BFBA-0F9FDBA8DD9C}"/>
              </a:ext>
            </a:extLst>
          </p:cNvPr>
          <p:cNvSpPr>
            <a:spLocks noGrp="1"/>
          </p:cNvSpPr>
          <p:nvPr>
            <p:ph type="sldNum" sz="quarter" idx="4294967295"/>
          </p:nvPr>
        </p:nvSpPr>
        <p:spPr>
          <a:xfrm>
            <a:off x="6457950" y="6356351"/>
            <a:ext cx="2057400" cy="365125"/>
          </a:xfrm>
        </p:spPr>
        <p:txBody>
          <a:bodyPr/>
          <a:lstStyle/>
          <a:p>
            <a:pPr>
              <a:defRPr/>
            </a:pPr>
            <a:r>
              <a:rPr lang="en-GB" noProof="1"/>
              <a:t> </a:t>
            </a:r>
          </a:p>
        </p:txBody>
      </p:sp>
      <p:sp>
        <p:nvSpPr>
          <p:cNvPr id="9" name="CasellaDiTesto 8">
            <a:extLst>
              <a:ext uri="{FF2B5EF4-FFF2-40B4-BE49-F238E27FC236}">
                <a16:creationId xmlns:a16="http://schemas.microsoft.com/office/drawing/2014/main" id="{E470E5CA-BD8A-43D7-92E6-9559DF340BBC}"/>
              </a:ext>
            </a:extLst>
          </p:cNvPr>
          <p:cNvSpPr txBox="1"/>
          <p:nvPr/>
        </p:nvSpPr>
        <p:spPr>
          <a:xfrm>
            <a:off x="270000" y="6318000"/>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455583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11DFE1C-76C0-499D-B1B5-9A3543217596}"/>
              </a:ext>
            </a:extLst>
          </p:cNvPr>
          <p:cNvSpPr/>
          <p:nvPr/>
        </p:nvSpPr>
        <p:spPr>
          <a:xfrm>
            <a:off x="2244862" y="1747443"/>
            <a:ext cx="5818146" cy="4016863"/>
          </a:xfrm>
          <a:custGeom>
            <a:avLst/>
            <a:gdLst>
              <a:gd name="connsiteX0" fmla="*/ 234781 w 6049889"/>
              <a:gd name="connsiteY0" fmla="*/ 1767282 h 4016863"/>
              <a:gd name="connsiteX1" fmla="*/ 1530181 w 6049889"/>
              <a:gd name="connsiteY1" fmla="*/ 205182 h 4016863"/>
              <a:gd name="connsiteX2" fmla="*/ 4968706 w 6049889"/>
              <a:gd name="connsiteY2" fmla="*/ 148032 h 4016863"/>
              <a:gd name="connsiteX3" fmla="*/ 5873581 w 6049889"/>
              <a:gd name="connsiteY3" fmla="*/ 1405332 h 4016863"/>
              <a:gd name="connsiteX4" fmla="*/ 1901656 w 6049889"/>
              <a:gd name="connsiteY4" fmla="*/ 2672157 h 4016863"/>
              <a:gd name="connsiteX5" fmla="*/ 15706 w 6049889"/>
              <a:gd name="connsiteY5" fmla="*/ 2843607 h 4016863"/>
              <a:gd name="connsiteX6" fmla="*/ 1120606 w 6049889"/>
              <a:gd name="connsiteY6" fmla="*/ 3738957 h 4016863"/>
              <a:gd name="connsiteX7" fmla="*/ 3187531 w 6049889"/>
              <a:gd name="connsiteY7" fmla="*/ 4015182 h 4016863"/>
              <a:gd name="connsiteX8" fmla="*/ 5330656 w 6049889"/>
              <a:gd name="connsiteY8" fmla="*/ 3643707 h 401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Un percorso verso la sostenibilità</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20</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Rettangolo con angoli arrotondati 30">
            <a:extLst>
              <a:ext uri="{FF2B5EF4-FFF2-40B4-BE49-F238E27FC236}">
                <a16:creationId xmlns:a16="http://schemas.microsoft.com/office/drawing/2014/main" id="{8442A7BD-4ED3-43DB-A3A5-2B1171BABB35}"/>
              </a:ext>
            </a:extLst>
          </p:cNvPr>
          <p:cNvSpPr/>
          <p:nvPr/>
        </p:nvSpPr>
        <p:spPr>
          <a:xfrm>
            <a:off x="138687" y="2839371"/>
            <a:ext cx="1436455" cy="1524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Riassunto delle puntate precedenti</a:t>
            </a:r>
          </a:p>
        </p:txBody>
      </p:sp>
      <p:grpSp>
        <p:nvGrpSpPr>
          <p:cNvPr id="48" name="Gruppo 47">
            <a:extLst>
              <a:ext uri="{FF2B5EF4-FFF2-40B4-BE49-F238E27FC236}">
                <a16:creationId xmlns:a16="http://schemas.microsoft.com/office/drawing/2014/main" id="{76F6C847-B02D-4256-9971-EA9EC88CFE6A}"/>
              </a:ext>
            </a:extLst>
          </p:cNvPr>
          <p:cNvGrpSpPr/>
          <p:nvPr/>
        </p:nvGrpSpPr>
        <p:grpSpPr>
          <a:xfrm>
            <a:off x="1663093" y="3033729"/>
            <a:ext cx="559009" cy="1049533"/>
            <a:chOff x="2109687" y="3185523"/>
            <a:chExt cx="559009" cy="1049533"/>
          </a:xfrm>
        </p:grpSpPr>
        <p:pic>
          <p:nvPicPr>
            <p:cNvPr id="49" name="Immagine 48">
              <a:extLst>
                <a:ext uri="{FF2B5EF4-FFF2-40B4-BE49-F238E27FC236}">
                  <a16:creationId xmlns:a16="http://schemas.microsoft.com/office/drawing/2014/main" id="{C89AE074-6E8C-4F90-8ED4-2D7F9A17A37B}"/>
                </a:ext>
              </a:extLst>
            </p:cNvPr>
            <p:cNvPicPr>
              <a:picLocks noChangeAspect="1"/>
            </p:cNvPicPr>
            <p:nvPr/>
          </p:nvPicPr>
          <p:blipFill rotWithShape="1">
            <a:blip r:embed="rId4">
              <a:extLst>
                <a:ext uri="{28A0092B-C50C-407E-A947-70E740481C1C}">
                  <a14:useLocalDpi xmlns:a14="http://schemas.microsoft.com/office/drawing/2010/main" val="0"/>
                </a:ext>
              </a:extLst>
            </a:blip>
            <a:srcRect l="33543" r="35302" b="9357"/>
            <a:stretch/>
          </p:blipFill>
          <p:spPr>
            <a:xfrm>
              <a:off x="2109687" y="3185523"/>
              <a:ext cx="332646" cy="1044000"/>
            </a:xfrm>
            <a:prstGeom prst="rect">
              <a:avLst/>
            </a:prstGeom>
          </p:spPr>
        </p:pic>
        <p:pic>
          <p:nvPicPr>
            <p:cNvPr id="50" name="Immagine 49">
              <a:extLst>
                <a:ext uri="{FF2B5EF4-FFF2-40B4-BE49-F238E27FC236}">
                  <a16:creationId xmlns:a16="http://schemas.microsoft.com/office/drawing/2014/main" id="{456DA617-332B-41A8-8BAD-3680FC2465E9}"/>
                </a:ext>
              </a:extLst>
            </p:cNvPr>
            <p:cNvPicPr>
              <a:picLocks noChangeAspect="1"/>
            </p:cNvPicPr>
            <p:nvPr/>
          </p:nvPicPr>
          <p:blipFill rotWithShape="1">
            <a:blip r:embed="rId5">
              <a:extLst>
                <a:ext uri="{28A0092B-C50C-407E-A947-70E740481C1C}">
                  <a14:useLocalDpi xmlns:a14="http://schemas.microsoft.com/office/drawing/2010/main" val="0"/>
                </a:ext>
              </a:extLst>
            </a:blip>
            <a:srcRect l="14097" t="4421" r="31999" b="4920"/>
            <a:stretch/>
          </p:blipFill>
          <p:spPr>
            <a:xfrm>
              <a:off x="2390779" y="3263056"/>
              <a:ext cx="277917" cy="972000"/>
            </a:xfrm>
            <a:prstGeom prst="rect">
              <a:avLst/>
            </a:prstGeom>
          </p:spPr>
        </p:pic>
      </p:grpSp>
      <p:sp>
        <p:nvSpPr>
          <p:cNvPr id="11" name="Rettangolo con angoli arrotondati 10">
            <a:extLst>
              <a:ext uri="{FF2B5EF4-FFF2-40B4-BE49-F238E27FC236}">
                <a16:creationId xmlns:a16="http://schemas.microsoft.com/office/drawing/2014/main" id="{C84570C9-12C5-4DCC-ABDE-0FFDA9D537DC}"/>
              </a:ext>
            </a:extLst>
          </p:cNvPr>
          <p:cNvSpPr/>
          <p:nvPr/>
        </p:nvSpPr>
        <p:spPr>
          <a:xfrm>
            <a:off x="2464409" y="1261443"/>
            <a:ext cx="1292403" cy="972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ATTIVE</a:t>
            </a:r>
          </a:p>
        </p:txBody>
      </p:sp>
      <p:sp>
        <p:nvSpPr>
          <p:cNvPr id="52" name="Rettangolo con angoli arrotondati 51">
            <a:extLst>
              <a:ext uri="{FF2B5EF4-FFF2-40B4-BE49-F238E27FC236}">
                <a16:creationId xmlns:a16="http://schemas.microsoft.com/office/drawing/2014/main" id="{8575E6B8-292C-4C15-AFEB-2C068554C8AA}"/>
              </a:ext>
            </a:extLst>
          </p:cNvPr>
          <p:cNvSpPr/>
          <p:nvPr/>
        </p:nvSpPr>
        <p:spPr>
          <a:xfrm>
            <a:off x="2740503" y="2470314"/>
            <a:ext cx="1423441" cy="972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PASSIVE</a:t>
            </a:r>
          </a:p>
        </p:txBody>
      </p:sp>
      <p:sp>
        <p:nvSpPr>
          <p:cNvPr id="53" name="Rettangolo con angoli arrotondati 52">
            <a:extLst>
              <a:ext uri="{FF2B5EF4-FFF2-40B4-BE49-F238E27FC236}">
                <a16:creationId xmlns:a16="http://schemas.microsoft.com/office/drawing/2014/main" id="{3F5C6A76-A7E7-44DF-A9BA-1289A4EEE702}"/>
              </a:ext>
            </a:extLst>
          </p:cNvPr>
          <p:cNvSpPr/>
          <p:nvPr/>
        </p:nvSpPr>
        <p:spPr>
          <a:xfrm>
            <a:off x="4737873" y="1095380"/>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Guardiamo la REALTA’</a:t>
            </a:r>
          </a:p>
        </p:txBody>
      </p:sp>
      <p:sp>
        <p:nvSpPr>
          <p:cNvPr id="54" name="Rettangolo con angoli arrotondati 53">
            <a:extLst>
              <a:ext uri="{FF2B5EF4-FFF2-40B4-BE49-F238E27FC236}">
                <a16:creationId xmlns:a16="http://schemas.microsoft.com/office/drawing/2014/main" id="{589B0DE1-31E3-4999-8DDC-C8BE4252A657}"/>
              </a:ext>
            </a:extLst>
          </p:cNvPr>
          <p:cNvSpPr/>
          <p:nvPr/>
        </p:nvSpPr>
        <p:spPr>
          <a:xfrm>
            <a:off x="7294994" y="1812598"/>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e ATTENZIONI</a:t>
            </a:r>
          </a:p>
        </p:txBody>
      </p:sp>
      <p:pic>
        <p:nvPicPr>
          <p:cNvPr id="57" name="Picture 14" descr="Commissione di Diritto Bancario e del Terzo Settore">
            <a:extLst>
              <a:ext uri="{FF2B5EF4-FFF2-40B4-BE49-F238E27FC236}">
                <a16:creationId xmlns:a16="http://schemas.microsoft.com/office/drawing/2014/main" id="{86BE082A-C7D4-4CBA-965D-213433A3D5F5}"/>
              </a:ext>
            </a:extLst>
          </p:cNvPr>
          <p:cNvPicPr>
            <a:picLocks noChangeAspect="1" noChangeArrowheads="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41778" y1="36444" x2="41778" y2="36444"/>
                        <a14:foregroundMark x1="41333" y1="28444" x2="41333" y2="28444"/>
                        <a14:foregroundMark x1="51111" y1="17778" x2="51111" y2="17778"/>
                        <a14:foregroundMark x1="72000" y1="16444" x2="72000" y2="16444"/>
                        <a14:foregroundMark x1="83556" y1="72444" x2="83556" y2="72444"/>
                        <a14:foregroundMark x1="32444" y1="89778" x2="32444" y2="89778"/>
                        <a14:foregroundMark x1="64000" y1="24444" x2="64000" y2="24444"/>
                        <a14:foregroundMark x1="59111" y1="26667" x2="59111" y2="26667"/>
                        <a14:foregroundMark x1="48444" y1="24889" x2="48444" y2="24889"/>
                        <a14:foregroundMark x1="60444" y1="17333" x2="60444" y2="17333"/>
                        <a14:foregroundMark x1="68889" y1="30667" x2="68889" y2="30667"/>
                        <a14:foregroundMark x1="60444" y1="31556" x2="60444" y2="31556"/>
                        <a14:foregroundMark x1="52444" y1="28889" x2="52444" y2="28889"/>
                        <a14:foregroundMark x1="53778" y1="23111" x2="53778" y2="23111"/>
                        <a14:foregroundMark x1="77333" y1="52444" x2="77333" y2="52444"/>
                        <a14:foregroundMark x1="80444" y1="66222" x2="79556" y2="66222"/>
                        <a14:foregroundMark x1="70222" y1="64000" x2="70222" y2="64000"/>
                        <a14:foregroundMark x1="73778" y1="48444" x2="73778" y2="48444"/>
                        <a14:foregroundMark x1="72444" y1="55556" x2="73778" y2="57778"/>
                        <a14:foregroundMark x1="81778" y1="60000" x2="81778" y2="60000"/>
                        <a14:foregroundMark x1="77333" y1="63111" x2="77333" y2="63111"/>
                        <a14:foregroundMark x1="66222" y1="63556" x2="66222" y2="63556"/>
                        <a14:foregroundMark x1="70222" y1="54222" x2="70222" y2="54222"/>
                        <a14:foregroundMark x1="73333" y1="52444" x2="73333" y2="52444"/>
                        <a14:foregroundMark x1="71111" y1="46667" x2="71111" y2="46667"/>
                        <a14:foregroundMark x1="72889" y1="59556" x2="72889" y2="59556"/>
                        <a14:foregroundMark x1="73333" y1="74222" x2="73333" y2="74222"/>
                        <a14:foregroundMark x1="73778" y1="79111" x2="73778" y2="79111"/>
                        <a14:foregroundMark x1="67556" y1="79556" x2="67556" y2="79556"/>
                        <a14:foregroundMark x1="53333" y1="73778" x2="53333" y2="73778"/>
                        <a14:foregroundMark x1="48444" y1="73333" x2="48444" y2="73333"/>
                        <a14:foregroundMark x1="38667" y1="68889" x2="38667" y2="68889"/>
                        <a14:foregroundMark x1="33778" y1="62222" x2="33778" y2="62222"/>
                        <a14:foregroundMark x1="35556" y1="67111" x2="35556" y2="67111"/>
                        <a14:foregroundMark x1="37778" y1="75111" x2="37778" y2="75111"/>
                        <a14:foregroundMark x1="37778" y1="81778" x2="37778" y2="81778"/>
                        <a14:foregroundMark x1="44000" y1="78222" x2="44000" y2="78222"/>
                        <a14:foregroundMark x1="46667" y1="71556" x2="46667" y2="71556"/>
                        <a14:foregroundMark x1="43556" y1="68000" x2="43556" y2="68000"/>
                        <a14:foregroundMark x1="30667" y1="72889" x2="30667" y2="72889"/>
                        <a14:foregroundMark x1="23556" y1="67556" x2="23556" y2="67556"/>
                        <a14:foregroundMark x1="22667" y1="74667" x2="22667" y2="74667"/>
                        <a14:foregroundMark x1="28000" y1="39556" x2="28000" y2="39556"/>
                        <a14:foregroundMark x1="31556" y1="37333" x2="31556" y2="37333"/>
                        <a14:foregroundMark x1="30222" y1="50222" x2="30222" y2="50222"/>
                        <a14:foregroundMark x1="22222" y1="54667" x2="22222" y2="54667"/>
                        <a14:foregroundMark x1="26667" y1="44889" x2="26667" y2="44889"/>
                        <a14:foregroundMark x1="19111" y1="39556" x2="19111" y2="39556"/>
                        <a14:foregroundMark x1="13333" y1="33778" x2="13333" y2="33778"/>
                        <a14:foregroundMark x1="20000" y1="24889" x2="20000" y2="24889"/>
                        <a14:foregroundMark x1="26222" y1="24000" x2="26222" y2="24000"/>
                        <a14:foregroundMark x1="32000" y1="21778" x2="32000" y2="21778"/>
                        <a14:foregroundMark x1="38667" y1="25333" x2="38667" y2="25333"/>
                        <a14:foregroundMark x1="37778" y1="30667" x2="37778" y2="30667"/>
                        <a14:foregroundMark x1="63111" y1="18667" x2="63111" y2="18667"/>
                        <a14:foregroundMark x1="61333" y1="23111" x2="61333" y2="23111"/>
                        <a14:foregroundMark x1="72889" y1="20000" x2="72889" y2="20000"/>
                        <a14:foregroundMark x1="77333" y1="32444" x2="77333" y2="32444"/>
                      </a14:backgroundRemoval>
                    </a14:imgEffect>
                  </a14:imgLayer>
                </a14:imgProps>
              </a:ext>
              <a:ext uri="{28A0092B-C50C-407E-A947-70E740481C1C}">
                <a14:useLocalDpi xmlns:a14="http://schemas.microsoft.com/office/drawing/2010/main" val="0"/>
              </a:ext>
            </a:extLst>
          </a:blip>
          <a:srcRect/>
          <a:stretch>
            <a:fillRect/>
          </a:stretch>
        </p:blipFill>
        <p:spPr bwMode="auto">
          <a:xfrm>
            <a:off x="4230524" y="3755874"/>
            <a:ext cx="828519" cy="8285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Pin su simboli">
            <a:extLst>
              <a:ext uri="{FF2B5EF4-FFF2-40B4-BE49-F238E27FC236}">
                <a16:creationId xmlns:a16="http://schemas.microsoft.com/office/drawing/2014/main" id="{514D4D4C-2AF0-4BAC-9A88-548BBE43B8D5}"/>
              </a:ext>
            </a:extLst>
          </p:cNvPr>
          <p:cNvPicPr>
            <a:picLocks noChangeAspect="1" noChangeArrowheads="1"/>
          </p:cNvPicPr>
          <p:nvPr/>
        </p:nvPicPr>
        <p:blipFill>
          <a:blip r:embed="rId8">
            <a:duotone>
              <a:schemeClr val="bg2">
                <a:shade val="45000"/>
                <a:satMod val="135000"/>
              </a:schemeClr>
              <a:prstClr val="white"/>
            </a:duotone>
            <a:extLst>
              <a:ext uri="{BEBA8EAE-BF5A-486C-A8C5-ECC9F3942E4B}">
                <a14:imgProps xmlns:a14="http://schemas.microsoft.com/office/drawing/2010/main">
                  <a14:imgLayer r:embed="rId9">
                    <a14:imgEffect>
                      <a14:backgroundRemoval t="6222" b="98667" l="9778" r="89778">
                        <a14:foregroundMark x1="19556" y1="95556" x2="19556" y2="95556"/>
                        <a14:foregroundMark x1="82222" y1="98667" x2="82222" y2="98667"/>
                        <a14:foregroundMark x1="62222" y1="8444" x2="62222" y2="8444"/>
                        <a14:foregroundMark x1="39556" y1="6222" x2="39556" y2="6222"/>
                        <a14:foregroundMark x1="27111" y1="71556" x2="27111" y2="71556"/>
                        <a14:foregroundMark x1="24889" y1="69778" x2="24889" y2="69778"/>
                        <a14:foregroundMark x1="42222" y1="69333" x2="42222" y2="69333"/>
                        <a14:foregroundMark x1="58667" y1="69778" x2="58667" y2="69778"/>
                        <a14:foregroundMark x1="72889" y1="68889" x2="72889" y2="68889"/>
                        <a14:foregroundMark x1="70222" y1="95111" x2="70222" y2="95111"/>
                        <a14:foregroundMark x1="73778" y1="92889" x2="73778" y2="92889"/>
                        <a14:foregroundMark x1="63111" y1="94222" x2="63111" y2="94222"/>
                      </a14:backgroundRemoval>
                    </a14:imgEffect>
                  </a14:imgLayer>
                </a14:imgProps>
              </a:ext>
              <a:ext uri="{28A0092B-C50C-407E-A947-70E740481C1C}">
                <a14:useLocalDpi xmlns:a14="http://schemas.microsoft.com/office/drawing/2010/main" val="0"/>
              </a:ext>
            </a:extLst>
          </a:blip>
          <a:srcRect/>
          <a:stretch>
            <a:fillRect/>
          </a:stretch>
        </p:blipFill>
        <p:spPr bwMode="auto">
          <a:xfrm>
            <a:off x="5250113" y="3401873"/>
            <a:ext cx="737254" cy="737254"/>
          </a:xfrm>
          <a:prstGeom prst="rect">
            <a:avLst/>
          </a:prstGeom>
          <a:noFill/>
          <a:extLst>
            <a:ext uri="{909E8E84-426E-40DD-AFC4-6F175D3DCCD1}">
              <a14:hiddenFill xmlns:a14="http://schemas.microsoft.com/office/drawing/2010/main">
                <a:solidFill>
                  <a:srgbClr val="FFFFFF"/>
                </a:solidFill>
              </a14:hiddenFill>
            </a:ext>
          </a:extLst>
        </p:spPr>
      </p:pic>
      <p:sp>
        <p:nvSpPr>
          <p:cNvPr id="59" name="CasellaDiTesto 58">
            <a:extLst>
              <a:ext uri="{FF2B5EF4-FFF2-40B4-BE49-F238E27FC236}">
                <a16:creationId xmlns:a16="http://schemas.microsoft.com/office/drawing/2014/main" id="{6AC97840-7B55-4A4F-8DB9-AFE51266AA0F}"/>
              </a:ext>
            </a:extLst>
          </p:cNvPr>
          <p:cNvSpPr txBox="1"/>
          <p:nvPr/>
        </p:nvSpPr>
        <p:spPr>
          <a:xfrm>
            <a:off x="6230308" y="3800801"/>
            <a:ext cx="619529" cy="369332"/>
          </a:xfrm>
          <a:prstGeom prst="rect">
            <a:avLst/>
          </a:prstGeom>
          <a:noFill/>
        </p:spPr>
        <p:txBody>
          <a:bodyPr wrap="none" rtlCol="0">
            <a:spAutoFit/>
          </a:bodyPr>
          <a:lstStyle/>
          <a:p>
            <a:r>
              <a:rPr lang="it-IT" b="1" dirty="0">
                <a:solidFill>
                  <a:schemeClr val="bg1">
                    <a:lumMod val="85000"/>
                  </a:schemeClr>
                </a:solidFill>
              </a:rPr>
              <a:t>Stati</a:t>
            </a:r>
          </a:p>
        </p:txBody>
      </p:sp>
      <p:sp>
        <p:nvSpPr>
          <p:cNvPr id="60" name="CasellaDiTesto 59">
            <a:extLst>
              <a:ext uri="{FF2B5EF4-FFF2-40B4-BE49-F238E27FC236}">
                <a16:creationId xmlns:a16="http://schemas.microsoft.com/office/drawing/2014/main" id="{053278CA-B546-422D-B326-FC7661BC61ED}"/>
              </a:ext>
            </a:extLst>
          </p:cNvPr>
          <p:cNvSpPr txBox="1"/>
          <p:nvPr/>
        </p:nvSpPr>
        <p:spPr>
          <a:xfrm>
            <a:off x="5179627" y="4077729"/>
            <a:ext cx="957955" cy="369332"/>
          </a:xfrm>
          <a:prstGeom prst="rect">
            <a:avLst/>
          </a:prstGeom>
          <a:noFill/>
        </p:spPr>
        <p:txBody>
          <a:bodyPr wrap="none" rtlCol="0">
            <a:spAutoFit/>
          </a:bodyPr>
          <a:lstStyle/>
          <a:p>
            <a:r>
              <a:rPr lang="it-IT" b="1" dirty="0">
                <a:solidFill>
                  <a:schemeClr val="bg1">
                    <a:lumMod val="85000"/>
                  </a:schemeClr>
                </a:solidFill>
              </a:rPr>
              <a:t>Imprese</a:t>
            </a:r>
          </a:p>
        </p:txBody>
      </p:sp>
      <p:sp>
        <p:nvSpPr>
          <p:cNvPr id="61" name="CasellaDiTesto 60">
            <a:extLst>
              <a:ext uri="{FF2B5EF4-FFF2-40B4-BE49-F238E27FC236}">
                <a16:creationId xmlns:a16="http://schemas.microsoft.com/office/drawing/2014/main" id="{AFCC4BF1-30FF-430F-949C-9FA303637335}"/>
              </a:ext>
            </a:extLst>
          </p:cNvPr>
          <p:cNvSpPr txBox="1"/>
          <p:nvPr/>
        </p:nvSpPr>
        <p:spPr>
          <a:xfrm>
            <a:off x="3983155" y="4445027"/>
            <a:ext cx="1346844" cy="369332"/>
          </a:xfrm>
          <a:prstGeom prst="rect">
            <a:avLst/>
          </a:prstGeom>
          <a:noFill/>
        </p:spPr>
        <p:txBody>
          <a:bodyPr wrap="none" rtlCol="0">
            <a:spAutoFit/>
          </a:bodyPr>
          <a:lstStyle/>
          <a:p>
            <a:r>
              <a:rPr lang="it-IT" b="1" dirty="0">
                <a:solidFill>
                  <a:schemeClr val="bg1">
                    <a:lumMod val="85000"/>
                  </a:schemeClr>
                </a:solidFill>
              </a:rPr>
              <a:t>Associazioni</a:t>
            </a:r>
          </a:p>
        </p:txBody>
      </p:sp>
      <p:pic>
        <p:nvPicPr>
          <p:cNvPr id="62" name="Picture 2" descr="Terra - Wikipedia">
            <a:extLst>
              <a:ext uri="{FF2B5EF4-FFF2-40B4-BE49-F238E27FC236}">
                <a16:creationId xmlns:a16="http://schemas.microsoft.com/office/drawing/2014/main" id="{811BFF96-0795-4B04-8948-8058BBB5A362}"/>
              </a:ext>
            </a:extLst>
          </p:cNvPr>
          <p:cNvPicPr>
            <a:picLocks noChangeAspect="1" noChangeArrowheads="1"/>
          </p:cNvPicPr>
          <p:nvPr/>
        </p:nvPicPr>
        <p:blipFill>
          <a:blip r:embed="rId10">
            <a:duotone>
              <a:schemeClr val="bg2">
                <a:shade val="45000"/>
                <a:satMod val="135000"/>
              </a:schemeClr>
              <a:prstClr val="white"/>
            </a:duotone>
            <a:extLst>
              <a:ext uri="{BEBA8EAE-BF5A-486C-A8C5-ECC9F3942E4B}">
                <a14:imgProps xmlns:a14="http://schemas.microsoft.com/office/drawing/2010/main">
                  <a14:imgLayer r:embed="rId11">
                    <a14:imgEffect>
                      <a14:backgroundRemoval t="6667" b="92000" l="8889" r="92000">
                        <a14:foregroundMark x1="55556" y1="7111" x2="55556" y2="7111"/>
                        <a14:foregroundMark x1="92444" y1="50222" x2="92444" y2="50222"/>
                        <a14:foregroundMark x1="57778" y1="92444" x2="57778" y2="92444"/>
                        <a14:foregroundMark x1="8889" y1="51111" x2="8889"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7201346" y="2832953"/>
            <a:ext cx="804602" cy="804602"/>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D452F10D-1DC1-4029-94F7-B89641D107EA}"/>
              </a:ext>
            </a:extLst>
          </p:cNvPr>
          <p:cNvSpPr txBox="1"/>
          <p:nvPr/>
        </p:nvSpPr>
        <p:spPr>
          <a:xfrm>
            <a:off x="7138959" y="3597262"/>
            <a:ext cx="906980" cy="369332"/>
          </a:xfrm>
          <a:prstGeom prst="rect">
            <a:avLst/>
          </a:prstGeom>
          <a:noFill/>
        </p:spPr>
        <p:txBody>
          <a:bodyPr wrap="none" rtlCol="0">
            <a:spAutoFit/>
          </a:bodyPr>
          <a:lstStyle/>
          <a:p>
            <a:r>
              <a:rPr lang="it-IT" b="1" dirty="0">
                <a:solidFill>
                  <a:schemeClr val="bg1">
                    <a:lumMod val="85000"/>
                  </a:schemeClr>
                </a:solidFill>
              </a:rPr>
              <a:t>Pianeta</a:t>
            </a:r>
          </a:p>
        </p:txBody>
      </p:sp>
      <p:pic>
        <p:nvPicPr>
          <p:cNvPr id="56" name="Picture 10" descr="Icona del glifo nero dell'istituzione di stato - vettore stock 2255823 |  Crushpixel">
            <a:extLst>
              <a:ext uri="{FF2B5EF4-FFF2-40B4-BE49-F238E27FC236}">
                <a16:creationId xmlns:a16="http://schemas.microsoft.com/office/drawing/2014/main" id="{C46C6EB9-9903-4E5C-A3E0-46FBB79EA756}"/>
              </a:ext>
            </a:extLst>
          </p:cNvPr>
          <p:cNvPicPr>
            <a:picLocks noChangeAspect="1" noChangeArrowheads="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ackgroundRemoval t="22667" b="91556" l="20889" r="82667">
                        <a14:foregroundMark x1="57778" y1="38222" x2="57778" y2="38222"/>
                        <a14:foregroundMark x1="54667" y1="24000" x2="54667" y2="24000"/>
                        <a14:foregroundMark x1="54667" y1="24000" x2="54667" y2="24000"/>
                        <a14:foregroundMark x1="51111" y1="23111" x2="51111" y2="23111"/>
                        <a14:foregroundMark x1="54222" y1="45778" x2="54222" y2="45778"/>
                        <a14:foregroundMark x1="64889" y1="45333" x2="64889" y2="45333"/>
                        <a14:foregroundMark x1="35556" y1="45778" x2="35556" y2="45778"/>
                        <a14:foregroundMark x1="28000" y1="52000" x2="28000" y2="52000"/>
                        <a14:foregroundMark x1="30667" y1="59111" x2="30667" y2="59111"/>
                        <a14:foregroundMark x1="20889" y1="57333" x2="20889" y2="57333"/>
                        <a14:foregroundMark x1="25778" y1="60889" x2="25778" y2="60889"/>
                        <a14:foregroundMark x1="25778" y1="69778" x2="25778" y2="69778"/>
                        <a14:foregroundMark x1="73778" y1="60000" x2="73778" y2="60000"/>
                        <a14:foregroundMark x1="74667" y1="70222" x2="74667" y2="70222"/>
                        <a14:foregroundMark x1="77333" y1="51111" x2="77333" y2="51111"/>
                        <a14:foregroundMark x1="48889" y1="63111" x2="48889" y2="63111"/>
                        <a14:foregroundMark x1="57778" y1="62222" x2="57778" y2="62222"/>
                        <a14:foregroundMark x1="60444" y1="61333" x2="60444" y2="61333"/>
                        <a14:foregroundMark x1="65778" y1="61333" x2="65778" y2="61333"/>
                        <a14:foregroundMark x1="42667" y1="57333" x2="42667" y2="57333"/>
                        <a14:foregroundMark x1="38222" y1="57333" x2="38222" y2="57333"/>
                        <a14:foregroundMark x1="34667" y1="57778" x2="34667" y2="57778"/>
                        <a14:foregroundMark x1="47556" y1="72000" x2="47556" y2="72000"/>
                        <a14:foregroundMark x1="56889" y1="35556" x2="56889" y2="35556"/>
                        <a14:foregroundMark x1="47556" y1="37333" x2="47556" y2="37333"/>
                        <a14:foregroundMark x1="55556" y1="23111" x2="55556" y2="23111"/>
                        <a14:foregroundMark x1="77778" y1="29778" x2="77778" y2="29778"/>
                        <a14:foregroundMark x1="76000" y1="58222" x2="76000" y2="58222"/>
                        <a14:foregroundMark x1="72889" y1="58222" x2="72889" y2="58222"/>
                        <a14:foregroundMark x1="76000" y1="67556" x2="76000" y2="67556"/>
                        <a14:foregroundMark x1="74222" y1="66667" x2="74222" y2="66667"/>
                        <a14:foregroundMark x1="63556" y1="47111" x2="63556" y2="47111"/>
                        <a14:foregroundMark x1="64889" y1="49778" x2="64889" y2="49778"/>
                        <a14:foregroundMark x1="61778" y1="49778" x2="61778" y2="49778"/>
                        <a14:foregroundMark x1="58222" y1="49333" x2="58222" y2="49333"/>
                        <a14:foregroundMark x1="50667" y1="39556" x2="50667" y2="39556"/>
                        <a14:foregroundMark x1="58667" y1="42667" x2="58667" y2="42667"/>
                        <a14:foregroundMark x1="61333" y1="42667" x2="61333" y2="42667"/>
                        <a14:foregroundMark x1="48000" y1="40000" x2="48000" y2="40000"/>
                        <a14:foregroundMark x1="44000" y1="42667" x2="44000" y2="42667"/>
                        <a14:foregroundMark x1="41778" y1="44000" x2="41778" y2="44000"/>
                        <a14:foregroundMark x1="37778" y1="46222" x2="37778" y2="46222"/>
                        <a14:foregroundMark x1="39111" y1="42667" x2="39111" y2="42667"/>
                        <a14:foregroundMark x1="36000" y1="47111" x2="36000" y2="47111"/>
                        <a14:foregroundMark x1="33778" y1="49333" x2="33778" y2="49333"/>
                        <a14:foregroundMark x1="38667" y1="49778" x2="38667" y2="49778"/>
                        <a14:foregroundMark x1="43111" y1="50222" x2="43111" y2="50222"/>
                        <a14:foregroundMark x1="48889" y1="49778" x2="48889" y2="49778"/>
                        <a14:foregroundMark x1="55556" y1="53333" x2="55556" y2="53333"/>
                        <a14:foregroundMark x1="76889" y1="54222" x2="76889" y2="54222"/>
                        <a14:foregroundMark x1="73333" y1="54222" x2="73333" y2="54222"/>
                        <a14:foregroundMark x1="68889" y1="54222" x2="68889" y2="54222"/>
                        <a14:foregroundMark x1="79556" y1="53333" x2="79556" y2="53333"/>
                        <a14:foregroundMark x1="67556" y1="54667" x2="67556" y2="54667"/>
                        <a14:foregroundMark x1="67111" y1="60000" x2="67111" y2="60000"/>
                        <a14:foregroundMark x1="67111" y1="64889" x2="67111" y2="64889"/>
                        <a14:foregroundMark x1="67111" y1="71111" x2="67111" y2="71111"/>
                        <a14:foregroundMark x1="68000" y1="74667" x2="68000" y2="74667"/>
                        <a14:foregroundMark x1="32889" y1="70667" x2="32889" y2="70667"/>
                        <a14:foregroundMark x1="27556" y1="67111" x2="27556" y2="67111"/>
                        <a14:foregroundMark x1="26222" y1="58222" x2="26222" y2="58222"/>
                        <a14:foregroundMark x1="30667" y1="54222" x2="30667" y2="54222"/>
                        <a14:foregroundMark x1="24889" y1="54222" x2="24889" y2="54222"/>
                        <a14:foregroundMark x1="20889" y1="54222" x2="20889" y2="54222"/>
                        <a14:foregroundMark x1="36444" y1="52889" x2="36444" y2="52889"/>
                        <a14:foregroundMark x1="40444" y1="56444" x2="40444" y2="56444"/>
                        <a14:foregroundMark x1="44444" y1="58667" x2="44444" y2="58667"/>
                        <a14:foregroundMark x1="44889" y1="65333" x2="44889" y2="65333"/>
                        <a14:foregroundMark x1="40444" y1="64889" x2="40444" y2="64889"/>
                        <a14:foregroundMark x1="36889" y1="61333" x2="36889" y2="61333"/>
                        <a14:foregroundMark x1="62667" y1="58222" x2="62667" y2="58222"/>
                        <a14:foregroundMark x1="50222" y1="31111" x2="50222" y2="31111"/>
                        <a14:backgroundMark x1="81333" y1="31111" x2="81333" y2="31111"/>
                        <a14:backgroundMark x1="68444" y1="28000" x2="68444" y2="28000"/>
                      </a14:backgroundRemoval>
                    </a14:imgEffect>
                  </a14:imgLayer>
                </a14:imgProps>
              </a:ext>
              <a:ext uri="{28A0092B-C50C-407E-A947-70E740481C1C}">
                <a14:useLocalDpi xmlns:a14="http://schemas.microsoft.com/office/drawing/2010/main" val="0"/>
              </a:ext>
            </a:extLst>
          </a:blip>
          <a:srcRect l="15518" t="19453" r="8995"/>
          <a:stretch/>
        </p:blipFill>
        <p:spPr bwMode="auto">
          <a:xfrm>
            <a:off x="6137582" y="3095851"/>
            <a:ext cx="925319" cy="987350"/>
          </a:xfrm>
          <a:prstGeom prst="rect">
            <a:avLst/>
          </a:prstGeom>
          <a:noFill/>
          <a:extLst>
            <a:ext uri="{909E8E84-426E-40DD-AFC4-6F175D3DCCD1}">
              <a14:hiddenFill xmlns:a14="http://schemas.microsoft.com/office/drawing/2010/main">
                <a:solidFill>
                  <a:srgbClr val="FFFFFF"/>
                </a:solidFill>
              </a14:hiddenFill>
            </a:ext>
          </a:extLst>
        </p:spPr>
      </p:pic>
      <p:sp>
        <p:nvSpPr>
          <p:cNvPr id="64" name="Rettangolo con angoli arrotondati 63">
            <a:extLst>
              <a:ext uri="{FF2B5EF4-FFF2-40B4-BE49-F238E27FC236}">
                <a16:creationId xmlns:a16="http://schemas.microsoft.com/office/drawing/2014/main" id="{B79E528F-01C0-4F81-91AF-26451541BDE4}"/>
              </a:ext>
            </a:extLst>
          </p:cNvPr>
          <p:cNvSpPr/>
          <p:nvPr/>
        </p:nvSpPr>
        <p:spPr>
          <a:xfrm>
            <a:off x="4777135" y="5085929"/>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POSITIVE</a:t>
            </a:r>
          </a:p>
        </p:txBody>
      </p:sp>
      <p:sp>
        <p:nvSpPr>
          <p:cNvPr id="65" name="Rettangolo con angoli arrotondati 64">
            <a:extLst>
              <a:ext uri="{FF2B5EF4-FFF2-40B4-BE49-F238E27FC236}">
                <a16:creationId xmlns:a16="http://schemas.microsoft.com/office/drawing/2014/main" id="{496A5681-CB69-4290-852F-F3CD0F2ED787}"/>
              </a:ext>
            </a:extLst>
          </p:cNvPr>
          <p:cNvSpPr/>
          <p:nvPr/>
        </p:nvSpPr>
        <p:spPr>
          <a:xfrm>
            <a:off x="2306441" y="4869183"/>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DILEMMI</a:t>
            </a:r>
          </a:p>
        </p:txBody>
      </p:sp>
      <p:pic>
        <p:nvPicPr>
          <p:cNvPr id="14" name="Immagine 13">
            <a:extLst>
              <a:ext uri="{FF2B5EF4-FFF2-40B4-BE49-F238E27FC236}">
                <a16:creationId xmlns:a16="http://schemas.microsoft.com/office/drawing/2014/main" id="{DEBC8756-9495-4608-820A-2F025DF42618}"/>
              </a:ext>
            </a:extLst>
          </p:cNvPr>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56083" y="4423213"/>
            <a:ext cx="1612663" cy="1612663"/>
          </a:xfrm>
          <a:prstGeom prst="rect">
            <a:avLst/>
          </a:prstGeom>
        </p:spPr>
      </p:pic>
      <p:grpSp>
        <p:nvGrpSpPr>
          <p:cNvPr id="30" name="Gruppo 29">
            <a:extLst>
              <a:ext uri="{FF2B5EF4-FFF2-40B4-BE49-F238E27FC236}">
                <a16:creationId xmlns:a16="http://schemas.microsoft.com/office/drawing/2014/main" id="{9540B814-7D1D-40BC-9D93-02BA95948BA8}"/>
              </a:ext>
            </a:extLst>
          </p:cNvPr>
          <p:cNvGrpSpPr/>
          <p:nvPr/>
        </p:nvGrpSpPr>
        <p:grpSpPr>
          <a:xfrm>
            <a:off x="144000" y="1171184"/>
            <a:ext cx="2081367" cy="4825072"/>
            <a:chOff x="144000" y="1171184"/>
            <a:chExt cx="2081367" cy="4825072"/>
          </a:xfrm>
        </p:grpSpPr>
        <p:pic>
          <p:nvPicPr>
            <p:cNvPr id="32" name="Immagine 31">
              <a:extLst>
                <a:ext uri="{FF2B5EF4-FFF2-40B4-BE49-F238E27FC236}">
                  <a16:creationId xmlns:a16="http://schemas.microsoft.com/office/drawing/2014/main" id="{FC2426AF-A801-4952-8DF1-7D0945B0CAF5}"/>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3820386" flipH="1">
              <a:off x="1576112" y="2372460"/>
              <a:ext cx="855064" cy="443447"/>
            </a:xfrm>
            <a:prstGeom prst="rect">
              <a:avLst/>
            </a:prstGeom>
          </p:spPr>
        </p:pic>
        <p:pic>
          <p:nvPicPr>
            <p:cNvPr id="33" name="Immagine 32">
              <a:extLst>
                <a:ext uri="{FF2B5EF4-FFF2-40B4-BE49-F238E27FC236}">
                  <a16:creationId xmlns:a16="http://schemas.microsoft.com/office/drawing/2014/main" id="{74C5AA41-3761-49D3-BE1C-5BE3000F8798}"/>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287409" flipH="1" flipV="1">
              <a:off x="1332319" y="4382515"/>
              <a:ext cx="852231" cy="552928"/>
            </a:xfrm>
            <a:prstGeom prst="rect">
              <a:avLst/>
            </a:prstGeom>
          </p:spPr>
        </p:pic>
        <p:grpSp>
          <p:nvGrpSpPr>
            <p:cNvPr id="34" name="Gruppo 33">
              <a:extLst>
                <a:ext uri="{FF2B5EF4-FFF2-40B4-BE49-F238E27FC236}">
                  <a16:creationId xmlns:a16="http://schemas.microsoft.com/office/drawing/2014/main" id="{55517DF9-5117-4331-B3CD-7B03D972DCAE}"/>
                </a:ext>
              </a:extLst>
            </p:cNvPr>
            <p:cNvGrpSpPr>
              <a:grpSpLocks noChangeAspect="1"/>
            </p:cNvGrpSpPr>
            <p:nvPr/>
          </p:nvGrpSpPr>
          <p:grpSpPr>
            <a:xfrm>
              <a:off x="144000" y="4685116"/>
              <a:ext cx="1540800" cy="1311140"/>
              <a:chOff x="270000" y="1372614"/>
              <a:chExt cx="2416583" cy="2056386"/>
            </a:xfrm>
          </p:grpSpPr>
          <p:pic>
            <p:nvPicPr>
              <p:cNvPr id="39" name="Picture 2" descr="I migranti ambientali: la protezione umanitaria per il caso di disastro  ambientale – Ultim'ora">
                <a:extLst>
                  <a:ext uri="{FF2B5EF4-FFF2-40B4-BE49-F238E27FC236}">
                    <a16:creationId xmlns:a16="http://schemas.microsoft.com/office/drawing/2014/main" id="{15C01738-7F7B-42AB-9DA7-96838D26089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000" y="1372614"/>
                <a:ext cx="135246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l ministro Crosetto: «Infiltrati dei centri sociali nel corteo anti Meloni  degli studenti» - Torino Cronaca - Notizie da Torino e Piemonte">
                <a:extLst>
                  <a:ext uri="{FF2B5EF4-FFF2-40B4-BE49-F238E27FC236}">
                    <a16:creationId xmlns:a16="http://schemas.microsoft.com/office/drawing/2014/main" id="{4DAEC653-D772-4F35-A298-0445B5AC220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4126" y="1889976"/>
                <a:ext cx="1352457" cy="90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È vero che la povertà in Italia è triplicata negli ultimi 15 anni? |  Pagella Politica">
                <a:extLst>
                  <a:ext uri="{FF2B5EF4-FFF2-40B4-BE49-F238E27FC236}">
                    <a16:creationId xmlns:a16="http://schemas.microsoft.com/office/drawing/2014/main" id="{6D4759CB-88F5-49D5-A282-3139BEECF9F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6792" y="25290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uppo 34">
              <a:extLst>
                <a:ext uri="{FF2B5EF4-FFF2-40B4-BE49-F238E27FC236}">
                  <a16:creationId xmlns:a16="http://schemas.microsoft.com/office/drawing/2014/main" id="{A7A099EF-924B-4364-B8D7-81745D37403F}"/>
                </a:ext>
              </a:extLst>
            </p:cNvPr>
            <p:cNvGrpSpPr>
              <a:grpSpLocks noChangeAspect="1"/>
            </p:cNvGrpSpPr>
            <p:nvPr/>
          </p:nvGrpSpPr>
          <p:grpSpPr>
            <a:xfrm>
              <a:off x="144000" y="1171184"/>
              <a:ext cx="1540800" cy="1369553"/>
              <a:chOff x="6611771" y="1929600"/>
              <a:chExt cx="2312629" cy="2055600"/>
            </a:xfrm>
          </p:grpSpPr>
          <p:pic>
            <p:nvPicPr>
              <p:cNvPr id="36" name="Picture 8" descr="Yosemite National Park">
                <a:extLst>
                  <a:ext uri="{FF2B5EF4-FFF2-40B4-BE49-F238E27FC236}">
                    <a16:creationId xmlns:a16="http://schemas.microsoft.com/office/drawing/2014/main" id="{AC2561E5-D811-43FB-8886-951CAF0992C4}"/>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541"/>
              <a:stretch/>
            </p:blipFill>
            <p:spPr bwMode="auto">
              <a:xfrm>
                <a:off x="7527189" y="1929600"/>
                <a:ext cx="1357377" cy="90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L'uomo è un animale sociale...l'importanza del gruppo! (NOI CI  SIAMO...anche su Facebook!) - Studio Armonia - Studio Armonia">
                <a:extLst>
                  <a:ext uri="{FF2B5EF4-FFF2-40B4-BE49-F238E27FC236}">
                    <a16:creationId xmlns:a16="http://schemas.microsoft.com/office/drawing/2014/main" id="{4342969C-ECAF-4A92-A723-8617A2A631D0}"/>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6004" r="-1"/>
              <a:stretch/>
            </p:blipFill>
            <p:spPr bwMode="auto">
              <a:xfrm>
                <a:off x="6611771" y="2446057"/>
                <a:ext cx="1357376" cy="90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La Definizione di Benessere Psicologico - Claudio Cresti - Psicologo  specialista Livorno">
                <a:extLst>
                  <a:ext uri="{FF2B5EF4-FFF2-40B4-BE49-F238E27FC236}">
                    <a16:creationId xmlns:a16="http://schemas.microsoft.com/office/drawing/2014/main" id="{FC2916F4-B0C5-41AB-AA04-B9C48D2F4DAD}"/>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7158"/>
              <a:stretch/>
            </p:blipFill>
            <p:spPr bwMode="auto">
              <a:xfrm>
                <a:off x="7567023" y="30852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96630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Teorie PASSIVE</a:t>
            </a:r>
            <a:endParaRPr lang="it-IT" sz="2400" b="0" dirty="0">
              <a:latin typeface="+mn-lt"/>
              <a:cs typeface="+mj-cs"/>
            </a:endParaRP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21</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2" name="CasellaDiTesto 1">
            <a:extLst>
              <a:ext uri="{FF2B5EF4-FFF2-40B4-BE49-F238E27FC236}">
                <a16:creationId xmlns:a16="http://schemas.microsoft.com/office/drawing/2014/main" id="{D5FCF69D-C2D4-46E0-A49B-8FB470EEA2C0}"/>
              </a:ext>
            </a:extLst>
          </p:cNvPr>
          <p:cNvSpPr txBox="1"/>
          <p:nvPr/>
        </p:nvSpPr>
        <p:spPr>
          <a:xfrm>
            <a:off x="2065686" y="4982400"/>
            <a:ext cx="6634177" cy="1369606"/>
          </a:xfrm>
          <a:prstGeom prst="rect">
            <a:avLst/>
          </a:prstGeom>
          <a:noFill/>
        </p:spPr>
        <p:txBody>
          <a:bodyPr wrap="square" rtlCol="0">
            <a:spAutoFit/>
          </a:bodyPr>
          <a:lstStyle/>
          <a:p>
            <a:pPr marL="360363" lvl="2" indent="-360363">
              <a:buClr>
                <a:srgbClr val="00A197"/>
              </a:buClr>
              <a:buFont typeface="Arial" panose="020B0604020202020204" pitchFamily="34" charset="0"/>
              <a:buChar char="•"/>
            </a:pPr>
            <a:r>
              <a:rPr lang="it-IT" sz="2000" b="1" dirty="0">
                <a:solidFill>
                  <a:srgbClr val="00A197"/>
                </a:solidFill>
              </a:rPr>
              <a:t>L’ottimismo tecnologico</a:t>
            </a:r>
          </a:p>
          <a:p>
            <a:pPr marL="360363" lvl="2">
              <a:buClr>
                <a:srgbClr val="00A197"/>
              </a:buClr>
            </a:pPr>
            <a:r>
              <a:rPr lang="it-IT" sz="2000" i="1" dirty="0"/>
              <a:t>E’ inutile preoccuparsi. L’accelerazione della scienza e della tecnica porterà alla soluzione del problema</a:t>
            </a:r>
          </a:p>
          <a:p>
            <a:pPr marL="360363" lvl="2" indent="-360363">
              <a:spcBef>
                <a:spcPts val="600"/>
              </a:spcBef>
              <a:spcAft>
                <a:spcPts val="600"/>
              </a:spcAft>
              <a:buClr>
                <a:srgbClr val="00A197"/>
              </a:buClr>
              <a:buFont typeface="Arial" panose="020B0604020202020204" pitchFamily="34" charset="0"/>
              <a:buChar char="•"/>
            </a:pPr>
            <a:endParaRPr lang="it-IT" b="1" dirty="0">
              <a:solidFill>
                <a:srgbClr val="00A197"/>
              </a:solidFill>
            </a:endParaRPr>
          </a:p>
        </p:txBody>
      </p:sp>
      <p:pic>
        <p:nvPicPr>
          <p:cNvPr id="1026" name="Picture 2" descr="Cosa (non) rispondere a un negazionista climatico">
            <a:extLst>
              <a:ext uri="{FF2B5EF4-FFF2-40B4-BE49-F238E27FC236}">
                <a16:creationId xmlns:a16="http://schemas.microsoft.com/office/drawing/2014/main" id="{433EA372-1970-4B29-A6FF-4073DE9302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00" y="1339200"/>
            <a:ext cx="1622359" cy="9085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lenzio di tomba sui rischi di una catastrofe nucleare">
            <a:extLst>
              <a:ext uri="{FF2B5EF4-FFF2-40B4-BE49-F238E27FC236}">
                <a16:creationId xmlns:a16="http://schemas.microsoft.com/office/drawing/2014/main" id="{55CC05BC-2F1C-4D7A-B04E-042ADCA15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00" y="2453252"/>
            <a:ext cx="1622359" cy="10111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tere e progresso al tempo dell'intelligenza artificiale - Lavoce.info">
            <a:extLst>
              <a:ext uri="{FF2B5EF4-FFF2-40B4-BE49-F238E27FC236}">
                <a16:creationId xmlns:a16="http://schemas.microsoft.com/office/drawing/2014/main" id="{5DC97718-CDFA-4EFF-853B-A25D4958C1E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645"/>
          <a:stretch/>
        </p:blipFill>
        <p:spPr bwMode="auto">
          <a:xfrm>
            <a:off x="234000" y="4981496"/>
            <a:ext cx="1622359" cy="1040035"/>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F1D07F37-03F5-4041-BDE4-D71F9ACE4EBB}"/>
              </a:ext>
            </a:extLst>
          </p:cNvPr>
          <p:cNvPicPr>
            <a:picLocks noChangeAspect="1"/>
          </p:cNvPicPr>
          <p:nvPr/>
        </p:nvPicPr>
        <p:blipFill rotWithShape="1">
          <a:blip r:embed="rId7">
            <a:extLst>
              <a:ext uri="{28A0092B-C50C-407E-A947-70E740481C1C}">
                <a14:useLocalDpi xmlns:a14="http://schemas.microsoft.com/office/drawing/2010/main" val="0"/>
              </a:ext>
            </a:extLst>
          </a:blip>
          <a:srcRect r="14502" b="30458"/>
          <a:stretch/>
        </p:blipFill>
        <p:spPr>
          <a:xfrm>
            <a:off x="234000" y="3669901"/>
            <a:ext cx="1622359" cy="989690"/>
          </a:xfrm>
          <a:prstGeom prst="rect">
            <a:avLst/>
          </a:prstGeom>
        </p:spPr>
      </p:pic>
      <p:sp>
        <p:nvSpPr>
          <p:cNvPr id="14" name="CasellaDiTesto 13">
            <a:extLst>
              <a:ext uri="{FF2B5EF4-FFF2-40B4-BE49-F238E27FC236}">
                <a16:creationId xmlns:a16="http://schemas.microsoft.com/office/drawing/2014/main" id="{50258254-13C8-4387-A3E2-75CF6D0BBA09}"/>
              </a:ext>
            </a:extLst>
          </p:cNvPr>
          <p:cNvSpPr txBox="1"/>
          <p:nvPr/>
        </p:nvSpPr>
        <p:spPr>
          <a:xfrm>
            <a:off x="2065685" y="1297436"/>
            <a:ext cx="6634178" cy="1015663"/>
          </a:xfrm>
          <a:prstGeom prst="rect">
            <a:avLst/>
          </a:prstGeom>
          <a:noFill/>
        </p:spPr>
        <p:txBody>
          <a:bodyPr wrap="square" rtlCol="0">
            <a:spAutoFit/>
          </a:bodyPr>
          <a:lstStyle/>
          <a:p>
            <a:pPr marL="360363" lvl="2" indent="-360363">
              <a:buClr>
                <a:srgbClr val="00A197"/>
              </a:buClr>
              <a:buFont typeface="Arial" panose="020B0604020202020204" pitchFamily="34" charset="0"/>
              <a:buChar char="•"/>
            </a:pPr>
            <a:r>
              <a:rPr lang="it-IT" sz="2000" b="1" dirty="0">
                <a:solidFill>
                  <a:srgbClr val="00A197"/>
                </a:solidFill>
              </a:rPr>
              <a:t>Il negazionismo climatico</a:t>
            </a:r>
          </a:p>
          <a:p>
            <a:pPr marL="360363" lvl="2" algn="just">
              <a:buClr>
                <a:srgbClr val="00A197"/>
              </a:buClr>
            </a:pPr>
            <a:r>
              <a:rPr lang="it-IT" altLang="en-US" sz="2000" dirty="0"/>
              <a:t>“</a:t>
            </a:r>
            <a:r>
              <a:rPr lang="it-IT" altLang="en-US" sz="2000" i="1" dirty="0"/>
              <a:t>Il</a:t>
            </a:r>
            <a:r>
              <a:rPr lang="it-IT" sz="2000" i="1" dirty="0"/>
              <a:t> cambiamento climatico non esiste (perché c’è sempre stato) ed è solo minimamente imputabile all’uomo</a:t>
            </a:r>
            <a:r>
              <a:rPr lang="it-IT" altLang="en-US" sz="2000" dirty="0"/>
              <a:t>“</a:t>
            </a:r>
            <a:endParaRPr lang="it-IT" sz="2000" i="1" dirty="0"/>
          </a:p>
        </p:txBody>
      </p:sp>
      <p:sp>
        <p:nvSpPr>
          <p:cNvPr id="15" name="CasellaDiTesto 14">
            <a:extLst>
              <a:ext uri="{FF2B5EF4-FFF2-40B4-BE49-F238E27FC236}">
                <a16:creationId xmlns:a16="http://schemas.microsoft.com/office/drawing/2014/main" id="{1CE44256-DEFB-42DB-AFEE-C2CBC02394A1}"/>
              </a:ext>
            </a:extLst>
          </p:cNvPr>
          <p:cNvSpPr txBox="1"/>
          <p:nvPr/>
        </p:nvSpPr>
        <p:spPr>
          <a:xfrm>
            <a:off x="2065685" y="2455200"/>
            <a:ext cx="6634178" cy="1015663"/>
          </a:xfrm>
          <a:prstGeom prst="rect">
            <a:avLst/>
          </a:prstGeom>
          <a:noFill/>
        </p:spPr>
        <p:txBody>
          <a:bodyPr wrap="square" rtlCol="0">
            <a:spAutoFit/>
          </a:bodyPr>
          <a:lstStyle/>
          <a:p>
            <a:pPr marL="360363" lvl="2" indent="-360363">
              <a:buClr>
                <a:srgbClr val="00A197"/>
              </a:buClr>
              <a:buFont typeface="Arial" panose="020B0604020202020204" pitchFamily="34" charset="0"/>
              <a:buChar char="•"/>
            </a:pPr>
            <a:r>
              <a:rPr lang="it-IT" sz="2000" b="1" dirty="0">
                <a:solidFill>
                  <a:srgbClr val="00A197"/>
                </a:solidFill>
              </a:rPr>
              <a:t>Il catastrofismo climatico</a:t>
            </a:r>
          </a:p>
          <a:p>
            <a:pPr marL="360363" lvl="2" algn="just">
              <a:buClr>
                <a:srgbClr val="00A197"/>
              </a:buClr>
            </a:pPr>
            <a:r>
              <a:rPr lang="it-IT" altLang="en-US" sz="2000" i="1" dirty="0"/>
              <a:t>“</a:t>
            </a:r>
            <a:r>
              <a:rPr lang="it-IT" sz="2000" i="1" dirty="0"/>
              <a:t>Non c’è nulla da fare. Siamo spacciati! Non facciamoci illusioni</a:t>
            </a:r>
            <a:r>
              <a:rPr lang="it-IT" altLang="en-US" sz="2000" i="1" dirty="0"/>
              <a:t>“</a:t>
            </a:r>
            <a:endParaRPr lang="it-IT" sz="2000" i="1" dirty="0"/>
          </a:p>
        </p:txBody>
      </p:sp>
      <p:sp>
        <p:nvSpPr>
          <p:cNvPr id="16" name="CasellaDiTesto 15">
            <a:extLst>
              <a:ext uri="{FF2B5EF4-FFF2-40B4-BE49-F238E27FC236}">
                <a16:creationId xmlns:a16="http://schemas.microsoft.com/office/drawing/2014/main" id="{97A9CD71-6E49-4116-A74C-AC292008ECD5}"/>
              </a:ext>
            </a:extLst>
          </p:cNvPr>
          <p:cNvSpPr txBox="1"/>
          <p:nvPr/>
        </p:nvSpPr>
        <p:spPr>
          <a:xfrm>
            <a:off x="2065685" y="3548480"/>
            <a:ext cx="6634178" cy="1323439"/>
          </a:xfrm>
          <a:prstGeom prst="rect">
            <a:avLst/>
          </a:prstGeom>
          <a:noFill/>
        </p:spPr>
        <p:txBody>
          <a:bodyPr wrap="square" rtlCol="0">
            <a:spAutoFit/>
          </a:bodyPr>
          <a:lstStyle/>
          <a:p>
            <a:pPr marL="360363" lvl="2" indent="-360363">
              <a:buClr>
                <a:srgbClr val="00A197"/>
              </a:buClr>
              <a:buFont typeface="Arial" panose="020B0604020202020204" pitchFamily="34" charset="0"/>
              <a:buChar char="•"/>
            </a:pPr>
            <a:r>
              <a:rPr lang="it-IT" sz="2000" b="1" dirty="0">
                <a:solidFill>
                  <a:srgbClr val="00A197"/>
                </a:solidFill>
              </a:rPr>
              <a:t>I complottisti</a:t>
            </a:r>
          </a:p>
          <a:p>
            <a:pPr marL="360363" lvl="2" algn="just">
              <a:buClr>
                <a:srgbClr val="00A197"/>
              </a:buClr>
            </a:pPr>
            <a:r>
              <a:rPr lang="it-IT" altLang="en-US" sz="2000" i="1" dirty="0"/>
              <a:t>“D</a:t>
            </a:r>
            <a:r>
              <a:rPr lang="it-IT" sz="2000" i="1" dirty="0"/>
              <a:t>ietro il surriscaldamento terrestre ci sono secondi fini di carattere finanziario o politico (es. Nuovo Ordine Mondiale) </a:t>
            </a:r>
            <a:r>
              <a:rPr lang="it-IT" altLang="en-US" sz="2000" i="1" dirty="0"/>
              <a:t>“</a:t>
            </a:r>
            <a:endParaRPr lang="it-IT" sz="2000" i="1" dirty="0"/>
          </a:p>
        </p:txBody>
      </p:sp>
    </p:spTree>
    <p:extLst>
      <p:ext uri="{BB962C8B-B14F-4D97-AF65-F5344CB8AC3E}">
        <p14:creationId xmlns:p14="http://schemas.microsoft.com/office/powerpoint/2010/main" val="365926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11DFE1C-76C0-499D-B1B5-9A3543217596}"/>
              </a:ext>
            </a:extLst>
          </p:cNvPr>
          <p:cNvSpPr/>
          <p:nvPr/>
        </p:nvSpPr>
        <p:spPr>
          <a:xfrm>
            <a:off x="2244862" y="1747443"/>
            <a:ext cx="5818146" cy="4016863"/>
          </a:xfrm>
          <a:custGeom>
            <a:avLst/>
            <a:gdLst>
              <a:gd name="connsiteX0" fmla="*/ 234781 w 6049889"/>
              <a:gd name="connsiteY0" fmla="*/ 1767282 h 4016863"/>
              <a:gd name="connsiteX1" fmla="*/ 1530181 w 6049889"/>
              <a:gd name="connsiteY1" fmla="*/ 205182 h 4016863"/>
              <a:gd name="connsiteX2" fmla="*/ 4968706 w 6049889"/>
              <a:gd name="connsiteY2" fmla="*/ 148032 h 4016863"/>
              <a:gd name="connsiteX3" fmla="*/ 5873581 w 6049889"/>
              <a:gd name="connsiteY3" fmla="*/ 1405332 h 4016863"/>
              <a:gd name="connsiteX4" fmla="*/ 1901656 w 6049889"/>
              <a:gd name="connsiteY4" fmla="*/ 2672157 h 4016863"/>
              <a:gd name="connsiteX5" fmla="*/ 15706 w 6049889"/>
              <a:gd name="connsiteY5" fmla="*/ 2843607 h 4016863"/>
              <a:gd name="connsiteX6" fmla="*/ 1120606 w 6049889"/>
              <a:gd name="connsiteY6" fmla="*/ 3738957 h 4016863"/>
              <a:gd name="connsiteX7" fmla="*/ 3187531 w 6049889"/>
              <a:gd name="connsiteY7" fmla="*/ 4015182 h 4016863"/>
              <a:gd name="connsiteX8" fmla="*/ 5330656 w 6049889"/>
              <a:gd name="connsiteY8" fmla="*/ 3643707 h 401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Un percorso verso la sostenibilità</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22</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Rettangolo con angoli arrotondati 30">
            <a:extLst>
              <a:ext uri="{FF2B5EF4-FFF2-40B4-BE49-F238E27FC236}">
                <a16:creationId xmlns:a16="http://schemas.microsoft.com/office/drawing/2014/main" id="{8442A7BD-4ED3-43DB-A3A5-2B1171BABB35}"/>
              </a:ext>
            </a:extLst>
          </p:cNvPr>
          <p:cNvSpPr/>
          <p:nvPr/>
        </p:nvSpPr>
        <p:spPr>
          <a:xfrm>
            <a:off x="138687" y="2839371"/>
            <a:ext cx="1436455" cy="1524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Riassunto delle puntate precedenti</a:t>
            </a:r>
          </a:p>
        </p:txBody>
      </p:sp>
      <p:grpSp>
        <p:nvGrpSpPr>
          <p:cNvPr id="48" name="Gruppo 47">
            <a:extLst>
              <a:ext uri="{FF2B5EF4-FFF2-40B4-BE49-F238E27FC236}">
                <a16:creationId xmlns:a16="http://schemas.microsoft.com/office/drawing/2014/main" id="{76F6C847-B02D-4256-9971-EA9EC88CFE6A}"/>
              </a:ext>
            </a:extLst>
          </p:cNvPr>
          <p:cNvGrpSpPr/>
          <p:nvPr/>
        </p:nvGrpSpPr>
        <p:grpSpPr>
          <a:xfrm>
            <a:off x="1663093" y="3033729"/>
            <a:ext cx="559009" cy="1049533"/>
            <a:chOff x="2109687" y="3185523"/>
            <a:chExt cx="559009" cy="1049533"/>
          </a:xfrm>
        </p:grpSpPr>
        <p:pic>
          <p:nvPicPr>
            <p:cNvPr id="49" name="Immagine 48">
              <a:extLst>
                <a:ext uri="{FF2B5EF4-FFF2-40B4-BE49-F238E27FC236}">
                  <a16:creationId xmlns:a16="http://schemas.microsoft.com/office/drawing/2014/main" id="{C89AE074-6E8C-4F90-8ED4-2D7F9A17A37B}"/>
                </a:ext>
              </a:extLst>
            </p:cNvPr>
            <p:cNvPicPr>
              <a:picLocks noChangeAspect="1"/>
            </p:cNvPicPr>
            <p:nvPr/>
          </p:nvPicPr>
          <p:blipFill rotWithShape="1">
            <a:blip r:embed="rId4">
              <a:extLst>
                <a:ext uri="{28A0092B-C50C-407E-A947-70E740481C1C}">
                  <a14:useLocalDpi xmlns:a14="http://schemas.microsoft.com/office/drawing/2010/main" val="0"/>
                </a:ext>
              </a:extLst>
            </a:blip>
            <a:srcRect l="33543" r="35302" b="9357"/>
            <a:stretch/>
          </p:blipFill>
          <p:spPr>
            <a:xfrm>
              <a:off x="2109687" y="3185523"/>
              <a:ext cx="332646" cy="1044000"/>
            </a:xfrm>
            <a:prstGeom prst="rect">
              <a:avLst/>
            </a:prstGeom>
          </p:spPr>
        </p:pic>
        <p:pic>
          <p:nvPicPr>
            <p:cNvPr id="50" name="Immagine 49">
              <a:extLst>
                <a:ext uri="{FF2B5EF4-FFF2-40B4-BE49-F238E27FC236}">
                  <a16:creationId xmlns:a16="http://schemas.microsoft.com/office/drawing/2014/main" id="{456DA617-332B-41A8-8BAD-3680FC2465E9}"/>
                </a:ext>
              </a:extLst>
            </p:cNvPr>
            <p:cNvPicPr>
              <a:picLocks noChangeAspect="1"/>
            </p:cNvPicPr>
            <p:nvPr/>
          </p:nvPicPr>
          <p:blipFill rotWithShape="1">
            <a:blip r:embed="rId5">
              <a:extLst>
                <a:ext uri="{28A0092B-C50C-407E-A947-70E740481C1C}">
                  <a14:useLocalDpi xmlns:a14="http://schemas.microsoft.com/office/drawing/2010/main" val="0"/>
                </a:ext>
              </a:extLst>
            </a:blip>
            <a:srcRect l="14097" t="4421" r="31999" b="4920"/>
            <a:stretch/>
          </p:blipFill>
          <p:spPr>
            <a:xfrm>
              <a:off x="2390779" y="3263056"/>
              <a:ext cx="277917" cy="972000"/>
            </a:xfrm>
            <a:prstGeom prst="rect">
              <a:avLst/>
            </a:prstGeom>
          </p:spPr>
        </p:pic>
      </p:grpSp>
      <p:sp>
        <p:nvSpPr>
          <p:cNvPr id="11" name="Rettangolo con angoli arrotondati 10">
            <a:extLst>
              <a:ext uri="{FF2B5EF4-FFF2-40B4-BE49-F238E27FC236}">
                <a16:creationId xmlns:a16="http://schemas.microsoft.com/office/drawing/2014/main" id="{C84570C9-12C5-4DCC-ABDE-0FFDA9D537DC}"/>
              </a:ext>
            </a:extLst>
          </p:cNvPr>
          <p:cNvSpPr/>
          <p:nvPr/>
        </p:nvSpPr>
        <p:spPr>
          <a:xfrm>
            <a:off x="2464409" y="1261443"/>
            <a:ext cx="1292403" cy="972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ATTIVE</a:t>
            </a:r>
          </a:p>
        </p:txBody>
      </p:sp>
      <p:sp>
        <p:nvSpPr>
          <p:cNvPr id="52" name="Rettangolo con angoli arrotondati 51">
            <a:extLst>
              <a:ext uri="{FF2B5EF4-FFF2-40B4-BE49-F238E27FC236}">
                <a16:creationId xmlns:a16="http://schemas.microsoft.com/office/drawing/2014/main" id="{8575E6B8-292C-4C15-AFEB-2C068554C8AA}"/>
              </a:ext>
            </a:extLst>
          </p:cNvPr>
          <p:cNvSpPr/>
          <p:nvPr/>
        </p:nvSpPr>
        <p:spPr>
          <a:xfrm>
            <a:off x="2740503" y="2470314"/>
            <a:ext cx="1423441" cy="972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PASSIVE</a:t>
            </a:r>
          </a:p>
        </p:txBody>
      </p:sp>
      <p:sp>
        <p:nvSpPr>
          <p:cNvPr id="53" name="Rettangolo con angoli arrotondati 52">
            <a:extLst>
              <a:ext uri="{FF2B5EF4-FFF2-40B4-BE49-F238E27FC236}">
                <a16:creationId xmlns:a16="http://schemas.microsoft.com/office/drawing/2014/main" id="{3F5C6A76-A7E7-44DF-A9BA-1289A4EEE702}"/>
              </a:ext>
            </a:extLst>
          </p:cNvPr>
          <p:cNvSpPr/>
          <p:nvPr/>
        </p:nvSpPr>
        <p:spPr>
          <a:xfrm>
            <a:off x="4737873" y="1095380"/>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Guardiamo la REALTA’</a:t>
            </a:r>
          </a:p>
        </p:txBody>
      </p:sp>
      <p:sp>
        <p:nvSpPr>
          <p:cNvPr id="54" name="Rettangolo con angoli arrotondati 53">
            <a:extLst>
              <a:ext uri="{FF2B5EF4-FFF2-40B4-BE49-F238E27FC236}">
                <a16:creationId xmlns:a16="http://schemas.microsoft.com/office/drawing/2014/main" id="{589B0DE1-31E3-4999-8DDC-C8BE4252A657}"/>
              </a:ext>
            </a:extLst>
          </p:cNvPr>
          <p:cNvSpPr/>
          <p:nvPr/>
        </p:nvSpPr>
        <p:spPr>
          <a:xfrm>
            <a:off x="7294994" y="1812598"/>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e ATTENZIONI</a:t>
            </a:r>
          </a:p>
        </p:txBody>
      </p:sp>
      <p:pic>
        <p:nvPicPr>
          <p:cNvPr id="57" name="Picture 14" descr="Commissione di Diritto Bancario e del Terzo Settore">
            <a:extLst>
              <a:ext uri="{FF2B5EF4-FFF2-40B4-BE49-F238E27FC236}">
                <a16:creationId xmlns:a16="http://schemas.microsoft.com/office/drawing/2014/main" id="{86BE082A-C7D4-4CBA-965D-213433A3D5F5}"/>
              </a:ext>
            </a:extLst>
          </p:cNvPr>
          <p:cNvPicPr>
            <a:picLocks noChangeAspect="1" noChangeArrowheads="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ackgroundRemoval t="10000" b="90000" l="10000" r="90000">
                        <a14:foregroundMark x1="41778" y1="36444" x2="41778" y2="36444"/>
                        <a14:foregroundMark x1="41333" y1="28444" x2="41333" y2="28444"/>
                        <a14:foregroundMark x1="51111" y1="17778" x2="51111" y2="17778"/>
                        <a14:foregroundMark x1="72000" y1="16444" x2="72000" y2="16444"/>
                        <a14:foregroundMark x1="83556" y1="72444" x2="83556" y2="72444"/>
                        <a14:foregroundMark x1="32444" y1="89778" x2="32444" y2="89778"/>
                        <a14:foregroundMark x1="64000" y1="24444" x2="64000" y2="24444"/>
                        <a14:foregroundMark x1="59111" y1="26667" x2="59111" y2="26667"/>
                        <a14:foregroundMark x1="48444" y1="24889" x2="48444" y2="24889"/>
                        <a14:foregroundMark x1="60444" y1="17333" x2="60444" y2="17333"/>
                        <a14:foregroundMark x1="68889" y1="30667" x2="68889" y2="30667"/>
                        <a14:foregroundMark x1="60444" y1="31556" x2="60444" y2="31556"/>
                        <a14:foregroundMark x1="52444" y1="28889" x2="52444" y2="28889"/>
                        <a14:foregroundMark x1="53778" y1="23111" x2="53778" y2="23111"/>
                        <a14:foregroundMark x1="77333" y1="52444" x2="77333" y2="52444"/>
                        <a14:foregroundMark x1="80444" y1="66222" x2="79556" y2="66222"/>
                        <a14:foregroundMark x1="70222" y1="64000" x2="70222" y2="64000"/>
                        <a14:foregroundMark x1="73778" y1="48444" x2="73778" y2="48444"/>
                        <a14:foregroundMark x1="72444" y1="55556" x2="73778" y2="57778"/>
                        <a14:foregroundMark x1="81778" y1="60000" x2="81778" y2="60000"/>
                        <a14:foregroundMark x1="77333" y1="63111" x2="77333" y2="63111"/>
                        <a14:foregroundMark x1="66222" y1="63556" x2="66222" y2="63556"/>
                        <a14:foregroundMark x1="70222" y1="54222" x2="70222" y2="54222"/>
                        <a14:foregroundMark x1="73333" y1="52444" x2="73333" y2="52444"/>
                        <a14:foregroundMark x1="71111" y1="46667" x2="71111" y2="46667"/>
                        <a14:foregroundMark x1="72889" y1="59556" x2="72889" y2="59556"/>
                        <a14:foregroundMark x1="73333" y1="74222" x2="73333" y2="74222"/>
                        <a14:foregroundMark x1="73778" y1="79111" x2="73778" y2="79111"/>
                        <a14:foregroundMark x1="67556" y1="79556" x2="67556" y2="79556"/>
                        <a14:foregroundMark x1="53333" y1="73778" x2="53333" y2="73778"/>
                        <a14:foregroundMark x1="48444" y1="73333" x2="48444" y2="73333"/>
                        <a14:foregroundMark x1="38667" y1="68889" x2="38667" y2="68889"/>
                        <a14:foregroundMark x1="33778" y1="62222" x2="33778" y2="62222"/>
                        <a14:foregroundMark x1="35556" y1="67111" x2="35556" y2="67111"/>
                        <a14:foregroundMark x1="37778" y1="75111" x2="37778" y2="75111"/>
                        <a14:foregroundMark x1="37778" y1="81778" x2="37778" y2="81778"/>
                        <a14:foregroundMark x1="44000" y1="78222" x2="44000" y2="78222"/>
                        <a14:foregroundMark x1="46667" y1="71556" x2="46667" y2="71556"/>
                        <a14:foregroundMark x1="43556" y1="68000" x2="43556" y2="68000"/>
                        <a14:foregroundMark x1="30667" y1="72889" x2="30667" y2="72889"/>
                        <a14:foregroundMark x1="23556" y1="67556" x2="23556" y2="67556"/>
                        <a14:foregroundMark x1="22667" y1="74667" x2="22667" y2="74667"/>
                        <a14:foregroundMark x1="28000" y1="39556" x2="28000" y2="39556"/>
                        <a14:foregroundMark x1="31556" y1="37333" x2="31556" y2="37333"/>
                        <a14:foregroundMark x1="30222" y1="50222" x2="30222" y2="50222"/>
                        <a14:foregroundMark x1="22222" y1="54667" x2="22222" y2="54667"/>
                        <a14:foregroundMark x1="26667" y1="44889" x2="26667" y2="44889"/>
                        <a14:foregroundMark x1="19111" y1="39556" x2="19111" y2="39556"/>
                        <a14:foregroundMark x1="13333" y1="33778" x2="13333" y2="33778"/>
                        <a14:foregroundMark x1="20000" y1="24889" x2="20000" y2="24889"/>
                        <a14:foregroundMark x1="26222" y1="24000" x2="26222" y2="24000"/>
                        <a14:foregroundMark x1="32000" y1="21778" x2="32000" y2="21778"/>
                        <a14:foregroundMark x1="38667" y1="25333" x2="38667" y2="25333"/>
                        <a14:foregroundMark x1="37778" y1="30667" x2="37778" y2="30667"/>
                        <a14:foregroundMark x1="63111" y1="18667" x2="63111" y2="18667"/>
                        <a14:foregroundMark x1="61333" y1="23111" x2="61333" y2="23111"/>
                        <a14:foregroundMark x1="72889" y1="20000" x2="72889" y2="20000"/>
                        <a14:foregroundMark x1="77333" y1="32444" x2="77333" y2="32444"/>
                      </a14:backgroundRemoval>
                    </a14:imgEffect>
                  </a14:imgLayer>
                </a14:imgProps>
              </a:ext>
              <a:ext uri="{28A0092B-C50C-407E-A947-70E740481C1C}">
                <a14:useLocalDpi xmlns:a14="http://schemas.microsoft.com/office/drawing/2010/main" val="0"/>
              </a:ext>
            </a:extLst>
          </a:blip>
          <a:srcRect/>
          <a:stretch>
            <a:fillRect/>
          </a:stretch>
        </p:blipFill>
        <p:spPr bwMode="auto">
          <a:xfrm>
            <a:off x="4230524" y="3755874"/>
            <a:ext cx="828519" cy="8285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Pin su simboli">
            <a:extLst>
              <a:ext uri="{FF2B5EF4-FFF2-40B4-BE49-F238E27FC236}">
                <a16:creationId xmlns:a16="http://schemas.microsoft.com/office/drawing/2014/main" id="{514D4D4C-2AF0-4BAC-9A88-548BBE43B8D5}"/>
              </a:ext>
            </a:extLst>
          </p:cNvPr>
          <p:cNvPicPr>
            <a:picLocks noChangeAspect="1" noChangeArrowheads="1"/>
          </p:cNvPicPr>
          <p:nvPr/>
        </p:nvPicPr>
        <p:blipFill>
          <a:blip r:embed="rId8">
            <a:duotone>
              <a:schemeClr val="bg2">
                <a:shade val="45000"/>
                <a:satMod val="135000"/>
              </a:schemeClr>
              <a:prstClr val="white"/>
            </a:duotone>
            <a:extLst>
              <a:ext uri="{BEBA8EAE-BF5A-486C-A8C5-ECC9F3942E4B}">
                <a14:imgProps xmlns:a14="http://schemas.microsoft.com/office/drawing/2010/main">
                  <a14:imgLayer r:embed="rId9">
                    <a14:imgEffect>
                      <a14:backgroundRemoval t="6222" b="98667" l="9778" r="89778">
                        <a14:foregroundMark x1="19556" y1="95556" x2="19556" y2="95556"/>
                        <a14:foregroundMark x1="82222" y1="98667" x2="82222" y2="98667"/>
                        <a14:foregroundMark x1="62222" y1="8444" x2="62222" y2="8444"/>
                        <a14:foregroundMark x1="39556" y1="6222" x2="39556" y2="6222"/>
                        <a14:foregroundMark x1="27111" y1="71556" x2="27111" y2="71556"/>
                        <a14:foregroundMark x1="24889" y1="69778" x2="24889" y2="69778"/>
                        <a14:foregroundMark x1="42222" y1="69333" x2="42222" y2="69333"/>
                        <a14:foregroundMark x1="58667" y1="69778" x2="58667" y2="69778"/>
                        <a14:foregroundMark x1="72889" y1="68889" x2="72889" y2="68889"/>
                        <a14:foregroundMark x1="70222" y1="95111" x2="70222" y2="95111"/>
                        <a14:foregroundMark x1="73778" y1="92889" x2="73778" y2="92889"/>
                        <a14:foregroundMark x1="63111" y1="94222" x2="63111" y2="94222"/>
                      </a14:backgroundRemoval>
                    </a14:imgEffect>
                  </a14:imgLayer>
                </a14:imgProps>
              </a:ext>
              <a:ext uri="{28A0092B-C50C-407E-A947-70E740481C1C}">
                <a14:useLocalDpi xmlns:a14="http://schemas.microsoft.com/office/drawing/2010/main" val="0"/>
              </a:ext>
            </a:extLst>
          </a:blip>
          <a:srcRect/>
          <a:stretch>
            <a:fillRect/>
          </a:stretch>
        </p:blipFill>
        <p:spPr bwMode="auto">
          <a:xfrm>
            <a:off x="5250113" y="3401873"/>
            <a:ext cx="737254" cy="737254"/>
          </a:xfrm>
          <a:prstGeom prst="rect">
            <a:avLst/>
          </a:prstGeom>
          <a:noFill/>
          <a:extLst>
            <a:ext uri="{909E8E84-426E-40DD-AFC4-6F175D3DCCD1}">
              <a14:hiddenFill xmlns:a14="http://schemas.microsoft.com/office/drawing/2010/main">
                <a:solidFill>
                  <a:srgbClr val="FFFFFF"/>
                </a:solidFill>
              </a14:hiddenFill>
            </a:ext>
          </a:extLst>
        </p:spPr>
      </p:pic>
      <p:sp>
        <p:nvSpPr>
          <p:cNvPr id="59" name="CasellaDiTesto 58">
            <a:extLst>
              <a:ext uri="{FF2B5EF4-FFF2-40B4-BE49-F238E27FC236}">
                <a16:creationId xmlns:a16="http://schemas.microsoft.com/office/drawing/2014/main" id="{6AC97840-7B55-4A4F-8DB9-AFE51266AA0F}"/>
              </a:ext>
            </a:extLst>
          </p:cNvPr>
          <p:cNvSpPr txBox="1"/>
          <p:nvPr/>
        </p:nvSpPr>
        <p:spPr>
          <a:xfrm>
            <a:off x="6230308" y="3800801"/>
            <a:ext cx="619529" cy="369332"/>
          </a:xfrm>
          <a:prstGeom prst="rect">
            <a:avLst/>
          </a:prstGeom>
          <a:noFill/>
        </p:spPr>
        <p:txBody>
          <a:bodyPr wrap="none" rtlCol="0">
            <a:spAutoFit/>
          </a:bodyPr>
          <a:lstStyle/>
          <a:p>
            <a:r>
              <a:rPr lang="it-IT" b="1" dirty="0">
                <a:solidFill>
                  <a:schemeClr val="bg1">
                    <a:lumMod val="85000"/>
                  </a:schemeClr>
                </a:solidFill>
              </a:rPr>
              <a:t>Stati</a:t>
            </a:r>
          </a:p>
        </p:txBody>
      </p:sp>
      <p:sp>
        <p:nvSpPr>
          <p:cNvPr id="60" name="CasellaDiTesto 59">
            <a:extLst>
              <a:ext uri="{FF2B5EF4-FFF2-40B4-BE49-F238E27FC236}">
                <a16:creationId xmlns:a16="http://schemas.microsoft.com/office/drawing/2014/main" id="{053278CA-B546-422D-B326-FC7661BC61ED}"/>
              </a:ext>
            </a:extLst>
          </p:cNvPr>
          <p:cNvSpPr txBox="1"/>
          <p:nvPr/>
        </p:nvSpPr>
        <p:spPr>
          <a:xfrm>
            <a:off x="5179627" y="4077729"/>
            <a:ext cx="957955" cy="369332"/>
          </a:xfrm>
          <a:prstGeom prst="rect">
            <a:avLst/>
          </a:prstGeom>
          <a:noFill/>
        </p:spPr>
        <p:txBody>
          <a:bodyPr wrap="none" rtlCol="0">
            <a:spAutoFit/>
          </a:bodyPr>
          <a:lstStyle/>
          <a:p>
            <a:r>
              <a:rPr lang="it-IT" b="1" dirty="0">
                <a:solidFill>
                  <a:schemeClr val="bg1">
                    <a:lumMod val="85000"/>
                  </a:schemeClr>
                </a:solidFill>
              </a:rPr>
              <a:t>Imprese</a:t>
            </a:r>
          </a:p>
        </p:txBody>
      </p:sp>
      <p:sp>
        <p:nvSpPr>
          <p:cNvPr id="61" name="CasellaDiTesto 60">
            <a:extLst>
              <a:ext uri="{FF2B5EF4-FFF2-40B4-BE49-F238E27FC236}">
                <a16:creationId xmlns:a16="http://schemas.microsoft.com/office/drawing/2014/main" id="{AFCC4BF1-30FF-430F-949C-9FA303637335}"/>
              </a:ext>
            </a:extLst>
          </p:cNvPr>
          <p:cNvSpPr txBox="1"/>
          <p:nvPr/>
        </p:nvSpPr>
        <p:spPr>
          <a:xfrm>
            <a:off x="3983155" y="4445027"/>
            <a:ext cx="1346844" cy="369332"/>
          </a:xfrm>
          <a:prstGeom prst="rect">
            <a:avLst/>
          </a:prstGeom>
          <a:noFill/>
        </p:spPr>
        <p:txBody>
          <a:bodyPr wrap="none" rtlCol="0">
            <a:spAutoFit/>
          </a:bodyPr>
          <a:lstStyle/>
          <a:p>
            <a:r>
              <a:rPr lang="it-IT" b="1" dirty="0">
                <a:solidFill>
                  <a:schemeClr val="bg1">
                    <a:lumMod val="85000"/>
                  </a:schemeClr>
                </a:solidFill>
              </a:rPr>
              <a:t>Associazioni</a:t>
            </a:r>
          </a:p>
        </p:txBody>
      </p:sp>
      <p:pic>
        <p:nvPicPr>
          <p:cNvPr id="62" name="Picture 2" descr="Terra - Wikipedia">
            <a:extLst>
              <a:ext uri="{FF2B5EF4-FFF2-40B4-BE49-F238E27FC236}">
                <a16:creationId xmlns:a16="http://schemas.microsoft.com/office/drawing/2014/main" id="{811BFF96-0795-4B04-8948-8058BBB5A362}"/>
              </a:ext>
            </a:extLst>
          </p:cNvPr>
          <p:cNvPicPr>
            <a:picLocks noChangeAspect="1" noChangeArrowheads="1"/>
          </p:cNvPicPr>
          <p:nvPr/>
        </p:nvPicPr>
        <p:blipFill>
          <a:blip r:embed="rId10">
            <a:duotone>
              <a:schemeClr val="bg2">
                <a:shade val="45000"/>
                <a:satMod val="135000"/>
              </a:schemeClr>
              <a:prstClr val="white"/>
            </a:duotone>
            <a:extLst>
              <a:ext uri="{BEBA8EAE-BF5A-486C-A8C5-ECC9F3942E4B}">
                <a14:imgProps xmlns:a14="http://schemas.microsoft.com/office/drawing/2010/main">
                  <a14:imgLayer r:embed="rId11">
                    <a14:imgEffect>
                      <a14:backgroundRemoval t="6667" b="92000" l="8889" r="92000">
                        <a14:foregroundMark x1="55556" y1="7111" x2="55556" y2="7111"/>
                        <a14:foregroundMark x1="92444" y1="50222" x2="92444" y2="50222"/>
                        <a14:foregroundMark x1="57778" y1="92444" x2="57778" y2="92444"/>
                        <a14:foregroundMark x1="8889" y1="51111" x2="8889"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7201346" y="2832953"/>
            <a:ext cx="804602" cy="804602"/>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D452F10D-1DC1-4029-94F7-B89641D107EA}"/>
              </a:ext>
            </a:extLst>
          </p:cNvPr>
          <p:cNvSpPr txBox="1"/>
          <p:nvPr/>
        </p:nvSpPr>
        <p:spPr>
          <a:xfrm>
            <a:off x="7138959" y="3597262"/>
            <a:ext cx="906980" cy="369332"/>
          </a:xfrm>
          <a:prstGeom prst="rect">
            <a:avLst/>
          </a:prstGeom>
          <a:noFill/>
        </p:spPr>
        <p:txBody>
          <a:bodyPr wrap="none" rtlCol="0">
            <a:spAutoFit/>
          </a:bodyPr>
          <a:lstStyle/>
          <a:p>
            <a:r>
              <a:rPr lang="it-IT" b="1" dirty="0">
                <a:solidFill>
                  <a:schemeClr val="bg1">
                    <a:lumMod val="85000"/>
                  </a:schemeClr>
                </a:solidFill>
              </a:rPr>
              <a:t>Pianeta</a:t>
            </a:r>
          </a:p>
        </p:txBody>
      </p:sp>
      <p:pic>
        <p:nvPicPr>
          <p:cNvPr id="56" name="Picture 10" descr="Icona del glifo nero dell'istituzione di stato - vettore stock 2255823 |  Crushpixel">
            <a:extLst>
              <a:ext uri="{FF2B5EF4-FFF2-40B4-BE49-F238E27FC236}">
                <a16:creationId xmlns:a16="http://schemas.microsoft.com/office/drawing/2014/main" id="{C46C6EB9-9903-4E5C-A3E0-46FBB79EA756}"/>
              </a:ext>
            </a:extLst>
          </p:cNvPr>
          <p:cNvPicPr>
            <a:picLocks noChangeAspect="1" noChangeArrowheads="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ackgroundRemoval t="22667" b="91556" l="20889" r="82667">
                        <a14:foregroundMark x1="57778" y1="38222" x2="57778" y2="38222"/>
                        <a14:foregroundMark x1="54667" y1="24000" x2="54667" y2="24000"/>
                        <a14:foregroundMark x1="54667" y1="24000" x2="54667" y2="24000"/>
                        <a14:foregroundMark x1="51111" y1="23111" x2="51111" y2="23111"/>
                        <a14:foregroundMark x1="54222" y1="45778" x2="54222" y2="45778"/>
                        <a14:foregroundMark x1="64889" y1="45333" x2="64889" y2="45333"/>
                        <a14:foregroundMark x1="35556" y1="45778" x2="35556" y2="45778"/>
                        <a14:foregroundMark x1="28000" y1="52000" x2="28000" y2="52000"/>
                        <a14:foregroundMark x1="30667" y1="59111" x2="30667" y2="59111"/>
                        <a14:foregroundMark x1="20889" y1="57333" x2="20889" y2="57333"/>
                        <a14:foregroundMark x1="25778" y1="60889" x2="25778" y2="60889"/>
                        <a14:foregroundMark x1="25778" y1="69778" x2="25778" y2="69778"/>
                        <a14:foregroundMark x1="73778" y1="60000" x2="73778" y2="60000"/>
                        <a14:foregroundMark x1="74667" y1="70222" x2="74667" y2="70222"/>
                        <a14:foregroundMark x1="77333" y1="51111" x2="77333" y2="51111"/>
                        <a14:foregroundMark x1="48889" y1="63111" x2="48889" y2="63111"/>
                        <a14:foregroundMark x1="57778" y1="62222" x2="57778" y2="62222"/>
                        <a14:foregroundMark x1="60444" y1="61333" x2="60444" y2="61333"/>
                        <a14:foregroundMark x1="65778" y1="61333" x2="65778" y2="61333"/>
                        <a14:foregroundMark x1="42667" y1="57333" x2="42667" y2="57333"/>
                        <a14:foregroundMark x1="38222" y1="57333" x2="38222" y2="57333"/>
                        <a14:foregroundMark x1="34667" y1="57778" x2="34667" y2="57778"/>
                        <a14:foregroundMark x1="47556" y1="72000" x2="47556" y2="72000"/>
                        <a14:foregroundMark x1="56889" y1="35556" x2="56889" y2="35556"/>
                        <a14:foregroundMark x1="47556" y1="37333" x2="47556" y2="37333"/>
                        <a14:foregroundMark x1="55556" y1="23111" x2="55556" y2="23111"/>
                        <a14:foregroundMark x1="77778" y1="29778" x2="77778" y2="29778"/>
                        <a14:foregroundMark x1="76000" y1="58222" x2="76000" y2="58222"/>
                        <a14:foregroundMark x1="72889" y1="58222" x2="72889" y2="58222"/>
                        <a14:foregroundMark x1="76000" y1="67556" x2="76000" y2="67556"/>
                        <a14:foregroundMark x1="74222" y1="66667" x2="74222" y2="66667"/>
                        <a14:foregroundMark x1="63556" y1="47111" x2="63556" y2="47111"/>
                        <a14:foregroundMark x1="64889" y1="49778" x2="64889" y2="49778"/>
                        <a14:foregroundMark x1="61778" y1="49778" x2="61778" y2="49778"/>
                        <a14:foregroundMark x1="58222" y1="49333" x2="58222" y2="49333"/>
                        <a14:foregroundMark x1="50667" y1="39556" x2="50667" y2="39556"/>
                        <a14:foregroundMark x1="58667" y1="42667" x2="58667" y2="42667"/>
                        <a14:foregroundMark x1="61333" y1="42667" x2="61333" y2="42667"/>
                        <a14:foregroundMark x1="48000" y1="40000" x2="48000" y2="40000"/>
                        <a14:foregroundMark x1="44000" y1="42667" x2="44000" y2="42667"/>
                        <a14:foregroundMark x1="41778" y1="44000" x2="41778" y2="44000"/>
                        <a14:foregroundMark x1="37778" y1="46222" x2="37778" y2="46222"/>
                        <a14:foregroundMark x1="39111" y1="42667" x2="39111" y2="42667"/>
                        <a14:foregroundMark x1="36000" y1="47111" x2="36000" y2="47111"/>
                        <a14:foregroundMark x1="33778" y1="49333" x2="33778" y2="49333"/>
                        <a14:foregroundMark x1="38667" y1="49778" x2="38667" y2="49778"/>
                        <a14:foregroundMark x1="43111" y1="50222" x2="43111" y2="50222"/>
                        <a14:foregroundMark x1="48889" y1="49778" x2="48889" y2="49778"/>
                        <a14:foregroundMark x1="55556" y1="53333" x2="55556" y2="53333"/>
                        <a14:foregroundMark x1="76889" y1="54222" x2="76889" y2="54222"/>
                        <a14:foregroundMark x1="73333" y1="54222" x2="73333" y2="54222"/>
                        <a14:foregroundMark x1="68889" y1="54222" x2="68889" y2="54222"/>
                        <a14:foregroundMark x1="79556" y1="53333" x2="79556" y2="53333"/>
                        <a14:foregroundMark x1="67556" y1="54667" x2="67556" y2="54667"/>
                        <a14:foregroundMark x1="67111" y1="60000" x2="67111" y2="60000"/>
                        <a14:foregroundMark x1="67111" y1="64889" x2="67111" y2="64889"/>
                        <a14:foregroundMark x1="67111" y1="71111" x2="67111" y2="71111"/>
                        <a14:foregroundMark x1="68000" y1="74667" x2="68000" y2="74667"/>
                        <a14:foregroundMark x1="32889" y1="70667" x2="32889" y2="70667"/>
                        <a14:foregroundMark x1="27556" y1="67111" x2="27556" y2="67111"/>
                        <a14:foregroundMark x1="26222" y1="58222" x2="26222" y2="58222"/>
                        <a14:foregroundMark x1="30667" y1="54222" x2="30667" y2="54222"/>
                        <a14:foregroundMark x1="24889" y1="54222" x2="24889" y2="54222"/>
                        <a14:foregroundMark x1="20889" y1="54222" x2="20889" y2="54222"/>
                        <a14:foregroundMark x1="36444" y1="52889" x2="36444" y2="52889"/>
                        <a14:foregroundMark x1="40444" y1="56444" x2="40444" y2="56444"/>
                        <a14:foregroundMark x1="44444" y1="58667" x2="44444" y2="58667"/>
                        <a14:foregroundMark x1="44889" y1="65333" x2="44889" y2="65333"/>
                        <a14:foregroundMark x1="40444" y1="64889" x2="40444" y2="64889"/>
                        <a14:foregroundMark x1="36889" y1="61333" x2="36889" y2="61333"/>
                        <a14:foregroundMark x1="62667" y1="58222" x2="62667" y2="58222"/>
                        <a14:foregroundMark x1="50222" y1="31111" x2="50222" y2="31111"/>
                        <a14:backgroundMark x1="81333" y1="31111" x2="81333" y2="31111"/>
                        <a14:backgroundMark x1="68444" y1="28000" x2="68444" y2="28000"/>
                      </a14:backgroundRemoval>
                    </a14:imgEffect>
                  </a14:imgLayer>
                </a14:imgProps>
              </a:ext>
              <a:ext uri="{28A0092B-C50C-407E-A947-70E740481C1C}">
                <a14:useLocalDpi xmlns:a14="http://schemas.microsoft.com/office/drawing/2010/main" val="0"/>
              </a:ext>
            </a:extLst>
          </a:blip>
          <a:srcRect l="15518" t="19453" r="8995"/>
          <a:stretch/>
        </p:blipFill>
        <p:spPr bwMode="auto">
          <a:xfrm>
            <a:off x="6137582" y="3095851"/>
            <a:ext cx="925319" cy="987350"/>
          </a:xfrm>
          <a:prstGeom prst="rect">
            <a:avLst/>
          </a:prstGeom>
          <a:noFill/>
          <a:extLst>
            <a:ext uri="{909E8E84-426E-40DD-AFC4-6F175D3DCCD1}">
              <a14:hiddenFill xmlns:a14="http://schemas.microsoft.com/office/drawing/2010/main">
                <a:solidFill>
                  <a:srgbClr val="FFFFFF"/>
                </a:solidFill>
              </a14:hiddenFill>
            </a:ext>
          </a:extLst>
        </p:spPr>
      </p:pic>
      <p:sp>
        <p:nvSpPr>
          <p:cNvPr id="64" name="Rettangolo con angoli arrotondati 63">
            <a:extLst>
              <a:ext uri="{FF2B5EF4-FFF2-40B4-BE49-F238E27FC236}">
                <a16:creationId xmlns:a16="http://schemas.microsoft.com/office/drawing/2014/main" id="{B79E528F-01C0-4F81-91AF-26451541BDE4}"/>
              </a:ext>
            </a:extLst>
          </p:cNvPr>
          <p:cNvSpPr/>
          <p:nvPr/>
        </p:nvSpPr>
        <p:spPr>
          <a:xfrm>
            <a:off x="4777135" y="5085929"/>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POSITIVE</a:t>
            </a:r>
          </a:p>
        </p:txBody>
      </p:sp>
      <p:sp>
        <p:nvSpPr>
          <p:cNvPr id="65" name="Rettangolo con angoli arrotondati 64">
            <a:extLst>
              <a:ext uri="{FF2B5EF4-FFF2-40B4-BE49-F238E27FC236}">
                <a16:creationId xmlns:a16="http://schemas.microsoft.com/office/drawing/2014/main" id="{496A5681-CB69-4290-852F-F3CD0F2ED787}"/>
              </a:ext>
            </a:extLst>
          </p:cNvPr>
          <p:cNvSpPr/>
          <p:nvPr/>
        </p:nvSpPr>
        <p:spPr>
          <a:xfrm>
            <a:off x="2306441" y="4869183"/>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DILEMMI</a:t>
            </a:r>
          </a:p>
        </p:txBody>
      </p:sp>
      <p:pic>
        <p:nvPicPr>
          <p:cNvPr id="14" name="Immagine 13">
            <a:extLst>
              <a:ext uri="{FF2B5EF4-FFF2-40B4-BE49-F238E27FC236}">
                <a16:creationId xmlns:a16="http://schemas.microsoft.com/office/drawing/2014/main" id="{DEBC8756-9495-4608-820A-2F025DF42618}"/>
              </a:ext>
            </a:extLst>
          </p:cNvPr>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56083" y="4423213"/>
            <a:ext cx="1612663" cy="1612663"/>
          </a:xfrm>
          <a:prstGeom prst="rect">
            <a:avLst/>
          </a:prstGeom>
        </p:spPr>
      </p:pic>
      <p:grpSp>
        <p:nvGrpSpPr>
          <p:cNvPr id="30" name="Gruppo 29">
            <a:extLst>
              <a:ext uri="{FF2B5EF4-FFF2-40B4-BE49-F238E27FC236}">
                <a16:creationId xmlns:a16="http://schemas.microsoft.com/office/drawing/2014/main" id="{BFC9F2F0-68FA-4CF9-A9BB-EAE97EAEF3DF}"/>
              </a:ext>
            </a:extLst>
          </p:cNvPr>
          <p:cNvGrpSpPr/>
          <p:nvPr/>
        </p:nvGrpSpPr>
        <p:grpSpPr>
          <a:xfrm>
            <a:off x="144000" y="1171184"/>
            <a:ext cx="2081367" cy="4825072"/>
            <a:chOff x="144000" y="1171184"/>
            <a:chExt cx="2081367" cy="4825072"/>
          </a:xfrm>
        </p:grpSpPr>
        <p:pic>
          <p:nvPicPr>
            <p:cNvPr id="32" name="Immagine 31">
              <a:extLst>
                <a:ext uri="{FF2B5EF4-FFF2-40B4-BE49-F238E27FC236}">
                  <a16:creationId xmlns:a16="http://schemas.microsoft.com/office/drawing/2014/main" id="{01619591-EFE9-45A7-A1AC-F98D8AB4CA7B}"/>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3820386" flipH="1">
              <a:off x="1576112" y="2372460"/>
              <a:ext cx="855064" cy="443447"/>
            </a:xfrm>
            <a:prstGeom prst="rect">
              <a:avLst/>
            </a:prstGeom>
          </p:spPr>
        </p:pic>
        <p:pic>
          <p:nvPicPr>
            <p:cNvPr id="33" name="Immagine 32">
              <a:extLst>
                <a:ext uri="{FF2B5EF4-FFF2-40B4-BE49-F238E27FC236}">
                  <a16:creationId xmlns:a16="http://schemas.microsoft.com/office/drawing/2014/main" id="{DE1C858C-04E3-425A-98B0-769490D1CCCA}"/>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287409" flipH="1" flipV="1">
              <a:off x="1332319" y="4382515"/>
              <a:ext cx="852231" cy="552928"/>
            </a:xfrm>
            <a:prstGeom prst="rect">
              <a:avLst/>
            </a:prstGeom>
          </p:spPr>
        </p:pic>
        <p:grpSp>
          <p:nvGrpSpPr>
            <p:cNvPr id="34" name="Gruppo 33">
              <a:extLst>
                <a:ext uri="{FF2B5EF4-FFF2-40B4-BE49-F238E27FC236}">
                  <a16:creationId xmlns:a16="http://schemas.microsoft.com/office/drawing/2014/main" id="{C03D4C2C-1A30-4884-8BF2-854252A8A156}"/>
                </a:ext>
              </a:extLst>
            </p:cNvPr>
            <p:cNvGrpSpPr>
              <a:grpSpLocks noChangeAspect="1"/>
            </p:cNvGrpSpPr>
            <p:nvPr/>
          </p:nvGrpSpPr>
          <p:grpSpPr>
            <a:xfrm>
              <a:off x="144000" y="4685116"/>
              <a:ext cx="1540800" cy="1311140"/>
              <a:chOff x="270000" y="1372614"/>
              <a:chExt cx="2416583" cy="2056386"/>
            </a:xfrm>
          </p:grpSpPr>
          <p:pic>
            <p:nvPicPr>
              <p:cNvPr id="39" name="Picture 2" descr="I migranti ambientali: la protezione umanitaria per il caso di disastro  ambientale – Ultim'ora">
                <a:extLst>
                  <a:ext uri="{FF2B5EF4-FFF2-40B4-BE49-F238E27FC236}">
                    <a16:creationId xmlns:a16="http://schemas.microsoft.com/office/drawing/2014/main" id="{9CF7B6D1-702C-48BB-9C55-7C8D22149D3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000" y="1372614"/>
                <a:ext cx="135246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l ministro Crosetto: «Infiltrati dei centri sociali nel corteo anti Meloni  degli studenti» - Torino Cronaca - Notizie da Torino e Piemonte">
                <a:extLst>
                  <a:ext uri="{FF2B5EF4-FFF2-40B4-BE49-F238E27FC236}">
                    <a16:creationId xmlns:a16="http://schemas.microsoft.com/office/drawing/2014/main" id="{E8AF2940-724F-4262-A443-F6C5B492CE5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4126" y="1889976"/>
                <a:ext cx="1352457" cy="90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È vero che la povertà in Italia è triplicata negli ultimi 15 anni? |  Pagella Politica">
                <a:extLst>
                  <a:ext uri="{FF2B5EF4-FFF2-40B4-BE49-F238E27FC236}">
                    <a16:creationId xmlns:a16="http://schemas.microsoft.com/office/drawing/2014/main" id="{B76A2532-EEDA-4B0A-939C-27D7DA67D71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6792" y="25290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uppo 34">
              <a:extLst>
                <a:ext uri="{FF2B5EF4-FFF2-40B4-BE49-F238E27FC236}">
                  <a16:creationId xmlns:a16="http://schemas.microsoft.com/office/drawing/2014/main" id="{1C3B95EC-B88D-4824-8D71-7882DF0C4725}"/>
                </a:ext>
              </a:extLst>
            </p:cNvPr>
            <p:cNvGrpSpPr>
              <a:grpSpLocks noChangeAspect="1"/>
            </p:cNvGrpSpPr>
            <p:nvPr/>
          </p:nvGrpSpPr>
          <p:grpSpPr>
            <a:xfrm>
              <a:off x="144000" y="1171184"/>
              <a:ext cx="1540800" cy="1369553"/>
              <a:chOff x="6611771" y="1929600"/>
              <a:chExt cx="2312629" cy="2055600"/>
            </a:xfrm>
          </p:grpSpPr>
          <p:pic>
            <p:nvPicPr>
              <p:cNvPr id="36" name="Picture 8" descr="Yosemite National Park">
                <a:extLst>
                  <a:ext uri="{FF2B5EF4-FFF2-40B4-BE49-F238E27FC236}">
                    <a16:creationId xmlns:a16="http://schemas.microsoft.com/office/drawing/2014/main" id="{CA2C9078-88E6-4077-8210-B1806FCD0556}"/>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541"/>
              <a:stretch/>
            </p:blipFill>
            <p:spPr bwMode="auto">
              <a:xfrm>
                <a:off x="7527189" y="1929600"/>
                <a:ext cx="1357377" cy="90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L'uomo è un animale sociale...l'importanza del gruppo! (NOI CI  SIAMO...anche su Facebook!) - Studio Armonia - Studio Armonia">
                <a:extLst>
                  <a:ext uri="{FF2B5EF4-FFF2-40B4-BE49-F238E27FC236}">
                    <a16:creationId xmlns:a16="http://schemas.microsoft.com/office/drawing/2014/main" id="{C00C6F41-261C-4DBB-A373-5DC4708316B4}"/>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6004" r="-1"/>
              <a:stretch/>
            </p:blipFill>
            <p:spPr bwMode="auto">
              <a:xfrm>
                <a:off x="6611771" y="2446057"/>
                <a:ext cx="1357376" cy="90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La Definizione di Benessere Psicologico - Claudio Cresti - Psicologo  specialista Livorno">
                <a:extLst>
                  <a:ext uri="{FF2B5EF4-FFF2-40B4-BE49-F238E27FC236}">
                    <a16:creationId xmlns:a16="http://schemas.microsoft.com/office/drawing/2014/main" id="{FD3085B3-5F39-45FA-8B92-0551B8770CEA}"/>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7158"/>
              <a:stretch/>
            </p:blipFill>
            <p:spPr bwMode="auto">
              <a:xfrm>
                <a:off x="7567023" y="30852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105647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199"/>
            <a:ext cx="9373400" cy="570853"/>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Guardiamo la realtà</a:t>
            </a:r>
            <a:endParaRPr lang="it-IT" sz="2400" b="0" dirty="0">
              <a:latin typeface="+mn-lt"/>
              <a:cs typeface="+mj-cs"/>
            </a:endParaRP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23</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9" name="CasellaDiTesto 8">
            <a:extLst>
              <a:ext uri="{FF2B5EF4-FFF2-40B4-BE49-F238E27FC236}">
                <a16:creationId xmlns:a16="http://schemas.microsoft.com/office/drawing/2014/main" id="{76D4ED35-C7D0-47D3-9500-A977B6A23B1F}"/>
              </a:ext>
            </a:extLst>
          </p:cNvPr>
          <p:cNvSpPr txBox="1"/>
          <p:nvPr/>
        </p:nvSpPr>
        <p:spPr>
          <a:xfrm>
            <a:off x="2832610" y="3016800"/>
            <a:ext cx="5741764" cy="1846659"/>
          </a:xfrm>
          <a:prstGeom prst="rect">
            <a:avLst/>
          </a:prstGeom>
          <a:noFill/>
        </p:spPr>
        <p:txBody>
          <a:bodyPr wrap="square" rtlCol="0">
            <a:spAutoFit/>
          </a:bodyPr>
          <a:lstStyle/>
          <a:p>
            <a:pPr algn="just">
              <a:buClr>
                <a:srgbClr val="00A197"/>
              </a:buClr>
            </a:pPr>
            <a:r>
              <a:rPr lang="it-IT" sz="2000" dirty="0"/>
              <a:t>Effetto sul territorio dell’</a:t>
            </a:r>
            <a:r>
              <a:rPr lang="it-IT" sz="2000" b="1" dirty="0">
                <a:solidFill>
                  <a:srgbClr val="00A197"/>
                </a:solidFill>
              </a:rPr>
              <a:t>innalzamento</a:t>
            </a:r>
            <a:r>
              <a:rPr lang="it-IT" sz="2000" dirty="0"/>
              <a:t> dei </a:t>
            </a:r>
            <a:r>
              <a:rPr lang="it-IT" sz="2000" b="1" dirty="0">
                <a:solidFill>
                  <a:srgbClr val="00A197"/>
                </a:solidFill>
              </a:rPr>
              <a:t>mari</a:t>
            </a:r>
            <a:r>
              <a:rPr lang="it-IT" sz="2000" dirty="0"/>
              <a:t> nel </a:t>
            </a:r>
            <a:r>
              <a:rPr lang="it-IT" sz="2000" b="1" dirty="0">
                <a:solidFill>
                  <a:srgbClr val="00A197"/>
                </a:solidFill>
              </a:rPr>
              <a:t>2100</a:t>
            </a:r>
            <a:r>
              <a:rPr lang="it-IT" sz="2000" dirty="0"/>
              <a:t>  con lo scenario</a:t>
            </a:r>
            <a:r>
              <a:rPr lang="it-IT" sz="2000" i="1" dirty="0"/>
              <a:t> </a:t>
            </a:r>
            <a:r>
              <a:rPr lang="it-IT" sz="2000" dirty="0"/>
              <a:t>“</a:t>
            </a:r>
            <a:r>
              <a:rPr lang="it-IT" sz="2000" b="1" i="1" dirty="0">
                <a:solidFill>
                  <a:srgbClr val="00A197"/>
                </a:solidFill>
              </a:rPr>
              <a:t>business-</a:t>
            </a:r>
            <a:r>
              <a:rPr lang="it-IT" sz="2000" b="1" i="1" dirty="0" err="1">
                <a:solidFill>
                  <a:srgbClr val="00A197"/>
                </a:solidFill>
              </a:rPr>
              <a:t>as</a:t>
            </a:r>
            <a:r>
              <a:rPr lang="it-IT" sz="2000" b="1" i="1" dirty="0">
                <a:solidFill>
                  <a:srgbClr val="00A197"/>
                </a:solidFill>
              </a:rPr>
              <a:t>-</a:t>
            </a:r>
            <a:r>
              <a:rPr lang="it-IT" sz="2000" b="1" i="1" dirty="0" err="1">
                <a:solidFill>
                  <a:srgbClr val="00A197"/>
                </a:solidFill>
              </a:rPr>
              <a:t>usual</a:t>
            </a:r>
            <a:r>
              <a:rPr lang="it-IT" sz="2000" dirty="0"/>
              <a:t>“</a:t>
            </a:r>
          </a:p>
          <a:p>
            <a:pPr algn="just">
              <a:buClr>
                <a:srgbClr val="00A197"/>
              </a:buClr>
            </a:pPr>
            <a:r>
              <a:rPr lang="it-IT" sz="1400" dirty="0"/>
              <a:t>(Fonte: Martin </a:t>
            </a:r>
            <a:r>
              <a:rPr lang="it-IT" sz="1400" dirty="0" err="1"/>
              <a:t>Vargic</a:t>
            </a:r>
            <a:r>
              <a:rPr lang="it-IT" sz="1400" dirty="0"/>
              <a:t> alias </a:t>
            </a:r>
            <a:r>
              <a:rPr lang="it-IT" sz="1400" dirty="0" err="1"/>
              <a:t>Jay</a:t>
            </a:r>
            <a:r>
              <a:rPr lang="it-IT" sz="1400" dirty="0"/>
              <a:t> </a:t>
            </a:r>
            <a:r>
              <a:rPr lang="it-IT" sz="1400" dirty="0" err="1"/>
              <a:t>Simons</a:t>
            </a:r>
            <a:r>
              <a:rPr lang="it-IT" sz="1400" dirty="0"/>
              <a:t>)</a:t>
            </a:r>
          </a:p>
          <a:p>
            <a:pPr algn="just">
              <a:buClr>
                <a:srgbClr val="00A197"/>
              </a:buClr>
            </a:pPr>
            <a:endParaRPr lang="it-IT" sz="2000" dirty="0"/>
          </a:p>
          <a:p>
            <a:pPr marL="342900" indent="-342900" algn="just">
              <a:buClr>
                <a:srgbClr val="00A197"/>
              </a:buClr>
              <a:buFont typeface="Arial" panose="020B0604020202020204" pitchFamily="34" charset="0"/>
              <a:buChar char="•"/>
            </a:pPr>
            <a:endParaRPr lang="it-IT" sz="2000" dirty="0"/>
          </a:p>
          <a:p>
            <a:pPr marL="342900" indent="-342900" algn="just">
              <a:buClr>
                <a:srgbClr val="00A197"/>
              </a:buClr>
              <a:buFont typeface="Arial" panose="020B0604020202020204" pitchFamily="34" charset="0"/>
              <a:buChar char="•"/>
            </a:pPr>
            <a:endParaRPr lang="it-IT" sz="2000" dirty="0"/>
          </a:p>
        </p:txBody>
      </p:sp>
      <p:sp>
        <p:nvSpPr>
          <p:cNvPr id="2" name="CasellaDiTesto 1">
            <a:extLst>
              <a:ext uri="{FF2B5EF4-FFF2-40B4-BE49-F238E27FC236}">
                <a16:creationId xmlns:a16="http://schemas.microsoft.com/office/drawing/2014/main" id="{E085AECE-F662-43DC-AB4E-CD596DF72838}"/>
              </a:ext>
            </a:extLst>
          </p:cNvPr>
          <p:cNvSpPr txBox="1"/>
          <p:nvPr/>
        </p:nvSpPr>
        <p:spPr>
          <a:xfrm>
            <a:off x="2832610" y="4647600"/>
            <a:ext cx="5741764" cy="1231106"/>
          </a:xfrm>
          <a:prstGeom prst="rect">
            <a:avLst/>
          </a:prstGeom>
          <a:noFill/>
        </p:spPr>
        <p:txBody>
          <a:bodyPr wrap="square" rtlCol="0">
            <a:spAutoFit/>
          </a:bodyPr>
          <a:lstStyle/>
          <a:p>
            <a:pPr algn="just"/>
            <a:r>
              <a:rPr lang="it-IT" sz="2000" dirty="0"/>
              <a:t>Nel </a:t>
            </a:r>
            <a:r>
              <a:rPr lang="it-IT" sz="2000" b="1" dirty="0">
                <a:solidFill>
                  <a:srgbClr val="00A197"/>
                </a:solidFill>
              </a:rPr>
              <a:t>2100</a:t>
            </a:r>
            <a:r>
              <a:rPr lang="it-IT" sz="2000" dirty="0"/>
              <a:t> l’Italia sarebbe </a:t>
            </a:r>
            <a:r>
              <a:rPr lang="it-IT" sz="2000" b="1" dirty="0">
                <a:solidFill>
                  <a:srgbClr val="00A197"/>
                </a:solidFill>
              </a:rPr>
              <a:t>2,8°C</a:t>
            </a:r>
            <a:r>
              <a:rPr lang="it-IT" sz="2000" dirty="0"/>
              <a:t> più </a:t>
            </a:r>
            <a:r>
              <a:rPr lang="it-IT" sz="2000" b="1" dirty="0">
                <a:solidFill>
                  <a:srgbClr val="00A197"/>
                </a:solidFill>
              </a:rPr>
              <a:t>calda</a:t>
            </a:r>
            <a:r>
              <a:rPr lang="it-IT" sz="2000" dirty="0"/>
              <a:t>, supererebbe la soglia dei </a:t>
            </a:r>
            <a:r>
              <a:rPr lang="it-IT" sz="2000" b="1" dirty="0">
                <a:solidFill>
                  <a:srgbClr val="00A197"/>
                </a:solidFill>
              </a:rPr>
              <a:t>2°C</a:t>
            </a:r>
            <a:r>
              <a:rPr lang="it-IT" sz="2000" dirty="0"/>
              <a:t> tra il </a:t>
            </a:r>
            <a:r>
              <a:rPr lang="it-IT" sz="2000" b="1" dirty="0">
                <a:solidFill>
                  <a:srgbClr val="00A197"/>
                </a:solidFill>
              </a:rPr>
              <a:t>2055</a:t>
            </a:r>
            <a:r>
              <a:rPr lang="it-IT" sz="2000" dirty="0"/>
              <a:t> e il </a:t>
            </a:r>
            <a:r>
              <a:rPr lang="it-IT" sz="2000" b="1" dirty="0">
                <a:solidFill>
                  <a:srgbClr val="00A197"/>
                </a:solidFill>
              </a:rPr>
              <a:t>2060</a:t>
            </a:r>
            <a:r>
              <a:rPr lang="it-IT" sz="2000" dirty="0"/>
              <a:t> e quella degli </a:t>
            </a:r>
            <a:r>
              <a:rPr lang="it-IT" sz="2000" b="1" dirty="0">
                <a:solidFill>
                  <a:srgbClr val="00A197"/>
                </a:solidFill>
              </a:rPr>
              <a:t>1,5°C</a:t>
            </a:r>
            <a:r>
              <a:rPr lang="it-IT" sz="2000" dirty="0"/>
              <a:t> tra </a:t>
            </a:r>
            <a:r>
              <a:rPr lang="it-IT" sz="2000" b="1" dirty="0">
                <a:solidFill>
                  <a:srgbClr val="00A197"/>
                </a:solidFill>
              </a:rPr>
              <a:t>2035</a:t>
            </a:r>
            <a:r>
              <a:rPr lang="it-IT" sz="2000" dirty="0"/>
              <a:t> e </a:t>
            </a:r>
            <a:r>
              <a:rPr lang="it-IT" sz="2000" b="1" dirty="0">
                <a:solidFill>
                  <a:srgbClr val="00A197"/>
                </a:solidFill>
              </a:rPr>
              <a:t>2040</a:t>
            </a:r>
            <a:r>
              <a:rPr lang="it-IT" sz="2000" dirty="0"/>
              <a:t>.</a:t>
            </a:r>
          </a:p>
          <a:p>
            <a:pPr algn="just"/>
            <a:r>
              <a:rPr lang="it-IT" sz="1400" dirty="0"/>
              <a:t>(Fonte: </a:t>
            </a:r>
            <a:r>
              <a:rPr lang="it-IT" sz="1400" dirty="0" err="1"/>
              <a:t>Climate</a:t>
            </a:r>
            <a:r>
              <a:rPr lang="it-IT" sz="1400" dirty="0"/>
              <a:t> Action Track)</a:t>
            </a:r>
          </a:p>
        </p:txBody>
      </p:sp>
      <p:pic>
        <p:nvPicPr>
          <p:cNvPr id="5" name="Immagine 4">
            <a:extLst>
              <a:ext uri="{FF2B5EF4-FFF2-40B4-BE49-F238E27FC236}">
                <a16:creationId xmlns:a16="http://schemas.microsoft.com/office/drawing/2014/main" id="{A081BEC4-7316-48C9-A9CE-A03D287C322B}"/>
              </a:ext>
            </a:extLst>
          </p:cNvPr>
          <p:cNvPicPr>
            <a:picLocks noChangeAspect="1"/>
          </p:cNvPicPr>
          <p:nvPr/>
        </p:nvPicPr>
        <p:blipFill>
          <a:blip r:embed="rId4"/>
          <a:stretch>
            <a:fillRect/>
          </a:stretch>
        </p:blipFill>
        <p:spPr>
          <a:xfrm>
            <a:off x="295054" y="3017493"/>
            <a:ext cx="2476501" cy="1453782"/>
          </a:xfrm>
          <a:prstGeom prst="rect">
            <a:avLst/>
          </a:prstGeom>
        </p:spPr>
      </p:pic>
      <p:pic>
        <p:nvPicPr>
          <p:cNvPr id="6" name="Immagine 5">
            <a:extLst>
              <a:ext uri="{FF2B5EF4-FFF2-40B4-BE49-F238E27FC236}">
                <a16:creationId xmlns:a16="http://schemas.microsoft.com/office/drawing/2014/main" id="{CC9BA97C-C01F-488C-9815-EEFCB474518F}"/>
              </a:ext>
            </a:extLst>
          </p:cNvPr>
          <p:cNvPicPr>
            <a:picLocks noChangeAspect="1"/>
          </p:cNvPicPr>
          <p:nvPr/>
        </p:nvPicPr>
        <p:blipFill>
          <a:blip r:embed="rId5"/>
          <a:stretch>
            <a:fillRect/>
          </a:stretch>
        </p:blipFill>
        <p:spPr>
          <a:xfrm>
            <a:off x="345573" y="4649045"/>
            <a:ext cx="1948368" cy="1453782"/>
          </a:xfrm>
          <a:prstGeom prst="rect">
            <a:avLst/>
          </a:prstGeom>
        </p:spPr>
      </p:pic>
      <p:pic>
        <p:nvPicPr>
          <p:cNvPr id="12" name="Immagine 11">
            <a:extLst>
              <a:ext uri="{FF2B5EF4-FFF2-40B4-BE49-F238E27FC236}">
                <a16:creationId xmlns:a16="http://schemas.microsoft.com/office/drawing/2014/main" id="{2758D200-2986-4722-BBA1-D5DE7D8786BF}"/>
              </a:ext>
            </a:extLst>
          </p:cNvPr>
          <p:cNvPicPr>
            <a:picLocks noChangeAspect="1"/>
          </p:cNvPicPr>
          <p:nvPr/>
        </p:nvPicPr>
        <p:blipFill>
          <a:blip r:embed="rId6"/>
          <a:stretch>
            <a:fillRect/>
          </a:stretch>
        </p:blipFill>
        <p:spPr>
          <a:xfrm>
            <a:off x="234000" y="1339200"/>
            <a:ext cx="2520000" cy="1625807"/>
          </a:xfrm>
          <a:prstGeom prst="rect">
            <a:avLst/>
          </a:prstGeom>
        </p:spPr>
      </p:pic>
      <p:sp>
        <p:nvSpPr>
          <p:cNvPr id="13" name="CasellaDiTesto 12">
            <a:extLst>
              <a:ext uri="{FF2B5EF4-FFF2-40B4-BE49-F238E27FC236}">
                <a16:creationId xmlns:a16="http://schemas.microsoft.com/office/drawing/2014/main" id="{B97AAD22-4DA8-4AF5-9608-394243306DF8}"/>
              </a:ext>
            </a:extLst>
          </p:cNvPr>
          <p:cNvSpPr txBox="1"/>
          <p:nvPr/>
        </p:nvSpPr>
        <p:spPr>
          <a:xfrm>
            <a:off x="2832609" y="1339200"/>
            <a:ext cx="5741765" cy="1231106"/>
          </a:xfrm>
          <a:prstGeom prst="rect">
            <a:avLst/>
          </a:prstGeom>
          <a:noFill/>
        </p:spPr>
        <p:txBody>
          <a:bodyPr wrap="square" rtlCol="0">
            <a:spAutoFit/>
          </a:bodyPr>
          <a:lstStyle/>
          <a:p>
            <a:pPr algn="just">
              <a:buClr>
                <a:srgbClr val="00A197"/>
              </a:buClr>
            </a:pPr>
            <a:r>
              <a:rPr lang="it-IT" sz="2000" dirty="0"/>
              <a:t>Siamo in </a:t>
            </a:r>
            <a:r>
              <a:rPr lang="it-IT" sz="2000" b="1" dirty="0">
                <a:solidFill>
                  <a:srgbClr val="00A197"/>
                </a:solidFill>
              </a:rPr>
              <a:t>ritardo</a:t>
            </a:r>
            <a:r>
              <a:rPr lang="it-IT" sz="2000" dirty="0"/>
              <a:t> rispetto agli </a:t>
            </a:r>
            <a:r>
              <a:rPr lang="it-IT" sz="2000" b="1" dirty="0" err="1">
                <a:solidFill>
                  <a:srgbClr val="00A197"/>
                </a:solidFill>
              </a:rPr>
              <a:t>SDGs</a:t>
            </a:r>
            <a:r>
              <a:rPr lang="it-IT" sz="2000" dirty="0"/>
              <a:t> definiti dall’</a:t>
            </a:r>
            <a:r>
              <a:rPr lang="it-IT" sz="2000" b="1" dirty="0">
                <a:solidFill>
                  <a:srgbClr val="00A197"/>
                </a:solidFill>
              </a:rPr>
              <a:t>Agenda</a:t>
            </a:r>
            <a:r>
              <a:rPr lang="it-IT" sz="2000" dirty="0"/>
              <a:t> </a:t>
            </a:r>
            <a:r>
              <a:rPr lang="it-IT" sz="2000" b="1" dirty="0">
                <a:solidFill>
                  <a:srgbClr val="00A197"/>
                </a:solidFill>
              </a:rPr>
              <a:t>2030</a:t>
            </a:r>
            <a:r>
              <a:rPr lang="it-IT" sz="2000" dirty="0"/>
              <a:t>. Alcuni </a:t>
            </a:r>
            <a:r>
              <a:rPr lang="it-IT" sz="2000" b="1" dirty="0">
                <a:solidFill>
                  <a:srgbClr val="00A197"/>
                </a:solidFill>
              </a:rPr>
              <a:t>obiettivi</a:t>
            </a:r>
            <a:r>
              <a:rPr lang="it-IT" sz="2000" dirty="0"/>
              <a:t> con scadenza precedente al 2030 </a:t>
            </a:r>
            <a:r>
              <a:rPr lang="it-IT" sz="2000" b="1" dirty="0">
                <a:solidFill>
                  <a:srgbClr val="00A197"/>
                </a:solidFill>
              </a:rPr>
              <a:t>non</a:t>
            </a:r>
            <a:r>
              <a:rPr lang="it-IT" sz="2000" dirty="0"/>
              <a:t> sono stati </a:t>
            </a:r>
            <a:r>
              <a:rPr lang="it-IT" sz="2000" b="1" dirty="0">
                <a:solidFill>
                  <a:srgbClr val="00A197"/>
                </a:solidFill>
              </a:rPr>
              <a:t>raggiunti</a:t>
            </a:r>
          </a:p>
          <a:p>
            <a:pPr algn="just">
              <a:buClr>
                <a:srgbClr val="00A197"/>
              </a:buClr>
            </a:pPr>
            <a:r>
              <a:rPr lang="it-IT" sz="1400" dirty="0"/>
              <a:t>(Fonte: Rapporto ONU 2023)</a:t>
            </a:r>
            <a:endParaRPr lang="it-IT" sz="2000" dirty="0"/>
          </a:p>
        </p:txBody>
      </p:sp>
    </p:spTree>
    <p:extLst>
      <p:ext uri="{BB962C8B-B14F-4D97-AF65-F5344CB8AC3E}">
        <p14:creationId xmlns:p14="http://schemas.microsoft.com/office/powerpoint/2010/main" val="766403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199"/>
            <a:ext cx="9373400" cy="570853"/>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Guardiamo la realtà</a:t>
            </a:r>
            <a:endParaRPr lang="it-IT" sz="2400" b="0" dirty="0">
              <a:latin typeface="+mn-lt"/>
              <a:cs typeface="+mj-cs"/>
            </a:endParaRP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24</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2050" name="Picture 2" descr="Cos'è la complessità e la complicazione ... | Gianni Previdi">
            <a:extLst>
              <a:ext uri="{FF2B5EF4-FFF2-40B4-BE49-F238E27FC236}">
                <a16:creationId xmlns:a16="http://schemas.microsoft.com/office/drawing/2014/main" id="{96E5E8DE-53A6-405A-A292-774B39F551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151" t="6697" r="33250" b="35895"/>
          <a:stretch/>
        </p:blipFill>
        <p:spPr bwMode="auto">
          <a:xfrm>
            <a:off x="868976" y="1400536"/>
            <a:ext cx="1108567" cy="869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ffetto farfalla o butterfly effect, quanto siamo in grado di fare  previsioni?">
            <a:extLst>
              <a:ext uri="{FF2B5EF4-FFF2-40B4-BE49-F238E27FC236}">
                <a16:creationId xmlns:a16="http://schemas.microsoft.com/office/drawing/2014/main" id="{32146501-8EDF-48DC-B948-274013C3B5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00" y="2519888"/>
            <a:ext cx="1743543" cy="97638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E153D17F-C52F-4803-A516-1BB394A5DFB0}"/>
              </a:ext>
            </a:extLst>
          </p:cNvPr>
          <p:cNvSpPr txBox="1"/>
          <p:nvPr/>
        </p:nvSpPr>
        <p:spPr>
          <a:xfrm>
            <a:off x="2160000" y="1516890"/>
            <a:ext cx="6085455" cy="707886"/>
          </a:xfrm>
          <a:prstGeom prst="rect">
            <a:avLst/>
          </a:prstGeom>
          <a:noFill/>
        </p:spPr>
        <p:txBody>
          <a:bodyPr wrap="square" rtlCol="0">
            <a:spAutoFit/>
          </a:bodyPr>
          <a:lstStyle/>
          <a:p>
            <a:pPr marL="342900" indent="-342900" algn="just">
              <a:spcBef>
                <a:spcPts val="600"/>
              </a:spcBef>
              <a:buClr>
                <a:srgbClr val="00A197"/>
              </a:buClr>
              <a:buFont typeface="Arial" panose="020B0604020202020204" pitchFamily="34" charset="0"/>
              <a:buChar char="•"/>
            </a:pPr>
            <a:r>
              <a:rPr lang="it-IT" sz="2000" dirty="0"/>
              <a:t>L’</a:t>
            </a:r>
            <a:r>
              <a:rPr lang="it-IT" sz="2000" b="1" dirty="0">
                <a:solidFill>
                  <a:srgbClr val="00A197"/>
                </a:solidFill>
              </a:rPr>
              <a:t>Agenda</a:t>
            </a:r>
            <a:r>
              <a:rPr lang="it-IT" sz="2000" dirty="0"/>
              <a:t> </a:t>
            </a:r>
            <a:r>
              <a:rPr lang="it-IT" sz="2000" b="1" dirty="0">
                <a:solidFill>
                  <a:srgbClr val="00A197"/>
                </a:solidFill>
              </a:rPr>
              <a:t>2030</a:t>
            </a:r>
            <a:r>
              <a:rPr lang="it-IT" sz="2000" dirty="0"/>
              <a:t> ci ha insegnato che la </a:t>
            </a:r>
            <a:r>
              <a:rPr lang="it-IT" sz="2000" b="1" dirty="0">
                <a:solidFill>
                  <a:srgbClr val="00A197"/>
                </a:solidFill>
              </a:rPr>
              <a:t>realtà</a:t>
            </a:r>
            <a:r>
              <a:rPr lang="it-IT" sz="2000" dirty="0"/>
              <a:t> è </a:t>
            </a:r>
            <a:r>
              <a:rPr lang="it-IT" sz="2000" b="1" dirty="0">
                <a:solidFill>
                  <a:srgbClr val="00A197"/>
                </a:solidFill>
              </a:rPr>
              <a:t>complessa</a:t>
            </a:r>
          </a:p>
        </p:txBody>
      </p:sp>
      <p:sp>
        <p:nvSpPr>
          <p:cNvPr id="10" name="CasellaDiTesto 9">
            <a:extLst>
              <a:ext uri="{FF2B5EF4-FFF2-40B4-BE49-F238E27FC236}">
                <a16:creationId xmlns:a16="http://schemas.microsoft.com/office/drawing/2014/main" id="{2FA2F1AD-409F-42DD-AF20-9BFC708C4EF2}"/>
              </a:ext>
            </a:extLst>
          </p:cNvPr>
          <p:cNvSpPr txBox="1"/>
          <p:nvPr/>
        </p:nvSpPr>
        <p:spPr>
          <a:xfrm>
            <a:off x="2159999" y="5270422"/>
            <a:ext cx="6085455" cy="707886"/>
          </a:xfrm>
          <a:prstGeom prst="rect">
            <a:avLst/>
          </a:prstGeom>
          <a:noFill/>
        </p:spPr>
        <p:txBody>
          <a:bodyPr wrap="square" rtlCol="0">
            <a:spAutoFit/>
          </a:bodyPr>
          <a:lstStyle/>
          <a:p>
            <a:pPr marL="342900" indent="-342900" algn="just">
              <a:spcBef>
                <a:spcPts val="600"/>
              </a:spcBef>
              <a:buClr>
                <a:srgbClr val="00A197"/>
              </a:buClr>
              <a:buFont typeface="Arial" panose="020B0604020202020204" pitchFamily="34" charset="0"/>
              <a:buChar char="•"/>
            </a:pPr>
            <a:r>
              <a:rPr lang="it-IT" sz="2000" dirty="0"/>
              <a:t>Alcune </a:t>
            </a:r>
            <a:r>
              <a:rPr lang="it-IT" sz="2000" b="1" dirty="0">
                <a:solidFill>
                  <a:srgbClr val="00A197"/>
                </a:solidFill>
              </a:rPr>
              <a:t>azioni</a:t>
            </a:r>
            <a:r>
              <a:rPr lang="it-IT" sz="2000" dirty="0"/>
              <a:t> hanno un </a:t>
            </a:r>
            <a:r>
              <a:rPr lang="it-IT" sz="2000" b="1" dirty="0">
                <a:solidFill>
                  <a:srgbClr val="00A197"/>
                </a:solidFill>
              </a:rPr>
              <a:t>effetto</a:t>
            </a:r>
            <a:r>
              <a:rPr lang="it-IT" sz="2000" dirty="0"/>
              <a:t> </a:t>
            </a:r>
            <a:r>
              <a:rPr lang="it-IT" sz="2000" b="1" dirty="0">
                <a:solidFill>
                  <a:srgbClr val="00A197"/>
                </a:solidFill>
              </a:rPr>
              <a:t>leva</a:t>
            </a:r>
            <a:r>
              <a:rPr lang="it-IT" sz="2000" dirty="0"/>
              <a:t> significativo su </a:t>
            </a:r>
            <a:r>
              <a:rPr lang="it-IT" sz="2000" b="1" dirty="0">
                <a:solidFill>
                  <a:srgbClr val="00A197"/>
                </a:solidFill>
              </a:rPr>
              <a:t>larga scala</a:t>
            </a:r>
          </a:p>
        </p:txBody>
      </p:sp>
      <p:sp>
        <p:nvSpPr>
          <p:cNvPr id="11" name="CasellaDiTesto 10">
            <a:extLst>
              <a:ext uri="{FF2B5EF4-FFF2-40B4-BE49-F238E27FC236}">
                <a16:creationId xmlns:a16="http://schemas.microsoft.com/office/drawing/2014/main" id="{DF034895-E891-4472-BEC8-4FDAC5A303CF}"/>
              </a:ext>
            </a:extLst>
          </p:cNvPr>
          <p:cNvSpPr txBox="1"/>
          <p:nvPr/>
        </p:nvSpPr>
        <p:spPr>
          <a:xfrm>
            <a:off x="2160000" y="2470384"/>
            <a:ext cx="6085455" cy="1400383"/>
          </a:xfrm>
          <a:prstGeom prst="rect">
            <a:avLst/>
          </a:prstGeom>
          <a:noFill/>
        </p:spPr>
        <p:txBody>
          <a:bodyPr wrap="square" rtlCol="0">
            <a:spAutoFit/>
          </a:bodyPr>
          <a:lstStyle/>
          <a:p>
            <a:pPr marL="342900" indent="-342900" algn="just">
              <a:spcBef>
                <a:spcPts val="600"/>
              </a:spcBef>
              <a:buClr>
                <a:srgbClr val="00A197"/>
              </a:buClr>
              <a:buFont typeface="Arial" panose="020B0604020202020204" pitchFamily="34" charset="0"/>
              <a:buChar char="•"/>
            </a:pPr>
            <a:r>
              <a:rPr lang="it-IT" sz="2000" dirty="0"/>
              <a:t>Le </a:t>
            </a:r>
            <a:r>
              <a:rPr lang="it-IT" sz="2000" b="1" dirty="0">
                <a:solidFill>
                  <a:srgbClr val="00A197"/>
                </a:solidFill>
              </a:rPr>
              <a:t>azioni</a:t>
            </a:r>
            <a:r>
              <a:rPr lang="it-IT" sz="2000" dirty="0"/>
              <a:t> che poniamo in essere </a:t>
            </a:r>
            <a:r>
              <a:rPr lang="it-IT" sz="2000" b="1" dirty="0">
                <a:solidFill>
                  <a:srgbClr val="00A197"/>
                </a:solidFill>
              </a:rPr>
              <a:t>sono</a:t>
            </a:r>
            <a:r>
              <a:rPr lang="it-IT" sz="2000" dirty="0"/>
              <a:t> tra di loro </a:t>
            </a:r>
            <a:r>
              <a:rPr lang="it-IT" sz="2000" b="1" dirty="0">
                <a:solidFill>
                  <a:srgbClr val="00A197"/>
                </a:solidFill>
              </a:rPr>
              <a:t>correlate</a:t>
            </a:r>
            <a:r>
              <a:rPr lang="it-IT" sz="2000" dirty="0"/>
              <a:t> </a:t>
            </a:r>
            <a:r>
              <a:rPr lang="it-IT" sz="2000" i="1" dirty="0"/>
              <a:t>(effetto farfalla</a:t>
            </a:r>
            <a:r>
              <a:rPr lang="it-IT" sz="2000" dirty="0"/>
              <a:t>), ma ci sono dei </a:t>
            </a:r>
            <a:r>
              <a:rPr lang="it-IT" sz="2000" b="1" dirty="0">
                <a:solidFill>
                  <a:srgbClr val="00A197"/>
                </a:solidFill>
              </a:rPr>
              <a:t>dilemmi</a:t>
            </a:r>
            <a:r>
              <a:rPr lang="it-IT" sz="2000" dirty="0"/>
              <a:t> da affrontare</a:t>
            </a:r>
          </a:p>
          <a:p>
            <a:pPr marL="342900" indent="-342900" algn="just">
              <a:spcBef>
                <a:spcPts val="600"/>
              </a:spcBef>
              <a:buClr>
                <a:srgbClr val="00A197"/>
              </a:buClr>
              <a:buFont typeface="Arial" panose="020B0604020202020204" pitchFamily="34" charset="0"/>
              <a:buChar char="•"/>
            </a:pPr>
            <a:endParaRPr lang="it-IT" sz="2000" dirty="0"/>
          </a:p>
        </p:txBody>
      </p:sp>
      <p:sp>
        <p:nvSpPr>
          <p:cNvPr id="12" name="CasellaDiTesto 11">
            <a:extLst>
              <a:ext uri="{FF2B5EF4-FFF2-40B4-BE49-F238E27FC236}">
                <a16:creationId xmlns:a16="http://schemas.microsoft.com/office/drawing/2014/main" id="{DD56D885-AB42-4B1B-9F01-82DD8C7D1AB8}"/>
              </a:ext>
            </a:extLst>
          </p:cNvPr>
          <p:cNvSpPr txBox="1"/>
          <p:nvPr/>
        </p:nvSpPr>
        <p:spPr>
          <a:xfrm>
            <a:off x="2160000" y="3735068"/>
            <a:ext cx="6297558" cy="1015663"/>
          </a:xfrm>
          <a:prstGeom prst="rect">
            <a:avLst/>
          </a:prstGeom>
          <a:noFill/>
        </p:spPr>
        <p:txBody>
          <a:bodyPr wrap="square" rtlCol="0">
            <a:spAutoFit/>
          </a:bodyPr>
          <a:lstStyle/>
          <a:p>
            <a:pPr marL="342900" indent="-342900" algn="just">
              <a:spcBef>
                <a:spcPts val="600"/>
              </a:spcBef>
              <a:buClr>
                <a:srgbClr val="00A197"/>
              </a:buClr>
              <a:buFont typeface="Arial" panose="020B0604020202020204" pitchFamily="34" charset="0"/>
              <a:buChar char="•"/>
            </a:pPr>
            <a:r>
              <a:rPr lang="it-IT" sz="2000" dirty="0"/>
              <a:t>Alcuni </a:t>
            </a:r>
            <a:r>
              <a:rPr lang="it-IT" sz="2000" b="1" dirty="0">
                <a:solidFill>
                  <a:srgbClr val="00A197"/>
                </a:solidFill>
              </a:rPr>
              <a:t>cambiamenti</a:t>
            </a:r>
            <a:r>
              <a:rPr lang="it-IT" sz="2000" dirty="0"/>
              <a:t> avvenuti nel </a:t>
            </a:r>
            <a:r>
              <a:rPr lang="it-IT" sz="2000" b="1" dirty="0">
                <a:solidFill>
                  <a:srgbClr val="00A197"/>
                </a:solidFill>
              </a:rPr>
              <a:t>recente</a:t>
            </a:r>
            <a:r>
              <a:rPr lang="it-IT" sz="2000" dirty="0"/>
              <a:t> </a:t>
            </a:r>
            <a:r>
              <a:rPr lang="it-IT" sz="2000" b="1" dirty="0">
                <a:solidFill>
                  <a:srgbClr val="00A197"/>
                </a:solidFill>
              </a:rPr>
              <a:t>passato</a:t>
            </a:r>
            <a:r>
              <a:rPr lang="it-IT" sz="2000" dirty="0"/>
              <a:t> hanno avuto </a:t>
            </a:r>
            <a:r>
              <a:rPr lang="it-IT" sz="2000" b="1" dirty="0">
                <a:solidFill>
                  <a:srgbClr val="00A197"/>
                </a:solidFill>
              </a:rPr>
              <a:t>incidenza</a:t>
            </a:r>
            <a:r>
              <a:rPr lang="it-IT" sz="2000" dirty="0"/>
              <a:t> su alcuni </a:t>
            </a:r>
            <a:r>
              <a:rPr lang="it-IT" sz="2000" b="1" dirty="0">
                <a:solidFill>
                  <a:srgbClr val="00A197"/>
                </a:solidFill>
              </a:rPr>
              <a:t>fattori</a:t>
            </a:r>
            <a:r>
              <a:rPr lang="it-IT" sz="2000" dirty="0"/>
              <a:t>, </a:t>
            </a:r>
            <a:r>
              <a:rPr lang="it-IT" sz="2000" b="1" dirty="0">
                <a:solidFill>
                  <a:srgbClr val="00A197"/>
                </a:solidFill>
              </a:rPr>
              <a:t>modificando</a:t>
            </a:r>
            <a:r>
              <a:rPr lang="it-IT" sz="2000" dirty="0"/>
              <a:t> anche le </a:t>
            </a:r>
            <a:r>
              <a:rPr lang="it-IT" sz="2000" b="1" dirty="0">
                <a:solidFill>
                  <a:srgbClr val="00A197"/>
                </a:solidFill>
              </a:rPr>
              <a:t>previsioni</a:t>
            </a:r>
            <a:endParaRPr lang="it-IT" sz="2000" dirty="0"/>
          </a:p>
        </p:txBody>
      </p:sp>
      <p:pic>
        <p:nvPicPr>
          <p:cNvPr id="1026" name="Picture 2" descr="Andrea Illy entra a far parte del Club di Roma - Fondazione Sviluppo  Sostenibile">
            <a:extLst>
              <a:ext uri="{FF2B5EF4-FFF2-40B4-BE49-F238E27FC236}">
                <a16:creationId xmlns:a16="http://schemas.microsoft.com/office/drawing/2014/main" id="{AE7EB6A7-DA4C-4384-A9DB-C931E71409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33" t="16154" r="5933" b="6459"/>
          <a:stretch/>
        </p:blipFill>
        <p:spPr bwMode="auto">
          <a:xfrm>
            <a:off x="686442" y="3666900"/>
            <a:ext cx="1291101" cy="115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ezzopieno.org/wp-content/uploads/2022/10/ozone.jpg">
            <a:extLst>
              <a:ext uri="{FF2B5EF4-FFF2-40B4-BE49-F238E27FC236}">
                <a16:creationId xmlns:a16="http://schemas.microsoft.com/office/drawing/2014/main" id="{CBCADE9A-3FDA-499A-97C7-587B1B04CEF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400"/>
          <a:stretch/>
        </p:blipFill>
        <p:spPr bwMode="auto">
          <a:xfrm>
            <a:off x="235143" y="5091696"/>
            <a:ext cx="1742400" cy="87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915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11DFE1C-76C0-499D-B1B5-9A3543217596}"/>
              </a:ext>
            </a:extLst>
          </p:cNvPr>
          <p:cNvSpPr/>
          <p:nvPr/>
        </p:nvSpPr>
        <p:spPr>
          <a:xfrm>
            <a:off x="2244862" y="1747443"/>
            <a:ext cx="5818146" cy="4016863"/>
          </a:xfrm>
          <a:custGeom>
            <a:avLst/>
            <a:gdLst>
              <a:gd name="connsiteX0" fmla="*/ 234781 w 6049889"/>
              <a:gd name="connsiteY0" fmla="*/ 1767282 h 4016863"/>
              <a:gd name="connsiteX1" fmla="*/ 1530181 w 6049889"/>
              <a:gd name="connsiteY1" fmla="*/ 205182 h 4016863"/>
              <a:gd name="connsiteX2" fmla="*/ 4968706 w 6049889"/>
              <a:gd name="connsiteY2" fmla="*/ 148032 h 4016863"/>
              <a:gd name="connsiteX3" fmla="*/ 5873581 w 6049889"/>
              <a:gd name="connsiteY3" fmla="*/ 1405332 h 4016863"/>
              <a:gd name="connsiteX4" fmla="*/ 1901656 w 6049889"/>
              <a:gd name="connsiteY4" fmla="*/ 2672157 h 4016863"/>
              <a:gd name="connsiteX5" fmla="*/ 15706 w 6049889"/>
              <a:gd name="connsiteY5" fmla="*/ 2843607 h 4016863"/>
              <a:gd name="connsiteX6" fmla="*/ 1120606 w 6049889"/>
              <a:gd name="connsiteY6" fmla="*/ 3738957 h 4016863"/>
              <a:gd name="connsiteX7" fmla="*/ 3187531 w 6049889"/>
              <a:gd name="connsiteY7" fmla="*/ 4015182 h 4016863"/>
              <a:gd name="connsiteX8" fmla="*/ 5330656 w 6049889"/>
              <a:gd name="connsiteY8" fmla="*/ 3643707 h 401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Un percorso verso la sostenibilità</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25</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Rettangolo con angoli arrotondati 30">
            <a:extLst>
              <a:ext uri="{FF2B5EF4-FFF2-40B4-BE49-F238E27FC236}">
                <a16:creationId xmlns:a16="http://schemas.microsoft.com/office/drawing/2014/main" id="{8442A7BD-4ED3-43DB-A3A5-2B1171BABB35}"/>
              </a:ext>
            </a:extLst>
          </p:cNvPr>
          <p:cNvSpPr/>
          <p:nvPr/>
        </p:nvSpPr>
        <p:spPr>
          <a:xfrm>
            <a:off x="138687" y="2839371"/>
            <a:ext cx="1436455" cy="1524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Riassunto delle puntate precedenti</a:t>
            </a:r>
          </a:p>
        </p:txBody>
      </p:sp>
      <p:grpSp>
        <p:nvGrpSpPr>
          <p:cNvPr id="48" name="Gruppo 47">
            <a:extLst>
              <a:ext uri="{FF2B5EF4-FFF2-40B4-BE49-F238E27FC236}">
                <a16:creationId xmlns:a16="http://schemas.microsoft.com/office/drawing/2014/main" id="{76F6C847-B02D-4256-9971-EA9EC88CFE6A}"/>
              </a:ext>
            </a:extLst>
          </p:cNvPr>
          <p:cNvGrpSpPr/>
          <p:nvPr/>
        </p:nvGrpSpPr>
        <p:grpSpPr>
          <a:xfrm>
            <a:off x="1663093" y="3033729"/>
            <a:ext cx="559009" cy="1049533"/>
            <a:chOff x="2109687" y="3185523"/>
            <a:chExt cx="559009" cy="1049533"/>
          </a:xfrm>
        </p:grpSpPr>
        <p:pic>
          <p:nvPicPr>
            <p:cNvPr id="49" name="Immagine 48">
              <a:extLst>
                <a:ext uri="{FF2B5EF4-FFF2-40B4-BE49-F238E27FC236}">
                  <a16:creationId xmlns:a16="http://schemas.microsoft.com/office/drawing/2014/main" id="{C89AE074-6E8C-4F90-8ED4-2D7F9A17A37B}"/>
                </a:ext>
              </a:extLst>
            </p:cNvPr>
            <p:cNvPicPr>
              <a:picLocks noChangeAspect="1"/>
            </p:cNvPicPr>
            <p:nvPr/>
          </p:nvPicPr>
          <p:blipFill rotWithShape="1">
            <a:blip r:embed="rId4">
              <a:extLst>
                <a:ext uri="{28A0092B-C50C-407E-A947-70E740481C1C}">
                  <a14:useLocalDpi xmlns:a14="http://schemas.microsoft.com/office/drawing/2010/main" val="0"/>
                </a:ext>
              </a:extLst>
            </a:blip>
            <a:srcRect l="33543" r="35302" b="9357"/>
            <a:stretch/>
          </p:blipFill>
          <p:spPr>
            <a:xfrm>
              <a:off x="2109687" y="3185523"/>
              <a:ext cx="332646" cy="1044000"/>
            </a:xfrm>
            <a:prstGeom prst="rect">
              <a:avLst/>
            </a:prstGeom>
          </p:spPr>
        </p:pic>
        <p:pic>
          <p:nvPicPr>
            <p:cNvPr id="50" name="Immagine 49">
              <a:extLst>
                <a:ext uri="{FF2B5EF4-FFF2-40B4-BE49-F238E27FC236}">
                  <a16:creationId xmlns:a16="http://schemas.microsoft.com/office/drawing/2014/main" id="{456DA617-332B-41A8-8BAD-3680FC2465E9}"/>
                </a:ext>
              </a:extLst>
            </p:cNvPr>
            <p:cNvPicPr>
              <a:picLocks noChangeAspect="1"/>
            </p:cNvPicPr>
            <p:nvPr/>
          </p:nvPicPr>
          <p:blipFill rotWithShape="1">
            <a:blip r:embed="rId5">
              <a:extLst>
                <a:ext uri="{28A0092B-C50C-407E-A947-70E740481C1C}">
                  <a14:useLocalDpi xmlns:a14="http://schemas.microsoft.com/office/drawing/2010/main" val="0"/>
                </a:ext>
              </a:extLst>
            </a:blip>
            <a:srcRect l="14097" t="4421" r="31999" b="4920"/>
            <a:stretch/>
          </p:blipFill>
          <p:spPr>
            <a:xfrm>
              <a:off x="2390779" y="3263056"/>
              <a:ext cx="277917" cy="972000"/>
            </a:xfrm>
            <a:prstGeom prst="rect">
              <a:avLst/>
            </a:prstGeom>
          </p:spPr>
        </p:pic>
      </p:grpSp>
      <p:sp>
        <p:nvSpPr>
          <p:cNvPr id="11" name="Rettangolo con angoli arrotondati 10">
            <a:extLst>
              <a:ext uri="{FF2B5EF4-FFF2-40B4-BE49-F238E27FC236}">
                <a16:creationId xmlns:a16="http://schemas.microsoft.com/office/drawing/2014/main" id="{C84570C9-12C5-4DCC-ABDE-0FFDA9D537DC}"/>
              </a:ext>
            </a:extLst>
          </p:cNvPr>
          <p:cNvSpPr/>
          <p:nvPr/>
        </p:nvSpPr>
        <p:spPr>
          <a:xfrm>
            <a:off x="2464409" y="1261443"/>
            <a:ext cx="1292403" cy="972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ATTIVE</a:t>
            </a:r>
          </a:p>
        </p:txBody>
      </p:sp>
      <p:sp>
        <p:nvSpPr>
          <p:cNvPr id="52" name="Rettangolo con angoli arrotondati 51">
            <a:extLst>
              <a:ext uri="{FF2B5EF4-FFF2-40B4-BE49-F238E27FC236}">
                <a16:creationId xmlns:a16="http://schemas.microsoft.com/office/drawing/2014/main" id="{8575E6B8-292C-4C15-AFEB-2C068554C8AA}"/>
              </a:ext>
            </a:extLst>
          </p:cNvPr>
          <p:cNvSpPr/>
          <p:nvPr/>
        </p:nvSpPr>
        <p:spPr>
          <a:xfrm>
            <a:off x="2740503" y="2470314"/>
            <a:ext cx="1423441" cy="972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PASSIVE</a:t>
            </a:r>
          </a:p>
        </p:txBody>
      </p:sp>
      <p:sp>
        <p:nvSpPr>
          <p:cNvPr id="53" name="Rettangolo con angoli arrotondati 52">
            <a:extLst>
              <a:ext uri="{FF2B5EF4-FFF2-40B4-BE49-F238E27FC236}">
                <a16:creationId xmlns:a16="http://schemas.microsoft.com/office/drawing/2014/main" id="{3F5C6A76-A7E7-44DF-A9BA-1289A4EEE702}"/>
              </a:ext>
            </a:extLst>
          </p:cNvPr>
          <p:cNvSpPr/>
          <p:nvPr/>
        </p:nvSpPr>
        <p:spPr>
          <a:xfrm>
            <a:off x="4737873" y="1095380"/>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Guardiamo la REALTA’</a:t>
            </a:r>
          </a:p>
        </p:txBody>
      </p:sp>
      <p:sp>
        <p:nvSpPr>
          <p:cNvPr id="54" name="Rettangolo con angoli arrotondati 53">
            <a:extLst>
              <a:ext uri="{FF2B5EF4-FFF2-40B4-BE49-F238E27FC236}">
                <a16:creationId xmlns:a16="http://schemas.microsoft.com/office/drawing/2014/main" id="{589B0DE1-31E3-4999-8DDC-C8BE4252A657}"/>
              </a:ext>
            </a:extLst>
          </p:cNvPr>
          <p:cNvSpPr/>
          <p:nvPr/>
        </p:nvSpPr>
        <p:spPr>
          <a:xfrm>
            <a:off x="7294994" y="1812598"/>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e ATTENZIONI</a:t>
            </a:r>
          </a:p>
        </p:txBody>
      </p:sp>
      <p:pic>
        <p:nvPicPr>
          <p:cNvPr id="57" name="Picture 14" descr="Commissione di Diritto Bancario e del Terzo Settore">
            <a:extLst>
              <a:ext uri="{FF2B5EF4-FFF2-40B4-BE49-F238E27FC236}">
                <a16:creationId xmlns:a16="http://schemas.microsoft.com/office/drawing/2014/main" id="{86BE082A-C7D4-4CBA-965D-213433A3D5F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1778" y1="36444" x2="41778" y2="36444"/>
                        <a14:foregroundMark x1="41333" y1="28444" x2="41333" y2="28444"/>
                        <a14:foregroundMark x1="51111" y1="17778" x2="51111" y2="17778"/>
                        <a14:foregroundMark x1="72000" y1="16444" x2="72000" y2="16444"/>
                        <a14:foregroundMark x1="83556" y1="72444" x2="83556" y2="72444"/>
                        <a14:foregroundMark x1="32444" y1="89778" x2="32444" y2="89778"/>
                        <a14:foregroundMark x1="64000" y1="24444" x2="64000" y2="24444"/>
                        <a14:foregroundMark x1="59111" y1="26667" x2="59111" y2="26667"/>
                        <a14:foregroundMark x1="48444" y1="24889" x2="48444" y2="24889"/>
                        <a14:foregroundMark x1="60444" y1="17333" x2="60444" y2="17333"/>
                        <a14:foregroundMark x1="68889" y1="30667" x2="68889" y2="30667"/>
                        <a14:foregroundMark x1="60444" y1="31556" x2="60444" y2="31556"/>
                        <a14:foregroundMark x1="52444" y1="28889" x2="52444" y2="28889"/>
                        <a14:foregroundMark x1="53778" y1="23111" x2="53778" y2="23111"/>
                        <a14:foregroundMark x1="77333" y1="52444" x2="77333" y2="52444"/>
                        <a14:foregroundMark x1="80444" y1="66222" x2="79556" y2="66222"/>
                        <a14:foregroundMark x1="70222" y1="64000" x2="70222" y2="64000"/>
                        <a14:foregroundMark x1="73778" y1="48444" x2="73778" y2="48444"/>
                        <a14:foregroundMark x1="72444" y1="55556" x2="73778" y2="57778"/>
                        <a14:foregroundMark x1="81778" y1="60000" x2="81778" y2="60000"/>
                        <a14:foregroundMark x1="77333" y1="63111" x2="77333" y2="63111"/>
                        <a14:foregroundMark x1="66222" y1="63556" x2="66222" y2="63556"/>
                        <a14:foregroundMark x1="70222" y1="54222" x2="70222" y2="54222"/>
                        <a14:foregroundMark x1="73333" y1="52444" x2="73333" y2="52444"/>
                        <a14:foregroundMark x1="71111" y1="46667" x2="71111" y2="46667"/>
                        <a14:foregroundMark x1="72889" y1="59556" x2="72889" y2="59556"/>
                        <a14:foregroundMark x1="73333" y1="74222" x2="73333" y2="74222"/>
                        <a14:foregroundMark x1="73778" y1="79111" x2="73778" y2="79111"/>
                        <a14:foregroundMark x1="67556" y1="79556" x2="67556" y2="79556"/>
                        <a14:foregroundMark x1="53333" y1="73778" x2="53333" y2="73778"/>
                        <a14:foregroundMark x1="48444" y1="73333" x2="48444" y2="73333"/>
                        <a14:foregroundMark x1="38667" y1="68889" x2="38667" y2="68889"/>
                        <a14:foregroundMark x1="33778" y1="62222" x2="33778" y2="62222"/>
                        <a14:foregroundMark x1="35556" y1="67111" x2="35556" y2="67111"/>
                        <a14:foregroundMark x1="37778" y1="75111" x2="37778" y2="75111"/>
                        <a14:foregroundMark x1="37778" y1="81778" x2="37778" y2="81778"/>
                        <a14:foregroundMark x1="44000" y1="78222" x2="44000" y2="78222"/>
                        <a14:foregroundMark x1="46667" y1="71556" x2="46667" y2="71556"/>
                        <a14:foregroundMark x1="43556" y1="68000" x2="43556" y2="68000"/>
                        <a14:foregroundMark x1="30667" y1="72889" x2="30667" y2="72889"/>
                        <a14:foregroundMark x1="23556" y1="67556" x2="23556" y2="67556"/>
                        <a14:foregroundMark x1="22667" y1="74667" x2="22667" y2="74667"/>
                        <a14:foregroundMark x1="28000" y1="39556" x2="28000" y2="39556"/>
                        <a14:foregroundMark x1="31556" y1="37333" x2="31556" y2="37333"/>
                        <a14:foregroundMark x1="30222" y1="50222" x2="30222" y2="50222"/>
                        <a14:foregroundMark x1="22222" y1="54667" x2="22222" y2="54667"/>
                        <a14:foregroundMark x1="26667" y1="44889" x2="26667" y2="44889"/>
                        <a14:foregroundMark x1="19111" y1="39556" x2="19111" y2="39556"/>
                        <a14:foregroundMark x1="13333" y1="33778" x2="13333" y2="33778"/>
                        <a14:foregroundMark x1="20000" y1="24889" x2="20000" y2="24889"/>
                        <a14:foregroundMark x1="26222" y1="24000" x2="26222" y2="24000"/>
                        <a14:foregroundMark x1="32000" y1="21778" x2="32000" y2="21778"/>
                        <a14:foregroundMark x1="38667" y1="25333" x2="38667" y2="25333"/>
                        <a14:foregroundMark x1="37778" y1="30667" x2="37778" y2="30667"/>
                        <a14:foregroundMark x1="63111" y1="18667" x2="63111" y2="18667"/>
                        <a14:foregroundMark x1="61333" y1="23111" x2="61333" y2="23111"/>
                        <a14:foregroundMark x1="72889" y1="20000" x2="72889" y2="20000"/>
                        <a14:foregroundMark x1="77333" y1="32444" x2="77333" y2="32444"/>
                      </a14:backgroundRemoval>
                    </a14:imgEffect>
                  </a14:imgLayer>
                </a14:imgProps>
              </a:ext>
              <a:ext uri="{28A0092B-C50C-407E-A947-70E740481C1C}">
                <a14:useLocalDpi xmlns:a14="http://schemas.microsoft.com/office/drawing/2010/main" val="0"/>
              </a:ext>
            </a:extLst>
          </a:blip>
          <a:srcRect/>
          <a:stretch>
            <a:fillRect/>
          </a:stretch>
        </p:blipFill>
        <p:spPr bwMode="auto">
          <a:xfrm>
            <a:off x="4230524" y="3755874"/>
            <a:ext cx="828519" cy="8285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Pin su simboli">
            <a:extLst>
              <a:ext uri="{FF2B5EF4-FFF2-40B4-BE49-F238E27FC236}">
                <a16:creationId xmlns:a16="http://schemas.microsoft.com/office/drawing/2014/main" id="{514D4D4C-2AF0-4BAC-9A88-548BBE43B8D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222" b="98667" l="9778" r="89778">
                        <a14:foregroundMark x1="19556" y1="95556" x2="19556" y2="95556"/>
                        <a14:foregroundMark x1="82222" y1="98667" x2="82222" y2="98667"/>
                        <a14:foregroundMark x1="62222" y1="8444" x2="62222" y2="8444"/>
                        <a14:foregroundMark x1="39556" y1="6222" x2="39556" y2="6222"/>
                        <a14:foregroundMark x1="27111" y1="71556" x2="27111" y2="71556"/>
                        <a14:foregroundMark x1="24889" y1="69778" x2="24889" y2="69778"/>
                        <a14:foregroundMark x1="42222" y1="69333" x2="42222" y2="69333"/>
                        <a14:foregroundMark x1="58667" y1="69778" x2="58667" y2="69778"/>
                        <a14:foregroundMark x1="72889" y1="68889" x2="72889" y2="68889"/>
                        <a14:foregroundMark x1="70222" y1="95111" x2="70222" y2="95111"/>
                        <a14:foregroundMark x1="73778" y1="92889" x2="73778" y2="92889"/>
                        <a14:foregroundMark x1="63111" y1="94222" x2="63111" y2="94222"/>
                      </a14:backgroundRemoval>
                    </a14:imgEffect>
                  </a14:imgLayer>
                </a14:imgProps>
              </a:ext>
              <a:ext uri="{28A0092B-C50C-407E-A947-70E740481C1C}">
                <a14:useLocalDpi xmlns:a14="http://schemas.microsoft.com/office/drawing/2010/main" val="0"/>
              </a:ext>
            </a:extLst>
          </a:blip>
          <a:srcRect/>
          <a:stretch>
            <a:fillRect/>
          </a:stretch>
        </p:blipFill>
        <p:spPr bwMode="auto">
          <a:xfrm>
            <a:off x="5250113" y="3401873"/>
            <a:ext cx="737254" cy="737254"/>
          </a:xfrm>
          <a:prstGeom prst="rect">
            <a:avLst/>
          </a:prstGeom>
          <a:noFill/>
          <a:extLst>
            <a:ext uri="{909E8E84-426E-40DD-AFC4-6F175D3DCCD1}">
              <a14:hiddenFill xmlns:a14="http://schemas.microsoft.com/office/drawing/2010/main">
                <a:solidFill>
                  <a:srgbClr val="FFFFFF"/>
                </a:solidFill>
              </a14:hiddenFill>
            </a:ext>
          </a:extLst>
        </p:spPr>
      </p:pic>
      <p:sp>
        <p:nvSpPr>
          <p:cNvPr id="59" name="CasellaDiTesto 58">
            <a:extLst>
              <a:ext uri="{FF2B5EF4-FFF2-40B4-BE49-F238E27FC236}">
                <a16:creationId xmlns:a16="http://schemas.microsoft.com/office/drawing/2014/main" id="{6AC97840-7B55-4A4F-8DB9-AFE51266AA0F}"/>
              </a:ext>
            </a:extLst>
          </p:cNvPr>
          <p:cNvSpPr txBox="1"/>
          <p:nvPr/>
        </p:nvSpPr>
        <p:spPr>
          <a:xfrm>
            <a:off x="6230308" y="3800801"/>
            <a:ext cx="619529" cy="369332"/>
          </a:xfrm>
          <a:prstGeom prst="rect">
            <a:avLst/>
          </a:prstGeom>
          <a:noFill/>
        </p:spPr>
        <p:txBody>
          <a:bodyPr wrap="none" rtlCol="0">
            <a:spAutoFit/>
          </a:bodyPr>
          <a:lstStyle/>
          <a:p>
            <a:r>
              <a:rPr lang="it-IT" b="1" dirty="0">
                <a:solidFill>
                  <a:srgbClr val="00A197"/>
                </a:solidFill>
              </a:rPr>
              <a:t>Stati</a:t>
            </a:r>
          </a:p>
        </p:txBody>
      </p:sp>
      <p:sp>
        <p:nvSpPr>
          <p:cNvPr id="60" name="CasellaDiTesto 59">
            <a:extLst>
              <a:ext uri="{FF2B5EF4-FFF2-40B4-BE49-F238E27FC236}">
                <a16:creationId xmlns:a16="http://schemas.microsoft.com/office/drawing/2014/main" id="{053278CA-B546-422D-B326-FC7661BC61ED}"/>
              </a:ext>
            </a:extLst>
          </p:cNvPr>
          <p:cNvSpPr txBox="1"/>
          <p:nvPr/>
        </p:nvSpPr>
        <p:spPr>
          <a:xfrm>
            <a:off x="5179627" y="4077729"/>
            <a:ext cx="957955" cy="369332"/>
          </a:xfrm>
          <a:prstGeom prst="rect">
            <a:avLst/>
          </a:prstGeom>
          <a:noFill/>
        </p:spPr>
        <p:txBody>
          <a:bodyPr wrap="none" rtlCol="0">
            <a:spAutoFit/>
          </a:bodyPr>
          <a:lstStyle/>
          <a:p>
            <a:r>
              <a:rPr lang="it-IT" b="1" dirty="0">
                <a:solidFill>
                  <a:srgbClr val="00A197"/>
                </a:solidFill>
              </a:rPr>
              <a:t>Imprese</a:t>
            </a:r>
          </a:p>
        </p:txBody>
      </p:sp>
      <p:sp>
        <p:nvSpPr>
          <p:cNvPr id="61" name="CasellaDiTesto 60">
            <a:extLst>
              <a:ext uri="{FF2B5EF4-FFF2-40B4-BE49-F238E27FC236}">
                <a16:creationId xmlns:a16="http://schemas.microsoft.com/office/drawing/2014/main" id="{AFCC4BF1-30FF-430F-949C-9FA303637335}"/>
              </a:ext>
            </a:extLst>
          </p:cNvPr>
          <p:cNvSpPr txBox="1"/>
          <p:nvPr/>
        </p:nvSpPr>
        <p:spPr>
          <a:xfrm>
            <a:off x="3983155" y="4445027"/>
            <a:ext cx="1346844" cy="369332"/>
          </a:xfrm>
          <a:prstGeom prst="rect">
            <a:avLst/>
          </a:prstGeom>
          <a:noFill/>
        </p:spPr>
        <p:txBody>
          <a:bodyPr wrap="none" rtlCol="0">
            <a:spAutoFit/>
          </a:bodyPr>
          <a:lstStyle/>
          <a:p>
            <a:r>
              <a:rPr lang="it-IT" b="1" dirty="0">
                <a:solidFill>
                  <a:srgbClr val="00A197"/>
                </a:solidFill>
              </a:rPr>
              <a:t>Associazioni</a:t>
            </a:r>
          </a:p>
        </p:txBody>
      </p:sp>
      <p:pic>
        <p:nvPicPr>
          <p:cNvPr id="62" name="Picture 2" descr="Terra - Wikipedia">
            <a:extLst>
              <a:ext uri="{FF2B5EF4-FFF2-40B4-BE49-F238E27FC236}">
                <a16:creationId xmlns:a16="http://schemas.microsoft.com/office/drawing/2014/main" id="{811BFF96-0795-4B04-8948-8058BBB5A36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667" b="92000" l="8889" r="92000">
                        <a14:foregroundMark x1="55556" y1="7111" x2="55556" y2="7111"/>
                        <a14:foregroundMark x1="92444" y1="50222" x2="92444" y2="50222"/>
                        <a14:foregroundMark x1="57778" y1="92444" x2="57778" y2="92444"/>
                        <a14:foregroundMark x1="8889" y1="51111" x2="8889"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7201346" y="2832953"/>
            <a:ext cx="804602" cy="804602"/>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D452F10D-1DC1-4029-94F7-B89641D107EA}"/>
              </a:ext>
            </a:extLst>
          </p:cNvPr>
          <p:cNvSpPr txBox="1"/>
          <p:nvPr/>
        </p:nvSpPr>
        <p:spPr>
          <a:xfrm>
            <a:off x="7138959" y="3597262"/>
            <a:ext cx="906980" cy="369332"/>
          </a:xfrm>
          <a:prstGeom prst="rect">
            <a:avLst/>
          </a:prstGeom>
          <a:noFill/>
        </p:spPr>
        <p:txBody>
          <a:bodyPr wrap="none" rtlCol="0">
            <a:spAutoFit/>
          </a:bodyPr>
          <a:lstStyle/>
          <a:p>
            <a:r>
              <a:rPr lang="it-IT" b="1" dirty="0">
                <a:solidFill>
                  <a:srgbClr val="00A197"/>
                </a:solidFill>
              </a:rPr>
              <a:t>Pianeta</a:t>
            </a:r>
          </a:p>
        </p:txBody>
      </p:sp>
      <p:pic>
        <p:nvPicPr>
          <p:cNvPr id="56" name="Picture 10" descr="Icona del glifo nero dell'istituzione di stato - vettore stock 2255823 |  Crushpixel">
            <a:extLst>
              <a:ext uri="{FF2B5EF4-FFF2-40B4-BE49-F238E27FC236}">
                <a16:creationId xmlns:a16="http://schemas.microsoft.com/office/drawing/2014/main" id="{C46C6EB9-9903-4E5C-A3E0-46FBB79EA756}"/>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22667" b="91556" l="20889" r="82667">
                        <a14:foregroundMark x1="57778" y1="38222" x2="57778" y2="38222"/>
                        <a14:foregroundMark x1="54667" y1="24000" x2="54667" y2="24000"/>
                        <a14:foregroundMark x1="54667" y1="24000" x2="54667" y2="24000"/>
                        <a14:foregroundMark x1="51111" y1="23111" x2="51111" y2="23111"/>
                        <a14:foregroundMark x1="54222" y1="45778" x2="54222" y2="45778"/>
                        <a14:foregroundMark x1="64889" y1="45333" x2="64889" y2="45333"/>
                        <a14:foregroundMark x1="35556" y1="45778" x2="35556" y2="45778"/>
                        <a14:foregroundMark x1="28000" y1="52000" x2="28000" y2="52000"/>
                        <a14:foregroundMark x1="30667" y1="59111" x2="30667" y2="59111"/>
                        <a14:foregroundMark x1="20889" y1="57333" x2="20889" y2="57333"/>
                        <a14:foregroundMark x1="25778" y1="60889" x2="25778" y2="60889"/>
                        <a14:foregroundMark x1="25778" y1="69778" x2="25778" y2="69778"/>
                        <a14:foregroundMark x1="73778" y1="60000" x2="73778" y2="60000"/>
                        <a14:foregroundMark x1="74667" y1="70222" x2="74667" y2="70222"/>
                        <a14:foregroundMark x1="77333" y1="51111" x2="77333" y2="51111"/>
                        <a14:foregroundMark x1="48889" y1="63111" x2="48889" y2="63111"/>
                        <a14:foregroundMark x1="57778" y1="62222" x2="57778" y2="62222"/>
                        <a14:foregroundMark x1="60444" y1="61333" x2="60444" y2="61333"/>
                        <a14:foregroundMark x1="65778" y1="61333" x2="65778" y2="61333"/>
                        <a14:foregroundMark x1="42667" y1="57333" x2="42667" y2="57333"/>
                        <a14:foregroundMark x1="38222" y1="57333" x2="38222" y2="57333"/>
                        <a14:foregroundMark x1="34667" y1="57778" x2="34667" y2="57778"/>
                        <a14:foregroundMark x1="47556" y1="72000" x2="47556" y2="72000"/>
                        <a14:foregroundMark x1="56889" y1="35556" x2="56889" y2="35556"/>
                        <a14:foregroundMark x1="47556" y1="37333" x2="47556" y2="37333"/>
                        <a14:foregroundMark x1="55556" y1="23111" x2="55556" y2="23111"/>
                        <a14:foregroundMark x1="77778" y1="29778" x2="77778" y2="29778"/>
                        <a14:foregroundMark x1="76000" y1="58222" x2="76000" y2="58222"/>
                        <a14:foregroundMark x1="72889" y1="58222" x2="72889" y2="58222"/>
                        <a14:foregroundMark x1="76000" y1="67556" x2="76000" y2="67556"/>
                        <a14:foregroundMark x1="74222" y1="66667" x2="74222" y2="66667"/>
                        <a14:foregroundMark x1="63556" y1="47111" x2="63556" y2="47111"/>
                        <a14:foregroundMark x1="64889" y1="49778" x2="64889" y2="49778"/>
                        <a14:foregroundMark x1="61778" y1="49778" x2="61778" y2="49778"/>
                        <a14:foregroundMark x1="58222" y1="49333" x2="58222" y2="49333"/>
                        <a14:foregroundMark x1="50667" y1="39556" x2="50667" y2="39556"/>
                        <a14:foregroundMark x1="58667" y1="42667" x2="58667" y2="42667"/>
                        <a14:foregroundMark x1="61333" y1="42667" x2="61333" y2="42667"/>
                        <a14:foregroundMark x1="48000" y1="40000" x2="48000" y2="40000"/>
                        <a14:foregroundMark x1="44000" y1="42667" x2="44000" y2="42667"/>
                        <a14:foregroundMark x1="41778" y1="44000" x2="41778" y2="44000"/>
                        <a14:foregroundMark x1="37778" y1="46222" x2="37778" y2="46222"/>
                        <a14:foregroundMark x1="39111" y1="42667" x2="39111" y2="42667"/>
                        <a14:foregroundMark x1="36000" y1="47111" x2="36000" y2="47111"/>
                        <a14:foregroundMark x1="33778" y1="49333" x2="33778" y2="49333"/>
                        <a14:foregroundMark x1="38667" y1="49778" x2="38667" y2="49778"/>
                        <a14:foregroundMark x1="43111" y1="50222" x2="43111" y2="50222"/>
                        <a14:foregroundMark x1="48889" y1="49778" x2="48889" y2="49778"/>
                        <a14:foregroundMark x1="55556" y1="53333" x2="55556" y2="53333"/>
                        <a14:foregroundMark x1="76889" y1="54222" x2="76889" y2="54222"/>
                        <a14:foregroundMark x1="73333" y1="54222" x2="73333" y2="54222"/>
                        <a14:foregroundMark x1="68889" y1="54222" x2="68889" y2="54222"/>
                        <a14:foregroundMark x1="79556" y1="53333" x2="79556" y2="53333"/>
                        <a14:foregroundMark x1="67556" y1="54667" x2="67556" y2="54667"/>
                        <a14:foregroundMark x1="67111" y1="60000" x2="67111" y2="60000"/>
                        <a14:foregroundMark x1="67111" y1="64889" x2="67111" y2="64889"/>
                        <a14:foregroundMark x1="67111" y1="71111" x2="67111" y2="71111"/>
                        <a14:foregroundMark x1="68000" y1="74667" x2="68000" y2="74667"/>
                        <a14:foregroundMark x1="32889" y1="70667" x2="32889" y2="70667"/>
                        <a14:foregroundMark x1="27556" y1="67111" x2="27556" y2="67111"/>
                        <a14:foregroundMark x1="26222" y1="58222" x2="26222" y2="58222"/>
                        <a14:foregroundMark x1="30667" y1="54222" x2="30667" y2="54222"/>
                        <a14:foregroundMark x1="24889" y1="54222" x2="24889" y2="54222"/>
                        <a14:foregroundMark x1="20889" y1="54222" x2="20889" y2="54222"/>
                        <a14:foregroundMark x1="36444" y1="52889" x2="36444" y2="52889"/>
                        <a14:foregroundMark x1="40444" y1="56444" x2="40444" y2="56444"/>
                        <a14:foregroundMark x1="44444" y1="58667" x2="44444" y2="58667"/>
                        <a14:foregroundMark x1="44889" y1="65333" x2="44889" y2="65333"/>
                        <a14:foregroundMark x1="40444" y1="64889" x2="40444" y2="64889"/>
                        <a14:foregroundMark x1="36889" y1="61333" x2="36889" y2="61333"/>
                        <a14:foregroundMark x1="62667" y1="58222" x2="62667" y2="58222"/>
                        <a14:foregroundMark x1="50222" y1="31111" x2="50222" y2="31111"/>
                        <a14:backgroundMark x1="81333" y1="31111" x2="81333" y2="31111"/>
                        <a14:backgroundMark x1="68444" y1="28000" x2="68444" y2="28000"/>
                      </a14:backgroundRemoval>
                    </a14:imgEffect>
                  </a14:imgLayer>
                </a14:imgProps>
              </a:ext>
              <a:ext uri="{28A0092B-C50C-407E-A947-70E740481C1C}">
                <a14:useLocalDpi xmlns:a14="http://schemas.microsoft.com/office/drawing/2010/main" val="0"/>
              </a:ext>
            </a:extLst>
          </a:blip>
          <a:srcRect l="15518" t="19453" r="8995"/>
          <a:stretch/>
        </p:blipFill>
        <p:spPr bwMode="auto">
          <a:xfrm>
            <a:off x="6137582" y="3095851"/>
            <a:ext cx="925319" cy="987350"/>
          </a:xfrm>
          <a:prstGeom prst="rect">
            <a:avLst/>
          </a:prstGeom>
          <a:noFill/>
          <a:extLst>
            <a:ext uri="{909E8E84-426E-40DD-AFC4-6F175D3DCCD1}">
              <a14:hiddenFill xmlns:a14="http://schemas.microsoft.com/office/drawing/2010/main">
                <a:solidFill>
                  <a:srgbClr val="FFFFFF"/>
                </a:solidFill>
              </a14:hiddenFill>
            </a:ext>
          </a:extLst>
        </p:spPr>
      </p:pic>
      <p:sp>
        <p:nvSpPr>
          <p:cNvPr id="64" name="Rettangolo con angoli arrotondati 63">
            <a:extLst>
              <a:ext uri="{FF2B5EF4-FFF2-40B4-BE49-F238E27FC236}">
                <a16:creationId xmlns:a16="http://schemas.microsoft.com/office/drawing/2014/main" id="{B79E528F-01C0-4F81-91AF-26451541BDE4}"/>
              </a:ext>
            </a:extLst>
          </p:cNvPr>
          <p:cNvSpPr/>
          <p:nvPr/>
        </p:nvSpPr>
        <p:spPr>
          <a:xfrm>
            <a:off x="4777135" y="5085929"/>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POSITIVE</a:t>
            </a:r>
          </a:p>
        </p:txBody>
      </p:sp>
      <p:sp>
        <p:nvSpPr>
          <p:cNvPr id="65" name="Rettangolo con angoli arrotondati 64">
            <a:extLst>
              <a:ext uri="{FF2B5EF4-FFF2-40B4-BE49-F238E27FC236}">
                <a16:creationId xmlns:a16="http://schemas.microsoft.com/office/drawing/2014/main" id="{496A5681-CB69-4290-852F-F3CD0F2ED787}"/>
              </a:ext>
            </a:extLst>
          </p:cNvPr>
          <p:cNvSpPr/>
          <p:nvPr/>
        </p:nvSpPr>
        <p:spPr>
          <a:xfrm>
            <a:off x="2306441" y="4869183"/>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DILEMMI</a:t>
            </a:r>
          </a:p>
        </p:txBody>
      </p:sp>
      <p:pic>
        <p:nvPicPr>
          <p:cNvPr id="14" name="Immagine 13">
            <a:extLst>
              <a:ext uri="{FF2B5EF4-FFF2-40B4-BE49-F238E27FC236}">
                <a16:creationId xmlns:a16="http://schemas.microsoft.com/office/drawing/2014/main" id="{DEBC8756-9495-4608-820A-2F025DF42618}"/>
              </a:ext>
            </a:extLst>
          </p:cNvPr>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56083" y="4423213"/>
            <a:ext cx="1612663" cy="1612663"/>
          </a:xfrm>
          <a:prstGeom prst="rect">
            <a:avLst/>
          </a:prstGeom>
        </p:spPr>
      </p:pic>
      <p:grpSp>
        <p:nvGrpSpPr>
          <p:cNvPr id="46" name="Gruppo 45">
            <a:extLst>
              <a:ext uri="{FF2B5EF4-FFF2-40B4-BE49-F238E27FC236}">
                <a16:creationId xmlns:a16="http://schemas.microsoft.com/office/drawing/2014/main" id="{49BF816D-40F2-4F5D-BCFA-D6B511E4E3AC}"/>
              </a:ext>
            </a:extLst>
          </p:cNvPr>
          <p:cNvGrpSpPr/>
          <p:nvPr/>
        </p:nvGrpSpPr>
        <p:grpSpPr>
          <a:xfrm>
            <a:off x="144000" y="1171184"/>
            <a:ext cx="2081367" cy="4825072"/>
            <a:chOff x="144000" y="1171184"/>
            <a:chExt cx="2081367" cy="4825072"/>
          </a:xfrm>
        </p:grpSpPr>
        <p:pic>
          <p:nvPicPr>
            <p:cNvPr id="47" name="Immagine 46">
              <a:extLst>
                <a:ext uri="{FF2B5EF4-FFF2-40B4-BE49-F238E27FC236}">
                  <a16:creationId xmlns:a16="http://schemas.microsoft.com/office/drawing/2014/main" id="{262ACF17-453E-4FF4-B02D-023130943DF6}"/>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3820386" flipH="1">
              <a:off x="1576112" y="2372460"/>
              <a:ext cx="855064" cy="443447"/>
            </a:xfrm>
            <a:prstGeom prst="rect">
              <a:avLst/>
            </a:prstGeom>
          </p:spPr>
        </p:pic>
        <p:pic>
          <p:nvPicPr>
            <p:cNvPr id="51" name="Immagine 50">
              <a:extLst>
                <a:ext uri="{FF2B5EF4-FFF2-40B4-BE49-F238E27FC236}">
                  <a16:creationId xmlns:a16="http://schemas.microsoft.com/office/drawing/2014/main" id="{7C3466F7-B2DB-47CF-B1F4-B7AB45845332}"/>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287409" flipH="1" flipV="1">
              <a:off x="1332319" y="4382515"/>
              <a:ext cx="852231" cy="552928"/>
            </a:xfrm>
            <a:prstGeom prst="rect">
              <a:avLst/>
            </a:prstGeom>
          </p:spPr>
        </p:pic>
        <p:grpSp>
          <p:nvGrpSpPr>
            <p:cNvPr id="55" name="Gruppo 54">
              <a:extLst>
                <a:ext uri="{FF2B5EF4-FFF2-40B4-BE49-F238E27FC236}">
                  <a16:creationId xmlns:a16="http://schemas.microsoft.com/office/drawing/2014/main" id="{6FEEE79F-201B-42C5-8920-689F180573AB}"/>
                </a:ext>
              </a:extLst>
            </p:cNvPr>
            <p:cNvGrpSpPr>
              <a:grpSpLocks noChangeAspect="1"/>
            </p:cNvGrpSpPr>
            <p:nvPr/>
          </p:nvGrpSpPr>
          <p:grpSpPr>
            <a:xfrm>
              <a:off x="144000" y="4685116"/>
              <a:ext cx="1540800" cy="1311140"/>
              <a:chOff x="270000" y="1372614"/>
              <a:chExt cx="2416583" cy="2056386"/>
            </a:xfrm>
          </p:grpSpPr>
          <p:pic>
            <p:nvPicPr>
              <p:cNvPr id="70" name="Picture 2" descr="I migranti ambientali: la protezione umanitaria per il caso di disastro  ambientale – Ultim'ora">
                <a:extLst>
                  <a:ext uri="{FF2B5EF4-FFF2-40B4-BE49-F238E27FC236}">
                    <a16:creationId xmlns:a16="http://schemas.microsoft.com/office/drawing/2014/main" id="{69F9A9DB-75E9-4D70-8426-5D605CBFFC7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000" y="1372614"/>
                <a:ext cx="1352460" cy="900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Il ministro Crosetto: «Infiltrati dei centri sociali nel corteo anti Meloni  degli studenti» - Torino Cronaca - Notizie da Torino e Piemonte">
                <a:extLst>
                  <a:ext uri="{FF2B5EF4-FFF2-40B4-BE49-F238E27FC236}">
                    <a16:creationId xmlns:a16="http://schemas.microsoft.com/office/drawing/2014/main" id="{A899AFE2-1988-49D7-AD60-32B83DD3C10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4126" y="1889976"/>
                <a:ext cx="1352457" cy="900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È vero che la povertà in Italia è triplicata negli ultimi 15 anni? |  Pagella Politica">
                <a:extLst>
                  <a:ext uri="{FF2B5EF4-FFF2-40B4-BE49-F238E27FC236}">
                    <a16:creationId xmlns:a16="http://schemas.microsoft.com/office/drawing/2014/main" id="{F811BBAD-7666-4AFB-9DF9-28F20E38F7B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6792" y="25290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uppo 65">
              <a:extLst>
                <a:ext uri="{FF2B5EF4-FFF2-40B4-BE49-F238E27FC236}">
                  <a16:creationId xmlns:a16="http://schemas.microsoft.com/office/drawing/2014/main" id="{80004AEF-A422-4356-A152-BA357ADEF870}"/>
                </a:ext>
              </a:extLst>
            </p:cNvPr>
            <p:cNvGrpSpPr>
              <a:grpSpLocks noChangeAspect="1"/>
            </p:cNvGrpSpPr>
            <p:nvPr/>
          </p:nvGrpSpPr>
          <p:grpSpPr>
            <a:xfrm>
              <a:off x="144000" y="1171184"/>
              <a:ext cx="1540800" cy="1369553"/>
              <a:chOff x="6611771" y="1929600"/>
              <a:chExt cx="2312629" cy="2055600"/>
            </a:xfrm>
          </p:grpSpPr>
          <p:pic>
            <p:nvPicPr>
              <p:cNvPr id="67" name="Picture 8" descr="Yosemite National Park">
                <a:extLst>
                  <a:ext uri="{FF2B5EF4-FFF2-40B4-BE49-F238E27FC236}">
                    <a16:creationId xmlns:a16="http://schemas.microsoft.com/office/drawing/2014/main" id="{A9813B1F-3290-4D84-93F9-7369AAC13B67}"/>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541"/>
              <a:stretch/>
            </p:blipFill>
            <p:spPr bwMode="auto">
              <a:xfrm>
                <a:off x="7527189" y="1929600"/>
                <a:ext cx="1357377" cy="900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2" descr="L'uomo è un animale sociale...l'importanza del gruppo! (NOI CI  SIAMO...anche su Facebook!) - Studio Armonia - Studio Armonia">
                <a:extLst>
                  <a:ext uri="{FF2B5EF4-FFF2-40B4-BE49-F238E27FC236}">
                    <a16:creationId xmlns:a16="http://schemas.microsoft.com/office/drawing/2014/main" id="{1F8E0489-486B-4C6A-B6A7-24808D46D79F}"/>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6004" r="-1"/>
              <a:stretch/>
            </p:blipFill>
            <p:spPr bwMode="auto">
              <a:xfrm>
                <a:off x="6611771" y="2446057"/>
                <a:ext cx="1357376" cy="9000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 descr="La Definizione di Benessere Psicologico - Claudio Cresti - Psicologo  specialista Livorno">
                <a:extLst>
                  <a:ext uri="{FF2B5EF4-FFF2-40B4-BE49-F238E27FC236}">
                    <a16:creationId xmlns:a16="http://schemas.microsoft.com/office/drawing/2014/main" id="{5D6F8DDD-C9EE-4682-AD25-5CD735655A0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7158"/>
              <a:stretch/>
            </p:blipFill>
            <p:spPr bwMode="auto">
              <a:xfrm>
                <a:off x="7567023" y="30852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275511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r>
              <a:rPr lang="it-IT" sz="2800" b="0" spc="-1" dirty="0">
                <a:latin typeface="+mn-lt"/>
                <a:cs typeface="+mj-cs"/>
              </a:rPr>
              <a:t>AZIONI e ATTENZIONI – verso il pianeta</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26</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9" name="CasellaDiTesto 8">
            <a:extLst>
              <a:ext uri="{FF2B5EF4-FFF2-40B4-BE49-F238E27FC236}">
                <a16:creationId xmlns:a16="http://schemas.microsoft.com/office/drawing/2014/main" id="{2544B668-FABB-4DE4-BF1D-1C60AD2E25E5}"/>
              </a:ext>
            </a:extLst>
          </p:cNvPr>
          <p:cNvSpPr txBox="1"/>
          <p:nvPr/>
        </p:nvSpPr>
        <p:spPr>
          <a:xfrm>
            <a:off x="233999" y="1339200"/>
            <a:ext cx="6480000" cy="1438855"/>
          </a:xfrm>
          <a:prstGeom prst="rect">
            <a:avLst/>
          </a:prstGeom>
          <a:noFill/>
        </p:spPr>
        <p:txBody>
          <a:bodyPr wrap="square" rtlCol="0">
            <a:spAutoFit/>
          </a:bodyPr>
          <a:lstStyle/>
          <a:p>
            <a:pPr algn="just">
              <a:spcAft>
                <a:spcPts val="600"/>
              </a:spcAft>
            </a:pPr>
            <a:r>
              <a:rPr lang="it-IT" sz="2000" dirty="0"/>
              <a:t>Sono stati individuati </a:t>
            </a:r>
            <a:r>
              <a:rPr lang="it-IT" sz="2000" b="1" dirty="0">
                <a:solidFill>
                  <a:srgbClr val="00A197"/>
                </a:solidFill>
              </a:rPr>
              <a:t>170</a:t>
            </a:r>
            <a:r>
              <a:rPr lang="it-IT" sz="2000" dirty="0"/>
              <a:t> </a:t>
            </a:r>
            <a:r>
              <a:rPr lang="it-IT" sz="2000" b="1" dirty="0">
                <a:solidFill>
                  <a:srgbClr val="00A197"/>
                </a:solidFill>
              </a:rPr>
              <a:t>comportamenti</a:t>
            </a:r>
            <a:r>
              <a:rPr lang="it-IT" sz="2000" dirty="0"/>
              <a:t> che il singolo </a:t>
            </a:r>
            <a:r>
              <a:rPr lang="it-IT" sz="2000" b="1" dirty="0">
                <a:solidFill>
                  <a:srgbClr val="00A197"/>
                </a:solidFill>
              </a:rPr>
              <a:t>individuo</a:t>
            </a:r>
            <a:r>
              <a:rPr lang="it-IT" sz="2000" dirty="0"/>
              <a:t> può </a:t>
            </a:r>
            <a:r>
              <a:rPr lang="it-IT" sz="2000" b="1" dirty="0">
                <a:solidFill>
                  <a:srgbClr val="00A197"/>
                </a:solidFill>
              </a:rPr>
              <a:t>adottare</a:t>
            </a:r>
            <a:r>
              <a:rPr lang="it-IT" sz="2000" dirty="0"/>
              <a:t> per </a:t>
            </a:r>
            <a:r>
              <a:rPr lang="it-IT" sz="2000" b="1" dirty="0">
                <a:solidFill>
                  <a:srgbClr val="00A197"/>
                </a:solidFill>
              </a:rPr>
              <a:t>contribuire</a:t>
            </a:r>
            <a:r>
              <a:rPr lang="it-IT" sz="2000" dirty="0"/>
              <a:t> alla </a:t>
            </a:r>
            <a:r>
              <a:rPr lang="it-IT" sz="2000" b="1" dirty="0">
                <a:solidFill>
                  <a:srgbClr val="00A197"/>
                </a:solidFill>
              </a:rPr>
              <a:t>realizzazione</a:t>
            </a:r>
            <a:r>
              <a:rPr lang="it-IT" sz="2000" dirty="0"/>
              <a:t> degli </a:t>
            </a:r>
            <a:r>
              <a:rPr lang="it-IT" sz="2000" b="1" dirty="0">
                <a:solidFill>
                  <a:srgbClr val="00A197"/>
                </a:solidFill>
              </a:rPr>
              <a:t>obiettivi</a:t>
            </a:r>
            <a:r>
              <a:rPr lang="it-IT" sz="2000" dirty="0"/>
              <a:t> dell’</a:t>
            </a:r>
            <a:r>
              <a:rPr lang="it-IT" sz="2000" b="1" dirty="0">
                <a:solidFill>
                  <a:srgbClr val="00A197"/>
                </a:solidFill>
              </a:rPr>
              <a:t>Agenda</a:t>
            </a:r>
            <a:r>
              <a:rPr lang="it-IT" sz="2000" dirty="0"/>
              <a:t> </a:t>
            </a:r>
            <a:r>
              <a:rPr lang="it-IT" sz="2000" b="1" dirty="0">
                <a:solidFill>
                  <a:srgbClr val="00A197"/>
                </a:solidFill>
              </a:rPr>
              <a:t>2030</a:t>
            </a:r>
          </a:p>
          <a:p>
            <a:pPr marL="342900" indent="-342900" algn="just">
              <a:spcBef>
                <a:spcPts val="300"/>
              </a:spcBef>
              <a:buClr>
                <a:srgbClr val="009DBB"/>
              </a:buClr>
              <a:buFont typeface="Wingdings" panose="05000000000000000000" pitchFamily="2" charset="2"/>
              <a:buChar char="ü"/>
            </a:pPr>
            <a:endParaRPr lang="it-CH" sz="2000" dirty="0">
              <a:latin typeface="Calibri" panose="020F0502020204030204" pitchFamily="34" charset="0"/>
              <a:cs typeface="Calibri" panose="020F0502020204030204" pitchFamily="34" charset="0"/>
            </a:endParaRPr>
          </a:p>
        </p:txBody>
      </p:sp>
      <p:pic>
        <p:nvPicPr>
          <p:cNvPr id="10" name="Immagine 9">
            <a:extLst>
              <a:ext uri="{FF2B5EF4-FFF2-40B4-BE49-F238E27FC236}">
                <a16:creationId xmlns:a16="http://schemas.microsoft.com/office/drawing/2014/main" id="{E79A62EC-97BA-44DC-89A5-C71ADA467484}"/>
              </a:ext>
            </a:extLst>
          </p:cNvPr>
          <p:cNvPicPr>
            <a:picLocks/>
          </p:cNvPicPr>
          <p:nvPr/>
        </p:nvPicPr>
        <p:blipFill rotWithShape="1">
          <a:blip r:embed="rId4"/>
          <a:srcRect t="10427" b="28837"/>
          <a:stretch/>
        </p:blipFill>
        <p:spPr>
          <a:xfrm>
            <a:off x="7091882" y="1339200"/>
            <a:ext cx="1620000" cy="1620000"/>
          </a:xfrm>
          <a:prstGeom prst="rect">
            <a:avLst/>
          </a:prstGeom>
        </p:spPr>
      </p:pic>
      <p:pic>
        <p:nvPicPr>
          <p:cNvPr id="11" name="Immagine 10">
            <a:extLst>
              <a:ext uri="{FF2B5EF4-FFF2-40B4-BE49-F238E27FC236}">
                <a16:creationId xmlns:a16="http://schemas.microsoft.com/office/drawing/2014/main" id="{9DF07180-D829-4842-8F16-EFC5305177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000" y="3011318"/>
            <a:ext cx="1440000" cy="1440000"/>
          </a:xfrm>
          <a:prstGeom prst="rect">
            <a:avLst/>
          </a:prstGeom>
        </p:spPr>
      </p:pic>
      <p:sp>
        <p:nvSpPr>
          <p:cNvPr id="5" name="CasellaDiTesto 4">
            <a:extLst>
              <a:ext uri="{FF2B5EF4-FFF2-40B4-BE49-F238E27FC236}">
                <a16:creationId xmlns:a16="http://schemas.microsoft.com/office/drawing/2014/main" id="{DEE791B6-2224-4173-AA68-935E1DF677F8}"/>
              </a:ext>
            </a:extLst>
          </p:cNvPr>
          <p:cNvSpPr txBox="1"/>
          <p:nvPr/>
        </p:nvSpPr>
        <p:spPr>
          <a:xfrm>
            <a:off x="1872000" y="2995200"/>
            <a:ext cx="6840000" cy="2585323"/>
          </a:xfrm>
          <a:prstGeom prst="rect">
            <a:avLst/>
          </a:prstGeom>
          <a:noFill/>
        </p:spPr>
        <p:txBody>
          <a:bodyPr wrap="square" rtlCol="0">
            <a:spAutoFit/>
          </a:bodyPr>
          <a:lstStyle/>
          <a:p>
            <a:pPr marL="285750" indent="-285750" algn="just">
              <a:buClr>
                <a:srgbClr val="00A197"/>
              </a:buClr>
              <a:buFont typeface="Arial" panose="020B0604020202020204" pitchFamily="34" charset="0"/>
              <a:buChar char="•"/>
            </a:pPr>
            <a:r>
              <a:rPr lang="it-IT" i="1" dirty="0"/>
              <a:t>Acquista prodotti del mercato equo e solidale per supportare il commercio sostenibile, che comporta dipendenti remunerati in modo equo per il loro lavoro.</a:t>
            </a:r>
          </a:p>
          <a:p>
            <a:pPr marL="285750" indent="-285750" algn="just">
              <a:buClr>
                <a:srgbClr val="00A197"/>
              </a:buClr>
              <a:buFont typeface="Arial" panose="020B0604020202020204" pitchFamily="34" charset="0"/>
              <a:buChar char="•"/>
            </a:pPr>
            <a:r>
              <a:rPr lang="it-IT" i="1" dirty="0"/>
              <a:t>Alle feste di compleanno dai la possibilità di fare delle donazioni in denaro a un’organizzazione benefica scelta da te invece di un regalo di compleanno</a:t>
            </a:r>
          </a:p>
          <a:p>
            <a:pPr marL="285750" indent="-285750" algn="just">
              <a:buClr>
                <a:srgbClr val="00A197"/>
              </a:buClr>
              <a:buFont typeface="Arial" panose="020B0604020202020204" pitchFamily="34" charset="0"/>
              <a:buChar char="•"/>
            </a:pPr>
            <a:r>
              <a:rPr lang="it-IT" i="1" dirty="0"/>
              <a:t>Se possibile, dona ad ogni mendicante che incontri per strada. Una mela, una bottiglia d’acqua, qualche spicciolo, o anche un sorriso, possono aiutare.</a:t>
            </a:r>
          </a:p>
        </p:txBody>
      </p:sp>
    </p:spTree>
    <p:extLst>
      <p:ext uri="{BB962C8B-B14F-4D97-AF65-F5344CB8AC3E}">
        <p14:creationId xmlns:p14="http://schemas.microsoft.com/office/powerpoint/2010/main" val="932378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uovi Stili di Vita Diocesi di Verona">
            <a:extLst>
              <a:ext uri="{FF2B5EF4-FFF2-40B4-BE49-F238E27FC236}">
                <a16:creationId xmlns:a16="http://schemas.microsoft.com/office/drawing/2014/main" id="{BEA7E025-7BC9-4AE2-B19B-808AB3FE3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086" y="4105823"/>
            <a:ext cx="1631216" cy="163121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AZIONI e ATTENZIONI – verso il pianeta</a:t>
            </a:r>
            <a:endParaRPr lang="it-IT" sz="2400" b="0" dirty="0">
              <a:latin typeface="+mn-lt"/>
              <a:cs typeface="+mj-cs"/>
            </a:endParaRP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27</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2" name="CasellaDiTesto 1">
            <a:extLst>
              <a:ext uri="{FF2B5EF4-FFF2-40B4-BE49-F238E27FC236}">
                <a16:creationId xmlns:a16="http://schemas.microsoft.com/office/drawing/2014/main" id="{D5FCF69D-C2D4-46E0-A49B-8FB470EEA2C0}"/>
              </a:ext>
            </a:extLst>
          </p:cNvPr>
          <p:cNvSpPr txBox="1"/>
          <p:nvPr/>
        </p:nvSpPr>
        <p:spPr>
          <a:xfrm>
            <a:off x="208270" y="2480506"/>
            <a:ext cx="8535245" cy="1323439"/>
          </a:xfrm>
          <a:prstGeom prst="rect">
            <a:avLst/>
          </a:prstGeom>
          <a:noFill/>
        </p:spPr>
        <p:txBody>
          <a:bodyPr wrap="square" rtlCol="0">
            <a:spAutoFit/>
          </a:bodyPr>
          <a:lstStyle/>
          <a:p>
            <a:pPr marL="342900" indent="-342900" algn="just">
              <a:buClr>
                <a:srgbClr val="00A197"/>
              </a:buClr>
              <a:buFont typeface="Arial" panose="020B0604020202020204" pitchFamily="34" charset="0"/>
              <a:buChar char="•"/>
            </a:pPr>
            <a:r>
              <a:rPr lang="it-IT" sz="2000" i="1" dirty="0"/>
              <a:t>I </a:t>
            </a:r>
            <a:r>
              <a:rPr lang="it-IT" sz="2000" b="1" i="1" dirty="0">
                <a:solidFill>
                  <a:srgbClr val="00A197"/>
                </a:solidFill>
              </a:rPr>
              <a:t>nuovi</a:t>
            </a:r>
            <a:r>
              <a:rPr lang="it-IT" sz="2000" i="1" dirty="0"/>
              <a:t> </a:t>
            </a:r>
            <a:r>
              <a:rPr lang="it-IT" sz="2000" b="1" i="1" dirty="0">
                <a:solidFill>
                  <a:srgbClr val="00A197"/>
                </a:solidFill>
              </a:rPr>
              <a:t>stili</a:t>
            </a:r>
            <a:r>
              <a:rPr lang="it-IT" sz="2000" i="1" dirty="0"/>
              <a:t> di </a:t>
            </a:r>
            <a:r>
              <a:rPr lang="it-IT" sz="2000" b="1" i="1" dirty="0">
                <a:solidFill>
                  <a:srgbClr val="00A197"/>
                </a:solidFill>
              </a:rPr>
              <a:t>vita</a:t>
            </a:r>
            <a:r>
              <a:rPr lang="it-IT" sz="2000" i="1" dirty="0"/>
              <a:t> stanno diventando sempre più gli </a:t>
            </a:r>
            <a:r>
              <a:rPr lang="it-IT" sz="2000" b="1" i="1" dirty="0">
                <a:solidFill>
                  <a:srgbClr val="00A197"/>
                </a:solidFill>
              </a:rPr>
              <a:t>strumenti</a:t>
            </a:r>
            <a:r>
              <a:rPr lang="it-IT" sz="2000" i="1" dirty="0"/>
              <a:t> che la </a:t>
            </a:r>
            <a:r>
              <a:rPr lang="it-IT" sz="2000" b="1" i="1" dirty="0">
                <a:solidFill>
                  <a:srgbClr val="00A197"/>
                </a:solidFill>
              </a:rPr>
              <a:t>gente</a:t>
            </a:r>
            <a:r>
              <a:rPr lang="it-IT" sz="2000" i="1" dirty="0"/>
              <a:t> </a:t>
            </a:r>
            <a:r>
              <a:rPr lang="it-IT" sz="2000" b="1" i="1" dirty="0">
                <a:solidFill>
                  <a:srgbClr val="00A197"/>
                </a:solidFill>
              </a:rPr>
              <a:t>comune</a:t>
            </a:r>
            <a:r>
              <a:rPr lang="it-IT" sz="2000" i="1" dirty="0"/>
              <a:t> ha nelle proprie mani per poter </a:t>
            </a:r>
            <a:r>
              <a:rPr lang="it-IT" sz="2000" b="1" i="1" dirty="0">
                <a:solidFill>
                  <a:srgbClr val="00A197"/>
                </a:solidFill>
              </a:rPr>
              <a:t>cambiare</a:t>
            </a:r>
            <a:r>
              <a:rPr lang="it-IT" sz="2000" i="1" dirty="0"/>
              <a:t> la </a:t>
            </a:r>
            <a:r>
              <a:rPr lang="it-IT" sz="2000" b="1" i="1" dirty="0">
                <a:solidFill>
                  <a:srgbClr val="00A197"/>
                </a:solidFill>
              </a:rPr>
              <a:t>vita</a:t>
            </a:r>
            <a:r>
              <a:rPr lang="it-IT" sz="2000" i="1" dirty="0"/>
              <a:t> </a:t>
            </a:r>
            <a:r>
              <a:rPr lang="it-IT" sz="2000" b="1" i="1" dirty="0">
                <a:solidFill>
                  <a:srgbClr val="00A197"/>
                </a:solidFill>
              </a:rPr>
              <a:t>quotidiana</a:t>
            </a:r>
            <a:r>
              <a:rPr lang="it-IT" sz="2000" i="1" dirty="0"/>
              <a:t> e anche per poter </a:t>
            </a:r>
            <a:r>
              <a:rPr lang="it-IT" sz="2000" b="1" i="1" dirty="0">
                <a:solidFill>
                  <a:srgbClr val="00A197"/>
                </a:solidFill>
              </a:rPr>
              <a:t>influire</a:t>
            </a:r>
            <a:r>
              <a:rPr lang="it-IT" sz="2000" i="1" dirty="0"/>
              <a:t> sui </a:t>
            </a:r>
            <a:r>
              <a:rPr lang="it-IT" sz="2000" b="1" i="1" dirty="0">
                <a:solidFill>
                  <a:srgbClr val="00A197"/>
                </a:solidFill>
              </a:rPr>
              <a:t>cambiamenti</a:t>
            </a:r>
            <a:r>
              <a:rPr lang="it-IT" sz="2000" i="1" dirty="0"/>
              <a:t> </a:t>
            </a:r>
            <a:r>
              <a:rPr lang="it-IT" sz="2000" b="1" i="1" dirty="0">
                <a:solidFill>
                  <a:srgbClr val="00A197"/>
                </a:solidFill>
              </a:rPr>
              <a:t>strutturali</a:t>
            </a:r>
            <a:r>
              <a:rPr lang="it-IT" sz="2000" i="1" dirty="0"/>
              <a:t> che devono accadere mediante le </a:t>
            </a:r>
            <a:r>
              <a:rPr lang="it-IT" sz="2000" b="1" i="1" dirty="0">
                <a:solidFill>
                  <a:srgbClr val="00A197"/>
                </a:solidFill>
              </a:rPr>
              <a:t>scelte</a:t>
            </a:r>
            <a:r>
              <a:rPr lang="it-IT" sz="2000" i="1" dirty="0"/>
              <a:t> dei responsabili della </a:t>
            </a:r>
            <a:r>
              <a:rPr lang="it-IT" sz="2000" b="1" i="1" dirty="0">
                <a:solidFill>
                  <a:srgbClr val="00A197"/>
                </a:solidFill>
              </a:rPr>
              <a:t>realtà</a:t>
            </a:r>
            <a:r>
              <a:rPr lang="it-IT" sz="2000" i="1" dirty="0"/>
              <a:t> </a:t>
            </a:r>
            <a:r>
              <a:rPr lang="it-IT" sz="2000" b="1" i="1" dirty="0">
                <a:solidFill>
                  <a:srgbClr val="00A197"/>
                </a:solidFill>
              </a:rPr>
              <a:t>politica</a:t>
            </a:r>
            <a:r>
              <a:rPr lang="it-IT" sz="2000" i="1" dirty="0"/>
              <a:t> e </a:t>
            </a:r>
            <a:r>
              <a:rPr lang="it-IT" sz="2000" b="1" i="1" dirty="0">
                <a:solidFill>
                  <a:srgbClr val="00A197"/>
                </a:solidFill>
              </a:rPr>
              <a:t>socio-economica</a:t>
            </a:r>
            <a:r>
              <a:rPr lang="it-IT" sz="2000" dirty="0"/>
              <a:t>.</a:t>
            </a:r>
          </a:p>
        </p:txBody>
      </p:sp>
      <p:sp>
        <p:nvSpPr>
          <p:cNvPr id="6" name="Rettangolo con angoli arrotondati 5">
            <a:extLst>
              <a:ext uri="{FF2B5EF4-FFF2-40B4-BE49-F238E27FC236}">
                <a16:creationId xmlns:a16="http://schemas.microsoft.com/office/drawing/2014/main" id="{E98B0D1C-ED88-4E4B-B0E9-06568D56D302}"/>
              </a:ext>
            </a:extLst>
          </p:cNvPr>
          <p:cNvSpPr/>
          <p:nvPr/>
        </p:nvSpPr>
        <p:spPr>
          <a:xfrm>
            <a:off x="234000" y="1339199"/>
            <a:ext cx="8535246" cy="939305"/>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spcBef>
                <a:spcPts val="600"/>
              </a:spcBef>
              <a:spcAft>
                <a:spcPts val="600"/>
              </a:spcAft>
              <a:buClr>
                <a:srgbClr val="00A197"/>
              </a:buClr>
            </a:pPr>
            <a:r>
              <a:rPr lang="it-IT" sz="2000" b="1" i="1" dirty="0"/>
              <a:t>Non si può risolvere un problema con la stessa mentalità che l'ha generato</a:t>
            </a:r>
            <a:r>
              <a:rPr lang="it-IT" sz="2000" dirty="0"/>
              <a:t>.</a:t>
            </a:r>
          </a:p>
          <a:p>
            <a:pPr marL="0" lvl="2" algn="r">
              <a:spcBef>
                <a:spcPts val="600"/>
              </a:spcBef>
              <a:spcAft>
                <a:spcPts val="600"/>
              </a:spcAft>
              <a:buClr>
                <a:srgbClr val="00A197"/>
              </a:buClr>
            </a:pPr>
            <a:r>
              <a:rPr lang="it-IT" sz="2000" dirty="0"/>
              <a:t> Albert Einstein</a:t>
            </a:r>
          </a:p>
        </p:txBody>
      </p:sp>
      <p:sp>
        <p:nvSpPr>
          <p:cNvPr id="3" name="CasellaDiTesto 2">
            <a:extLst>
              <a:ext uri="{FF2B5EF4-FFF2-40B4-BE49-F238E27FC236}">
                <a16:creationId xmlns:a16="http://schemas.microsoft.com/office/drawing/2014/main" id="{7283EF67-10C3-4B8A-9D95-AFCABFB646E5}"/>
              </a:ext>
            </a:extLst>
          </p:cNvPr>
          <p:cNvSpPr txBox="1"/>
          <p:nvPr/>
        </p:nvSpPr>
        <p:spPr>
          <a:xfrm>
            <a:off x="3664808" y="5256000"/>
            <a:ext cx="2434249" cy="707886"/>
          </a:xfrm>
          <a:prstGeom prst="rect">
            <a:avLst/>
          </a:prstGeom>
          <a:noFill/>
        </p:spPr>
        <p:txBody>
          <a:bodyPr wrap="square" rtlCol="0">
            <a:spAutoFit/>
          </a:bodyPr>
          <a:lstStyle/>
          <a:p>
            <a:pPr>
              <a:spcBef>
                <a:spcPts val="600"/>
              </a:spcBef>
            </a:pPr>
            <a:r>
              <a:rPr lang="it-IT" sz="2000" b="1" dirty="0">
                <a:solidFill>
                  <a:srgbClr val="00A197"/>
                </a:solidFill>
              </a:rPr>
              <a:t>Nuovo rapporto con la MONDIALITA’</a:t>
            </a:r>
            <a:endParaRPr lang="it-IT" sz="2000" dirty="0">
              <a:solidFill>
                <a:srgbClr val="00A197"/>
              </a:solidFill>
            </a:endParaRPr>
          </a:p>
        </p:txBody>
      </p:sp>
      <p:sp>
        <p:nvSpPr>
          <p:cNvPr id="10" name="CasellaDiTesto 9">
            <a:extLst>
              <a:ext uri="{FF2B5EF4-FFF2-40B4-BE49-F238E27FC236}">
                <a16:creationId xmlns:a16="http://schemas.microsoft.com/office/drawing/2014/main" id="{AB5D18E0-CFD1-462D-8143-79612DF598FC}"/>
              </a:ext>
            </a:extLst>
          </p:cNvPr>
          <p:cNvSpPr txBox="1"/>
          <p:nvPr/>
        </p:nvSpPr>
        <p:spPr>
          <a:xfrm>
            <a:off x="390931" y="5256000"/>
            <a:ext cx="2180006" cy="707886"/>
          </a:xfrm>
          <a:prstGeom prst="rect">
            <a:avLst/>
          </a:prstGeom>
          <a:noFill/>
        </p:spPr>
        <p:txBody>
          <a:bodyPr wrap="square" rtlCol="0">
            <a:spAutoFit/>
          </a:bodyPr>
          <a:lstStyle/>
          <a:p>
            <a:pPr>
              <a:spcBef>
                <a:spcPts val="600"/>
              </a:spcBef>
            </a:pPr>
            <a:r>
              <a:rPr lang="it-IT" sz="2000" b="1" dirty="0">
                <a:solidFill>
                  <a:srgbClr val="00A197"/>
                </a:solidFill>
              </a:rPr>
              <a:t>Nuovo rapporto con la NATURA</a:t>
            </a:r>
            <a:endParaRPr lang="it-IT" sz="2000" dirty="0">
              <a:solidFill>
                <a:srgbClr val="00A197"/>
              </a:solidFill>
            </a:endParaRPr>
          </a:p>
        </p:txBody>
      </p:sp>
      <p:sp>
        <p:nvSpPr>
          <p:cNvPr id="11" name="CasellaDiTesto 10">
            <a:extLst>
              <a:ext uri="{FF2B5EF4-FFF2-40B4-BE49-F238E27FC236}">
                <a16:creationId xmlns:a16="http://schemas.microsoft.com/office/drawing/2014/main" id="{84320009-9E60-49B5-99A2-C319052EAB13}"/>
              </a:ext>
            </a:extLst>
          </p:cNvPr>
          <p:cNvSpPr txBox="1"/>
          <p:nvPr/>
        </p:nvSpPr>
        <p:spPr>
          <a:xfrm>
            <a:off x="390931" y="3960000"/>
            <a:ext cx="1955153" cy="707886"/>
          </a:xfrm>
          <a:prstGeom prst="rect">
            <a:avLst/>
          </a:prstGeom>
          <a:noFill/>
        </p:spPr>
        <p:txBody>
          <a:bodyPr wrap="square" rtlCol="0">
            <a:spAutoFit/>
          </a:bodyPr>
          <a:lstStyle/>
          <a:p>
            <a:pPr>
              <a:spcBef>
                <a:spcPts val="600"/>
              </a:spcBef>
            </a:pPr>
            <a:r>
              <a:rPr lang="it-IT" sz="2000" b="1" dirty="0">
                <a:solidFill>
                  <a:srgbClr val="00A197"/>
                </a:solidFill>
              </a:rPr>
              <a:t>Nuovo rapporto con le COSE</a:t>
            </a:r>
            <a:endParaRPr lang="it-IT" sz="2000" dirty="0">
              <a:solidFill>
                <a:srgbClr val="00A197"/>
              </a:solidFill>
            </a:endParaRPr>
          </a:p>
        </p:txBody>
      </p:sp>
      <p:sp>
        <p:nvSpPr>
          <p:cNvPr id="12" name="CasellaDiTesto 11">
            <a:extLst>
              <a:ext uri="{FF2B5EF4-FFF2-40B4-BE49-F238E27FC236}">
                <a16:creationId xmlns:a16="http://schemas.microsoft.com/office/drawing/2014/main" id="{F66FBE87-833E-4666-A17B-EB940AD6DAEF}"/>
              </a:ext>
            </a:extLst>
          </p:cNvPr>
          <p:cNvSpPr txBox="1"/>
          <p:nvPr/>
        </p:nvSpPr>
        <p:spPr>
          <a:xfrm>
            <a:off x="3694788" y="3996000"/>
            <a:ext cx="2241324" cy="707886"/>
          </a:xfrm>
          <a:prstGeom prst="rect">
            <a:avLst/>
          </a:prstGeom>
          <a:noFill/>
        </p:spPr>
        <p:txBody>
          <a:bodyPr wrap="square" rtlCol="0">
            <a:spAutoFit/>
          </a:bodyPr>
          <a:lstStyle/>
          <a:p>
            <a:pPr>
              <a:spcBef>
                <a:spcPts val="600"/>
              </a:spcBef>
            </a:pPr>
            <a:r>
              <a:rPr lang="it-IT" sz="2000" b="1" dirty="0">
                <a:solidFill>
                  <a:srgbClr val="00A197"/>
                </a:solidFill>
              </a:rPr>
              <a:t>Nuovo rapporto con le PERSONE</a:t>
            </a:r>
          </a:p>
        </p:txBody>
      </p:sp>
      <p:pic>
        <p:nvPicPr>
          <p:cNvPr id="3076" name="Picture 4" descr="stili di vita">
            <a:extLst>
              <a:ext uri="{FF2B5EF4-FFF2-40B4-BE49-F238E27FC236}">
                <a16:creationId xmlns:a16="http://schemas.microsoft.com/office/drawing/2014/main" id="{07AB82A4-260A-4847-B273-0FE194D50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689" y="4286383"/>
            <a:ext cx="2434249" cy="108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95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panose="020B0604020202020204" pitchFamily="34" charset="0"/>
              </a:defRPr>
            </a:lvl2pPr>
            <a:lvl3pPr algn="ctr" rtl="0" eaLnBrk="1" fontAlgn="base" hangingPunct="1">
              <a:spcBef>
                <a:spcPct val="0"/>
              </a:spcBef>
              <a:spcAft>
                <a:spcPct val="0"/>
              </a:spcAft>
              <a:defRPr sz="3300">
                <a:solidFill>
                  <a:schemeClr val="tx1"/>
                </a:solidFill>
                <a:latin typeface="Arial" panose="020B0604020202020204" pitchFamily="34" charset="0"/>
              </a:defRPr>
            </a:lvl3pPr>
            <a:lvl4pPr algn="ctr" rtl="0" eaLnBrk="1" fontAlgn="base" hangingPunct="1">
              <a:spcBef>
                <a:spcPct val="0"/>
              </a:spcBef>
              <a:spcAft>
                <a:spcPct val="0"/>
              </a:spcAft>
              <a:defRPr sz="3300">
                <a:solidFill>
                  <a:schemeClr val="tx1"/>
                </a:solidFill>
                <a:latin typeface="Arial" panose="020B0604020202020204" pitchFamily="34" charset="0"/>
              </a:defRPr>
            </a:lvl4pPr>
            <a:lvl5pPr algn="ctr" rtl="0" eaLnBrk="1" fontAlgn="base" hangingPunct="1">
              <a:spcBef>
                <a:spcPct val="0"/>
              </a:spcBef>
              <a:spcAft>
                <a:spcPct val="0"/>
              </a:spcAft>
              <a:defRPr sz="3300">
                <a:solidFill>
                  <a:schemeClr val="tx1"/>
                </a:solidFill>
                <a:latin typeface="Arial" panose="020B0604020202020204" pitchFamily="34" charset="0"/>
              </a:defRPr>
            </a:lvl5pPr>
            <a:lvl6pPr marL="342900" algn="ctr" rtl="0" eaLnBrk="1" fontAlgn="base" hangingPunct="1">
              <a:spcBef>
                <a:spcPct val="0"/>
              </a:spcBef>
              <a:spcAft>
                <a:spcPct val="0"/>
              </a:spcAft>
              <a:defRPr sz="3300">
                <a:solidFill>
                  <a:schemeClr val="tx1"/>
                </a:solidFill>
                <a:latin typeface="Arial" panose="020B0604020202020204" pitchFamily="34" charset="0"/>
              </a:defRPr>
            </a:lvl6pPr>
            <a:lvl7pPr marL="685800" algn="ctr" rtl="0" eaLnBrk="1" fontAlgn="base" hangingPunct="1">
              <a:spcBef>
                <a:spcPct val="0"/>
              </a:spcBef>
              <a:spcAft>
                <a:spcPct val="0"/>
              </a:spcAft>
              <a:defRPr sz="3300">
                <a:solidFill>
                  <a:schemeClr val="tx1"/>
                </a:solidFill>
                <a:latin typeface="Arial" panose="020B0604020202020204" pitchFamily="34" charset="0"/>
              </a:defRPr>
            </a:lvl7pPr>
            <a:lvl8pPr marL="1028700" algn="ctr" rtl="0" eaLnBrk="1" fontAlgn="base" hangingPunct="1">
              <a:spcBef>
                <a:spcPct val="0"/>
              </a:spcBef>
              <a:spcAft>
                <a:spcPct val="0"/>
              </a:spcAft>
              <a:defRPr sz="3300">
                <a:solidFill>
                  <a:schemeClr val="tx1"/>
                </a:solidFill>
                <a:latin typeface="Arial" panose="020B0604020202020204" pitchFamily="34" charset="0"/>
              </a:defRPr>
            </a:lvl8pPr>
            <a:lvl9pPr marL="1371600" algn="ctr" rtl="0" eaLnBrk="1" fontAlgn="base" hangingPunct="1">
              <a:spcBef>
                <a:spcPct val="0"/>
              </a:spcBef>
              <a:spcAft>
                <a:spcPct val="0"/>
              </a:spcAft>
              <a:defRPr sz="3300">
                <a:solidFill>
                  <a:schemeClr val="tx1"/>
                </a:solidFill>
                <a:latin typeface="Arial" panose="020B0604020202020204" pitchFamily="34" charset="0"/>
              </a:defRPr>
            </a:lvl9pPr>
          </a:lstStyle>
          <a:p>
            <a:pPr lvl="0" fontAlgn="auto">
              <a:spcBef>
                <a:spcPts val="0"/>
              </a:spcBef>
              <a:spcAft>
                <a:spcPts val="0"/>
              </a:spcAft>
              <a:defRPr/>
            </a:pPr>
            <a:r>
              <a:rPr lang="it-IT" sz="2800" b="0" dirty="0">
                <a:latin typeface="+mn-lt"/>
                <a:cs typeface="+mj-cs"/>
              </a:rPr>
              <a:t>AZIONI e ATTENZIONI – verso la politica</a:t>
            </a:r>
            <a:endParaRPr lang="it-IT" sz="2400" b="0" dirty="0">
              <a:latin typeface="+mn-lt"/>
              <a:cs typeface="+mj-cs"/>
            </a:endParaRPr>
          </a:p>
        </p:txBody>
      </p:sp>
      <p:sp>
        <p:nvSpPr>
          <p:cNvPr id="7" name="CasellaDiTesto 6"/>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28</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2050" name="Picture 2" descr="Lungo periodo, il miglior amico del risparmiatore | Financial Tips">
            <a:extLst>
              <a:ext uri="{FF2B5EF4-FFF2-40B4-BE49-F238E27FC236}">
                <a16:creationId xmlns:a16="http://schemas.microsoft.com/office/drawing/2014/main" id="{4944D10A-CE55-4B55-8CEE-28C5A8F204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85"/>
          <a:stretch/>
        </p:blipFill>
        <p:spPr bwMode="auto">
          <a:xfrm>
            <a:off x="234000" y="1339200"/>
            <a:ext cx="1307235" cy="1049780"/>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216458D6-83BA-423D-94EF-95F6A3070926}"/>
              </a:ext>
            </a:extLst>
          </p:cNvPr>
          <p:cNvSpPr txBox="1"/>
          <p:nvPr/>
        </p:nvSpPr>
        <p:spPr>
          <a:xfrm>
            <a:off x="1783834" y="1339200"/>
            <a:ext cx="6315108" cy="400110"/>
          </a:xfrm>
          <a:prstGeom prst="rect">
            <a:avLst/>
          </a:prstGeom>
          <a:noFill/>
        </p:spPr>
        <p:txBody>
          <a:bodyPr wrap="square" rtlCol="0">
            <a:spAutoFit/>
          </a:bodyPr>
          <a:lstStyle/>
          <a:p>
            <a:pPr marL="342900" indent="-342900" algn="just">
              <a:buClr>
                <a:srgbClr val="00A197"/>
              </a:buClr>
              <a:buFont typeface="Arial" panose="020B0604020202020204" pitchFamily="34" charset="0"/>
              <a:buChar char="•"/>
            </a:pPr>
            <a:r>
              <a:rPr lang="it-IT" sz="2000" b="1" dirty="0">
                <a:solidFill>
                  <a:srgbClr val="00A197"/>
                </a:solidFill>
              </a:rPr>
              <a:t>Chiediamo</a:t>
            </a:r>
            <a:r>
              <a:rPr lang="it-IT" sz="2000" dirty="0"/>
              <a:t> alla politica </a:t>
            </a:r>
            <a:r>
              <a:rPr lang="it-IT" sz="2000" b="1" dirty="0">
                <a:solidFill>
                  <a:srgbClr val="00A197"/>
                </a:solidFill>
              </a:rPr>
              <a:t>soluzioni</a:t>
            </a:r>
            <a:r>
              <a:rPr lang="it-IT" sz="2000" dirty="0"/>
              <a:t> di </a:t>
            </a:r>
            <a:r>
              <a:rPr lang="it-IT" sz="2000" b="1" dirty="0">
                <a:solidFill>
                  <a:srgbClr val="00A197"/>
                </a:solidFill>
              </a:rPr>
              <a:t>lungo</a:t>
            </a:r>
            <a:r>
              <a:rPr lang="it-IT" sz="2000" dirty="0"/>
              <a:t> </a:t>
            </a:r>
            <a:r>
              <a:rPr lang="it-IT" sz="2000" b="1" dirty="0">
                <a:solidFill>
                  <a:srgbClr val="00A197"/>
                </a:solidFill>
              </a:rPr>
              <a:t>periodo</a:t>
            </a:r>
          </a:p>
        </p:txBody>
      </p:sp>
      <p:pic>
        <p:nvPicPr>
          <p:cNvPr id="10" name="Immagine 9">
            <a:extLst>
              <a:ext uri="{FF2B5EF4-FFF2-40B4-BE49-F238E27FC236}">
                <a16:creationId xmlns:a16="http://schemas.microsoft.com/office/drawing/2014/main" id="{050D25AD-A202-4FA3-9B10-E4DFAC0BE2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0007" y="1801791"/>
            <a:ext cx="642938" cy="538163"/>
          </a:xfrm>
          <a:prstGeom prst="rect">
            <a:avLst/>
          </a:prstGeom>
        </p:spPr>
      </p:pic>
      <p:sp>
        <p:nvSpPr>
          <p:cNvPr id="11" name="CasellaDiTesto 10">
            <a:extLst>
              <a:ext uri="{FF2B5EF4-FFF2-40B4-BE49-F238E27FC236}">
                <a16:creationId xmlns:a16="http://schemas.microsoft.com/office/drawing/2014/main" id="{226EB69D-55F1-4A8C-8C53-7A93A8E09BB8}"/>
              </a:ext>
            </a:extLst>
          </p:cNvPr>
          <p:cNvSpPr txBox="1"/>
          <p:nvPr/>
        </p:nvSpPr>
        <p:spPr>
          <a:xfrm>
            <a:off x="3402769" y="1686949"/>
            <a:ext cx="4691921" cy="707886"/>
          </a:xfrm>
          <a:prstGeom prst="rect">
            <a:avLst/>
          </a:prstGeom>
          <a:noFill/>
        </p:spPr>
        <p:txBody>
          <a:bodyPr wrap="square" rtlCol="0">
            <a:spAutoFit/>
          </a:bodyPr>
          <a:lstStyle/>
          <a:p>
            <a:r>
              <a:rPr lang="it-IT" sz="2000" i="1" dirty="0"/>
              <a:t>Le promesse a breve servono per il consenso e i sondaggi</a:t>
            </a:r>
          </a:p>
        </p:txBody>
      </p:sp>
      <p:pic>
        <p:nvPicPr>
          <p:cNvPr id="13" name="Picture 2" descr="Cos'è la complessità e la complicazione ... | Gianni Previdi">
            <a:extLst>
              <a:ext uri="{FF2B5EF4-FFF2-40B4-BE49-F238E27FC236}">
                <a16:creationId xmlns:a16="http://schemas.microsoft.com/office/drawing/2014/main" id="{607DB81A-BCE8-492D-BA05-DEC6EF88C82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151" t="6697" r="33250" b="35895"/>
          <a:stretch/>
        </p:blipFill>
        <p:spPr bwMode="auto">
          <a:xfrm>
            <a:off x="234000" y="2556619"/>
            <a:ext cx="1307235" cy="1025242"/>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0BFEF291-F240-4ED7-B860-D3F109903625}"/>
              </a:ext>
            </a:extLst>
          </p:cNvPr>
          <p:cNvSpPr txBox="1"/>
          <p:nvPr/>
        </p:nvSpPr>
        <p:spPr>
          <a:xfrm>
            <a:off x="1783833" y="2579190"/>
            <a:ext cx="6565691" cy="400110"/>
          </a:xfrm>
          <a:prstGeom prst="rect">
            <a:avLst/>
          </a:prstGeom>
          <a:noFill/>
        </p:spPr>
        <p:txBody>
          <a:bodyPr wrap="square" rtlCol="0">
            <a:spAutoFit/>
          </a:bodyPr>
          <a:lstStyle/>
          <a:p>
            <a:pPr marL="342900" indent="-342900" algn="just">
              <a:buClr>
                <a:srgbClr val="00A197"/>
              </a:buClr>
              <a:buFont typeface="Arial" panose="020B0604020202020204" pitchFamily="34" charset="0"/>
              <a:buChar char="•"/>
            </a:pPr>
            <a:r>
              <a:rPr lang="it-IT" sz="2000" b="1" dirty="0">
                <a:solidFill>
                  <a:srgbClr val="00A197"/>
                </a:solidFill>
              </a:rPr>
              <a:t>Non </a:t>
            </a:r>
            <a:r>
              <a:rPr lang="it-IT" sz="2000" dirty="0"/>
              <a:t>esistono</a:t>
            </a:r>
            <a:r>
              <a:rPr lang="it-IT" sz="2000" b="1" dirty="0">
                <a:solidFill>
                  <a:srgbClr val="00A197"/>
                </a:solidFill>
              </a:rPr>
              <a:t> soluzioni semplici </a:t>
            </a:r>
            <a:r>
              <a:rPr lang="it-IT" sz="2000" dirty="0"/>
              <a:t>per</a:t>
            </a:r>
            <a:r>
              <a:rPr lang="it-IT" sz="2000" b="1" dirty="0">
                <a:solidFill>
                  <a:srgbClr val="00A197"/>
                </a:solidFill>
              </a:rPr>
              <a:t> problemi complessi</a:t>
            </a:r>
          </a:p>
        </p:txBody>
      </p:sp>
      <p:pic>
        <p:nvPicPr>
          <p:cNvPr id="15" name="Immagine 14">
            <a:extLst>
              <a:ext uri="{FF2B5EF4-FFF2-40B4-BE49-F238E27FC236}">
                <a16:creationId xmlns:a16="http://schemas.microsoft.com/office/drawing/2014/main" id="{C74B2417-50F4-4F26-8829-B7507430E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0007" y="3059108"/>
            <a:ext cx="642938" cy="538163"/>
          </a:xfrm>
          <a:prstGeom prst="rect">
            <a:avLst/>
          </a:prstGeom>
        </p:spPr>
      </p:pic>
      <p:sp>
        <p:nvSpPr>
          <p:cNvPr id="16" name="CasellaDiTesto 15">
            <a:extLst>
              <a:ext uri="{FF2B5EF4-FFF2-40B4-BE49-F238E27FC236}">
                <a16:creationId xmlns:a16="http://schemas.microsoft.com/office/drawing/2014/main" id="{3404B070-80D0-4C8B-A798-710323F9C39C}"/>
              </a:ext>
            </a:extLst>
          </p:cNvPr>
          <p:cNvSpPr txBox="1"/>
          <p:nvPr/>
        </p:nvSpPr>
        <p:spPr>
          <a:xfrm>
            <a:off x="3402768" y="3175736"/>
            <a:ext cx="4691921" cy="400110"/>
          </a:xfrm>
          <a:prstGeom prst="rect">
            <a:avLst/>
          </a:prstGeom>
          <a:noFill/>
        </p:spPr>
        <p:txBody>
          <a:bodyPr wrap="square" rtlCol="0">
            <a:spAutoFit/>
          </a:bodyPr>
          <a:lstStyle/>
          <a:p>
            <a:r>
              <a:rPr lang="it-IT" sz="2000" i="1" dirty="0"/>
              <a:t>Attenzione alla manipolazione!</a:t>
            </a:r>
          </a:p>
        </p:txBody>
      </p:sp>
      <p:pic>
        <p:nvPicPr>
          <p:cNvPr id="2052" name="Picture 4" descr="unica.it - Notizia">
            <a:extLst>
              <a:ext uri="{FF2B5EF4-FFF2-40B4-BE49-F238E27FC236}">
                <a16:creationId xmlns:a16="http://schemas.microsoft.com/office/drawing/2014/main" id="{BE703096-7815-42AE-81A5-1451DA832C3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693"/>
          <a:stretch/>
        </p:blipFill>
        <p:spPr bwMode="auto">
          <a:xfrm>
            <a:off x="234000" y="3765184"/>
            <a:ext cx="1307235" cy="921074"/>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9271305B-499A-4671-9E73-C42590F78017}"/>
              </a:ext>
            </a:extLst>
          </p:cNvPr>
          <p:cNvSpPr txBox="1"/>
          <p:nvPr/>
        </p:nvSpPr>
        <p:spPr>
          <a:xfrm>
            <a:off x="1783834" y="3732711"/>
            <a:ext cx="6315108" cy="707886"/>
          </a:xfrm>
          <a:prstGeom prst="rect">
            <a:avLst/>
          </a:prstGeom>
          <a:noFill/>
        </p:spPr>
        <p:txBody>
          <a:bodyPr wrap="square" rtlCol="0">
            <a:spAutoFit/>
          </a:bodyPr>
          <a:lstStyle/>
          <a:p>
            <a:pPr marL="342900" indent="-342900" algn="just">
              <a:buClr>
                <a:srgbClr val="00A197"/>
              </a:buClr>
              <a:buFont typeface="Arial" panose="020B0604020202020204" pitchFamily="34" charset="0"/>
              <a:buChar char="•"/>
            </a:pPr>
            <a:r>
              <a:rPr lang="it-IT" sz="2000" dirty="0"/>
              <a:t>Agiamo come </a:t>
            </a:r>
            <a:r>
              <a:rPr lang="it-IT" sz="2000" b="1" dirty="0">
                <a:solidFill>
                  <a:srgbClr val="00A197"/>
                </a:solidFill>
              </a:rPr>
              <a:t>cittadini</a:t>
            </a:r>
            <a:r>
              <a:rPr lang="it-IT" sz="2000" dirty="0"/>
              <a:t> </a:t>
            </a:r>
            <a:r>
              <a:rPr lang="it-IT" sz="2000" b="1" dirty="0">
                <a:solidFill>
                  <a:srgbClr val="00A197"/>
                </a:solidFill>
              </a:rPr>
              <a:t>responsabili</a:t>
            </a:r>
            <a:r>
              <a:rPr lang="it-IT" sz="2000" dirty="0"/>
              <a:t> ed esercitiamo il nostro </a:t>
            </a:r>
            <a:r>
              <a:rPr lang="it-IT" sz="2000" b="1" dirty="0">
                <a:solidFill>
                  <a:srgbClr val="00A197"/>
                </a:solidFill>
              </a:rPr>
              <a:t>diritto/dovere</a:t>
            </a:r>
            <a:r>
              <a:rPr lang="it-IT" sz="2000" dirty="0"/>
              <a:t> di </a:t>
            </a:r>
            <a:r>
              <a:rPr lang="it-IT" sz="2000" b="1" dirty="0">
                <a:solidFill>
                  <a:srgbClr val="00A197"/>
                </a:solidFill>
              </a:rPr>
              <a:t>voto</a:t>
            </a:r>
          </a:p>
        </p:txBody>
      </p:sp>
      <p:pic>
        <p:nvPicPr>
          <p:cNvPr id="19" name="Immagine 18">
            <a:extLst>
              <a:ext uri="{FF2B5EF4-FFF2-40B4-BE49-F238E27FC236}">
                <a16:creationId xmlns:a16="http://schemas.microsoft.com/office/drawing/2014/main" id="{E1BAA29F-A5AB-42D1-A4BD-189122D20F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0007" y="4553326"/>
            <a:ext cx="642938" cy="538163"/>
          </a:xfrm>
          <a:prstGeom prst="rect">
            <a:avLst/>
          </a:prstGeom>
        </p:spPr>
      </p:pic>
      <p:sp>
        <p:nvSpPr>
          <p:cNvPr id="20" name="CasellaDiTesto 19">
            <a:extLst>
              <a:ext uri="{FF2B5EF4-FFF2-40B4-BE49-F238E27FC236}">
                <a16:creationId xmlns:a16="http://schemas.microsoft.com/office/drawing/2014/main" id="{379243FA-6A86-412A-92E3-37978E10D5F5}"/>
              </a:ext>
            </a:extLst>
          </p:cNvPr>
          <p:cNvSpPr txBox="1"/>
          <p:nvPr/>
        </p:nvSpPr>
        <p:spPr>
          <a:xfrm>
            <a:off x="3402768" y="4475084"/>
            <a:ext cx="4691921" cy="707886"/>
          </a:xfrm>
          <a:prstGeom prst="rect">
            <a:avLst/>
          </a:prstGeom>
          <a:noFill/>
        </p:spPr>
        <p:txBody>
          <a:bodyPr wrap="square" rtlCol="0">
            <a:spAutoFit/>
          </a:bodyPr>
          <a:lstStyle/>
          <a:p>
            <a:r>
              <a:rPr lang="it-IT" sz="2000" i="1" dirty="0"/>
              <a:t>Entriamo in cabina elettorale informati e non come tifosi</a:t>
            </a:r>
          </a:p>
        </p:txBody>
      </p:sp>
      <p:sp>
        <p:nvSpPr>
          <p:cNvPr id="21" name="Text Box 2">
            <a:extLst>
              <a:ext uri="{FF2B5EF4-FFF2-40B4-BE49-F238E27FC236}">
                <a16:creationId xmlns:a16="http://schemas.microsoft.com/office/drawing/2014/main" id="{C9DF0C67-326B-4466-8FC0-59D643ED2D1F}"/>
              </a:ext>
            </a:extLst>
          </p:cNvPr>
          <p:cNvSpPr txBox="1"/>
          <p:nvPr/>
        </p:nvSpPr>
        <p:spPr>
          <a:xfrm>
            <a:off x="177762" y="5306544"/>
            <a:ext cx="7032507" cy="646331"/>
          </a:xfrm>
          <a:prstGeom prst="rect">
            <a:avLst/>
          </a:prstGeom>
          <a:noFill/>
        </p:spPr>
        <p:txBody>
          <a:bodyPr wrap="square" rtlCol="0" anchor="t">
            <a:spAutoFit/>
          </a:bodyPr>
          <a:lstStyle/>
          <a:p>
            <a:r>
              <a:rPr lang="it-IT" altLang="en-US" dirty="0"/>
              <a:t>“</a:t>
            </a:r>
            <a:r>
              <a:rPr lang="en-US" i="1" dirty="0"/>
              <a:t>La </a:t>
            </a:r>
            <a:r>
              <a:rPr lang="en-US" i="1" dirty="0" err="1"/>
              <a:t>libertà</a:t>
            </a:r>
            <a:r>
              <a:rPr lang="en-US" i="1" dirty="0"/>
              <a:t> non è star</a:t>
            </a:r>
            <a:r>
              <a:rPr lang="it-IT" altLang="en-US" i="1" dirty="0"/>
              <a:t>e</a:t>
            </a:r>
            <a:r>
              <a:rPr lang="en-US" i="1" dirty="0"/>
              <a:t> sopra un </a:t>
            </a:r>
            <a:r>
              <a:rPr lang="en-US" i="1" dirty="0" err="1"/>
              <a:t>albero</a:t>
            </a:r>
            <a:r>
              <a:rPr lang="en-US" i="1" dirty="0"/>
              <a:t>,</a:t>
            </a:r>
            <a:r>
              <a:rPr lang="it-IT" altLang="en-US" i="1" dirty="0"/>
              <a:t> </a:t>
            </a:r>
            <a:r>
              <a:rPr lang="en-US" i="1" dirty="0"/>
              <a:t>non è </a:t>
            </a:r>
            <a:r>
              <a:rPr lang="en-US" i="1" dirty="0" err="1"/>
              <a:t>neanche</a:t>
            </a:r>
            <a:r>
              <a:rPr lang="en-US" i="1" dirty="0"/>
              <a:t> </a:t>
            </a:r>
            <a:r>
              <a:rPr lang="en-US" i="1" dirty="0" err="1"/>
              <a:t>avere</a:t>
            </a:r>
            <a:r>
              <a:rPr lang="en-US" i="1" dirty="0"/>
              <a:t> </a:t>
            </a:r>
            <a:r>
              <a:rPr lang="en-US" i="1" dirty="0" err="1"/>
              <a:t>un’opinione</a:t>
            </a:r>
            <a:r>
              <a:rPr lang="en-US" i="1" dirty="0"/>
              <a:t>,</a:t>
            </a:r>
          </a:p>
          <a:p>
            <a:r>
              <a:rPr lang="en-US" i="1" dirty="0"/>
              <a:t>la </a:t>
            </a:r>
            <a:r>
              <a:rPr lang="en-US" i="1" dirty="0" err="1"/>
              <a:t>libertà</a:t>
            </a:r>
            <a:r>
              <a:rPr lang="en-US" i="1" dirty="0"/>
              <a:t> non è </a:t>
            </a:r>
            <a:r>
              <a:rPr lang="en-US" i="1" dirty="0" err="1"/>
              <a:t>uno</a:t>
            </a:r>
            <a:r>
              <a:rPr lang="en-US" i="1" dirty="0"/>
              <a:t> </a:t>
            </a:r>
            <a:r>
              <a:rPr lang="en-US" i="1" dirty="0" err="1"/>
              <a:t>spazio</a:t>
            </a:r>
            <a:r>
              <a:rPr lang="en-US" i="1" dirty="0"/>
              <a:t> libero,</a:t>
            </a:r>
            <a:r>
              <a:rPr lang="it-IT" altLang="en-US" i="1" dirty="0"/>
              <a:t> </a:t>
            </a:r>
            <a:r>
              <a:rPr lang="en-US" i="1" dirty="0" err="1"/>
              <a:t>libertà</a:t>
            </a:r>
            <a:r>
              <a:rPr lang="en-US" i="1" dirty="0"/>
              <a:t> è </a:t>
            </a:r>
            <a:r>
              <a:rPr lang="en-US" i="1" dirty="0" err="1"/>
              <a:t>partecipazione</a:t>
            </a:r>
            <a:r>
              <a:rPr lang="en-US" i="1" dirty="0"/>
              <a:t>!</a:t>
            </a:r>
            <a:r>
              <a:rPr lang="it-IT" altLang="en-US" dirty="0"/>
              <a:t>“</a:t>
            </a:r>
            <a:endParaRPr lang="en-US" i="1" dirty="0"/>
          </a:p>
        </p:txBody>
      </p:sp>
      <p:pic>
        <p:nvPicPr>
          <p:cNvPr id="5122" name="Picture 2" descr="https://asvis.it/public/asvis2/images/Notizie_2024/Editoriali/Gaber_240209.jpeg">
            <a:extLst>
              <a:ext uri="{FF2B5EF4-FFF2-40B4-BE49-F238E27FC236}">
                <a16:creationId xmlns:a16="http://schemas.microsoft.com/office/drawing/2014/main" id="{555346CD-E1BB-44D2-8639-56750D61F75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550" r="19297" b="28840"/>
          <a:stretch/>
        </p:blipFill>
        <p:spPr bwMode="auto">
          <a:xfrm>
            <a:off x="7555046" y="5136910"/>
            <a:ext cx="1196981" cy="83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369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AZIONI e ATTENZIONI – verso le imprese</a:t>
            </a:r>
            <a:endParaRPr lang="it-IT" sz="2400" b="0" dirty="0">
              <a:latin typeface="+mn-lt"/>
              <a:cs typeface="+mj-cs"/>
            </a:endParaRP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29</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5122" name="Picture 2" descr="Cerca de la mitad de los españoles realiza consumo crítico (Acción Social)  :: Compromiso RSE">
            <a:extLst>
              <a:ext uri="{FF2B5EF4-FFF2-40B4-BE49-F238E27FC236}">
                <a16:creationId xmlns:a16="http://schemas.microsoft.com/office/drawing/2014/main" id="{D415B9AD-1122-497E-A0EB-841A9BB847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07" y="1339200"/>
            <a:ext cx="1664474" cy="110763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535D6837-ED8E-4C9C-A8A6-EF1BE814BC74}"/>
              </a:ext>
            </a:extLst>
          </p:cNvPr>
          <p:cNvSpPr txBox="1"/>
          <p:nvPr/>
        </p:nvSpPr>
        <p:spPr>
          <a:xfrm>
            <a:off x="2396535" y="1339200"/>
            <a:ext cx="6527865" cy="1323439"/>
          </a:xfrm>
          <a:prstGeom prst="rect">
            <a:avLst/>
          </a:prstGeom>
          <a:noFill/>
        </p:spPr>
        <p:txBody>
          <a:bodyPr wrap="square" rtlCol="0">
            <a:spAutoFit/>
          </a:bodyPr>
          <a:lstStyle/>
          <a:p>
            <a:pPr algn="just">
              <a:spcBef>
                <a:spcPts val="600"/>
              </a:spcBef>
            </a:pPr>
            <a:r>
              <a:rPr lang="it-IT" sz="2000" b="1" i="1" dirty="0">
                <a:solidFill>
                  <a:srgbClr val="00A197"/>
                </a:solidFill>
              </a:rPr>
              <a:t>Consumatore</a:t>
            </a:r>
            <a:r>
              <a:rPr lang="it-IT" sz="2000" i="1" dirty="0"/>
              <a:t> che </a:t>
            </a:r>
            <a:r>
              <a:rPr lang="it-IT" sz="2000" b="1" i="1" dirty="0">
                <a:solidFill>
                  <a:srgbClr val="00A197"/>
                </a:solidFill>
              </a:rPr>
              <a:t>non</a:t>
            </a:r>
            <a:r>
              <a:rPr lang="it-IT" sz="2000" i="1" dirty="0"/>
              <a:t> vuole essere un </a:t>
            </a:r>
            <a:r>
              <a:rPr lang="it-IT" sz="2000" b="1" i="1" dirty="0">
                <a:solidFill>
                  <a:srgbClr val="00A197"/>
                </a:solidFill>
              </a:rPr>
              <a:t>destinatario</a:t>
            </a:r>
            <a:r>
              <a:rPr lang="it-IT" sz="2000" i="1" dirty="0"/>
              <a:t> </a:t>
            </a:r>
            <a:r>
              <a:rPr lang="it-IT" sz="2000" b="1" i="1" dirty="0">
                <a:solidFill>
                  <a:srgbClr val="00A197"/>
                </a:solidFill>
              </a:rPr>
              <a:t>passivo</a:t>
            </a:r>
            <a:r>
              <a:rPr lang="it-IT" sz="2000" i="1" dirty="0"/>
              <a:t> di </a:t>
            </a:r>
            <a:r>
              <a:rPr lang="it-IT" sz="2000" b="1" i="1" dirty="0">
                <a:solidFill>
                  <a:srgbClr val="00A197"/>
                </a:solidFill>
              </a:rPr>
              <a:t>beni</a:t>
            </a:r>
            <a:r>
              <a:rPr lang="it-IT" sz="2000" i="1" dirty="0"/>
              <a:t> e </a:t>
            </a:r>
            <a:r>
              <a:rPr lang="it-IT" sz="2000" b="1" i="1" dirty="0">
                <a:solidFill>
                  <a:srgbClr val="00A197"/>
                </a:solidFill>
              </a:rPr>
              <a:t>servizi</a:t>
            </a:r>
            <a:r>
              <a:rPr lang="it-IT" sz="2000" i="1" dirty="0"/>
              <a:t> </a:t>
            </a:r>
            <a:r>
              <a:rPr lang="it-IT" sz="2000" b="1" i="1" dirty="0">
                <a:solidFill>
                  <a:srgbClr val="00A197"/>
                </a:solidFill>
              </a:rPr>
              <a:t>offerti</a:t>
            </a:r>
            <a:r>
              <a:rPr lang="it-IT" sz="2000" i="1" dirty="0"/>
              <a:t> dalle </a:t>
            </a:r>
            <a:r>
              <a:rPr lang="it-IT" sz="2000" b="1" i="1" dirty="0">
                <a:solidFill>
                  <a:srgbClr val="00A197"/>
                </a:solidFill>
              </a:rPr>
              <a:t>aziende</a:t>
            </a:r>
            <a:r>
              <a:rPr lang="it-IT" sz="2000" i="1" dirty="0"/>
              <a:t> e diventa </a:t>
            </a:r>
            <a:r>
              <a:rPr lang="it-IT" sz="2000" b="1" i="1" dirty="0">
                <a:solidFill>
                  <a:srgbClr val="00A197"/>
                </a:solidFill>
              </a:rPr>
              <a:t>attento</a:t>
            </a:r>
            <a:r>
              <a:rPr lang="it-IT" sz="2000" i="1" dirty="0"/>
              <a:t> nelle sue </a:t>
            </a:r>
            <a:r>
              <a:rPr lang="it-IT" sz="2000" b="1" i="1" dirty="0">
                <a:solidFill>
                  <a:srgbClr val="00A197"/>
                </a:solidFill>
              </a:rPr>
              <a:t>abitudini</a:t>
            </a:r>
            <a:r>
              <a:rPr lang="it-IT" sz="2000" i="1" dirty="0"/>
              <a:t> di </a:t>
            </a:r>
            <a:r>
              <a:rPr lang="it-IT" sz="2000" b="1" i="1" dirty="0">
                <a:solidFill>
                  <a:srgbClr val="00A197"/>
                </a:solidFill>
              </a:rPr>
              <a:t>acquisto</a:t>
            </a:r>
            <a:r>
              <a:rPr lang="it-IT" sz="2000" i="1" dirty="0"/>
              <a:t> ed è </a:t>
            </a:r>
            <a:r>
              <a:rPr lang="it-IT" sz="2000" b="1" i="1" dirty="0">
                <a:solidFill>
                  <a:srgbClr val="00A197"/>
                </a:solidFill>
              </a:rPr>
              <a:t>guidato</a:t>
            </a:r>
            <a:r>
              <a:rPr lang="it-IT" sz="2000" i="1" dirty="0"/>
              <a:t> nelle </a:t>
            </a:r>
            <a:r>
              <a:rPr lang="it-IT" sz="2000" b="1" i="1" dirty="0">
                <a:solidFill>
                  <a:srgbClr val="00A197"/>
                </a:solidFill>
              </a:rPr>
              <a:t>scelte</a:t>
            </a:r>
            <a:r>
              <a:rPr lang="it-IT" sz="2000" i="1" dirty="0"/>
              <a:t> da </a:t>
            </a:r>
            <a:r>
              <a:rPr lang="it-IT" sz="2000" b="1" i="1" dirty="0">
                <a:solidFill>
                  <a:srgbClr val="00A197"/>
                </a:solidFill>
              </a:rPr>
              <a:t>considerazioni</a:t>
            </a:r>
            <a:r>
              <a:rPr lang="it-IT" sz="2000" i="1" dirty="0"/>
              <a:t> </a:t>
            </a:r>
            <a:r>
              <a:rPr lang="it-IT" sz="2000" b="1" i="1" dirty="0">
                <a:solidFill>
                  <a:srgbClr val="00A197"/>
                </a:solidFill>
              </a:rPr>
              <a:t>etiche</a:t>
            </a:r>
            <a:r>
              <a:rPr lang="it-IT" sz="2000" i="1" dirty="0"/>
              <a:t> e </a:t>
            </a:r>
            <a:r>
              <a:rPr lang="it-IT" sz="2000" b="1" i="1" dirty="0">
                <a:solidFill>
                  <a:srgbClr val="00A197"/>
                </a:solidFill>
              </a:rPr>
              <a:t>ambientali</a:t>
            </a:r>
            <a:r>
              <a:rPr lang="it-IT" sz="2000" i="1" dirty="0"/>
              <a:t>.</a:t>
            </a:r>
          </a:p>
        </p:txBody>
      </p:sp>
      <p:sp>
        <p:nvSpPr>
          <p:cNvPr id="9" name="CasellaDiTesto 8">
            <a:extLst>
              <a:ext uri="{FF2B5EF4-FFF2-40B4-BE49-F238E27FC236}">
                <a16:creationId xmlns:a16="http://schemas.microsoft.com/office/drawing/2014/main" id="{1EE9E600-79DE-418A-82E3-C00BD14F6C56}"/>
              </a:ext>
            </a:extLst>
          </p:cNvPr>
          <p:cNvSpPr txBox="1"/>
          <p:nvPr/>
        </p:nvSpPr>
        <p:spPr>
          <a:xfrm>
            <a:off x="401607" y="2937595"/>
            <a:ext cx="8352649" cy="1708160"/>
          </a:xfrm>
          <a:prstGeom prst="rect">
            <a:avLst/>
          </a:prstGeom>
          <a:noFill/>
        </p:spPr>
        <p:txBody>
          <a:bodyPr wrap="square" rtlCol="0">
            <a:spAutoFit/>
          </a:bodyPr>
          <a:lstStyle/>
          <a:p>
            <a:r>
              <a:rPr lang="it-IT" sz="2000" dirty="0"/>
              <a:t>In questo modo il </a:t>
            </a:r>
            <a:r>
              <a:rPr lang="it-IT" sz="2000" b="1" dirty="0" err="1">
                <a:solidFill>
                  <a:srgbClr val="00A197"/>
                </a:solidFill>
              </a:rPr>
              <a:t>Consum’Attore</a:t>
            </a:r>
            <a:r>
              <a:rPr lang="it-IT" sz="2000" dirty="0"/>
              <a:t>:</a:t>
            </a:r>
          </a:p>
          <a:p>
            <a:pPr marL="342900" indent="-342900">
              <a:spcBef>
                <a:spcPts val="600"/>
              </a:spcBef>
              <a:spcAft>
                <a:spcPts val="600"/>
              </a:spcAft>
              <a:buClr>
                <a:srgbClr val="00A197"/>
              </a:buClr>
              <a:buFont typeface="Arial" panose="020B0604020202020204" pitchFamily="34" charset="0"/>
              <a:buChar char="•"/>
            </a:pPr>
            <a:r>
              <a:rPr lang="it-IT" sz="2000" dirty="0"/>
              <a:t>esercita </a:t>
            </a:r>
            <a:r>
              <a:rPr lang="it-IT" sz="2000" b="1" dirty="0">
                <a:solidFill>
                  <a:srgbClr val="00A197"/>
                </a:solidFill>
              </a:rPr>
              <a:t>pressione</a:t>
            </a:r>
            <a:r>
              <a:rPr lang="it-IT" sz="2000" dirty="0"/>
              <a:t> nei confronti del </a:t>
            </a:r>
            <a:r>
              <a:rPr lang="it-IT" sz="2000" b="1" dirty="0">
                <a:solidFill>
                  <a:srgbClr val="00A197"/>
                </a:solidFill>
              </a:rPr>
              <a:t>sistema</a:t>
            </a:r>
            <a:r>
              <a:rPr lang="it-IT" sz="2000" dirty="0"/>
              <a:t> </a:t>
            </a:r>
            <a:r>
              <a:rPr lang="it-IT" sz="2000" b="1" dirty="0">
                <a:solidFill>
                  <a:srgbClr val="00A197"/>
                </a:solidFill>
              </a:rPr>
              <a:t>capitalistico</a:t>
            </a:r>
          </a:p>
          <a:p>
            <a:pPr marL="342900" indent="-342900">
              <a:spcBef>
                <a:spcPts val="600"/>
              </a:spcBef>
              <a:spcAft>
                <a:spcPts val="600"/>
              </a:spcAft>
              <a:buClr>
                <a:srgbClr val="00A197"/>
              </a:buClr>
              <a:buFont typeface="Arial" panose="020B0604020202020204" pitchFamily="34" charset="0"/>
              <a:buChar char="•"/>
            </a:pPr>
            <a:r>
              <a:rPr lang="it-IT" sz="2000" dirty="0"/>
              <a:t>è </a:t>
            </a:r>
            <a:r>
              <a:rPr lang="it-IT" sz="2000" b="1" dirty="0">
                <a:solidFill>
                  <a:srgbClr val="00A197"/>
                </a:solidFill>
              </a:rPr>
              <a:t>attento</a:t>
            </a:r>
            <a:r>
              <a:rPr lang="it-IT" sz="2000" dirty="0"/>
              <a:t> alla propria </a:t>
            </a:r>
            <a:r>
              <a:rPr lang="it-IT" sz="2000" b="1" dirty="0">
                <a:solidFill>
                  <a:srgbClr val="00A197"/>
                </a:solidFill>
              </a:rPr>
              <a:t>salute</a:t>
            </a:r>
            <a:r>
              <a:rPr lang="it-IT" sz="2000" dirty="0"/>
              <a:t> e </a:t>
            </a:r>
            <a:r>
              <a:rPr lang="it-IT" sz="2000" b="1" dirty="0">
                <a:solidFill>
                  <a:srgbClr val="00A197"/>
                </a:solidFill>
              </a:rPr>
              <a:t>sostiene</a:t>
            </a:r>
            <a:r>
              <a:rPr lang="it-IT" sz="2000" dirty="0"/>
              <a:t> le </a:t>
            </a:r>
            <a:r>
              <a:rPr lang="it-IT" sz="2000" b="1" dirty="0">
                <a:solidFill>
                  <a:srgbClr val="00A197"/>
                </a:solidFill>
              </a:rPr>
              <a:t>piccole</a:t>
            </a:r>
            <a:r>
              <a:rPr lang="it-IT" sz="2000" dirty="0"/>
              <a:t> </a:t>
            </a:r>
            <a:r>
              <a:rPr lang="it-IT" sz="2000" b="1" dirty="0">
                <a:solidFill>
                  <a:srgbClr val="00A197"/>
                </a:solidFill>
              </a:rPr>
              <a:t>attività</a:t>
            </a:r>
            <a:r>
              <a:rPr lang="it-IT" sz="2000" dirty="0"/>
              <a:t> </a:t>
            </a:r>
            <a:r>
              <a:rPr lang="it-IT" sz="2000" b="1" dirty="0">
                <a:solidFill>
                  <a:srgbClr val="00A197"/>
                </a:solidFill>
              </a:rPr>
              <a:t>commerciali</a:t>
            </a:r>
            <a:r>
              <a:rPr lang="it-IT" sz="2000" dirty="0"/>
              <a:t> </a:t>
            </a:r>
            <a:r>
              <a:rPr lang="it-IT" sz="2000" b="1" dirty="0">
                <a:solidFill>
                  <a:srgbClr val="00A197"/>
                </a:solidFill>
              </a:rPr>
              <a:t>locali</a:t>
            </a:r>
          </a:p>
          <a:p>
            <a:pPr marL="342900" indent="-342900">
              <a:spcBef>
                <a:spcPts val="600"/>
              </a:spcBef>
              <a:spcAft>
                <a:spcPts val="600"/>
              </a:spcAft>
              <a:buClr>
                <a:srgbClr val="00A197"/>
              </a:buClr>
              <a:buFont typeface="Arial" panose="020B0604020202020204" pitchFamily="34" charset="0"/>
              <a:buChar char="•"/>
            </a:pPr>
            <a:r>
              <a:rPr lang="it-IT" sz="2000" b="1" dirty="0">
                <a:solidFill>
                  <a:srgbClr val="00A197"/>
                </a:solidFill>
              </a:rPr>
              <a:t>privilegia </a:t>
            </a:r>
            <a:r>
              <a:rPr lang="it-IT" sz="2000" dirty="0"/>
              <a:t>l’acquisto</a:t>
            </a:r>
            <a:r>
              <a:rPr lang="it-IT" sz="2000" b="1" dirty="0">
                <a:solidFill>
                  <a:srgbClr val="00A197"/>
                </a:solidFill>
              </a:rPr>
              <a:t> dei </a:t>
            </a:r>
            <a:r>
              <a:rPr lang="it-IT" sz="2000" dirty="0"/>
              <a:t>prodotti</a:t>
            </a:r>
            <a:r>
              <a:rPr lang="it-IT" sz="2000" b="1" dirty="0">
                <a:solidFill>
                  <a:srgbClr val="00A197"/>
                </a:solidFill>
              </a:rPr>
              <a:t> del mercato equo-solidale </a:t>
            </a:r>
            <a:r>
              <a:rPr lang="it-IT" sz="2000" dirty="0"/>
              <a:t>(Fair Trade)</a:t>
            </a:r>
          </a:p>
        </p:txBody>
      </p:sp>
      <p:sp>
        <p:nvSpPr>
          <p:cNvPr id="12" name="CasellaDiTesto 11">
            <a:extLst>
              <a:ext uri="{FF2B5EF4-FFF2-40B4-BE49-F238E27FC236}">
                <a16:creationId xmlns:a16="http://schemas.microsoft.com/office/drawing/2014/main" id="{D09D2FAC-AE60-461D-BCA6-F03CBEA1B172}"/>
              </a:ext>
            </a:extLst>
          </p:cNvPr>
          <p:cNvSpPr txBox="1"/>
          <p:nvPr/>
        </p:nvSpPr>
        <p:spPr>
          <a:xfrm>
            <a:off x="488830" y="6193296"/>
            <a:ext cx="2217402" cy="276999"/>
          </a:xfrm>
          <a:prstGeom prst="rect">
            <a:avLst/>
          </a:prstGeom>
          <a:noFill/>
        </p:spPr>
        <p:txBody>
          <a:bodyPr wrap="none" rtlCol="0">
            <a:spAutoFit/>
          </a:bodyPr>
          <a:lstStyle/>
          <a:p>
            <a:r>
              <a:rPr lang="it-IT" sz="1200" baseline="30000" dirty="0"/>
              <a:t>*</a:t>
            </a:r>
            <a:r>
              <a:rPr lang="it-IT" sz="1200" dirty="0"/>
              <a:t>Fonte </a:t>
            </a:r>
            <a:r>
              <a:rPr lang="it-IT" sz="1200" dirty="0" err="1"/>
              <a:t>Kantar</a:t>
            </a:r>
            <a:r>
              <a:rPr lang="it-IT" sz="1200" dirty="0"/>
              <a:t> </a:t>
            </a:r>
            <a:r>
              <a:rPr lang="it-IT" sz="1200" dirty="0" err="1"/>
              <a:t>Worldpanel</a:t>
            </a:r>
            <a:r>
              <a:rPr lang="it-IT" sz="1200" dirty="0"/>
              <a:t> , 2018</a:t>
            </a:r>
          </a:p>
        </p:txBody>
      </p:sp>
      <p:sp>
        <p:nvSpPr>
          <p:cNvPr id="6" name="Rettangolo con angoli arrotondati 5">
            <a:extLst>
              <a:ext uri="{FF2B5EF4-FFF2-40B4-BE49-F238E27FC236}">
                <a16:creationId xmlns:a16="http://schemas.microsoft.com/office/drawing/2014/main" id="{0FA689D5-CD6D-440E-B2DC-59993F01F3EF}"/>
              </a:ext>
            </a:extLst>
          </p:cNvPr>
          <p:cNvSpPr/>
          <p:nvPr/>
        </p:nvSpPr>
        <p:spPr>
          <a:xfrm>
            <a:off x="488829" y="4980671"/>
            <a:ext cx="8253563" cy="840935"/>
          </a:xfrm>
          <a:prstGeom prst="roundRect">
            <a:avLst/>
          </a:prstGeom>
          <a:noFill/>
          <a:ln w="31750">
            <a:solidFill>
              <a:srgbClr val="00A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Il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profilo</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tipico</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di questi nuovi consumatori è costituito da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anziani</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che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vivono</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in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aree</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urbane</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con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redditi</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relativamente</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elevati</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it-IT" dirty="0"/>
          </a:p>
        </p:txBody>
      </p:sp>
    </p:spTree>
    <p:extLst>
      <p:ext uri="{BB962C8B-B14F-4D97-AF65-F5344CB8AC3E}">
        <p14:creationId xmlns:p14="http://schemas.microsoft.com/office/powerpoint/2010/main" val="350833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234000" y="475203"/>
            <a:ext cx="8690400" cy="306367"/>
          </a:xfrm>
        </p:spPr>
        <p:txBody>
          <a:bodyPr anchor="t" anchorCtr="0">
            <a:noAutofit/>
          </a:bodyPr>
          <a:lstStyle/>
          <a:p>
            <a:r>
              <a:rPr lang="it-IT" sz="2800" b="0" spc="-1" dirty="0">
                <a:latin typeface="+mn-lt"/>
              </a:rPr>
              <a:t>Chi è </a:t>
            </a:r>
            <a:r>
              <a:rPr lang="it-IT" sz="2800" b="0" spc="-1" dirty="0" err="1">
                <a:latin typeface="+mn-lt"/>
              </a:rPr>
              <a:t>UniGens</a:t>
            </a:r>
            <a:endParaRPr lang="it-IT" sz="2800" b="0" spc="-1" dirty="0">
              <a:latin typeface="+mn-lt"/>
            </a:endParaRPr>
          </a:p>
        </p:txBody>
      </p:sp>
      <p:sp>
        <p:nvSpPr>
          <p:cNvPr id="7" name="Segnaposto contenuto 6"/>
          <p:cNvSpPr txBox="1">
            <a:spLocks noGrp="1"/>
          </p:cNvSpPr>
          <p:nvPr>
            <p:ph sz="quarter" idx="15"/>
          </p:nvPr>
        </p:nvSpPr>
        <p:spPr>
          <a:xfrm>
            <a:off x="234000" y="1339202"/>
            <a:ext cx="8460000" cy="923330"/>
          </a:xfrm>
          <a:prstGeom prst="rect">
            <a:avLst/>
          </a:prstGeom>
          <a:noFill/>
          <a:ln>
            <a:noFill/>
          </a:ln>
        </p:spPr>
        <p:txBody>
          <a:bodyPr wrap="square" rtlCol="0">
            <a:spAutoFit/>
          </a:bodyPr>
          <a:lstStyle/>
          <a:p>
            <a:pPr marL="0" indent="0" algn="just">
              <a:spcBef>
                <a:spcPts val="600"/>
              </a:spcBef>
              <a:buNone/>
            </a:pPr>
            <a:r>
              <a:rPr lang="it-IT" sz="1800" b="1" dirty="0" err="1">
                <a:solidFill>
                  <a:srgbClr val="00A197"/>
                </a:solidFill>
              </a:rPr>
              <a:t>UniGens</a:t>
            </a:r>
            <a:r>
              <a:rPr lang="it-IT" sz="1800" dirty="0">
                <a:cs typeface="Calibri" panose="020F0502020204030204" pitchFamily="34" charset="0"/>
              </a:rPr>
              <a:t> si </a:t>
            </a:r>
            <a:r>
              <a:rPr lang="it-IT" sz="1800" b="1" dirty="0">
                <a:solidFill>
                  <a:srgbClr val="00A197"/>
                </a:solidFill>
                <a:cs typeface="Calibri" panose="020F0502020204030204" pitchFamily="34" charset="0"/>
              </a:rPr>
              <a:t>distingue</a:t>
            </a:r>
            <a:r>
              <a:rPr lang="it-IT" sz="1800" dirty="0">
                <a:cs typeface="Calibri" panose="020F0502020204030204" pitchFamily="34" charset="0"/>
              </a:rPr>
              <a:t> tra le agenzie che forniscono educazione finanziaria, oltre che per la </a:t>
            </a:r>
            <a:r>
              <a:rPr lang="it-IT" sz="1800" b="1" dirty="0">
                <a:solidFill>
                  <a:srgbClr val="00A197"/>
                </a:solidFill>
                <a:cs typeface="Calibri" panose="020F0502020204030204" pitchFamily="34" charset="0"/>
              </a:rPr>
              <a:t>competenza</a:t>
            </a:r>
            <a:r>
              <a:rPr lang="it-IT" sz="1800" dirty="0">
                <a:cs typeface="Calibri" panose="020F0502020204030204" pitchFamily="34" charset="0"/>
              </a:rPr>
              <a:t> </a:t>
            </a:r>
            <a:r>
              <a:rPr lang="it-IT" sz="1800" b="1" dirty="0">
                <a:solidFill>
                  <a:srgbClr val="00A197"/>
                </a:solidFill>
                <a:cs typeface="Calibri" panose="020F0502020204030204" pitchFamily="34" charset="0"/>
              </a:rPr>
              <a:t>acquisita</a:t>
            </a:r>
            <a:r>
              <a:rPr lang="it-IT" sz="1800" dirty="0">
                <a:cs typeface="Calibri" panose="020F0502020204030204" pitchFamily="34" charset="0"/>
              </a:rPr>
              <a:t> nell’ambito lavorativo bancario e tenuta </a:t>
            </a:r>
            <a:r>
              <a:rPr lang="it-IT" sz="1800" b="1" dirty="0">
                <a:solidFill>
                  <a:srgbClr val="00A197"/>
                </a:solidFill>
                <a:cs typeface="Calibri" panose="020F0502020204030204" pitchFamily="34" charset="0"/>
              </a:rPr>
              <a:t>aggiornata</a:t>
            </a:r>
            <a:r>
              <a:rPr lang="it-IT" sz="1800" dirty="0">
                <a:cs typeface="Calibri" panose="020F0502020204030204" pitchFamily="34" charset="0"/>
              </a:rPr>
              <a:t> nel tempo, per:</a:t>
            </a:r>
          </a:p>
        </p:txBody>
      </p:sp>
      <p:pic>
        <p:nvPicPr>
          <p:cNvPr id="3" name="Immagine 2">
            <a:extLst>
              <a:ext uri="{FF2B5EF4-FFF2-40B4-BE49-F238E27FC236}">
                <a16:creationId xmlns:a16="http://schemas.microsoft.com/office/drawing/2014/main" id="{8FB4107A-B0E7-4F82-BD70-FC5F35F0D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6" y="6498000"/>
            <a:ext cx="1108567" cy="162000"/>
          </a:xfrm>
          <a:prstGeom prst="rect">
            <a:avLst/>
          </a:prstGeom>
        </p:spPr>
      </p:pic>
      <p:sp>
        <p:nvSpPr>
          <p:cNvPr id="9" name="Segnaposto contenuto 6">
            <a:extLst>
              <a:ext uri="{FF2B5EF4-FFF2-40B4-BE49-F238E27FC236}">
                <a16:creationId xmlns:a16="http://schemas.microsoft.com/office/drawing/2014/main" id="{02375344-194A-4B09-AFF7-F229F98FD99C}"/>
              </a:ext>
            </a:extLst>
          </p:cNvPr>
          <p:cNvSpPr txBox="1">
            <a:spLocks/>
          </p:cNvSpPr>
          <p:nvPr/>
        </p:nvSpPr>
        <p:spPr>
          <a:xfrm>
            <a:off x="234000" y="2302533"/>
            <a:ext cx="6166800" cy="3216265"/>
          </a:xfrm>
          <a:prstGeom prst="rect">
            <a:avLst/>
          </a:prstGeom>
          <a:noFill/>
          <a:ln>
            <a:noFill/>
          </a:ln>
        </p:spPr>
        <p:txBody>
          <a:bodyPr vert="horz" wrap="square" lIns="91440" tIns="45720" rIns="91440" bIns="45720" rtlCol="0">
            <a:spAutoFit/>
          </a:bodyPr>
          <a:lstStyle>
            <a:lvl1pPr marL="176197" marR="0" indent="-176197" algn="l" defTabSz="457156" rtl="0" eaLnBrk="1" fontAlgn="auto" latinLnBrk="0" hangingPunct="1">
              <a:lnSpc>
                <a:spcPct val="100000"/>
              </a:lnSpc>
              <a:spcBef>
                <a:spcPct val="20000"/>
              </a:spcBef>
              <a:spcAft>
                <a:spcPts val="0"/>
              </a:spcAft>
              <a:buClr>
                <a:srgbClr val="E1061C"/>
              </a:buClr>
              <a:buSzTx/>
              <a:buFont typeface="Arial"/>
              <a:buChar char="•"/>
              <a:tabLst/>
              <a:defRPr sz="2800" kern="1200">
                <a:solidFill>
                  <a:schemeClr val="tx1"/>
                </a:solidFill>
                <a:latin typeface="+mn-lt"/>
                <a:ea typeface="+mn-ea"/>
                <a:cs typeface="+mn-cs"/>
              </a:defRPr>
            </a:lvl1pPr>
            <a:lvl2pPr marL="626999" marR="0" indent="-169846" algn="l" defTabSz="457156" rtl="0" eaLnBrk="1" fontAlgn="auto" latinLnBrk="0" hangingPunct="1">
              <a:lnSpc>
                <a:spcPct val="100000"/>
              </a:lnSpc>
              <a:spcBef>
                <a:spcPct val="20000"/>
              </a:spcBef>
              <a:spcAft>
                <a:spcPts val="0"/>
              </a:spcAft>
              <a:buClr>
                <a:srgbClr val="E1061C"/>
              </a:buClr>
              <a:buSzTx/>
              <a:buFont typeface="Arial"/>
              <a:buChar char="•"/>
              <a:tabLst/>
              <a:defRPr sz="2400" kern="1200">
                <a:solidFill>
                  <a:schemeClr val="tx1"/>
                </a:solidFill>
                <a:latin typeface="+mn-lt"/>
                <a:ea typeface="+mn-ea"/>
                <a:cs typeface="+mn-cs"/>
              </a:defRPr>
            </a:lvl2pPr>
            <a:lvl3pPr marL="1079393" marR="0" indent="-165084" algn="l" defTabSz="457156" rtl="0" eaLnBrk="1" fontAlgn="auto" latinLnBrk="0" hangingPunct="1">
              <a:lnSpc>
                <a:spcPct val="100000"/>
              </a:lnSpc>
              <a:spcBef>
                <a:spcPct val="20000"/>
              </a:spcBef>
              <a:spcAft>
                <a:spcPts val="0"/>
              </a:spcAft>
              <a:buClr>
                <a:srgbClr val="E1061C"/>
              </a:buClr>
              <a:buSzTx/>
              <a:buFont typeface="Arial"/>
              <a:buChar char="•"/>
              <a:tabLst/>
              <a:defRPr sz="2000" kern="1200">
                <a:solidFill>
                  <a:schemeClr val="tx1"/>
                </a:solidFill>
                <a:latin typeface="+mn-lt"/>
                <a:ea typeface="+mn-ea"/>
                <a:cs typeface="+mn-cs"/>
              </a:defRPr>
            </a:lvl3pPr>
            <a:lvl4pPr marL="1522261" marR="0" indent="-150800" algn="l" defTabSz="457156" rtl="0" eaLnBrk="1" fontAlgn="auto" latinLnBrk="0" hangingPunct="1">
              <a:lnSpc>
                <a:spcPct val="100000"/>
              </a:lnSpc>
              <a:spcBef>
                <a:spcPct val="20000"/>
              </a:spcBef>
              <a:spcAft>
                <a:spcPts val="0"/>
              </a:spcAft>
              <a:buClr>
                <a:srgbClr val="E1061C"/>
              </a:buClr>
              <a:buSzTx/>
              <a:buFont typeface="Arial"/>
              <a:buChar char="•"/>
              <a:tabLst/>
              <a:defRPr sz="1800" kern="1200">
                <a:solidFill>
                  <a:schemeClr val="tx1"/>
                </a:solidFill>
                <a:latin typeface="+mn-lt"/>
                <a:ea typeface="+mn-ea"/>
                <a:cs typeface="+mn-cs"/>
              </a:defRPr>
            </a:lvl4pPr>
            <a:lvl5pPr marL="1973066" marR="0" indent="-144448" algn="l" defTabSz="457156" rtl="0" eaLnBrk="1" fontAlgn="auto" latinLnBrk="0" hangingPunct="1">
              <a:lnSpc>
                <a:spcPct val="100000"/>
              </a:lnSpc>
              <a:spcBef>
                <a:spcPct val="20000"/>
              </a:spcBef>
              <a:spcAft>
                <a:spcPts val="0"/>
              </a:spcAft>
              <a:buClr>
                <a:srgbClr val="E1061C"/>
              </a:buClr>
              <a:buSzTx/>
              <a:buFont typeface="Arial"/>
              <a:buChar char="•"/>
              <a:tabLst/>
              <a:defRPr sz="1800" kern="1200">
                <a:solidFill>
                  <a:schemeClr val="tx1"/>
                </a:solidFill>
                <a:latin typeface="+mn-lt"/>
                <a:ea typeface="+mn-ea"/>
                <a:cs typeface="+mn-cs"/>
              </a:defRPr>
            </a:lvl5pPr>
            <a:lvl6pPr marL="2514411" indent="-228584"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9" indent="-228584"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11" indent="-539711" algn="just">
              <a:spcBef>
                <a:spcPts val="600"/>
              </a:spcBef>
              <a:buClr>
                <a:srgbClr val="00A197"/>
              </a:buClr>
              <a:buFont typeface="Wingdings" panose="05000000000000000000" pitchFamily="2" charset="2"/>
              <a:buChar char="ü"/>
            </a:pPr>
            <a:r>
              <a:rPr lang="it-IT" sz="1800" dirty="0">
                <a:cs typeface="Calibri" panose="020F0502020204030204" pitchFamily="34" charset="0"/>
              </a:rPr>
              <a:t>La capacità di </a:t>
            </a:r>
            <a:r>
              <a:rPr lang="it-IT" sz="1800" b="1" dirty="0">
                <a:solidFill>
                  <a:srgbClr val="00A197"/>
                </a:solidFill>
                <a:cs typeface="Calibri" panose="020F0502020204030204" pitchFamily="34" charset="0"/>
              </a:rPr>
              <a:t>presentare</a:t>
            </a:r>
            <a:r>
              <a:rPr lang="it-IT" sz="1800" dirty="0">
                <a:cs typeface="Calibri" panose="020F0502020204030204" pitchFamily="34" charset="0"/>
              </a:rPr>
              <a:t> e </a:t>
            </a:r>
            <a:r>
              <a:rPr lang="it-IT" sz="1800" b="1" dirty="0">
                <a:solidFill>
                  <a:srgbClr val="00A197"/>
                </a:solidFill>
                <a:cs typeface="Calibri" panose="020F0502020204030204" pitchFamily="34" charset="0"/>
              </a:rPr>
              <a:t>condividere</a:t>
            </a:r>
            <a:r>
              <a:rPr lang="it-IT" sz="1800" dirty="0">
                <a:cs typeface="Calibri" panose="020F0502020204030204" pitchFamily="34" charset="0"/>
              </a:rPr>
              <a:t> un </a:t>
            </a:r>
            <a:r>
              <a:rPr lang="it-IT" sz="1800" b="1" dirty="0">
                <a:solidFill>
                  <a:srgbClr val="00A197"/>
                </a:solidFill>
                <a:cs typeface="Calibri" panose="020F0502020204030204" pitchFamily="34" charset="0"/>
              </a:rPr>
              <a:t>patrimonio</a:t>
            </a:r>
            <a:r>
              <a:rPr lang="it-IT" sz="1800" dirty="0">
                <a:cs typeface="Calibri" panose="020F0502020204030204" pitchFamily="34" charset="0"/>
              </a:rPr>
              <a:t> di </a:t>
            </a:r>
            <a:r>
              <a:rPr lang="it-IT" sz="1800" b="1" dirty="0">
                <a:solidFill>
                  <a:srgbClr val="00A197"/>
                </a:solidFill>
                <a:cs typeface="Calibri" panose="020F0502020204030204" pitchFamily="34" charset="0"/>
              </a:rPr>
              <a:t>competenze</a:t>
            </a:r>
            <a:r>
              <a:rPr lang="it-IT" sz="1800" dirty="0">
                <a:cs typeface="Calibri" panose="020F0502020204030204" pitchFamily="34" charset="0"/>
              </a:rPr>
              <a:t> sempre </a:t>
            </a:r>
            <a:r>
              <a:rPr lang="it-IT" sz="1800" b="1" dirty="0">
                <a:solidFill>
                  <a:srgbClr val="00A197"/>
                </a:solidFill>
                <a:cs typeface="Calibri" panose="020F0502020204030204" pitchFamily="34" charset="0"/>
              </a:rPr>
              <a:t>contestualizzate</a:t>
            </a:r>
            <a:r>
              <a:rPr lang="it-IT" sz="1800" dirty="0">
                <a:cs typeface="Calibri" panose="020F0502020204030204" pitchFamily="34" charset="0"/>
              </a:rPr>
              <a:t> anche con </a:t>
            </a:r>
            <a:r>
              <a:rPr lang="it-IT" sz="1800" b="1" dirty="0">
                <a:solidFill>
                  <a:srgbClr val="00A197"/>
                </a:solidFill>
                <a:cs typeface="Calibri" panose="020F0502020204030204" pitchFamily="34" charset="0"/>
              </a:rPr>
              <a:t>esempi</a:t>
            </a:r>
            <a:r>
              <a:rPr lang="it-IT" sz="1800" dirty="0">
                <a:cs typeface="Calibri" panose="020F0502020204030204" pitchFamily="34" charset="0"/>
              </a:rPr>
              <a:t> </a:t>
            </a:r>
            <a:r>
              <a:rPr lang="it-IT" sz="1800" b="1" dirty="0">
                <a:solidFill>
                  <a:srgbClr val="00A197"/>
                </a:solidFill>
                <a:cs typeface="Calibri" panose="020F0502020204030204" pitchFamily="34" charset="0"/>
              </a:rPr>
              <a:t>concreti</a:t>
            </a:r>
            <a:r>
              <a:rPr lang="it-IT" sz="1800" dirty="0">
                <a:cs typeface="Calibri" panose="020F0502020204030204" pitchFamily="34" charset="0"/>
              </a:rPr>
              <a:t> frutto </a:t>
            </a:r>
            <a:r>
              <a:rPr lang="it-IT" sz="1800" b="1" dirty="0">
                <a:solidFill>
                  <a:srgbClr val="00A197"/>
                </a:solidFill>
                <a:cs typeface="Calibri" panose="020F0502020204030204" pitchFamily="34" charset="0"/>
              </a:rPr>
              <a:t>dell’esperienza</a:t>
            </a:r>
            <a:r>
              <a:rPr lang="it-IT" sz="1800" dirty="0">
                <a:cs typeface="Calibri" panose="020F0502020204030204" pitchFamily="34" charset="0"/>
              </a:rPr>
              <a:t> </a:t>
            </a:r>
            <a:r>
              <a:rPr lang="it-IT" sz="1800" b="1" dirty="0">
                <a:solidFill>
                  <a:srgbClr val="00A197"/>
                </a:solidFill>
                <a:cs typeface="Calibri" panose="020F0502020204030204" pitchFamily="34" charset="0"/>
              </a:rPr>
              <a:t>professionale</a:t>
            </a:r>
            <a:r>
              <a:rPr lang="it-IT" sz="1800" dirty="0">
                <a:cs typeface="Calibri" panose="020F0502020204030204" pitchFamily="34" charset="0"/>
              </a:rPr>
              <a:t> e </a:t>
            </a:r>
            <a:r>
              <a:rPr lang="it-IT" sz="1800" b="1" dirty="0">
                <a:solidFill>
                  <a:srgbClr val="00A197"/>
                </a:solidFill>
                <a:cs typeface="Calibri" panose="020F0502020204030204" pitchFamily="34" charset="0"/>
              </a:rPr>
              <a:t>personale</a:t>
            </a:r>
            <a:r>
              <a:rPr lang="it-IT" sz="1800" dirty="0">
                <a:cs typeface="Calibri" panose="020F0502020204030204" pitchFamily="34" charset="0"/>
              </a:rPr>
              <a:t> maturata</a:t>
            </a:r>
          </a:p>
          <a:p>
            <a:pPr marL="539711" indent="-539711" algn="just">
              <a:spcBef>
                <a:spcPts val="600"/>
              </a:spcBef>
              <a:buClr>
                <a:srgbClr val="00A197"/>
              </a:buClr>
              <a:buFont typeface="Wingdings" panose="05000000000000000000" pitchFamily="2" charset="2"/>
              <a:buChar char="ü"/>
            </a:pPr>
            <a:r>
              <a:rPr lang="it-IT" sz="1800" dirty="0">
                <a:cs typeface="Calibri" panose="020F0502020204030204" pitchFamily="34" charset="0"/>
              </a:rPr>
              <a:t>Il dare </a:t>
            </a:r>
            <a:r>
              <a:rPr lang="it-IT" sz="1800" b="1" dirty="0">
                <a:solidFill>
                  <a:srgbClr val="00A197"/>
                </a:solidFill>
                <a:cs typeface="Calibri" panose="020F0502020204030204" pitchFamily="34" charset="0"/>
              </a:rPr>
              <a:t>continuità</a:t>
            </a:r>
            <a:r>
              <a:rPr lang="it-IT" sz="1800" dirty="0">
                <a:cs typeface="Calibri" panose="020F0502020204030204" pitchFamily="34" charset="0"/>
              </a:rPr>
              <a:t> </a:t>
            </a:r>
            <a:r>
              <a:rPr lang="it-IT" sz="1800" b="1" dirty="0">
                <a:solidFill>
                  <a:srgbClr val="00A197"/>
                </a:solidFill>
                <a:cs typeface="Calibri" panose="020F0502020204030204" pitchFamily="34" charset="0"/>
              </a:rPr>
              <a:t>all’esperienza</a:t>
            </a:r>
            <a:r>
              <a:rPr lang="it-IT" sz="1800" dirty="0">
                <a:cs typeface="Calibri" panose="020F0502020204030204" pitchFamily="34" charset="0"/>
              </a:rPr>
              <a:t> </a:t>
            </a:r>
            <a:r>
              <a:rPr lang="it-IT" sz="1800" b="1" dirty="0">
                <a:solidFill>
                  <a:srgbClr val="00A197"/>
                </a:solidFill>
                <a:cs typeface="Calibri" panose="020F0502020204030204" pitchFamily="34" charset="0"/>
              </a:rPr>
              <a:t>formativa</a:t>
            </a:r>
            <a:r>
              <a:rPr lang="it-IT" sz="1800" dirty="0">
                <a:cs typeface="Calibri" panose="020F0502020204030204" pitchFamily="34" charset="0"/>
              </a:rPr>
              <a:t> con attività di </a:t>
            </a:r>
            <a:r>
              <a:rPr lang="it-IT" sz="1800" b="1" dirty="0">
                <a:solidFill>
                  <a:srgbClr val="00A197"/>
                </a:solidFill>
                <a:cs typeface="Calibri" panose="020F0502020204030204" pitchFamily="34" charset="0"/>
              </a:rPr>
              <a:t>accompagnamento</a:t>
            </a:r>
            <a:r>
              <a:rPr lang="it-IT" sz="1800" dirty="0">
                <a:cs typeface="Calibri" panose="020F0502020204030204" pitchFamily="34" charset="0"/>
              </a:rPr>
              <a:t> che aiutano il beneficiario della formazione a </a:t>
            </a:r>
            <a:r>
              <a:rPr lang="it-IT" sz="1800" b="1" dirty="0">
                <a:solidFill>
                  <a:srgbClr val="00A197"/>
                </a:solidFill>
                <a:cs typeface="Calibri" panose="020F0502020204030204" pitchFamily="34" charset="0"/>
              </a:rPr>
              <a:t>mettere</a:t>
            </a:r>
            <a:r>
              <a:rPr lang="it-IT" sz="1800" dirty="0">
                <a:cs typeface="Calibri" panose="020F0502020204030204" pitchFamily="34" charset="0"/>
              </a:rPr>
              <a:t> in </a:t>
            </a:r>
            <a:r>
              <a:rPr lang="it-IT" sz="1800" b="1" dirty="0">
                <a:solidFill>
                  <a:srgbClr val="00A197"/>
                </a:solidFill>
                <a:cs typeface="Calibri" panose="020F0502020204030204" pitchFamily="34" charset="0"/>
              </a:rPr>
              <a:t>pratica</a:t>
            </a:r>
            <a:r>
              <a:rPr lang="it-IT" sz="1800" dirty="0">
                <a:cs typeface="Calibri" panose="020F0502020204030204" pitchFamily="34" charset="0"/>
              </a:rPr>
              <a:t> quanto </a:t>
            </a:r>
            <a:r>
              <a:rPr lang="it-IT" sz="1800" b="1" dirty="0">
                <a:solidFill>
                  <a:srgbClr val="00A197"/>
                </a:solidFill>
                <a:cs typeface="Calibri" panose="020F0502020204030204" pitchFamily="34" charset="0"/>
              </a:rPr>
              <a:t>appreso</a:t>
            </a:r>
            <a:r>
              <a:rPr lang="it-IT" sz="1800" dirty="0">
                <a:cs typeface="Calibri" panose="020F0502020204030204" pitchFamily="34" charset="0"/>
              </a:rPr>
              <a:t> </a:t>
            </a:r>
            <a:r>
              <a:rPr lang="it-IT" sz="1800" i="1" dirty="0">
                <a:latin typeface="Calibri" panose="020F0502020204030204" pitchFamily="34" charset="0"/>
                <a:cs typeface="Calibri" panose="020F0502020204030204" pitchFamily="34" charset="0"/>
              </a:rPr>
              <a:t>“</a:t>
            </a:r>
            <a:r>
              <a:rPr lang="it-IT" sz="1800" dirty="0">
                <a:cs typeface="Calibri" panose="020F0502020204030204" pitchFamily="34" charset="0"/>
              </a:rPr>
              <a:t>in aula</a:t>
            </a:r>
            <a:r>
              <a:rPr lang="it-IT" sz="1800" i="1" dirty="0">
                <a:latin typeface="Calibri" panose="020F0502020204030204" pitchFamily="34" charset="0"/>
                <a:cs typeface="Calibri" panose="020F0502020204030204" pitchFamily="34" charset="0"/>
              </a:rPr>
              <a:t>“</a:t>
            </a:r>
            <a:r>
              <a:rPr lang="it-IT" sz="1800" dirty="0">
                <a:cs typeface="Calibri" panose="020F0502020204030204" pitchFamily="34" charset="0"/>
              </a:rPr>
              <a:t>. Questo si concretizza ad </a:t>
            </a:r>
            <a:r>
              <a:rPr lang="it-IT" sz="1800" b="1" dirty="0">
                <a:solidFill>
                  <a:srgbClr val="00A197"/>
                </a:solidFill>
                <a:cs typeface="Calibri" panose="020F0502020204030204" pitchFamily="34" charset="0"/>
              </a:rPr>
              <a:t>esempio</a:t>
            </a:r>
            <a:r>
              <a:rPr lang="it-IT" sz="1800" dirty="0">
                <a:cs typeface="Calibri" panose="020F0502020204030204" pitchFamily="34" charset="0"/>
              </a:rPr>
              <a:t> con </a:t>
            </a:r>
            <a:r>
              <a:rPr lang="it-IT" sz="1800" b="1" dirty="0">
                <a:solidFill>
                  <a:srgbClr val="00A197"/>
                </a:solidFill>
                <a:cs typeface="Calibri" panose="020F0502020204030204" pitchFamily="34" charset="0"/>
              </a:rPr>
              <a:t>l’accompagnamento</a:t>
            </a:r>
            <a:r>
              <a:rPr lang="it-IT" sz="1800" dirty="0">
                <a:cs typeface="Calibri" panose="020F0502020204030204" pitchFamily="34" charset="0"/>
              </a:rPr>
              <a:t> del </a:t>
            </a:r>
            <a:r>
              <a:rPr lang="it-IT" sz="1800" b="1" dirty="0">
                <a:solidFill>
                  <a:srgbClr val="00A197"/>
                </a:solidFill>
                <a:cs typeface="Calibri" panose="020F0502020204030204" pitchFamily="34" charset="0"/>
              </a:rPr>
              <a:t>neo</a:t>
            </a:r>
            <a:r>
              <a:rPr lang="it-IT" sz="1800" dirty="0">
                <a:cs typeface="Calibri" panose="020F0502020204030204" pitchFamily="34" charset="0"/>
              </a:rPr>
              <a:t> </a:t>
            </a:r>
            <a:r>
              <a:rPr lang="it-IT" sz="1800" b="1" dirty="0">
                <a:solidFill>
                  <a:srgbClr val="00A197"/>
                </a:solidFill>
                <a:cs typeface="Calibri" panose="020F0502020204030204" pitchFamily="34" charset="0"/>
              </a:rPr>
              <a:t>imprenditore</a:t>
            </a:r>
            <a:r>
              <a:rPr lang="it-IT" sz="1800" dirty="0">
                <a:cs typeface="Calibri" panose="020F0502020204030204" pitchFamily="34" charset="0"/>
              </a:rPr>
              <a:t> che ha ricevuto un </a:t>
            </a:r>
            <a:r>
              <a:rPr lang="it-IT" sz="1800" b="1" dirty="0">
                <a:solidFill>
                  <a:srgbClr val="00A197"/>
                </a:solidFill>
                <a:cs typeface="Calibri" panose="020F0502020204030204" pitchFamily="34" charset="0"/>
              </a:rPr>
              <a:t>finanziamento</a:t>
            </a:r>
            <a:r>
              <a:rPr lang="it-IT" sz="1800" dirty="0">
                <a:cs typeface="Calibri" panose="020F0502020204030204" pitchFamily="34" charset="0"/>
              </a:rPr>
              <a:t> di </a:t>
            </a:r>
            <a:r>
              <a:rPr lang="it-IT" sz="1800" b="1" dirty="0">
                <a:solidFill>
                  <a:srgbClr val="00A197"/>
                </a:solidFill>
                <a:cs typeface="Calibri" panose="020F0502020204030204" pitchFamily="34" charset="0"/>
              </a:rPr>
              <a:t>microcredito</a:t>
            </a:r>
            <a:r>
              <a:rPr lang="it-IT" sz="1800" dirty="0">
                <a:cs typeface="Calibri" panose="020F0502020204030204" pitchFamily="34" charset="0"/>
              </a:rPr>
              <a:t> e che viene </a:t>
            </a:r>
            <a:r>
              <a:rPr lang="it-IT" sz="1800" b="1" dirty="0">
                <a:solidFill>
                  <a:srgbClr val="00A197"/>
                </a:solidFill>
                <a:cs typeface="Calibri" panose="020F0502020204030204" pitchFamily="34" charset="0"/>
              </a:rPr>
              <a:t>aiutato</a:t>
            </a:r>
            <a:r>
              <a:rPr lang="it-IT" sz="1800" dirty="0">
                <a:cs typeface="Calibri" panose="020F0502020204030204" pitchFamily="34" charset="0"/>
              </a:rPr>
              <a:t> nella fase di </a:t>
            </a:r>
            <a:r>
              <a:rPr lang="it-IT" sz="1800" b="1" dirty="0">
                <a:solidFill>
                  <a:srgbClr val="00A197"/>
                </a:solidFill>
                <a:cs typeface="Calibri" panose="020F0502020204030204" pitchFamily="34" charset="0"/>
              </a:rPr>
              <a:t>avvio</a:t>
            </a:r>
            <a:r>
              <a:rPr lang="it-IT" sz="1800" dirty="0">
                <a:cs typeface="Calibri" panose="020F0502020204030204" pitchFamily="34" charset="0"/>
              </a:rPr>
              <a:t> </a:t>
            </a:r>
            <a:r>
              <a:rPr lang="it-IT" sz="1800" b="1" dirty="0">
                <a:solidFill>
                  <a:srgbClr val="00A197"/>
                </a:solidFill>
                <a:cs typeface="Calibri" panose="020F0502020204030204" pitchFamily="34" charset="0"/>
              </a:rPr>
              <a:t>dell’impresa</a:t>
            </a:r>
            <a:endParaRPr lang="it-IT" sz="1800" dirty="0">
              <a:latin typeface="Calibri" panose="020F0502020204030204" pitchFamily="34" charset="0"/>
              <a:cs typeface="Calibri" panose="020F0502020204030204" pitchFamily="34" charset="0"/>
            </a:endParaRPr>
          </a:p>
        </p:txBody>
      </p:sp>
      <p:pic>
        <p:nvPicPr>
          <p:cNvPr id="4" name="Immagine 3">
            <a:extLst>
              <a:ext uri="{FF2B5EF4-FFF2-40B4-BE49-F238E27FC236}">
                <a16:creationId xmlns:a16="http://schemas.microsoft.com/office/drawing/2014/main" id="{7D03E0C0-E47A-491D-8A28-0848B159A18C}"/>
              </a:ext>
            </a:extLst>
          </p:cNvPr>
          <p:cNvPicPr>
            <a:picLocks noChangeAspect="1"/>
          </p:cNvPicPr>
          <p:nvPr/>
        </p:nvPicPr>
        <p:blipFill>
          <a:blip r:embed="rId4"/>
          <a:stretch>
            <a:fillRect/>
          </a:stretch>
        </p:blipFill>
        <p:spPr>
          <a:xfrm>
            <a:off x="6790579" y="2399659"/>
            <a:ext cx="1753814" cy="1029341"/>
          </a:xfrm>
          <a:prstGeom prst="rect">
            <a:avLst/>
          </a:prstGeom>
        </p:spPr>
      </p:pic>
      <p:pic>
        <p:nvPicPr>
          <p:cNvPr id="5" name="Immagine 4">
            <a:extLst>
              <a:ext uri="{FF2B5EF4-FFF2-40B4-BE49-F238E27FC236}">
                <a16:creationId xmlns:a16="http://schemas.microsoft.com/office/drawing/2014/main" id="{B1F6DF29-B1D3-4255-9111-2054C2248F19}"/>
              </a:ext>
            </a:extLst>
          </p:cNvPr>
          <p:cNvPicPr>
            <a:picLocks noChangeAspect="1"/>
          </p:cNvPicPr>
          <p:nvPr/>
        </p:nvPicPr>
        <p:blipFill>
          <a:blip r:embed="rId5"/>
          <a:stretch>
            <a:fillRect/>
          </a:stretch>
        </p:blipFill>
        <p:spPr>
          <a:xfrm>
            <a:off x="6790579" y="3733675"/>
            <a:ext cx="1753814" cy="1483746"/>
          </a:xfrm>
          <a:prstGeom prst="rect">
            <a:avLst/>
          </a:prstGeom>
        </p:spPr>
      </p:pic>
      <p:sp>
        <p:nvSpPr>
          <p:cNvPr id="10" name="Segnaposto numero diapositiva 9">
            <a:extLst>
              <a:ext uri="{FF2B5EF4-FFF2-40B4-BE49-F238E27FC236}">
                <a16:creationId xmlns:a16="http://schemas.microsoft.com/office/drawing/2014/main" id="{99D88ED3-DEAB-4E72-8EF0-4EE1661A0200}"/>
              </a:ext>
            </a:extLst>
          </p:cNvPr>
          <p:cNvSpPr>
            <a:spLocks noGrp="1"/>
          </p:cNvSpPr>
          <p:nvPr>
            <p:ph type="sldNum" sz="quarter" idx="4294967295"/>
          </p:nvPr>
        </p:nvSpPr>
        <p:spPr>
          <a:xfrm>
            <a:off x="6457950" y="6356351"/>
            <a:ext cx="2057400" cy="365125"/>
          </a:xfrm>
        </p:spPr>
        <p:txBody>
          <a:bodyPr/>
          <a:lstStyle/>
          <a:p>
            <a:pPr>
              <a:defRPr/>
            </a:pPr>
            <a:r>
              <a:rPr lang="en-GB" noProof="1"/>
              <a:t> </a:t>
            </a:r>
          </a:p>
        </p:txBody>
      </p:sp>
      <p:sp>
        <p:nvSpPr>
          <p:cNvPr id="11" name="CasellaDiTesto 10">
            <a:extLst>
              <a:ext uri="{FF2B5EF4-FFF2-40B4-BE49-F238E27FC236}">
                <a16:creationId xmlns:a16="http://schemas.microsoft.com/office/drawing/2014/main" id="{5C853C4D-1A89-4682-AE37-0269B8A85745}"/>
              </a:ext>
            </a:extLst>
          </p:cNvPr>
          <p:cNvSpPr txBox="1"/>
          <p:nvPr/>
        </p:nvSpPr>
        <p:spPr>
          <a:xfrm>
            <a:off x="270000" y="6318000"/>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4185945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AZIONI e ATTENZIONI -</a:t>
            </a:r>
            <a:r>
              <a:rPr lang="it-IT" sz="2800" b="0" dirty="0">
                <a:latin typeface="+mn-lt"/>
              </a:rPr>
              <a:t> verso le imprese</a:t>
            </a:r>
            <a:endParaRPr lang="it-IT" sz="2800" b="0" dirty="0">
              <a:latin typeface="+mn-lt"/>
              <a:cs typeface="+mj-cs"/>
            </a:endParaRP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30</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3074" name="Picture 2" descr="Etica in azienda: sfida culturale - Rivista Beesness">
            <a:extLst>
              <a:ext uri="{FF2B5EF4-FFF2-40B4-BE49-F238E27FC236}">
                <a16:creationId xmlns:a16="http://schemas.microsoft.com/office/drawing/2014/main" id="{E1E1488C-30FC-4181-93E6-40CBEAA1FA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00" y="2256198"/>
            <a:ext cx="1724573" cy="1147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trumenti finanziari: AZIONI E OBBLIGAZIONI - SosTrader">
            <a:extLst>
              <a:ext uri="{FF2B5EF4-FFF2-40B4-BE49-F238E27FC236}">
                <a16:creationId xmlns:a16="http://schemas.microsoft.com/office/drawing/2014/main" id="{258C8431-D635-41CD-A408-8364AF22E9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00" y="3653962"/>
            <a:ext cx="1724573" cy="1147624"/>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con angoli arrotondati 9">
            <a:extLst>
              <a:ext uri="{FF2B5EF4-FFF2-40B4-BE49-F238E27FC236}">
                <a16:creationId xmlns:a16="http://schemas.microsoft.com/office/drawing/2014/main" id="{97866A08-76EE-4709-8C35-14AB56C09B1F}"/>
              </a:ext>
            </a:extLst>
          </p:cNvPr>
          <p:cNvSpPr/>
          <p:nvPr/>
        </p:nvSpPr>
        <p:spPr>
          <a:xfrm>
            <a:off x="234000" y="1339200"/>
            <a:ext cx="8690400" cy="709262"/>
          </a:xfrm>
          <a:prstGeom prst="roundRect">
            <a:avLst/>
          </a:prstGeom>
          <a:noFill/>
          <a:ln w="31750">
            <a:solidFill>
              <a:srgbClr val="00A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Perché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scegliere</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uno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strumento</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finanziario</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sostenibile</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secondo i parametri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ESG</a:t>
            </a:r>
            <a:r>
              <a:rPr lang="it-IT"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it-IT" dirty="0"/>
          </a:p>
        </p:txBody>
      </p:sp>
      <p:sp>
        <p:nvSpPr>
          <p:cNvPr id="12" name="Rettangolo con angoli arrotondati 11">
            <a:extLst>
              <a:ext uri="{FF2B5EF4-FFF2-40B4-BE49-F238E27FC236}">
                <a16:creationId xmlns:a16="http://schemas.microsoft.com/office/drawing/2014/main" id="{4CBD7055-7CB2-45BF-AED2-F5E12EBB7587}"/>
              </a:ext>
            </a:extLst>
          </p:cNvPr>
          <p:cNvSpPr/>
          <p:nvPr/>
        </p:nvSpPr>
        <p:spPr>
          <a:xfrm>
            <a:off x="234000" y="5201673"/>
            <a:ext cx="8535246" cy="709262"/>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buClr>
                <a:srgbClr val="00A197"/>
              </a:buClr>
            </a:pPr>
            <a:r>
              <a:rPr lang="it-IT" sz="2000" b="1" dirty="0"/>
              <a:t>Senza aumentare i </a:t>
            </a:r>
            <a:r>
              <a:rPr lang="it-IT" sz="2800" b="1" dirty="0"/>
              <a:t>rischi</a:t>
            </a:r>
            <a:r>
              <a:rPr lang="it-IT" sz="2000" b="1" dirty="0"/>
              <a:t> e rinunciare al </a:t>
            </a:r>
            <a:r>
              <a:rPr lang="it-IT" sz="2800" b="1" dirty="0"/>
              <a:t>rendimento</a:t>
            </a:r>
          </a:p>
        </p:txBody>
      </p:sp>
      <p:sp>
        <p:nvSpPr>
          <p:cNvPr id="3" name="CasellaDiTesto 2">
            <a:extLst>
              <a:ext uri="{FF2B5EF4-FFF2-40B4-BE49-F238E27FC236}">
                <a16:creationId xmlns:a16="http://schemas.microsoft.com/office/drawing/2014/main" id="{D78BF2C1-E7E9-448E-B89F-E9B5673C6304}"/>
              </a:ext>
            </a:extLst>
          </p:cNvPr>
          <p:cNvSpPr txBox="1"/>
          <p:nvPr/>
        </p:nvSpPr>
        <p:spPr>
          <a:xfrm>
            <a:off x="1972972" y="2316158"/>
            <a:ext cx="6937028" cy="707886"/>
          </a:xfrm>
          <a:prstGeom prst="rect">
            <a:avLst/>
          </a:prstGeom>
          <a:noFill/>
        </p:spPr>
        <p:txBody>
          <a:bodyPr wrap="square" rtlCol="0">
            <a:spAutoFit/>
          </a:bodyPr>
          <a:lstStyle/>
          <a:p>
            <a:pPr marL="360363" lvl="1" indent="-269875" algn="just">
              <a:buClr>
                <a:srgbClr val="00A197"/>
              </a:buClr>
              <a:buFont typeface="Arial" panose="020B0604020202020204" pitchFamily="34" charset="0"/>
              <a:buChar char="•"/>
            </a:pPr>
            <a:r>
              <a:rPr lang="it-IT" sz="2000" dirty="0"/>
              <a:t>Opportunità di investire sui </a:t>
            </a:r>
            <a:r>
              <a:rPr lang="it-IT" sz="2000" b="1" dirty="0">
                <a:solidFill>
                  <a:srgbClr val="00A197"/>
                </a:solidFill>
              </a:rPr>
              <a:t>valori</a:t>
            </a:r>
            <a:r>
              <a:rPr lang="it-IT" sz="2000" dirty="0"/>
              <a:t> e che consentono di </a:t>
            </a:r>
            <a:r>
              <a:rPr lang="it-IT" sz="2000" b="1" dirty="0">
                <a:solidFill>
                  <a:srgbClr val="00A197"/>
                </a:solidFill>
              </a:rPr>
              <a:t>usare</a:t>
            </a:r>
            <a:r>
              <a:rPr lang="it-IT" sz="2000" dirty="0"/>
              <a:t> </a:t>
            </a:r>
            <a:r>
              <a:rPr lang="it-IT" sz="2000" b="1" dirty="0">
                <a:solidFill>
                  <a:srgbClr val="00A197"/>
                </a:solidFill>
              </a:rPr>
              <a:t>bene</a:t>
            </a:r>
            <a:r>
              <a:rPr lang="it-IT" sz="2000" dirty="0"/>
              <a:t> il </a:t>
            </a:r>
            <a:r>
              <a:rPr lang="it-IT" sz="2000" b="1" dirty="0">
                <a:solidFill>
                  <a:srgbClr val="00A197"/>
                </a:solidFill>
              </a:rPr>
              <a:t>denaro</a:t>
            </a:r>
            <a:r>
              <a:rPr lang="it-IT" sz="2000" dirty="0"/>
              <a:t> per </a:t>
            </a:r>
            <a:r>
              <a:rPr lang="it-IT" sz="2000" b="1" dirty="0">
                <a:solidFill>
                  <a:srgbClr val="00A197"/>
                </a:solidFill>
              </a:rPr>
              <a:t>te</a:t>
            </a:r>
            <a:r>
              <a:rPr lang="it-IT" sz="2000" dirty="0"/>
              <a:t>, per i tuoi </a:t>
            </a:r>
            <a:r>
              <a:rPr lang="it-IT" sz="2000" b="1" dirty="0">
                <a:solidFill>
                  <a:srgbClr val="00A197"/>
                </a:solidFill>
              </a:rPr>
              <a:t>cari</a:t>
            </a:r>
            <a:r>
              <a:rPr lang="it-IT" sz="2000" dirty="0"/>
              <a:t> ma anche per la </a:t>
            </a:r>
            <a:r>
              <a:rPr lang="it-IT" sz="2000" b="1" dirty="0">
                <a:solidFill>
                  <a:srgbClr val="00A197"/>
                </a:solidFill>
              </a:rPr>
              <a:t>società</a:t>
            </a:r>
            <a:r>
              <a:rPr lang="it-IT" sz="2000" dirty="0"/>
              <a:t>.</a:t>
            </a:r>
          </a:p>
        </p:txBody>
      </p:sp>
      <p:sp>
        <p:nvSpPr>
          <p:cNvPr id="13" name="CasellaDiTesto 12">
            <a:extLst>
              <a:ext uri="{FF2B5EF4-FFF2-40B4-BE49-F238E27FC236}">
                <a16:creationId xmlns:a16="http://schemas.microsoft.com/office/drawing/2014/main" id="{8C4592F3-2F0E-41C8-85CF-CF05EB586217}"/>
              </a:ext>
            </a:extLst>
          </p:cNvPr>
          <p:cNvSpPr txBox="1"/>
          <p:nvPr/>
        </p:nvSpPr>
        <p:spPr>
          <a:xfrm>
            <a:off x="1972972" y="3613081"/>
            <a:ext cx="6951428" cy="1323439"/>
          </a:xfrm>
          <a:prstGeom prst="rect">
            <a:avLst/>
          </a:prstGeom>
          <a:noFill/>
        </p:spPr>
        <p:txBody>
          <a:bodyPr wrap="square" rtlCol="0">
            <a:spAutoFit/>
          </a:bodyPr>
          <a:lstStyle/>
          <a:p>
            <a:pPr marL="360363" lvl="3" indent="-269875" algn="just">
              <a:spcBef>
                <a:spcPts val="600"/>
              </a:spcBef>
              <a:spcAft>
                <a:spcPts val="600"/>
              </a:spcAft>
              <a:buClr>
                <a:srgbClr val="00A197"/>
              </a:buClr>
              <a:buFont typeface="Arial" panose="020B0604020202020204" pitchFamily="34" charset="0"/>
              <a:buChar char="•"/>
            </a:pPr>
            <a:r>
              <a:rPr lang="it-IT" sz="2000" b="1" dirty="0">
                <a:solidFill>
                  <a:srgbClr val="00A197"/>
                </a:solidFill>
              </a:rPr>
              <a:t>Diversificazione</a:t>
            </a:r>
            <a:r>
              <a:rPr lang="it-IT" sz="2000" dirty="0"/>
              <a:t> del </a:t>
            </a:r>
            <a:r>
              <a:rPr lang="it-IT" sz="2000" b="1" dirty="0">
                <a:solidFill>
                  <a:srgbClr val="00A197"/>
                </a:solidFill>
              </a:rPr>
              <a:t>portafoglio</a:t>
            </a:r>
            <a:r>
              <a:rPr lang="it-IT" sz="2000" dirty="0"/>
              <a:t>, avendo nel patrimonio anche strumenti che hanno tra i propri </a:t>
            </a:r>
            <a:r>
              <a:rPr lang="it-IT" sz="2000" b="1" dirty="0">
                <a:solidFill>
                  <a:srgbClr val="00A197"/>
                </a:solidFill>
              </a:rPr>
              <a:t>obiettivi</a:t>
            </a:r>
            <a:r>
              <a:rPr lang="it-IT" sz="2000" dirty="0"/>
              <a:t> questioni importanti quali la </a:t>
            </a:r>
            <a:r>
              <a:rPr lang="it-IT" sz="2000" b="1" dirty="0">
                <a:solidFill>
                  <a:srgbClr val="00A197"/>
                </a:solidFill>
              </a:rPr>
              <a:t>lotta</a:t>
            </a:r>
            <a:r>
              <a:rPr lang="it-IT" sz="2000" dirty="0"/>
              <a:t> al </a:t>
            </a:r>
            <a:r>
              <a:rPr lang="it-IT" sz="2000" b="1" dirty="0">
                <a:solidFill>
                  <a:srgbClr val="00A197"/>
                </a:solidFill>
              </a:rPr>
              <a:t>cambiamento climatico</a:t>
            </a:r>
            <a:r>
              <a:rPr lang="it-IT" sz="2000" dirty="0"/>
              <a:t> e il </a:t>
            </a:r>
            <a:r>
              <a:rPr lang="it-IT" sz="2000" b="1" dirty="0">
                <a:solidFill>
                  <a:srgbClr val="00A197"/>
                </a:solidFill>
              </a:rPr>
              <a:t>supporto</a:t>
            </a:r>
            <a:r>
              <a:rPr lang="it-IT" sz="2000" dirty="0"/>
              <a:t> alla </a:t>
            </a:r>
            <a:r>
              <a:rPr lang="it-IT" sz="2000" b="1" dirty="0">
                <a:solidFill>
                  <a:srgbClr val="00A197"/>
                </a:solidFill>
              </a:rPr>
              <a:t>parità</a:t>
            </a:r>
            <a:r>
              <a:rPr lang="it-IT" sz="2000" dirty="0"/>
              <a:t> di </a:t>
            </a:r>
            <a:r>
              <a:rPr lang="it-IT" sz="2000" b="1" dirty="0">
                <a:solidFill>
                  <a:srgbClr val="00A197"/>
                </a:solidFill>
              </a:rPr>
              <a:t>genere</a:t>
            </a:r>
            <a:r>
              <a:rPr lang="it-IT" sz="2000" dirty="0"/>
              <a:t>.</a:t>
            </a:r>
          </a:p>
        </p:txBody>
      </p:sp>
    </p:spTree>
    <p:extLst>
      <p:ext uri="{BB962C8B-B14F-4D97-AF65-F5344CB8AC3E}">
        <p14:creationId xmlns:p14="http://schemas.microsoft.com/office/powerpoint/2010/main" val="2201154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FC11-569A-26AD-7589-A557D780FF36}"/>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1D9C838E-3CE6-7E63-8558-9354FA395D42}"/>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31</a:t>
            </a:r>
          </a:p>
        </p:txBody>
      </p:sp>
      <p:pic>
        <p:nvPicPr>
          <p:cNvPr id="8" name="Immagine 7">
            <a:extLst>
              <a:ext uri="{FF2B5EF4-FFF2-40B4-BE49-F238E27FC236}">
                <a16:creationId xmlns:a16="http://schemas.microsoft.com/office/drawing/2014/main" id="{81C3FBF2-4A9E-C3EE-8F0D-A6DDA2B2CC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10" name="Immagine 9">
            <a:extLst>
              <a:ext uri="{FF2B5EF4-FFF2-40B4-BE49-F238E27FC236}">
                <a16:creationId xmlns:a16="http://schemas.microsoft.com/office/drawing/2014/main" id="{7538794C-2C44-EFE1-FFAF-3BEFD80B3567}"/>
              </a:ext>
            </a:extLst>
          </p:cNvPr>
          <p:cNvPicPr>
            <a:picLocks noChangeAspect="1"/>
          </p:cNvPicPr>
          <p:nvPr/>
        </p:nvPicPr>
        <p:blipFill>
          <a:blip r:embed="rId4"/>
          <a:stretch>
            <a:fillRect/>
          </a:stretch>
        </p:blipFill>
        <p:spPr>
          <a:xfrm>
            <a:off x="234002" y="1339200"/>
            <a:ext cx="2094981" cy="1620000"/>
          </a:xfrm>
          <a:prstGeom prst="rect">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5" name="CasellaDiTesto 14">
            <a:extLst>
              <a:ext uri="{FF2B5EF4-FFF2-40B4-BE49-F238E27FC236}">
                <a16:creationId xmlns:a16="http://schemas.microsoft.com/office/drawing/2014/main" id="{CE709188-E022-3F01-64DF-E3AFB3EA8A46}"/>
              </a:ext>
            </a:extLst>
          </p:cNvPr>
          <p:cNvSpPr txBox="1"/>
          <p:nvPr/>
        </p:nvSpPr>
        <p:spPr>
          <a:xfrm>
            <a:off x="4285802" y="2791119"/>
            <a:ext cx="4352400" cy="1733808"/>
          </a:xfrm>
          <a:prstGeom prst="rect">
            <a:avLst/>
          </a:prstGeom>
          <a:noFill/>
        </p:spPr>
        <p:txBody>
          <a:bodyPr wrap="square">
            <a:spAutoFit/>
          </a:bodyPr>
          <a:lstStyle/>
          <a:p>
            <a:pPr algn="just" fontAlgn="base">
              <a:spcBef>
                <a:spcPts val="375"/>
              </a:spcBef>
              <a:spcAft>
                <a:spcPts val="375"/>
              </a:spcAft>
            </a:pPr>
            <a:r>
              <a:rPr lang="it-IT" sz="2000" dirty="0">
                <a:solidFill>
                  <a:srgbClr val="444444"/>
                </a:solidFill>
                <a:ea typeface="Times New Roman" panose="02020603050405020304" pitchFamily="18" charset="0"/>
              </a:rPr>
              <a:t>la </a:t>
            </a:r>
            <a:r>
              <a:rPr lang="it-IT" sz="2000" b="1" dirty="0">
                <a:solidFill>
                  <a:srgbClr val="00A197"/>
                </a:solidFill>
                <a:ea typeface="Times New Roman" panose="02020603050405020304" pitchFamily="18" charset="0"/>
              </a:rPr>
              <a:t>tentazione</a:t>
            </a:r>
            <a:r>
              <a:rPr lang="it-IT" sz="2000" dirty="0">
                <a:solidFill>
                  <a:srgbClr val="444444"/>
                </a:solidFill>
                <a:ea typeface="Times New Roman" panose="02020603050405020304" pitchFamily="18" charset="0"/>
              </a:rPr>
              <a:t> da parte delle </a:t>
            </a:r>
            <a:r>
              <a:rPr lang="it-IT" sz="2000" b="1" dirty="0">
                <a:solidFill>
                  <a:srgbClr val="00A197"/>
                </a:solidFill>
                <a:ea typeface="Times New Roman" panose="02020603050405020304" pitchFamily="18" charset="0"/>
              </a:rPr>
              <a:t>aziende</a:t>
            </a:r>
            <a:r>
              <a:rPr lang="it-IT" sz="2000" dirty="0">
                <a:solidFill>
                  <a:srgbClr val="444444"/>
                </a:solidFill>
                <a:ea typeface="Times New Roman" panose="02020603050405020304" pitchFamily="18" charset="0"/>
              </a:rPr>
              <a:t>, di </a:t>
            </a:r>
            <a:r>
              <a:rPr lang="it-IT" sz="2000" b="1" dirty="0">
                <a:solidFill>
                  <a:srgbClr val="00A197"/>
                </a:solidFill>
                <a:ea typeface="Times New Roman" panose="02020603050405020304" pitchFamily="18" charset="0"/>
              </a:rPr>
              <a:t>un’immagine</a:t>
            </a:r>
            <a:r>
              <a:rPr lang="it-IT" sz="2000" dirty="0">
                <a:solidFill>
                  <a:srgbClr val="444444"/>
                </a:solidFill>
                <a:ea typeface="Times New Roman" panose="02020603050405020304" pitchFamily="18" charset="0"/>
              </a:rPr>
              <a:t> </a:t>
            </a:r>
            <a:r>
              <a:rPr lang="it-IT" sz="2000" b="1" dirty="0">
                <a:solidFill>
                  <a:srgbClr val="00A197"/>
                </a:solidFill>
                <a:ea typeface="Times New Roman" panose="02020603050405020304" pitchFamily="18" charset="0"/>
              </a:rPr>
              <a:t>verde</a:t>
            </a:r>
            <a:r>
              <a:rPr lang="it-IT" sz="2000" dirty="0">
                <a:solidFill>
                  <a:srgbClr val="444444"/>
                </a:solidFill>
                <a:ea typeface="Times New Roman" panose="02020603050405020304" pitchFamily="18" charset="0"/>
              </a:rPr>
              <a:t> per attirare clienti. </a:t>
            </a:r>
          </a:p>
          <a:p>
            <a:pPr algn="just" fontAlgn="base">
              <a:spcBef>
                <a:spcPts val="375"/>
              </a:spcBef>
              <a:spcAft>
                <a:spcPts val="375"/>
              </a:spcAft>
            </a:pPr>
            <a:r>
              <a:rPr lang="it-IT" sz="2000" dirty="0">
                <a:solidFill>
                  <a:srgbClr val="444444"/>
                </a:solidFill>
                <a:ea typeface="Times New Roman" panose="02020603050405020304" pitchFamily="18" charset="0"/>
              </a:rPr>
              <a:t>Se però le </a:t>
            </a:r>
            <a:r>
              <a:rPr lang="it-IT" sz="2000" b="1" dirty="0">
                <a:solidFill>
                  <a:srgbClr val="00A197"/>
                </a:solidFill>
                <a:ea typeface="Times New Roman" panose="02020603050405020304" pitchFamily="18" charset="0"/>
              </a:rPr>
              <a:t>dichiarazioni</a:t>
            </a:r>
            <a:r>
              <a:rPr lang="it-IT" sz="2000" dirty="0">
                <a:solidFill>
                  <a:srgbClr val="444444"/>
                </a:solidFill>
                <a:ea typeface="Times New Roman" panose="02020603050405020304" pitchFamily="18" charset="0"/>
              </a:rPr>
              <a:t> </a:t>
            </a:r>
            <a:r>
              <a:rPr lang="it-IT" sz="2000" b="1" dirty="0">
                <a:solidFill>
                  <a:srgbClr val="00A197"/>
                </a:solidFill>
                <a:ea typeface="Times New Roman" panose="02020603050405020304" pitchFamily="18" charset="0"/>
              </a:rPr>
              <a:t>non</a:t>
            </a:r>
            <a:r>
              <a:rPr lang="it-IT" sz="2000" dirty="0">
                <a:solidFill>
                  <a:srgbClr val="444444"/>
                </a:solidFill>
                <a:ea typeface="Times New Roman" panose="02020603050405020304" pitchFamily="18" charset="0"/>
              </a:rPr>
              <a:t> </a:t>
            </a:r>
            <a:r>
              <a:rPr lang="it-IT" sz="2000" b="1" dirty="0">
                <a:solidFill>
                  <a:srgbClr val="00A197"/>
                </a:solidFill>
                <a:ea typeface="Times New Roman" panose="02020603050405020304" pitchFamily="18" charset="0"/>
              </a:rPr>
              <a:t>corrispondono</a:t>
            </a:r>
            <a:r>
              <a:rPr lang="it-IT" sz="2000" dirty="0">
                <a:solidFill>
                  <a:srgbClr val="444444"/>
                </a:solidFill>
                <a:ea typeface="Times New Roman" panose="02020603050405020304" pitchFamily="18" charset="0"/>
              </a:rPr>
              <a:t> alla </a:t>
            </a:r>
            <a:r>
              <a:rPr lang="it-IT" sz="2000" b="1" dirty="0">
                <a:solidFill>
                  <a:srgbClr val="00A197"/>
                </a:solidFill>
                <a:ea typeface="Times New Roman" panose="02020603050405020304" pitchFamily="18" charset="0"/>
              </a:rPr>
              <a:t>sostanza</a:t>
            </a:r>
            <a:r>
              <a:rPr lang="it-IT" sz="2000" dirty="0">
                <a:solidFill>
                  <a:srgbClr val="444444"/>
                </a:solidFill>
                <a:ea typeface="Times New Roman" panose="02020603050405020304" pitchFamily="18" charset="0"/>
              </a:rPr>
              <a:t> il </a:t>
            </a:r>
            <a:r>
              <a:rPr lang="it-IT" sz="2000" b="1" dirty="0">
                <a:solidFill>
                  <a:srgbClr val="00A197"/>
                </a:solidFill>
                <a:ea typeface="Times New Roman" panose="02020603050405020304" pitchFamily="18" charset="0"/>
              </a:rPr>
              <a:t>rischio</a:t>
            </a:r>
            <a:r>
              <a:rPr lang="it-IT" sz="2000" dirty="0">
                <a:solidFill>
                  <a:srgbClr val="444444"/>
                </a:solidFill>
                <a:ea typeface="Times New Roman" panose="02020603050405020304" pitchFamily="18" charset="0"/>
              </a:rPr>
              <a:t> è quello di scivolare</a:t>
            </a:r>
          </a:p>
        </p:txBody>
      </p:sp>
      <p:sp>
        <p:nvSpPr>
          <p:cNvPr id="11" name="Titolo 3">
            <a:extLst>
              <a:ext uri="{FF2B5EF4-FFF2-40B4-BE49-F238E27FC236}">
                <a16:creationId xmlns:a16="http://schemas.microsoft.com/office/drawing/2014/main" id="{37D8B912-379F-4EC7-BAB8-CF55B8EFFE3A}"/>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AZIONI e ATTENZIONI – verso le imprese</a:t>
            </a:r>
            <a:endParaRPr lang="it-IT" sz="2400" b="0" dirty="0">
              <a:latin typeface="+mn-lt"/>
              <a:cs typeface="+mj-cs"/>
            </a:endParaRPr>
          </a:p>
        </p:txBody>
      </p:sp>
      <p:pic>
        <p:nvPicPr>
          <p:cNvPr id="4098" name="Picture 2" descr="L'altra faccia della moda sostenibile: il Greenwashing | The Soundcheck">
            <a:extLst>
              <a:ext uri="{FF2B5EF4-FFF2-40B4-BE49-F238E27FC236}">
                <a16:creationId xmlns:a16="http://schemas.microsoft.com/office/drawing/2014/main" id="{F8863D2C-52BF-4226-A952-40B532F63D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00" y="4480479"/>
            <a:ext cx="2448000" cy="1370880"/>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33623256-A236-4D63-AA64-C160EC1A07C1}"/>
              </a:ext>
            </a:extLst>
          </p:cNvPr>
          <p:cNvSpPr txBox="1"/>
          <p:nvPr/>
        </p:nvSpPr>
        <p:spPr>
          <a:xfrm>
            <a:off x="2880000" y="4835696"/>
            <a:ext cx="4793060" cy="1015663"/>
          </a:xfrm>
          <a:prstGeom prst="rect">
            <a:avLst/>
          </a:prstGeom>
          <a:noFill/>
        </p:spPr>
        <p:txBody>
          <a:bodyPr wrap="square">
            <a:spAutoFit/>
          </a:bodyPr>
          <a:lstStyle/>
          <a:p>
            <a:pPr fontAlgn="base">
              <a:spcBef>
                <a:spcPts val="375"/>
              </a:spcBef>
              <a:spcAft>
                <a:spcPts val="375"/>
              </a:spcAft>
            </a:pPr>
            <a:r>
              <a:rPr lang="it-IT" sz="2000" dirty="0">
                <a:solidFill>
                  <a:srgbClr val="444444"/>
                </a:solidFill>
                <a:ea typeface="Times New Roman" panose="02020603050405020304" pitchFamily="18" charset="0"/>
              </a:rPr>
              <a:t>nella pratica del </a:t>
            </a:r>
            <a:r>
              <a:rPr lang="it-IT" sz="2000" b="1" dirty="0">
                <a:solidFill>
                  <a:srgbClr val="00A197"/>
                </a:solidFill>
                <a:ea typeface="Times New Roman" panose="02020603050405020304" pitchFamily="18" charset="0"/>
              </a:rPr>
              <a:t>Greenwashing</a:t>
            </a:r>
            <a:r>
              <a:rPr lang="it-IT" sz="2000" b="1" dirty="0">
                <a:solidFill>
                  <a:srgbClr val="444444"/>
                </a:solidFill>
                <a:ea typeface="Times New Roman" panose="02020603050405020304" pitchFamily="18" charset="0"/>
              </a:rPr>
              <a:t>, </a:t>
            </a:r>
            <a:r>
              <a:rPr lang="it-IT" sz="2000" dirty="0">
                <a:solidFill>
                  <a:srgbClr val="444444"/>
                </a:solidFill>
                <a:ea typeface="Times New Roman" panose="02020603050405020304" pitchFamily="18" charset="0"/>
              </a:rPr>
              <a:t>ossia di darsi una patina di società attenta all’ambiente anche se </a:t>
            </a:r>
            <a:r>
              <a:rPr lang="it-IT" sz="2000" b="1" dirty="0">
                <a:solidFill>
                  <a:srgbClr val="00A197"/>
                </a:solidFill>
                <a:ea typeface="Times New Roman" panose="02020603050405020304" pitchFamily="18" charset="0"/>
              </a:rPr>
              <a:t>non è così</a:t>
            </a:r>
            <a:r>
              <a:rPr lang="it-IT" sz="2000" dirty="0">
                <a:solidFill>
                  <a:srgbClr val="444444"/>
                </a:solidFill>
                <a:ea typeface="Times New Roman" panose="02020603050405020304" pitchFamily="18" charset="0"/>
              </a:rPr>
              <a:t>. </a:t>
            </a:r>
            <a:endParaRPr lang="it-IT" sz="2000" dirty="0">
              <a:ea typeface="Times New Roman" panose="02020603050405020304" pitchFamily="18" charset="0"/>
            </a:endParaRPr>
          </a:p>
        </p:txBody>
      </p:sp>
      <p:sp>
        <p:nvSpPr>
          <p:cNvPr id="13" name="CasellaDiTesto 12">
            <a:extLst>
              <a:ext uri="{FF2B5EF4-FFF2-40B4-BE49-F238E27FC236}">
                <a16:creationId xmlns:a16="http://schemas.microsoft.com/office/drawing/2014/main" id="{1CE39AF5-189A-4E80-9565-CF50FF77E8E9}"/>
              </a:ext>
            </a:extLst>
          </p:cNvPr>
          <p:cNvSpPr txBox="1"/>
          <p:nvPr/>
        </p:nvSpPr>
        <p:spPr>
          <a:xfrm>
            <a:off x="2880000" y="1339200"/>
            <a:ext cx="4938929" cy="1015663"/>
          </a:xfrm>
          <a:prstGeom prst="rect">
            <a:avLst/>
          </a:prstGeom>
          <a:noFill/>
        </p:spPr>
        <p:txBody>
          <a:bodyPr wrap="square">
            <a:spAutoFit/>
          </a:bodyPr>
          <a:lstStyle/>
          <a:p>
            <a:pPr algn="just" fontAlgn="base">
              <a:spcBef>
                <a:spcPts val="375"/>
              </a:spcBef>
              <a:spcAft>
                <a:spcPts val="375"/>
              </a:spcAft>
            </a:pPr>
            <a:r>
              <a:rPr lang="it-IT" sz="2000" dirty="0">
                <a:solidFill>
                  <a:srgbClr val="444444"/>
                </a:solidFill>
                <a:ea typeface="Times New Roman" panose="02020603050405020304" pitchFamily="18" charset="0"/>
              </a:rPr>
              <a:t>L’attenzione verso il cambiamento climatico e la </a:t>
            </a:r>
            <a:r>
              <a:rPr lang="it-IT" sz="2000" b="1" dirty="0">
                <a:solidFill>
                  <a:srgbClr val="00A197"/>
                </a:solidFill>
                <a:ea typeface="Times New Roman" panose="02020603050405020304" pitchFamily="18" charset="0"/>
              </a:rPr>
              <a:t>sensibilità</a:t>
            </a:r>
            <a:r>
              <a:rPr lang="it-IT" sz="2000" dirty="0">
                <a:solidFill>
                  <a:srgbClr val="444444"/>
                </a:solidFill>
                <a:ea typeface="Times New Roman" panose="02020603050405020304" pitchFamily="18" charset="0"/>
              </a:rPr>
              <a:t> dei </a:t>
            </a:r>
            <a:r>
              <a:rPr lang="it-IT" sz="2000" b="1" dirty="0">
                <a:solidFill>
                  <a:srgbClr val="00A197"/>
                </a:solidFill>
                <a:ea typeface="Times New Roman" panose="02020603050405020304" pitchFamily="18" charset="0"/>
              </a:rPr>
              <a:t>consumatori</a:t>
            </a:r>
            <a:r>
              <a:rPr lang="it-IT" sz="2000" dirty="0">
                <a:solidFill>
                  <a:srgbClr val="444444"/>
                </a:solidFill>
                <a:ea typeface="Times New Roman" panose="02020603050405020304" pitchFamily="18" charset="0"/>
              </a:rPr>
              <a:t> verso le </a:t>
            </a:r>
            <a:r>
              <a:rPr lang="it-IT" sz="2000" b="1" dirty="0">
                <a:solidFill>
                  <a:srgbClr val="00A197"/>
                </a:solidFill>
                <a:ea typeface="Times New Roman" panose="02020603050405020304" pitchFamily="18" charset="0"/>
              </a:rPr>
              <a:t>tematiche</a:t>
            </a:r>
            <a:r>
              <a:rPr lang="it-IT" sz="2000" dirty="0">
                <a:solidFill>
                  <a:srgbClr val="444444"/>
                </a:solidFill>
                <a:ea typeface="Times New Roman" panose="02020603050405020304" pitchFamily="18" charset="0"/>
              </a:rPr>
              <a:t> </a:t>
            </a:r>
            <a:r>
              <a:rPr lang="it-IT" sz="2000" b="1" dirty="0">
                <a:solidFill>
                  <a:srgbClr val="00A197"/>
                </a:solidFill>
                <a:ea typeface="Times New Roman" panose="02020603050405020304" pitchFamily="18" charset="0"/>
              </a:rPr>
              <a:t>green</a:t>
            </a:r>
            <a:r>
              <a:rPr lang="it-IT" sz="2000" dirty="0">
                <a:solidFill>
                  <a:srgbClr val="444444"/>
                </a:solidFill>
                <a:ea typeface="Times New Roman" panose="02020603050405020304" pitchFamily="18" charset="0"/>
              </a:rPr>
              <a:t>, comporta </a:t>
            </a:r>
            <a:endParaRPr lang="it-IT" sz="2000" dirty="0">
              <a:ea typeface="Times New Roman" panose="02020603050405020304" pitchFamily="18" charset="0"/>
            </a:endParaRPr>
          </a:p>
        </p:txBody>
      </p:sp>
      <p:pic>
        <p:nvPicPr>
          <p:cNvPr id="14" name="Immagine 13">
            <a:extLst>
              <a:ext uri="{FF2B5EF4-FFF2-40B4-BE49-F238E27FC236}">
                <a16:creationId xmlns:a16="http://schemas.microsoft.com/office/drawing/2014/main" id="{4A12CE91-6E58-4AD8-A350-D039EC111B15}"/>
              </a:ext>
            </a:extLst>
          </p:cNvPr>
          <p:cNvPicPr>
            <a:picLocks/>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478596" flipH="1" flipV="1">
            <a:off x="7080604" y="2164756"/>
            <a:ext cx="864000" cy="658586"/>
          </a:xfrm>
          <a:prstGeom prst="rect">
            <a:avLst/>
          </a:prstGeom>
        </p:spPr>
      </p:pic>
      <p:pic>
        <p:nvPicPr>
          <p:cNvPr id="18" name="Immagine 17">
            <a:extLst>
              <a:ext uri="{FF2B5EF4-FFF2-40B4-BE49-F238E27FC236}">
                <a16:creationId xmlns:a16="http://schemas.microsoft.com/office/drawing/2014/main" id="{E5FBBE2C-C68A-4B93-9461-3889474931B1}"/>
              </a:ext>
            </a:extLst>
          </p:cNvPr>
          <p:cNvPicPr>
            <a:picLocks/>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478596" flipH="1">
            <a:off x="3163969" y="3860750"/>
            <a:ext cx="864000" cy="613506"/>
          </a:xfrm>
          <a:prstGeom prst="rect">
            <a:avLst/>
          </a:prstGeom>
        </p:spPr>
      </p:pic>
    </p:spTree>
    <p:extLst>
      <p:ext uri="{BB962C8B-B14F-4D97-AF65-F5344CB8AC3E}">
        <p14:creationId xmlns:p14="http://schemas.microsoft.com/office/powerpoint/2010/main" val="1371411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panose="020B0604020202020204" pitchFamily="34" charset="0"/>
              </a:defRPr>
            </a:lvl2pPr>
            <a:lvl3pPr algn="ctr" rtl="0" eaLnBrk="1" fontAlgn="base" hangingPunct="1">
              <a:spcBef>
                <a:spcPct val="0"/>
              </a:spcBef>
              <a:spcAft>
                <a:spcPct val="0"/>
              </a:spcAft>
              <a:defRPr sz="3300">
                <a:solidFill>
                  <a:schemeClr val="tx1"/>
                </a:solidFill>
                <a:latin typeface="Arial" panose="020B0604020202020204" pitchFamily="34" charset="0"/>
              </a:defRPr>
            </a:lvl3pPr>
            <a:lvl4pPr algn="ctr" rtl="0" eaLnBrk="1" fontAlgn="base" hangingPunct="1">
              <a:spcBef>
                <a:spcPct val="0"/>
              </a:spcBef>
              <a:spcAft>
                <a:spcPct val="0"/>
              </a:spcAft>
              <a:defRPr sz="3300">
                <a:solidFill>
                  <a:schemeClr val="tx1"/>
                </a:solidFill>
                <a:latin typeface="Arial" panose="020B0604020202020204" pitchFamily="34" charset="0"/>
              </a:defRPr>
            </a:lvl4pPr>
            <a:lvl5pPr algn="ctr" rtl="0" eaLnBrk="1" fontAlgn="base" hangingPunct="1">
              <a:spcBef>
                <a:spcPct val="0"/>
              </a:spcBef>
              <a:spcAft>
                <a:spcPct val="0"/>
              </a:spcAft>
              <a:defRPr sz="3300">
                <a:solidFill>
                  <a:schemeClr val="tx1"/>
                </a:solidFill>
                <a:latin typeface="Arial" panose="020B0604020202020204" pitchFamily="34" charset="0"/>
              </a:defRPr>
            </a:lvl5pPr>
            <a:lvl6pPr marL="342900" algn="ctr" rtl="0" eaLnBrk="1" fontAlgn="base" hangingPunct="1">
              <a:spcBef>
                <a:spcPct val="0"/>
              </a:spcBef>
              <a:spcAft>
                <a:spcPct val="0"/>
              </a:spcAft>
              <a:defRPr sz="3300">
                <a:solidFill>
                  <a:schemeClr val="tx1"/>
                </a:solidFill>
                <a:latin typeface="Arial" panose="020B0604020202020204" pitchFamily="34" charset="0"/>
              </a:defRPr>
            </a:lvl6pPr>
            <a:lvl7pPr marL="685800" algn="ctr" rtl="0" eaLnBrk="1" fontAlgn="base" hangingPunct="1">
              <a:spcBef>
                <a:spcPct val="0"/>
              </a:spcBef>
              <a:spcAft>
                <a:spcPct val="0"/>
              </a:spcAft>
              <a:defRPr sz="3300">
                <a:solidFill>
                  <a:schemeClr val="tx1"/>
                </a:solidFill>
                <a:latin typeface="Arial" panose="020B0604020202020204" pitchFamily="34" charset="0"/>
              </a:defRPr>
            </a:lvl7pPr>
            <a:lvl8pPr marL="1028700" algn="ctr" rtl="0" eaLnBrk="1" fontAlgn="base" hangingPunct="1">
              <a:spcBef>
                <a:spcPct val="0"/>
              </a:spcBef>
              <a:spcAft>
                <a:spcPct val="0"/>
              </a:spcAft>
              <a:defRPr sz="3300">
                <a:solidFill>
                  <a:schemeClr val="tx1"/>
                </a:solidFill>
                <a:latin typeface="Arial" panose="020B0604020202020204" pitchFamily="34" charset="0"/>
              </a:defRPr>
            </a:lvl8pPr>
            <a:lvl9pPr marL="1371600" algn="ctr" rtl="0" eaLnBrk="1" fontAlgn="base" hangingPunct="1">
              <a:spcBef>
                <a:spcPct val="0"/>
              </a:spcBef>
              <a:spcAft>
                <a:spcPct val="0"/>
              </a:spcAft>
              <a:defRPr sz="3300">
                <a:solidFill>
                  <a:schemeClr val="tx1"/>
                </a:solidFill>
                <a:latin typeface="Arial" panose="020B0604020202020204" pitchFamily="34" charset="0"/>
              </a:defRPr>
            </a:lvl9pPr>
          </a:lstStyle>
          <a:p>
            <a:pPr lvl="0" fontAlgn="auto">
              <a:spcBef>
                <a:spcPts val="0"/>
              </a:spcBef>
              <a:spcAft>
                <a:spcPts val="0"/>
              </a:spcAft>
              <a:defRPr/>
            </a:pPr>
            <a:r>
              <a:rPr lang="it-IT" sz="2800" b="0" dirty="0">
                <a:latin typeface="+mn-lt"/>
                <a:cs typeface="+mj-cs"/>
              </a:rPr>
              <a:t>AZIONI e ATTENZIONI- verso le associazioni</a:t>
            </a:r>
            <a:endParaRPr lang="it-IT" sz="2400" b="0" dirty="0">
              <a:latin typeface="+mn-lt"/>
              <a:cs typeface="+mj-cs"/>
            </a:endParaRPr>
          </a:p>
        </p:txBody>
      </p:sp>
      <p:sp>
        <p:nvSpPr>
          <p:cNvPr id="7" name="CasellaDiTesto 6"/>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32</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1026" name="Picture 2" descr="RIFORMA DEL TERZO SETTORE: ANCORA UN ANNO SENZA LA DISCIPLINA FISCALE DEL  CODICE - Studio Benedetti Dottori Commercialisti">
            <a:extLst>
              <a:ext uri="{FF2B5EF4-FFF2-40B4-BE49-F238E27FC236}">
                <a16:creationId xmlns:a16="http://schemas.microsoft.com/office/drawing/2014/main" id="{E515D056-6D8C-49ED-8331-24B931F07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0501" y="3357793"/>
            <a:ext cx="2337265" cy="1217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involgere discutere partecipare attività">
            <a:extLst>
              <a:ext uri="{FF2B5EF4-FFF2-40B4-BE49-F238E27FC236}">
                <a16:creationId xmlns:a16="http://schemas.microsoft.com/office/drawing/2014/main" id="{BC3DED00-DE8B-4543-8E82-7CCC21090B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85" y="2412000"/>
            <a:ext cx="1378517" cy="86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edi una testimonianza scritta – Seminiamo Contatti">
            <a:extLst>
              <a:ext uri="{FF2B5EF4-FFF2-40B4-BE49-F238E27FC236}">
                <a16:creationId xmlns:a16="http://schemas.microsoft.com/office/drawing/2014/main" id="{0979343B-EC77-4A48-B7B4-82DEC6B232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013" r="15865"/>
          <a:stretch/>
        </p:blipFill>
        <p:spPr bwMode="auto">
          <a:xfrm>
            <a:off x="6120000" y="2412000"/>
            <a:ext cx="1493030" cy="86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nanziamenti per la Formazione - Cosa sono e come ottenerli?">
            <a:extLst>
              <a:ext uri="{FF2B5EF4-FFF2-40B4-BE49-F238E27FC236}">
                <a16:creationId xmlns:a16="http://schemas.microsoft.com/office/drawing/2014/main" id="{AD9C60FB-4DCB-4F4F-87AC-B0C43530C5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0000" y="4356066"/>
            <a:ext cx="2361067" cy="864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re Networking per trovare lavoro - 360 Forma">
            <a:extLst>
              <a:ext uri="{FF2B5EF4-FFF2-40B4-BE49-F238E27FC236}">
                <a16:creationId xmlns:a16="http://schemas.microsoft.com/office/drawing/2014/main" id="{1337F1B7-770A-42CE-9C42-94ACE25361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000" y="4356000"/>
            <a:ext cx="1602324" cy="864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35197718-78E8-4836-95F3-A8F47843E740}"/>
              </a:ext>
            </a:extLst>
          </p:cNvPr>
          <p:cNvSpPr txBox="1"/>
          <p:nvPr/>
        </p:nvSpPr>
        <p:spPr>
          <a:xfrm>
            <a:off x="449192" y="3240000"/>
            <a:ext cx="2337266" cy="954107"/>
          </a:xfrm>
          <a:prstGeom prst="rect">
            <a:avLst/>
          </a:prstGeom>
          <a:noFill/>
        </p:spPr>
        <p:txBody>
          <a:bodyPr wrap="square" rtlCol="0">
            <a:spAutoFit/>
          </a:bodyPr>
          <a:lstStyle/>
          <a:p>
            <a:r>
              <a:rPr lang="it-IT" sz="2000" b="1" dirty="0">
                <a:solidFill>
                  <a:srgbClr val="00A197"/>
                </a:solidFill>
              </a:rPr>
              <a:t>Partecipare</a:t>
            </a:r>
          </a:p>
          <a:p>
            <a:r>
              <a:rPr lang="it-IT" i="1" dirty="0"/>
              <a:t>Fare il bene fa bene anche a chi lo fa</a:t>
            </a:r>
          </a:p>
        </p:txBody>
      </p:sp>
      <p:sp>
        <p:nvSpPr>
          <p:cNvPr id="12" name="CasellaDiTesto 11">
            <a:extLst>
              <a:ext uri="{FF2B5EF4-FFF2-40B4-BE49-F238E27FC236}">
                <a16:creationId xmlns:a16="http://schemas.microsoft.com/office/drawing/2014/main" id="{4F031A9C-CE53-4983-8CF4-D660C922097E}"/>
              </a:ext>
            </a:extLst>
          </p:cNvPr>
          <p:cNvSpPr txBox="1"/>
          <p:nvPr/>
        </p:nvSpPr>
        <p:spPr>
          <a:xfrm>
            <a:off x="6012000" y="5220000"/>
            <a:ext cx="2912400" cy="954107"/>
          </a:xfrm>
          <a:prstGeom prst="rect">
            <a:avLst/>
          </a:prstGeom>
          <a:noFill/>
        </p:spPr>
        <p:txBody>
          <a:bodyPr wrap="square" rtlCol="0">
            <a:spAutoFit/>
          </a:bodyPr>
          <a:lstStyle/>
          <a:p>
            <a:r>
              <a:rPr lang="it-IT" sz="2000" b="1" dirty="0">
                <a:solidFill>
                  <a:srgbClr val="00A197"/>
                </a:solidFill>
              </a:rPr>
              <a:t>Acquisire competenze</a:t>
            </a:r>
          </a:p>
          <a:p>
            <a:r>
              <a:rPr lang="it-IT" i="1" dirty="0"/>
              <a:t>La buona volontà non basta: occorrono competenze</a:t>
            </a:r>
            <a:endParaRPr lang="it-IT" b="1" i="1" dirty="0">
              <a:solidFill>
                <a:srgbClr val="00A197"/>
              </a:solidFill>
            </a:endParaRPr>
          </a:p>
        </p:txBody>
      </p:sp>
      <p:sp>
        <p:nvSpPr>
          <p:cNvPr id="13" name="CasellaDiTesto 12">
            <a:extLst>
              <a:ext uri="{FF2B5EF4-FFF2-40B4-BE49-F238E27FC236}">
                <a16:creationId xmlns:a16="http://schemas.microsoft.com/office/drawing/2014/main" id="{97B09521-6CEF-4C43-BFAF-91DD95AC3C67}"/>
              </a:ext>
            </a:extLst>
          </p:cNvPr>
          <p:cNvSpPr txBox="1"/>
          <p:nvPr/>
        </p:nvSpPr>
        <p:spPr>
          <a:xfrm>
            <a:off x="450000" y="5184000"/>
            <a:ext cx="3561021" cy="954107"/>
          </a:xfrm>
          <a:prstGeom prst="rect">
            <a:avLst/>
          </a:prstGeom>
          <a:noFill/>
        </p:spPr>
        <p:txBody>
          <a:bodyPr wrap="square" rtlCol="0">
            <a:spAutoFit/>
          </a:bodyPr>
          <a:lstStyle/>
          <a:p>
            <a:r>
              <a:rPr lang="it-IT" sz="2000" b="1" dirty="0">
                <a:solidFill>
                  <a:srgbClr val="00A197"/>
                </a:solidFill>
              </a:rPr>
              <a:t>Fare rete</a:t>
            </a:r>
          </a:p>
          <a:p>
            <a:r>
              <a:rPr lang="it-IT" i="1" dirty="0"/>
              <a:t>Insieme si hanno più risorse umane, mezzi economici, esperienze</a:t>
            </a:r>
            <a:endParaRPr lang="it-IT" b="1" i="1" dirty="0">
              <a:solidFill>
                <a:srgbClr val="00A197"/>
              </a:solidFill>
            </a:endParaRPr>
          </a:p>
        </p:txBody>
      </p:sp>
      <p:sp>
        <p:nvSpPr>
          <p:cNvPr id="14" name="CasellaDiTesto 13">
            <a:extLst>
              <a:ext uri="{FF2B5EF4-FFF2-40B4-BE49-F238E27FC236}">
                <a16:creationId xmlns:a16="http://schemas.microsoft.com/office/drawing/2014/main" id="{334531FF-7306-42D0-8784-2C0B47D4C361}"/>
              </a:ext>
            </a:extLst>
          </p:cNvPr>
          <p:cNvSpPr txBox="1"/>
          <p:nvPr/>
        </p:nvSpPr>
        <p:spPr>
          <a:xfrm>
            <a:off x="6012000" y="3240000"/>
            <a:ext cx="3106366" cy="954107"/>
          </a:xfrm>
          <a:prstGeom prst="rect">
            <a:avLst/>
          </a:prstGeom>
          <a:noFill/>
        </p:spPr>
        <p:txBody>
          <a:bodyPr wrap="square" rtlCol="0">
            <a:spAutoFit/>
          </a:bodyPr>
          <a:lstStyle/>
          <a:p>
            <a:r>
              <a:rPr lang="it-IT" sz="2000" b="1" dirty="0">
                <a:solidFill>
                  <a:srgbClr val="00A197"/>
                </a:solidFill>
              </a:rPr>
              <a:t>Testimoniare</a:t>
            </a:r>
          </a:p>
          <a:p>
            <a:r>
              <a:rPr lang="it-IT" i="1" dirty="0"/>
              <a:t>Comunicare le buone pratiche è essenziale e virale</a:t>
            </a:r>
            <a:endParaRPr lang="it-IT" b="1" i="1" dirty="0">
              <a:solidFill>
                <a:srgbClr val="00A197"/>
              </a:solidFill>
            </a:endParaRPr>
          </a:p>
        </p:txBody>
      </p:sp>
      <p:sp>
        <p:nvSpPr>
          <p:cNvPr id="5" name="Rettangolo con angoli arrotondati 4">
            <a:extLst>
              <a:ext uri="{FF2B5EF4-FFF2-40B4-BE49-F238E27FC236}">
                <a16:creationId xmlns:a16="http://schemas.microsoft.com/office/drawing/2014/main" id="{91561AE0-D248-4B3B-AEB5-47FEA2B5AE7D}"/>
              </a:ext>
            </a:extLst>
          </p:cNvPr>
          <p:cNvSpPr/>
          <p:nvPr/>
        </p:nvSpPr>
        <p:spPr>
          <a:xfrm>
            <a:off x="233999" y="1339201"/>
            <a:ext cx="8634515" cy="929866"/>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Il </a:t>
            </a:r>
            <a:r>
              <a:rPr lang="it-IT" sz="2000" b="1" dirty="0"/>
              <a:t>Terzo</a:t>
            </a:r>
            <a:r>
              <a:rPr lang="it-IT" sz="2000" dirty="0"/>
              <a:t> </a:t>
            </a:r>
            <a:r>
              <a:rPr lang="it-IT" sz="2000" b="1" dirty="0"/>
              <a:t>Settore</a:t>
            </a:r>
            <a:r>
              <a:rPr lang="it-IT" sz="2000" dirty="0"/>
              <a:t> è un mondo in </a:t>
            </a:r>
            <a:r>
              <a:rPr lang="it-IT" sz="2000" b="1" dirty="0"/>
              <a:t>evoluzione</a:t>
            </a:r>
            <a:r>
              <a:rPr lang="it-IT" sz="2000" dirty="0"/>
              <a:t> e deve </a:t>
            </a:r>
            <a:r>
              <a:rPr lang="it-IT" sz="2000" b="1" dirty="0"/>
              <a:t>crescere</a:t>
            </a:r>
            <a:r>
              <a:rPr lang="it-IT" sz="2000" dirty="0"/>
              <a:t>, a fronte di </a:t>
            </a:r>
            <a:r>
              <a:rPr lang="it-IT" sz="2000" b="1" dirty="0"/>
              <a:t>nuove</a:t>
            </a:r>
            <a:r>
              <a:rPr lang="it-IT" sz="2000" dirty="0"/>
              <a:t> </a:t>
            </a:r>
            <a:r>
              <a:rPr lang="it-IT" sz="2000" b="1" dirty="0"/>
              <a:t>esigenze</a:t>
            </a:r>
            <a:r>
              <a:rPr lang="it-IT" sz="2000" dirty="0"/>
              <a:t>, nuovi </a:t>
            </a:r>
            <a:r>
              <a:rPr lang="it-IT" sz="2000" b="1" dirty="0"/>
              <a:t>bisogni</a:t>
            </a:r>
            <a:r>
              <a:rPr lang="it-IT" sz="2000" dirty="0"/>
              <a:t>, nuove </a:t>
            </a:r>
            <a:r>
              <a:rPr lang="it-IT" sz="2000" b="1" dirty="0"/>
              <a:t>povertà</a:t>
            </a:r>
            <a:r>
              <a:rPr lang="it-IT" sz="2000" dirty="0"/>
              <a:t>, nuove </a:t>
            </a:r>
            <a:r>
              <a:rPr lang="it-IT" sz="2000" b="1" dirty="0"/>
              <a:t>leggi</a:t>
            </a:r>
            <a:r>
              <a:rPr lang="it-IT" sz="2000" dirty="0"/>
              <a:t>... forza alle istanze</a:t>
            </a:r>
          </a:p>
        </p:txBody>
      </p:sp>
      <p:pic>
        <p:nvPicPr>
          <p:cNvPr id="17" name="Immagine 16">
            <a:extLst>
              <a:ext uri="{FF2B5EF4-FFF2-40B4-BE49-F238E27FC236}">
                <a16:creationId xmlns:a16="http://schemas.microsoft.com/office/drawing/2014/main" id="{213B57FD-9A6D-45BA-A714-ADBB410BD941}"/>
              </a:ext>
            </a:extLst>
          </p:cNvPr>
          <p:cNvPicPr>
            <a:picLocks/>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2501603" flipH="1" flipV="1">
            <a:off x="2228775" y="2772481"/>
            <a:ext cx="864000" cy="504000"/>
          </a:xfrm>
          <a:prstGeom prst="rect">
            <a:avLst/>
          </a:prstGeom>
        </p:spPr>
      </p:pic>
      <p:pic>
        <p:nvPicPr>
          <p:cNvPr id="18" name="Immagine 17">
            <a:extLst>
              <a:ext uri="{FF2B5EF4-FFF2-40B4-BE49-F238E27FC236}">
                <a16:creationId xmlns:a16="http://schemas.microsoft.com/office/drawing/2014/main" id="{75CB6A66-C956-49F2-AEEE-6E7D726F737E}"/>
              </a:ext>
            </a:extLst>
          </p:cNvPr>
          <p:cNvPicPr>
            <a:picLocks/>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9658928" flipH="1">
            <a:off x="2169078" y="4656684"/>
            <a:ext cx="864000" cy="504000"/>
          </a:xfrm>
          <a:prstGeom prst="rect">
            <a:avLst/>
          </a:prstGeom>
        </p:spPr>
      </p:pic>
      <p:pic>
        <p:nvPicPr>
          <p:cNvPr id="19" name="Immagine 18">
            <a:extLst>
              <a:ext uri="{FF2B5EF4-FFF2-40B4-BE49-F238E27FC236}">
                <a16:creationId xmlns:a16="http://schemas.microsoft.com/office/drawing/2014/main" id="{7E3D6B1E-44D8-4B54-B6F4-48A037AD87CA}"/>
              </a:ext>
            </a:extLst>
          </p:cNvPr>
          <p:cNvPicPr>
            <a:picLocks/>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478596" flipH="1">
            <a:off x="5174405" y="2772481"/>
            <a:ext cx="864000" cy="504000"/>
          </a:xfrm>
          <a:prstGeom prst="rect">
            <a:avLst/>
          </a:prstGeom>
        </p:spPr>
      </p:pic>
      <p:pic>
        <p:nvPicPr>
          <p:cNvPr id="20" name="Immagine 19">
            <a:extLst>
              <a:ext uri="{FF2B5EF4-FFF2-40B4-BE49-F238E27FC236}">
                <a16:creationId xmlns:a16="http://schemas.microsoft.com/office/drawing/2014/main" id="{11F9B68B-EC5B-4473-B0CC-5ABF8FE50E83}"/>
              </a:ext>
            </a:extLst>
          </p:cNvPr>
          <p:cNvPicPr>
            <a:picLocks/>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3074389" flipH="1" flipV="1">
            <a:off x="5222660" y="4663490"/>
            <a:ext cx="864000" cy="504000"/>
          </a:xfrm>
          <a:prstGeom prst="rect">
            <a:avLst/>
          </a:prstGeom>
        </p:spPr>
      </p:pic>
    </p:spTree>
    <p:extLst>
      <p:ext uri="{BB962C8B-B14F-4D97-AF65-F5344CB8AC3E}">
        <p14:creationId xmlns:p14="http://schemas.microsoft.com/office/powerpoint/2010/main" val="3927802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11DFE1C-76C0-499D-B1B5-9A3543217596}"/>
              </a:ext>
            </a:extLst>
          </p:cNvPr>
          <p:cNvSpPr/>
          <p:nvPr/>
        </p:nvSpPr>
        <p:spPr>
          <a:xfrm>
            <a:off x="2244862" y="1747443"/>
            <a:ext cx="5818146" cy="4016863"/>
          </a:xfrm>
          <a:custGeom>
            <a:avLst/>
            <a:gdLst>
              <a:gd name="connsiteX0" fmla="*/ 234781 w 6049889"/>
              <a:gd name="connsiteY0" fmla="*/ 1767282 h 4016863"/>
              <a:gd name="connsiteX1" fmla="*/ 1530181 w 6049889"/>
              <a:gd name="connsiteY1" fmla="*/ 205182 h 4016863"/>
              <a:gd name="connsiteX2" fmla="*/ 4968706 w 6049889"/>
              <a:gd name="connsiteY2" fmla="*/ 148032 h 4016863"/>
              <a:gd name="connsiteX3" fmla="*/ 5873581 w 6049889"/>
              <a:gd name="connsiteY3" fmla="*/ 1405332 h 4016863"/>
              <a:gd name="connsiteX4" fmla="*/ 1901656 w 6049889"/>
              <a:gd name="connsiteY4" fmla="*/ 2672157 h 4016863"/>
              <a:gd name="connsiteX5" fmla="*/ 15706 w 6049889"/>
              <a:gd name="connsiteY5" fmla="*/ 2843607 h 4016863"/>
              <a:gd name="connsiteX6" fmla="*/ 1120606 w 6049889"/>
              <a:gd name="connsiteY6" fmla="*/ 3738957 h 4016863"/>
              <a:gd name="connsiteX7" fmla="*/ 3187531 w 6049889"/>
              <a:gd name="connsiteY7" fmla="*/ 4015182 h 4016863"/>
              <a:gd name="connsiteX8" fmla="*/ 5330656 w 6049889"/>
              <a:gd name="connsiteY8" fmla="*/ 3643707 h 401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Un percorso verso la sostenibilità</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33</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Rettangolo con angoli arrotondati 30">
            <a:extLst>
              <a:ext uri="{FF2B5EF4-FFF2-40B4-BE49-F238E27FC236}">
                <a16:creationId xmlns:a16="http://schemas.microsoft.com/office/drawing/2014/main" id="{8442A7BD-4ED3-43DB-A3A5-2B1171BABB35}"/>
              </a:ext>
            </a:extLst>
          </p:cNvPr>
          <p:cNvSpPr/>
          <p:nvPr/>
        </p:nvSpPr>
        <p:spPr>
          <a:xfrm>
            <a:off x="138687" y="2839371"/>
            <a:ext cx="1436455" cy="1524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Riassunto delle puntate precedenti</a:t>
            </a:r>
          </a:p>
        </p:txBody>
      </p:sp>
      <p:grpSp>
        <p:nvGrpSpPr>
          <p:cNvPr id="48" name="Gruppo 47">
            <a:extLst>
              <a:ext uri="{FF2B5EF4-FFF2-40B4-BE49-F238E27FC236}">
                <a16:creationId xmlns:a16="http://schemas.microsoft.com/office/drawing/2014/main" id="{76F6C847-B02D-4256-9971-EA9EC88CFE6A}"/>
              </a:ext>
            </a:extLst>
          </p:cNvPr>
          <p:cNvGrpSpPr/>
          <p:nvPr/>
        </p:nvGrpSpPr>
        <p:grpSpPr>
          <a:xfrm>
            <a:off x="1663093" y="3033729"/>
            <a:ext cx="559009" cy="1049533"/>
            <a:chOff x="2109687" y="3185523"/>
            <a:chExt cx="559009" cy="1049533"/>
          </a:xfrm>
        </p:grpSpPr>
        <p:pic>
          <p:nvPicPr>
            <p:cNvPr id="49" name="Immagine 48">
              <a:extLst>
                <a:ext uri="{FF2B5EF4-FFF2-40B4-BE49-F238E27FC236}">
                  <a16:creationId xmlns:a16="http://schemas.microsoft.com/office/drawing/2014/main" id="{C89AE074-6E8C-4F90-8ED4-2D7F9A17A37B}"/>
                </a:ext>
              </a:extLst>
            </p:cNvPr>
            <p:cNvPicPr>
              <a:picLocks noChangeAspect="1"/>
            </p:cNvPicPr>
            <p:nvPr/>
          </p:nvPicPr>
          <p:blipFill rotWithShape="1">
            <a:blip r:embed="rId4">
              <a:extLst>
                <a:ext uri="{28A0092B-C50C-407E-A947-70E740481C1C}">
                  <a14:useLocalDpi xmlns:a14="http://schemas.microsoft.com/office/drawing/2010/main" val="0"/>
                </a:ext>
              </a:extLst>
            </a:blip>
            <a:srcRect l="33543" r="35302" b="9357"/>
            <a:stretch/>
          </p:blipFill>
          <p:spPr>
            <a:xfrm>
              <a:off x="2109687" y="3185523"/>
              <a:ext cx="332646" cy="1044000"/>
            </a:xfrm>
            <a:prstGeom prst="rect">
              <a:avLst/>
            </a:prstGeom>
          </p:spPr>
        </p:pic>
        <p:pic>
          <p:nvPicPr>
            <p:cNvPr id="50" name="Immagine 49">
              <a:extLst>
                <a:ext uri="{FF2B5EF4-FFF2-40B4-BE49-F238E27FC236}">
                  <a16:creationId xmlns:a16="http://schemas.microsoft.com/office/drawing/2014/main" id="{456DA617-332B-41A8-8BAD-3680FC2465E9}"/>
                </a:ext>
              </a:extLst>
            </p:cNvPr>
            <p:cNvPicPr>
              <a:picLocks noChangeAspect="1"/>
            </p:cNvPicPr>
            <p:nvPr/>
          </p:nvPicPr>
          <p:blipFill rotWithShape="1">
            <a:blip r:embed="rId5">
              <a:extLst>
                <a:ext uri="{28A0092B-C50C-407E-A947-70E740481C1C}">
                  <a14:useLocalDpi xmlns:a14="http://schemas.microsoft.com/office/drawing/2010/main" val="0"/>
                </a:ext>
              </a:extLst>
            </a:blip>
            <a:srcRect l="14097" t="4421" r="31999" b="4920"/>
            <a:stretch/>
          </p:blipFill>
          <p:spPr>
            <a:xfrm>
              <a:off x="2390779" y="3263056"/>
              <a:ext cx="277917" cy="972000"/>
            </a:xfrm>
            <a:prstGeom prst="rect">
              <a:avLst/>
            </a:prstGeom>
          </p:spPr>
        </p:pic>
      </p:grpSp>
      <p:sp>
        <p:nvSpPr>
          <p:cNvPr id="11" name="Rettangolo con angoli arrotondati 10">
            <a:extLst>
              <a:ext uri="{FF2B5EF4-FFF2-40B4-BE49-F238E27FC236}">
                <a16:creationId xmlns:a16="http://schemas.microsoft.com/office/drawing/2014/main" id="{C84570C9-12C5-4DCC-ABDE-0FFDA9D537DC}"/>
              </a:ext>
            </a:extLst>
          </p:cNvPr>
          <p:cNvSpPr/>
          <p:nvPr/>
        </p:nvSpPr>
        <p:spPr>
          <a:xfrm>
            <a:off x="2464409" y="1261443"/>
            <a:ext cx="1292403" cy="972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ATTIVE</a:t>
            </a:r>
          </a:p>
        </p:txBody>
      </p:sp>
      <p:sp>
        <p:nvSpPr>
          <p:cNvPr id="52" name="Rettangolo con angoli arrotondati 51">
            <a:extLst>
              <a:ext uri="{FF2B5EF4-FFF2-40B4-BE49-F238E27FC236}">
                <a16:creationId xmlns:a16="http://schemas.microsoft.com/office/drawing/2014/main" id="{8575E6B8-292C-4C15-AFEB-2C068554C8AA}"/>
              </a:ext>
            </a:extLst>
          </p:cNvPr>
          <p:cNvSpPr/>
          <p:nvPr/>
        </p:nvSpPr>
        <p:spPr>
          <a:xfrm>
            <a:off x="2740503" y="2470314"/>
            <a:ext cx="1423441" cy="972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PASSIVE</a:t>
            </a:r>
          </a:p>
        </p:txBody>
      </p:sp>
      <p:sp>
        <p:nvSpPr>
          <p:cNvPr id="53" name="Rettangolo con angoli arrotondati 52">
            <a:extLst>
              <a:ext uri="{FF2B5EF4-FFF2-40B4-BE49-F238E27FC236}">
                <a16:creationId xmlns:a16="http://schemas.microsoft.com/office/drawing/2014/main" id="{3F5C6A76-A7E7-44DF-A9BA-1289A4EEE702}"/>
              </a:ext>
            </a:extLst>
          </p:cNvPr>
          <p:cNvSpPr/>
          <p:nvPr/>
        </p:nvSpPr>
        <p:spPr>
          <a:xfrm>
            <a:off x="4737873" y="1095380"/>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Guardiamo la REALTA’</a:t>
            </a:r>
          </a:p>
        </p:txBody>
      </p:sp>
      <p:sp>
        <p:nvSpPr>
          <p:cNvPr id="54" name="Rettangolo con angoli arrotondati 53">
            <a:extLst>
              <a:ext uri="{FF2B5EF4-FFF2-40B4-BE49-F238E27FC236}">
                <a16:creationId xmlns:a16="http://schemas.microsoft.com/office/drawing/2014/main" id="{589B0DE1-31E3-4999-8DDC-C8BE4252A657}"/>
              </a:ext>
            </a:extLst>
          </p:cNvPr>
          <p:cNvSpPr/>
          <p:nvPr/>
        </p:nvSpPr>
        <p:spPr>
          <a:xfrm>
            <a:off x="7294994" y="1812598"/>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e ATTENZIONI</a:t>
            </a:r>
          </a:p>
        </p:txBody>
      </p:sp>
      <p:pic>
        <p:nvPicPr>
          <p:cNvPr id="57" name="Picture 14" descr="Commissione di Diritto Bancario e del Terzo Settore">
            <a:extLst>
              <a:ext uri="{FF2B5EF4-FFF2-40B4-BE49-F238E27FC236}">
                <a16:creationId xmlns:a16="http://schemas.microsoft.com/office/drawing/2014/main" id="{86BE082A-C7D4-4CBA-965D-213433A3D5F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1778" y1="36444" x2="41778" y2="36444"/>
                        <a14:foregroundMark x1="41333" y1="28444" x2="41333" y2="28444"/>
                        <a14:foregroundMark x1="51111" y1="17778" x2="51111" y2="17778"/>
                        <a14:foregroundMark x1="72000" y1="16444" x2="72000" y2="16444"/>
                        <a14:foregroundMark x1="83556" y1="72444" x2="83556" y2="72444"/>
                        <a14:foregroundMark x1="32444" y1="89778" x2="32444" y2="89778"/>
                        <a14:foregroundMark x1="64000" y1="24444" x2="64000" y2="24444"/>
                        <a14:foregroundMark x1="59111" y1="26667" x2="59111" y2="26667"/>
                        <a14:foregroundMark x1="48444" y1="24889" x2="48444" y2="24889"/>
                        <a14:foregroundMark x1="60444" y1="17333" x2="60444" y2="17333"/>
                        <a14:foregroundMark x1="68889" y1="30667" x2="68889" y2="30667"/>
                        <a14:foregroundMark x1="60444" y1="31556" x2="60444" y2="31556"/>
                        <a14:foregroundMark x1="52444" y1="28889" x2="52444" y2="28889"/>
                        <a14:foregroundMark x1="53778" y1="23111" x2="53778" y2="23111"/>
                        <a14:foregroundMark x1="77333" y1="52444" x2="77333" y2="52444"/>
                        <a14:foregroundMark x1="80444" y1="66222" x2="79556" y2="66222"/>
                        <a14:foregroundMark x1="70222" y1="64000" x2="70222" y2="64000"/>
                        <a14:foregroundMark x1="73778" y1="48444" x2="73778" y2="48444"/>
                        <a14:foregroundMark x1="72444" y1="55556" x2="73778" y2="57778"/>
                        <a14:foregroundMark x1="81778" y1="60000" x2="81778" y2="60000"/>
                        <a14:foregroundMark x1="77333" y1="63111" x2="77333" y2="63111"/>
                        <a14:foregroundMark x1="66222" y1="63556" x2="66222" y2="63556"/>
                        <a14:foregroundMark x1="70222" y1="54222" x2="70222" y2="54222"/>
                        <a14:foregroundMark x1="73333" y1="52444" x2="73333" y2="52444"/>
                        <a14:foregroundMark x1="71111" y1="46667" x2="71111" y2="46667"/>
                        <a14:foregroundMark x1="72889" y1="59556" x2="72889" y2="59556"/>
                        <a14:foregroundMark x1="73333" y1="74222" x2="73333" y2="74222"/>
                        <a14:foregroundMark x1="73778" y1="79111" x2="73778" y2="79111"/>
                        <a14:foregroundMark x1="67556" y1="79556" x2="67556" y2="79556"/>
                        <a14:foregroundMark x1="53333" y1="73778" x2="53333" y2="73778"/>
                        <a14:foregroundMark x1="48444" y1="73333" x2="48444" y2="73333"/>
                        <a14:foregroundMark x1="38667" y1="68889" x2="38667" y2="68889"/>
                        <a14:foregroundMark x1="33778" y1="62222" x2="33778" y2="62222"/>
                        <a14:foregroundMark x1="35556" y1="67111" x2="35556" y2="67111"/>
                        <a14:foregroundMark x1="37778" y1="75111" x2="37778" y2="75111"/>
                        <a14:foregroundMark x1="37778" y1="81778" x2="37778" y2="81778"/>
                        <a14:foregroundMark x1="44000" y1="78222" x2="44000" y2="78222"/>
                        <a14:foregroundMark x1="46667" y1="71556" x2="46667" y2="71556"/>
                        <a14:foregroundMark x1="43556" y1="68000" x2="43556" y2="68000"/>
                        <a14:foregroundMark x1="30667" y1="72889" x2="30667" y2="72889"/>
                        <a14:foregroundMark x1="23556" y1="67556" x2="23556" y2="67556"/>
                        <a14:foregroundMark x1="22667" y1="74667" x2="22667" y2="74667"/>
                        <a14:foregroundMark x1="28000" y1="39556" x2="28000" y2="39556"/>
                        <a14:foregroundMark x1="31556" y1="37333" x2="31556" y2="37333"/>
                        <a14:foregroundMark x1="30222" y1="50222" x2="30222" y2="50222"/>
                        <a14:foregroundMark x1="22222" y1="54667" x2="22222" y2="54667"/>
                        <a14:foregroundMark x1="26667" y1="44889" x2="26667" y2="44889"/>
                        <a14:foregroundMark x1="19111" y1="39556" x2="19111" y2="39556"/>
                        <a14:foregroundMark x1="13333" y1="33778" x2="13333" y2="33778"/>
                        <a14:foregroundMark x1="20000" y1="24889" x2="20000" y2="24889"/>
                        <a14:foregroundMark x1="26222" y1="24000" x2="26222" y2="24000"/>
                        <a14:foregroundMark x1="32000" y1="21778" x2="32000" y2="21778"/>
                        <a14:foregroundMark x1="38667" y1="25333" x2="38667" y2="25333"/>
                        <a14:foregroundMark x1="37778" y1="30667" x2="37778" y2="30667"/>
                        <a14:foregroundMark x1="63111" y1="18667" x2="63111" y2="18667"/>
                        <a14:foregroundMark x1="61333" y1="23111" x2="61333" y2="23111"/>
                        <a14:foregroundMark x1="72889" y1="20000" x2="72889" y2="20000"/>
                        <a14:foregroundMark x1="77333" y1="32444" x2="77333" y2="32444"/>
                      </a14:backgroundRemoval>
                    </a14:imgEffect>
                  </a14:imgLayer>
                </a14:imgProps>
              </a:ext>
              <a:ext uri="{28A0092B-C50C-407E-A947-70E740481C1C}">
                <a14:useLocalDpi xmlns:a14="http://schemas.microsoft.com/office/drawing/2010/main" val="0"/>
              </a:ext>
            </a:extLst>
          </a:blip>
          <a:srcRect/>
          <a:stretch>
            <a:fillRect/>
          </a:stretch>
        </p:blipFill>
        <p:spPr bwMode="auto">
          <a:xfrm>
            <a:off x="4230524" y="3755874"/>
            <a:ext cx="828519" cy="8285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Pin su simboli">
            <a:extLst>
              <a:ext uri="{FF2B5EF4-FFF2-40B4-BE49-F238E27FC236}">
                <a16:creationId xmlns:a16="http://schemas.microsoft.com/office/drawing/2014/main" id="{514D4D4C-2AF0-4BAC-9A88-548BBE43B8D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222" b="98667" l="9778" r="89778">
                        <a14:foregroundMark x1="19556" y1="95556" x2="19556" y2="95556"/>
                        <a14:foregroundMark x1="82222" y1="98667" x2="82222" y2="98667"/>
                        <a14:foregroundMark x1="62222" y1="8444" x2="62222" y2="8444"/>
                        <a14:foregroundMark x1="39556" y1="6222" x2="39556" y2="6222"/>
                        <a14:foregroundMark x1="27111" y1="71556" x2="27111" y2="71556"/>
                        <a14:foregroundMark x1="24889" y1="69778" x2="24889" y2="69778"/>
                        <a14:foregroundMark x1="42222" y1="69333" x2="42222" y2="69333"/>
                        <a14:foregroundMark x1="58667" y1="69778" x2="58667" y2="69778"/>
                        <a14:foregroundMark x1="72889" y1="68889" x2="72889" y2="68889"/>
                        <a14:foregroundMark x1="70222" y1="95111" x2="70222" y2="95111"/>
                        <a14:foregroundMark x1="73778" y1="92889" x2="73778" y2="92889"/>
                        <a14:foregroundMark x1="63111" y1="94222" x2="63111" y2="94222"/>
                      </a14:backgroundRemoval>
                    </a14:imgEffect>
                  </a14:imgLayer>
                </a14:imgProps>
              </a:ext>
              <a:ext uri="{28A0092B-C50C-407E-A947-70E740481C1C}">
                <a14:useLocalDpi xmlns:a14="http://schemas.microsoft.com/office/drawing/2010/main" val="0"/>
              </a:ext>
            </a:extLst>
          </a:blip>
          <a:srcRect/>
          <a:stretch>
            <a:fillRect/>
          </a:stretch>
        </p:blipFill>
        <p:spPr bwMode="auto">
          <a:xfrm>
            <a:off x="5250113" y="3401873"/>
            <a:ext cx="737254" cy="737254"/>
          </a:xfrm>
          <a:prstGeom prst="rect">
            <a:avLst/>
          </a:prstGeom>
          <a:noFill/>
          <a:extLst>
            <a:ext uri="{909E8E84-426E-40DD-AFC4-6F175D3DCCD1}">
              <a14:hiddenFill xmlns:a14="http://schemas.microsoft.com/office/drawing/2010/main">
                <a:solidFill>
                  <a:srgbClr val="FFFFFF"/>
                </a:solidFill>
              </a14:hiddenFill>
            </a:ext>
          </a:extLst>
        </p:spPr>
      </p:pic>
      <p:sp>
        <p:nvSpPr>
          <p:cNvPr id="59" name="CasellaDiTesto 58">
            <a:extLst>
              <a:ext uri="{FF2B5EF4-FFF2-40B4-BE49-F238E27FC236}">
                <a16:creationId xmlns:a16="http://schemas.microsoft.com/office/drawing/2014/main" id="{6AC97840-7B55-4A4F-8DB9-AFE51266AA0F}"/>
              </a:ext>
            </a:extLst>
          </p:cNvPr>
          <p:cNvSpPr txBox="1"/>
          <p:nvPr/>
        </p:nvSpPr>
        <p:spPr>
          <a:xfrm>
            <a:off x="6230308" y="3800801"/>
            <a:ext cx="619529" cy="369332"/>
          </a:xfrm>
          <a:prstGeom prst="rect">
            <a:avLst/>
          </a:prstGeom>
          <a:noFill/>
        </p:spPr>
        <p:txBody>
          <a:bodyPr wrap="none" rtlCol="0">
            <a:spAutoFit/>
          </a:bodyPr>
          <a:lstStyle/>
          <a:p>
            <a:r>
              <a:rPr lang="it-IT" b="1" dirty="0">
                <a:solidFill>
                  <a:srgbClr val="00A197"/>
                </a:solidFill>
              </a:rPr>
              <a:t>Stati</a:t>
            </a:r>
          </a:p>
        </p:txBody>
      </p:sp>
      <p:sp>
        <p:nvSpPr>
          <p:cNvPr id="60" name="CasellaDiTesto 59">
            <a:extLst>
              <a:ext uri="{FF2B5EF4-FFF2-40B4-BE49-F238E27FC236}">
                <a16:creationId xmlns:a16="http://schemas.microsoft.com/office/drawing/2014/main" id="{053278CA-B546-422D-B326-FC7661BC61ED}"/>
              </a:ext>
            </a:extLst>
          </p:cNvPr>
          <p:cNvSpPr txBox="1"/>
          <p:nvPr/>
        </p:nvSpPr>
        <p:spPr>
          <a:xfrm>
            <a:off x="5179627" y="4077729"/>
            <a:ext cx="957955" cy="369332"/>
          </a:xfrm>
          <a:prstGeom prst="rect">
            <a:avLst/>
          </a:prstGeom>
          <a:noFill/>
        </p:spPr>
        <p:txBody>
          <a:bodyPr wrap="none" rtlCol="0">
            <a:spAutoFit/>
          </a:bodyPr>
          <a:lstStyle/>
          <a:p>
            <a:r>
              <a:rPr lang="it-IT" b="1" dirty="0">
                <a:solidFill>
                  <a:srgbClr val="00A197"/>
                </a:solidFill>
              </a:rPr>
              <a:t>Imprese</a:t>
            </a:r>
          </a:p>
        </p:txBody>
      </p:sp>
      <p:sp>
        <p:nvSpPr>
          <p:cNvPr id="61" name="CasellaDiTesto 60">
            <a:extLst>
              <a:ext uri="{FF2B5EF4-FFF2-40B4-BE49-F238E27FC236}">
                <a16:creationId xmlns:a16="http://schemas.microsoft.com/office/drawing/2014/main" id="{AFCC4BF1-30FF-430F-949C-9FA303637335}"/>
              </a:ext>
            </a:extLst>
          </p:cNvPr>
          <p:cNvSpPr txBox="1"/>
          <p:nvPr/>
        </p:nvSpPr>
        <p:spPr>
          <a:xfrm>
            <a:off x="3983155" y="4445027"/>
            <a:ext cx="1346844" cy="369332"/>
          </a:xfrm>
          <a:prstGeom prst="rect">
            <a:avLst/>
          </a:prstGeom>
          <a:noFill/>
        </p:spPr>
        <p:txBody>
          <a:bodyPr wrap="none" rtlCol="0">
            <a:spAutoFit/>
          </a:bodyPr>
          <a:lstStyle/>
          <a:p>
            <a:r>
              <a:rPr lang="it-IT" b="1" dirty="0">
                <a:solidFill>
                  <a:srgbClr val="00A197"/>
                </a:solidFill>
              </a:rPr>
              <a:t>Associazioni</a:t>
            </a:r>
          </a:p>
        </p:txBody>
      </p:sp>
      <p:pic>
        <p:nvPicPr>
          <p:cNvPr id="62" name="Picture 2" descr="Terra - Wikipedia">
            <a:extLst>
              <a:ext uri="{FF2B5EF4-FFF2-40B4-BE49-F238E27FC236}">
                <a16:creationId xmlns:a16="http://schemas.microsoft.com/office/drawing/2014/main" id="{811BFF96-0795-4B04-8948-8058BBB5A36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667" b="92000" l="8889" r="92000">
                        <a14:foregroundMark x1="55556" y1="7111" x2="55556" y2="7111"/>
                        <a14:foregroundMark x1="92444" y1="50222" x2="92444" y2="50222"/>
                        <a14:foregroundMark x1="57778" y1="92444" x2="57778" y2="92444"/>
                        <a14:foregroundMark x1="8889" y1="51111" x2="8889"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7201346" y="2832953"/>
            <a:ext cx="804602" cy="804602"/>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D452F10D-1DC1-4029-94F7-B89641D107EA}"/>
              </a:ext>
            </a:extLst>
          </p:cNvPr>
          <p:cNvSpPr txBox="1"/>
          <p:nvPr/>
        </p:nvSpPr>
        <p:spPr>
          <a:xfrm>
            <a:off x="7138959" y="3597262"/>
            <a:ext cx="906980" cy="369332"/>
          </a:xfrm>
          <a:prstGeom prst="rect">
            <a:avLst/>
          </a:prstGeom>
          <a:noFill/>
        </p:spPr>
        <p:txBody>
          <a:bodyPr wrap="none" rtlCol="0">
            <a:spAutoFit/>
          </a:bodyPr>
          <a:lstStyle/>
          <a:p>
            <a:r>
              <a:rPr lang="it-IT" b="1" dirty="0">
                <a:solidFill>
                  <a:srgbClr val="00A197"/>
                </a:solidFill>
              </a:rPr>
              <a:t>Pianeta</a:t>
            </a:r>
          </a:p>
        </p:txBody>
      </p:sp>
      <p:pic>
        <p:nvPicPr>
          <p:cNvPr id="56" name="Picture 10" descr="Icona del glifo nero dell'istituzione di stato - vettore stock 2255823 |  Crushpixel">
            <a:extLst>
              <a:ext uri="{FF2B5EF4-FFF2-40B4-BE49-F238E27FC236}">
                <a16:creationId xmlns:a16="http://schemas.microsoft.com/office/drawing/2014/main" id="{C46C6EB9-9903-4E5C-A3E0-46FBB79EA756}"/>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22667" b="91556" l="20889" r="82667">
                        <a14:foregroundMark x1="57778" y1="38222" x2="57778" y2="38222"/>
                        <a14:foregroundMark x1="54667" y1="24000" x2="54667" y2="24000"/>
                        <a14:foregroundMark x1="54667" y1="24000" x2="54667" y2="24000"/>
                        <a14:foregroundMark x1="51111" y1="23111" x2="51111" y2="23111"/>
                        <a14:foregroundMark x1="54222" y1="45778" x2="54222" y2="45778"/>
                        <a14:foregroundMark x1="64889" y1="45333" x2="64889" y2="45333"/>
                        <a14:foregroundMark x1="35556" y1="45778" x2="35556" y2="45778"/>
                        <a14:foregroundMark x1="28000" y1="52000" x2="28000" y2="52000"/>
                        <a14:foregroundMark x1="30667" y1="59111" x2="30667" y2="59111"/>
                        <a14:foregroundMark x1="20889" y1="57333" x2="20889" y2="57333"/>
                        <a14:foregroundMark x1="25778" y1="60889" x2="25778" y2="60889"/>
                        <a14:foregroundMark x1="25778" y1="69778" x2="25778" y2="69778"/>
                        <a14:foregroundMark x1="73778" y1="60000" x2="73778" y2="60000"/>
                        <a14:foregroundMark x1="74667" y1="70222" x2="74667" y2="70222"/>
                        <a14:foregroundMark x1="77333" y1="51111" x2="77333" y2="51111"/>
                        <a14:foregroundMark x1="48889" y1="63111" x2="48889" y2="63111"/>
                        <a14:foregroundMark x1="57778" y1="62222" x2="57778" y2="62222"/>
                        <a14:foregroundMark x1="60444" y1="61333" x2="60444" y2="61333"/>
                        <a14:foregroundMark x1="65778" y1="61333" x2="65778" y2="61333"/>
                        <a14:foregroundMark x1="42667" y1="57333" x2="42667" y2="57333"/>
                        <a14:foregroundMark x1="38222" y1="57333" x2="38222" y2="57333"/>
                        <a14:foregroundMark x1="34667" y1="57778" x2="34667" y2="57778"/>
                        <a14:foregroundMark x1="47556" y1="72000" x2="47556" y2="72000"/>
                        <a14:foregroundMark x1="56889" y1="35556" x2="56889" y2="35556"/>
                        <a14:foregroundMark x1="47556" y1="37333" x2="47556" y2="37333"/>
                        <a14:foregroundMark x1="55556" y1="23111" x2="55556" y2="23111"/>
                        <a14:foregroundMark x1="77778" y1="29778" x2="77778" y2="29778"/>
                        <a14:foregroundMark x1="76000" y1="58222" x2="76000" y2="58222"/>
                        <a14:foregroundMark x1="72889" y1="58222" x2="72889" y2="58222"/>
                        <a14:foregroundMark x1="76000" y1="67556" x2="76000" y2="67556"/>
                        <a14:foregroundMark x1="74222" y1="66667" x2="74222" y2="66667"/>
                        <a14:foregroundMark x1="63556" y1="47111" x2="63556" y2="47111"/>
                        <a14:foregroundMark x1="64889" y1="49778" x2="64889" y2="49778"/>
                        <a14:foregroundMark x1="61778" y1="49778" x2="61778" y2="49778"/>
                        <a14:foregroundMark x1="58222" y1="49333" x2="58222" y2="49333"/>
                        <a14:foregroundMark x1="50667" y1="39556" x2="50667" y2="39556"/>
                        <a14:foregroundMark x1="58667" y1="42667" x2="58667" y2="42667"/>
                        <a14:foregroundMark x1="61333" y1="42667" x2="61333" y2="42667"/>
                        <a14:foregroundMark x1="48000" y1="40000" x2="48000" y2="40000"/>
                        <a14:foregroundMark x1="44000" y1="42667" x2="44000" y2="42667"/>
                        <a14:foregroundMark x1="41778" y1="44000" x2="41778" y2="44000"/>
                        <a14:foregroundMark x1="37778" y1="46222" x2="37778" y2="46222"/>
                        <a14:foregroundMark x1="39111" y1="42667" x2="39111" y2="42667"/>
                        <a14:foregroundMark x1="36000" y1="47111" x2="36000" y2="47111"/>
                        <a14:foregroundMark x1="33778" y1="49333" x2="33778" y2="49333"/>
                        <a14:foregroundMark x1="38667" y1="49778" x2="38667" y2="49778"/>
                        <a14:foregroundMark x1="43111" y1="50222" x2="43111" y2="50222"/>
                        <a14:foregroundMark x1="48889" y1="49778" x2="48889" y2="49778"/>
                        <a14:foregroundMark x1="55556" y1="53333" x2="55556" y2="53333"/>
                        <a14:foregroundMark x1="76889" y1="54222" x2="76889" y2="54222"/>
                        <a14:foregroundMark x1="73333" y1="54222" x2="73333" y2="54222"/>
                        <a14:foregroundMark x1="68889" y1="54222" x2="68889" y2="54222"/>
                        <a14:foregroundMark x1="79556" y1="53333" x2="79556" y2="53333"/>
                        <a14:foregroundMark x1="67556" y1="54667" x2="67556" y2="54667"/>
                        <a14:foregroundMark x1="67111" y1="60000" x2="67111" y2="60000"/>
                        <a14:foregroundMark x1="67111" y1="64889" x2="67111" y2="64889"/>
                        <a14:foregroundMark x1="67111" y1="71111" x2="67111" y2="71111"/>
                        <a14:foregroundMark x1="68000" y1="74667" x2="68000" y2="74667"/>
                        <a14:foregroundMark x1="32889" y1="70667" x2="32889" y2="70667"/>
                        <a14:foregroundMark x1="27556" y1="67111" x2="27556" y2="67111"/>
                        <a14:foregroundMark x1="26222" y1="58222" x2="26222" y2="58222"/>
                        <a14:foregroundMark x1="30667" y1="54222" x2="30667" y2="54222"/>
                        <a14:foregroundMark x1="24889" y1="54222" x2="24889" y2="54222"/>
                        <a14:foregroundMark x1="20889" y1="54222" x2="20889" y2="54222"/>
                        <a14:foregroundMark x1="36444" y1="52889" x2="36444" y2="52889"/>
                        <a14:foregroundMark x1="40444" y1="56444" x2="40444" y2="56444"/>
                        <a14:foregroundMark x1="44444" y1="58667" x2="44444" y2="58667"/>
                        <a14:foregroundMark x1="44889" y1="65333" x2="44889" y2="65333"/>
                        <a14:foregroundMark x1="40444" y1="64889" x2="40444" y2="64889"/>
                        <a14:foregroundMark x1="36889" y1="61333" x2="36889" y2="61333"/>
                        <a14:foregroundMark x1="62667" y1="58222" x2="62667" y2="58222"/>
                        <a14:foregroundMark x1="50222" y1="31111" x2="50222" y2="31111"/>
                        <a14:backgroundMark x1="81333" y1="31111" x2="81333" y2="31111"/>
                        <a14:backgroundMark x1="68444" y1="28000" x2="68444" y2="28000"/>
                      </a14:backgroundRemoval>
                    </a14:imgEffect>
                  </a14:imgLayer>
                </a14:imgProps>
              </a:ext>
              <a:ext uri="{28A0092B-C50C-407E-A947-70E740481C1C}">
                <a14:useLocalDpi xmlns:a14="http://schemas.microsoft.com/office/drawing/2010/main" val="0"/>
              </a:ext>
            </a:extLst>
          </a:blip>
          <a:srcRect l="15518" t="19453" r="8995"/>
          <a:stretch/>
        </p:blipFill>
        <p:spPr bwMode="auto">
          <a:xfrm>
            <a:off x="6137582" y="3095851"/>
            <a:ext cx="925319" cy="987350"/>
          </a:xfrm>
          <a:prstGeom prst="rect">
            <a:avLst/>
          </a:prstGeom>
          <a:noFill/>
          <a:extLst>
            <a:ext uri="{909E8E84-426E-40DD-AFC4-6F175D3DCCD1}">
              <a14:hiddenFill xmlns:a14="http://schemas.microsoft.com/office/drawing/2010/main">
                <a:solidFill>
                  <a:srgbClr val="FFFFFF"/>
                </a:solidFill>
              </a14:hiddenFill>
            </a:ext>
          </a:extLst>
        </p:spPr>
      </p:pic>
      <p:sp>
        <p:nvSpPr>
          <p:cNvPr id="64" name="Rettangolo con angoli arrotondati 63">
            <a:extLst>
              <a:ext uri="{FF2B5EF4-FFF2-40B4-BE49-F238E27FC236}">
                <a16:creationId xmlns:a16="http://schemas.microsoft.com/office/drawing/2014/main" id="{B79E528F-01C0-4F81-91AF-26451541BDE4}"/>
              </a:ext>
            </a:extLst>
          </p:cNvPr>
          <p:cNvSpPr/>
          <p:nvPr/>
        </p:nvSpPr>
        <p:spPr>
          <a:xfrm>
            <a:off x="4777135" y="5085929"/>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POSITIVE</a:t>
            </a:r>
          </a:p>
        </p:txBody>
      </p:sp>
      <p:sp>
        <p:nvSpPr>
          <p:cNvPr id="65" name="Rettangolo con angoli arrotondati 64">
            <a:extLst>
              <a:ext uri="{FF2B5EF4-FFF2-40B4-BE49-F238E27FC236}">
                <a16:creationId xmlns:a16="http://schemas.microsoft.com/office/drawing/2014/main" id="{496A5681-CB69-4290-852F-F3CD0F2ED787}"/>
              </a:ext>
            </a:extLst>
          </p:cNvPr>
          <p:cNvSpPr/>
          <p:nvPr/>
        </p:nvSpPr>
        <p:spPr>
          <a:xfrm>
            <a:off x="2306441" y="4869183"/>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DILEMMI</a:t>
            </a:r>
          </a:p>
        </p:txBody>
      </p:sp>
      <p:pic>
        <p:nvPicPr>
          <p:cNvPr id="14" name="Immagine 13">
            <a:extLst>
              <a:ext uri="{FF2B5EF4-FFF2-40B4-BE49-F238E27FC236}">
                <a16:creationId xmlns:a16="http://schemas.microsoft.com/office/drawing/2014/main" id="{DEBC8756-9495-4608-820A-2F025DF42618}"/>
              </a:ext>
            </a:extLst>
          </p:cNvPr>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56083" y="4423213"/>
            <a:ext cx="1612663" cy="1612663"/>
          </a:xfrm>
          <a:prstGeom prst="rect">
            <a:avLst/>
          </a:prstGeom>
        </p:spPr>
      </p:pic>
      <p:grpSp>
        <p:nvGrpSpPr>
          <p:cNvPr id="30" name="Gruppo 29">
            <a:extLst>
              <a:ext uri="{FF2B5EF4-FFF2-40B4-BE49-F238E27FC236}">
                <a16:creationId xmlns:a16="http://schemas.microsoft.com/office/drawing/2014/main" id="{369AF907-C066-4892-87DE-BC4C704D3435}"/>
              </a:ext>
            </a:extLst>
          </p:cNvPr>
          <p:cNvGrpSpPr/>
          <p:nvPr/>
        </p:nvGrpSpPr>
        <p:grpSpPr>
          <a:xfrm>
            <a:off x="144000" y="1171184"/>
            <a:ext cx="2081367" cy="4825072"/>
            <a:chOff x="144000" y="1171184"/>
            <a:chExt cx="2081367" cy="4825072"/>
          </a:xfrm>
        </p:grpSpPr>
        <p:pic>
          <p:nvPicPr>
            <p:cNvPr id="32" name="Immagine 31">
              <a:extLst>
                <a:ext uri="{FF2B5EF4-FFF2-40B4-BE49-F238E27FC236}">
                  <a16:creationId xmlns:a16="http://schemas.microsoft.com/office/drawing/2014/main" id="{0939EE2F-2D41-4601-B2B3-8FAD998A0482}"/>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3820386" flipH="1">
              <a:off x="1576112" y="2372460"/>
              <a:ext cx="855064" cy="443447"/>
            </a:xfrm>
            <a:prstGeom prst="rect">
              <a:avLst/>
            </a:prstGeom>
          </p:spPr>
        </p:pic>
        <p:pic>
          <p:nvPicPr>
            <p:cNvPr id="33" name="Immagine 32">
              <a:extLst>
                <a:ext uri="{FF2B5EF4-FFF2-40B4-BE49-F238E27FC236}">
                  <a16:creationId xmlns:a16="http://schemas.microsoft.com/office/drawing/2014/main" id="{E568BEB2-A8CA-41BC-A200-D9CC7CBCAB06}"/>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287409" flipH="1" flipV="1">
              <a:off x="1332319" y="4382515"/>
              <a:ext cx="852231" cy="552928"/>
            </a:xfrm>
            <a:prstGeom prst="rect">
              <a:avLst/>
            </a:prstGeom>
          </p:spPr>
        </p:pic>
        <p:grpSp>
          <p:nvGrpSpPr>
            <p:cNvPr id="34" name="Gruppo 33">
              <a:extLst>
                <a:ext uri="{FF2B5EF4-FFF2-40B4-BE49-F238E27FC236}">
                  <a16:creationId xmlns:a16="http://schemas.microsoft.com/office/drawing/2014/main" id="{F80551EE-E5DF-4BDB-B001-73D8FBC3FF76}"/>
                </a:ext>
              </a:extLst>
            </p:cNvPr>
            <p:cNvGrpSpPr>
              <a:grpSpLocks noChangeAspect="1"/>
            </p:cNvGrpSpPr>
            <p:nvPr/>
          </p:nvGrpSpPr>
          <p:grpSpPr>
            <a:xfrm>
              <a:off x="144000" y="4685116"/>
              <a:ext cx="1540800" cy="1311140"/>
              <a:chOff x="270000" y="1372614"/>
              <a:chExt cx="2416583" cy="2056386"/>
            </a:xfrm>
          </p:grpSpPr>
          <p:pic>
            <p:nvPicPr>
              <p:cNvPr id="39" name="Picture 2" descr="I migranti ambientali: la protezione umanitaria per il caso di disastro  ambientale – Ultim'ora">
                <a:extLst>
                  <a:ext uri="{FF2B5EF4-FFF2-40B4-BE49-F238E27FC236}">
                    <a16:creationId xmlns:a16="http://schemas.microsoft.com/office/drawing/2014/main" id="{AED22E52-AEE3-4E85-B03A-233D4BAABA6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000" y="1372614"/>
                <a:ext cx="135246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l ministro Crosetto: «Infiltrati dei centri sociali nel corteo anti Meloni  degli studenti» - Torino Cronaca - Notizie da Torino e Piemonte">
                <a:extLst>
                  <a:ext uri="{FF2B5EF4-FFF2-40B4-BE49-F238E27FC236}">
                    <a16:creationId xmlns:a16="http://schemas.microsoft.com/office/drawing/2014/main" id="{445E9EA7-8DCC-4DD3-86A9-AAFED068019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4126" y="1889976"/>
                <a:ext cx="1352457" cy="90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È vero che la povertà in Italia è triplicata negli ultimi 15 anni? |  Pagella Politica">
                <a:extLst>
                  <a:ext uri="{FF2B5EF4-FFF2-40B4-BE49-F238E27FC236}">
                    <a16:creationId xmlns:a16="http://schemas.microsoft.com/office/drawing/2014/main" id="{82ABDAC6-77E0-4B9D-8BB0-9D3390A0745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6792" y="25290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uppo 34">
              <a:extLst>
                <a:ext uri="{FF2B5EF4-FFF2-40B4-BE49-F238E27FC236}">
                  <a16:creationId xmlns:a16="http://schemas.microsoft.com/office/drawing/2014/main" id="{1B8C3318-C68C-42BD-9FA9-0EB73DC699C3}"/>
                </a:ext>
              </a:extLst>
            </p:cNvPr>
            <p:cNvGrpSpPr>
              <a:grpSpLocks noChangeAspect="1"/>
            </p:cNvGrpSpPr>
            <p:nvPr/>
          </p:nvGrpSpPr>
          <p:grpSpPr>
            <a:xfrm>
              <a:off x="144000" y="1171184"/>
              <a:ext cx="1540800" cy="1369553"/>
              <a:chOff x="6611771" y="1929600"/>
              <a:chExt cx="2312629" cy="2055600"/>
            </a:xfrm>
          </p:grpSpPr>
          <p:pic>
            <p:nvPicPr>
              <p:cNvPr id="36" name="Picture 8" descr="Yosemite National Park">
                <a:extLst>
                  <a:ext uri="{FF2B5EF4-FFF2-40B4-BE49-F238E27FC236}">
                    <a16:creationId xmlns:a16="http://schemas.microsoft.com/office/drawing/2014/main" id="{100B400F-DBAA-4202-91E9-3E811DB53C93}"/>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541"/>
              <a:stretch/>
            </p:blipFill>
            <p:spPr bwMode="auto">
              <a:xfrm>
                <a:off x="7527189" y="1929600"/>
                <a:ext cx="1357377" cy="90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L'uomo è un animale sociale...l'importanza del gruppo! (NOI CI  SIAMO...anche su Facebook!) - Studio Armonia - Studio Armonia">
                <a:extLst>
                  <a:ext uri="{FF2B5EF4-FFF2-40B4-BE49-F238E27FC236}">
                    <a16:creationId xmlns:a16="http://schemas.microsoft.com/office/drawing/2014/main" id="{78E8995C-4F15-4ACE-BAF3-133153738A6C}"/>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6004" r="-1"/>
              <a:stretch/>
            </p:blipFill>
            <p:spPr bwMode="auto">
              <a:xfrm>
                <a:off x="6611771" y="2446057"/>
                <a:ext cx="1357376" cy="90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La Definizione di Benessere Psicologico - Claudio Cresti - Psicologo  specialista Livorno">
                <a:extLst>
                  <a:ext uri="{FF2B5EF4-FFF2-40B4-BE49-F238E27FC236}">
                    <a16:creationId xmlns:a16="http://schemas.microsoft.com/office/drawing/2014/main" id="{6A07E4EE-B98D-402C-B754-2ABF590CC317}"/>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7158"/>
              <a:stretch/>
            </p:blipFill>
            <p:spPr bwMode="auto">
              <a:xfrm>
                <a:off x="7567023" y="30852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572550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I Dilemmi</a:t>
            </a:r>
            <a:endParaRPr lang="it-IT" sz="2400" b="0" dirty="0">
              <a:latin typeface="+mn-lt"/>
              <a:cs typeface="+mj-cs"/>
            </a:endParaRP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34</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grpSp>
        <p:nvGrpSpPr>
          <p:cNvPr id="2" name="Gruppo 1">
            <a:extLst>
              <a:ext uri="{FF2B5EF4-FFF2-40B4-BE49-F238E27FC236}">
                <a16:creationId xmlns:a16="http://schemas.microsoft.com/office/drawing/2014/main" id="{0186A6FB-8178-42B9-B8F9-6D4972738EB8}"/>
              </a:ext>
            </a:extLst>
          </p:cNvPr>
          <p:cNvGrpSpPr/>
          <p:nvPr/>
        </p:nvGrpSpPr>
        <p:grpSpPr>
          <a:xfrm>
            <a:off x="234000" y="1159320"/>
            <a:ext cx="8544159" cy="1925108"/>
            <a:chOff x="234000" y="997448"/>
            <a:chExt cx="8544159" cy="1925108"/>
          </a:xfrm>
        </p:grpSpPr>
        <p:sp>
          <p:nvSpPr>
            <p:cNvPr id="17" name="Rettangolo 16">
              <a:extLst>
                <a:ext uri="{FF2B5EF4-FFF2-40B4-BE49-F238E27FC236}">
                  <a16:creationId xmlns:a16="http://schemas.microsoft.com/office/drawing/2014/main" id="{09AE8F75-42C2-447A-B464-FB9E0B1372EA}"/>
                </a:ext>
              </a:extLst>
            </p:cNvPr>
            <p:cNvSpPr/>
            <p:nvPr/>
          </p:nvSpPr>
          <p:spPr>
            <a:xfrm>
              <a:off x="2160000" y="997448"/>
              <a:ext cx="6618159" cy="1015663"/>
            </a:xfrm>
            <a:prstGeom prst="rect">
              <a:avLst/>
            </a:prstGeom>
          </p:spPr>
          <p:txBody>
            <a:bodyPr wrap="square">
              <a:spAutoFit/>
            </a:bodyPr>
            <a:lstStyle/>
            <a:p>
              <a:pPr algn="just" fontAlgn="base"/>
              <a:r>
                <a:rPr lang="it-IT" sz="2400" b="1" i="1" dirty="0">
                  <a:solidFill>
                    <a:srgbClr val="00B050"/>
                  </a:solidFill>
                </a:rPr>
                <a:t>Ambiente</a:t>
              </a:r>
              <a:r>
                <a:rPr lang="it-IT" sz="2400" i="1" dirty="0">
                  <a:solidFill>
                    <a:srgbClr val="000000"/>
                  </a:solidFill>
                </a:rPr>
                <a:t> vs </a:t>
              </a:r>
              <a:r>
                <a:rPr lang="it-IT" sz="2400" b="1" i="1" dirty="0">
                  <a:solidFill>
                    <a:srgbClr val="FF0000"/>
                  </a:solidFill>
                </a:rPr>
                <a:t>Sociale</a:t>
              </a:r>
            </a:p>
            <a:p>
              <a:pPr algn="just" fontAlgn="base"/>
              <a:r>
                <a:rPr lang="it-IT" sz="2000" i="1" dirty="0">
                  <a:solidFill>
                    <a:srgbClr val="000000"/>
                  </a:solidFill>
                </a:rPr>
                <a:t>"</a:t>
              </a:r>
              <a:r>
                <a:rPr lang="it-IT" sz="2000" i="1" dirty="0"/>
                <a:t>Con le auto elettriche, il 35% dei posti di lavoro a rischio</a:t>
              </a:r>
              <a:r>
                <a:rPr lang="it-IT" sz="2000" i="1" dirty="0">
                  <a:solidFill>
                    <a:srgbClr val="000000"/>
                  </a:solidFill>
                </a:rPr>
                <a:t>"</a:t>
              </a:r>
            </a:p>
            <a:p>
              <a:pPr algn="just" fontAlgn="base"/>
              <a:r>
                <a:rPr lang="it-IT" sz="1600" dirty="0">
                  <a:solidFill>
                    <a:srgbClr val="000000"/>
                  </a:solidFill>
                  <a:effectLst/>
                </a:rPr>
                <a:t>ANSA Motori, 16 novembre 2022 </a:t>
              </a:r>
              <a:endParaRPr lang="it-IT" sz="1600" dirty="0">
                <a:effectLst/>
              </a:endParaRPr>
            </a:p>
          </p:txBody>
        </p:sp>
        <p:grpSp>
          <p:nvGrpSpPr>
            <p:cNvPr id="22" name="Gruppo 21">
              <a:extLst>
                <a:ext uri="{FF2B5EF4-FFF2-40B4-BE49-F238E27FC236}">
                  <a16:creationId xmlns:a16="http://schemas.microsoft.com/office/drawing/2014/main" id="{914646A8-7C0A-40ED-AF76-872232BFF49F}"/>
                </a:ext>
              </a:extLst>
            </p:cNvPr>
            <p:cNvGrpSpPr/>
            <p:nvPr/>
          </p:nvGrpSpPr>
          <p:grpSpPr>
            <a:xfrm>
              <a:off x="234000" y="1299807"/>
              <a:ext cx="1633303" cy="854411"/>
              <a:chOff x="234000" y="2747653"/>
              <a:chExt cx="1633303" cy="854411"/>
            </a:xfrm>
          </p:grpSpPr>
          <p:pic>
            <p:nvPicPr>
              <p:cNvPr id="23" name="Picture 4" descr="Ambiente: cosa fa bene e cosa fa male alla Terra">
                <a:extLst>
                  <a:ext uri="{FF2B5EF4-FFF2-40B4-BE49-F238E27FC236}">
                    <a16:creationId xmlns:a16="http://schemas.microsoft.com/office/drawing/2014/main" id="{B53D91F9-D3B2-435D-8C4D-97EE37F1E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00" y="2747653"/>
                <a:ext cx="1116000" cy="6114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Persone con Parkinson – Parkinson Live">
                <a:extLst>
                  <a:ext uri="{FF2B5EF4-FFF2-40B4-BE49-F238E27FC236}">
                    <a16:creationId xmlns:a16="http://schemas.microsoft.com/office/drawing/2014/main" id="{51AF9B75-E86B-4566-9583-B62826B00E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1848" b="98"/>
              <a:stretch/>
            </p:blipFill>
            <p:spPr bwMode="auto">
              <a:xfrm>
                <a:off x="751303" y="2990661"/>
                <a:ext cx="1116000" cy="611403"/>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ttangolo 24">
              <a:extLst>
                <a:ext uri="{FF2B5EF4-FFF2-40B4-BE49-F238E27FC236}">
                  <a16:creationId xmlns:a16="http://schemas.microsoft.com/office/drawing/2014/main" id="{1AABFCA6-CBB5-4600-9C7C-CED8068A09AB}"/>
                </a:ext>
              </a:extLst>
            </p:cNvPr>
            <p:cNvSpPr/>
            <p:nvPr/>
          </p:nvSpPr>
          <p:spPr>
            <a:xfrm>
              <a:off x="2160000" y="1906893"/>
              <a:ext cx="6618159" cy="1015663"/>
            </a:xfrm>
            <a:prstGeom prst="rect">
              <a:avLst/>
            </a:prstGeom>
          </p:spPr>
          <p:txBody>
            <a:bodyPr wrap="square">
              <a:spAutoFit/>
            </a:bodyPr>
            <a:lstStyle/>
            <a:p>
              <a:pPr fontAlgn="base"/>
              <a:r>
                <a:rPr lang="it-IT" sz="2400" b="1" i="1" dirty="0">
                  <a:solidFill>
                    <a:srgbClr val="00B050"/>
                  </a:solidFill>
                </a:rPr>
                <a:t>Sociale </a:t>
              </a:r>
              <a:r>
                <a:rPr lang="it-IT" sz="2400" i="1" dirty="0">
                  <a:solidFill>
                    <a:srgbClr val="000000"/>
                  </a:solidFill>
                </a:rPr>
                <a:t>vs </a:t>
              </a:r>
              <a:r>
                <a:rPr lang="it-IT" sz="2400" b="1" i="1" dirty="0">
                  <a:solidFill>
                    <a:srgbClr val="FF0000"/>
                  </a:solidFill>
                </a:rPr>
                <a:t>Ambiente</a:t>
              </a:r>
              <a:r>
                <a:rPr lang="it-IT" sz="2400" i="1" dirty="0">
                  <a:solidFill>
                    <a:srgbClr val="000000"/>
                  </a:solidFill>
                </a:rPr>
                <a:t> </a:t>
              </a:r>
              <a:r>
                <a:rPr lang="it-IT" sz="2000" i="1" dirty="0">
                  <a:solidFill>
                    <a:srgbClr val="000000"/>
                  </a:solidFill>
                </a:rPr>
                <a:t>"</a:t>
              </a:r>
              <a:r>
                <a:rPr lang="it-IT" sz="2000" i="1" dirty="0">
                  <a:solidFill>
                    <a:srgbClr val="131313"/>
                  </a:solidFill>
                </a:rPr>
                <a:t>Il consumo di carne sta uccidendo il pianeta</a:t>
              </a:r>
              <a:r>
                <a:rPr lang="it-IT" sz="2000" i="1" dirty="0">
                  <a:solidFill>
                    <a:srgbClr val="000000"/>
                  </a:solidFill>
                </a:rPr>
                <a:t>"</a:t>
              </a:r>
            </a:p>
            <a:p>
              <a:pPr fontAlgn="base"/>
              <a:r>
                <a:rPr lang="it-IT" sz="1600" dirty="0" err="1">
                  <a:solidFill>
                    <a:srgbClr val="000000"/>
                  </a:solidFill>
                  <a:effectLst/>
                </a:rPr>
                <a:t>Animal</a:t>
              </a:r>
              <a:r>
                <a:rPr lang="it-IT" sz="1600" dirty="0">
                  <a:solidFill>
                    <a:srgbClr val="000000"/>
                  </a:solidFill>
                  <a:effectLst/>
                </a:rPr>
                <a:t> </a:t>
              </a:r>
              <a:r>
                <a:rPr lang="it-IT" sz="1600" dirty="0" err="1">
                  <a:solidFill>
                    <a:srgbClr val="000000"/>
                  </a:solidFill>
                  <a:effectLst/>
                </a:rPr>
                <a:t>Equality</a:t>
              </a:r>
              <a:r>
                <a:rPr lang="it-IT" sz="1600" dirty="0">
                  <a:solidFill>
                    <a:srgbClr val="000000"/>
                  </a:solidFill>
                  <a:effectLst/>
                </a:rPr>
                <a:t>, 12 marzo 2022 </a:t>
              </a:r>
              <a:endParaRPr lang="it-IT" sz="1600" dirty="0">
                <a:effectLst/>
              </a:endParaRPr>
            </a:p>
          </p:txBody>
        </p:sp>
      </p:grpSp>
      <p:grpSp>
        <p:nvGrpSpPr>
          <p:cNvPr id="3" name="Gruppo 2">
            <a:extLst>
              <a:ext uri="{FF2B5EF4-FFF2-40B4-BE49-F238E27FC236}">
                <a16:creationId xmlns:a16="http://schemas.microsoft.com/office/drawing/2014/main" id="{1F33A70B-B612-4176-A32C-6839D0CEB12F}"/>
              </a:ext>
            </a:extLst>
          </p:cNvPr>
          <p:cNvGrpSpPr/>
          <p:nvPr/>
        </p:nvGrpSpPr>
        <p:grpSpPr>
          <a:xfrm>
            <a:off x="233999" y="3182984"/>
            <a:ext cx="8544160" cy="1323439"/>
            <a:chOff x="233999" y="3347874"/>
            <a:chExt cx="8544160" cy="1323439"/>
          </a:xfrm>
        </p:grpSpPr>
        <p:sp>
          <p:nvSpPr>
            <p:cNvPr id="26" name="Rettangolo 25">
              <a:extLst>
                <a:ext uri="{FF2B5EF4-FFF2-40B4-BE49-F238E27FC236}">
                  <a16:creationId xmlns:a16="http://schemas.microsoft.com/office/drawing/2014/main" id="{334B2F9F-BC55-47AF-89A9-0C0427DD427D}"/>
                </a:ext>
              </a:extLst>
            </p:cNvPr>
            <p:cNvSpPr/>
            <p:nvPr/>
          </p:nvSpPr>
          <p:spPr>
            <a:xfrm>
              <a:off x="2160000" y="3347874"/>
              <a:ext cx="6618159" cy="1323439"/>
            </a:xfrm>
            <a:prstGeom prst="rect">
              <a:avLst/>
            </a:prstGeom>
          </p:spPr>
          <p:txBody>
            <a:bodyPr wrap="square">
              <a:spAutoFit/>
            </a:bodyPr>
            <a:lstStyle/>
            <a:p>
              <a:pPr algn="just"/>
              <a:r>
                <a:rPr lang="it-IT" sz="2400" b="1" i="1" dirty="0">
                  <a:solidFill>
                    <a:srgbClr val="00B050"/>
                  </a:solidFill>
                  <a:latin typeface="Eugenio Text"/>
                </a:rPr>
                <a:t>Ambiente</a:t>
              </a:r>
              <a:r>
                <a:rPr lang="it-IT" sz="2400" i="1" dirty="0">
                  <a:solidFill>
                    <a:srgbClr val="000000"/>
                  </a:solidFill>
                  <a:latin typeface="Eugenio Text"/>
                </a:rPr>
                <a:t> vs </a:t>
              </a:r>
              <a:r>
                <a:rPr lang="it-IT" sz="2400" b="1" i="1" dirty="0">
                  <a:solidFill>
                    <a:srgbClr val="FF0000"/>
                  </a:solidFill>
                  <a:latin typeface="Eugenio Text"/>
                </a:rPr>
                <a:t>Ambiente</a:t>
              </a:r>
            </a:p>
            <a:p>
              <a:pPr algn="just"/>
              <a:r>
                <a:rPr lang="it-IT" sz="2000" i="1" dirty="0">
                  <a:solidFill>
                    <a:srgbClr val="000000"/>
                  </a:solidFill>
                </a:rPr>
                <a:t>Italia Nostra lancia l'allarme per l'installazione di pale eoliche nel bosco: "Inevitabile l'abbattimento di 4 mila alberi tutelati"</a:t>
              </a:r>
            </a:p>
            <a:p>
              <a:pPr algn="just"/>
              <a:r>
                <a:rPr lang="it-IT" sz="1600" dirty="0">
                  <a:solidFill>
                    <a:srgbClr val="000000"/>
                  </a:solidFill>
                </a:rPr>
                <a:t>La Repubblica, 25 gennaio 2022</a:t>
              </a:r>
              <a:endParaRPr lang="it-IT" sz="1600" dirty="0"/>
            </a:p>
          </p:txBody>
        </p:sp>
        <p:pic>
          <p:nvPicPr>
            <p:cNvPr id="27" name="Picture 2" descr="Ambiente vs natura – Ricognizioni">
              <a:extLst>
                <a:ext uri="{FF2B5EF4-FFF2-40B4-BE49-F238E27FC236}">
                  <a16:creationId xmlns:a16="http://schemas.microsoft.com/office/drawing/2014/main" id="{5DA63921-057D-4FD4-8D11-6BBCC367BA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9" y="3507656"/>
              <a:ext cx="1633303" cy="9375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po 8">
            <a:extLst>
              <a:ext uri="{FF2B5EF4-FFF2-40B4-BE49-F238E27FC236}">
                <a16:creationId xmlns:a16="http://schemas.microsoft.com/office/drawing/2014/main" id="{A2EACCEA-35B4-4222-837A-07935CE6AF01}"/>
              </a:ext>
            </a:extLst>
          </p:cNvPr>
          <p:cNvGrpSpPr/>
          <p:nvPr/>
        </p:nvGrpSpPr>
        <p:grpSpPr>
          <a:xfrm>
            <a:off x="234000" y="4611887"/>
            <a:ext cx="8544159" cy="1447911"/>
            <a:chOff x="234000" y="4551927"/>
            <a:chExt cx="8544159" cy="1447911"/>
          </a:xfrm>
        </p:grpSpPr>
        <p:sp>
          <p:nvSpPr>
            <p:cNvPr id="28" name="Rettangolo 27">
              <a:extLst>
                <a:ext uri="{FF2B5EF4-FFF2-40B4-BE49-F238E27FC236}">
                  <a16:creationId xmlns:a16="http://schemas.microsoft.com/office/drawing/2014/main" id="{5E2AFC5C-F392-48BE-8EB8-7CD5D297B937}"/>
                </a:ext>
              </a:extLst>
            </p:cNvPr>
            <p:cNvSpPr/>
            <p:nvPr/>
          </p:nvSpPr>
          <p:spPr>
            <a:xfrm>
              <a:off x="2160000" y="4676399"/>
              <a:ext cx="6618159" cy="1323439"/>
            </a:xfrm>
            <a:prstGeom prst="rect">
              <a:avLst/>
            </a:prstGeom>
          </p:spPr>
          <p:txBody>
            <a:bodyPr wrap="square">
              <a:spAutoFit/>
            </a:bodyPr>
            <a:lstStyle/>
            <a:p>
              <a:pPr algn="just" fontAlgn="base"/>
              <a:r>
                <a:rPr lang="it-IT" sz="2400" b="1" i="1" dirty="0">
                  <a:solidFill>
                    <a:srgbClr val="00B050"/>
                  </a:solidFill>
                </a:rPr>
                <a:t>Ambiente</a:t>
              </a:r>
              <a:r>
                <a:rPr lang="it-IT" sz="2400" i="1" dirty="0">
                  <a:solidFill>
                    <a:srgbClr val="000000"/>
                  </a:solidFill>
                </a:rPr>
                <a:t> e </a:t>
              </a:r>
              <a:r>
                <a:rPr lang="it-IT" sz="2400" b="1" i="1" dirty="0">
                  <a:solidFill>
                    <a:srgbClr val="00B050"/>
                  </a:solidFill>
                </a:rPr>
                <a:t>Sociale </a:t>
              </a:r>
              <a:r>
                <a:rPr lang="it-IT" sz="2400" dirty="0"/>
                <a:t>vs</a:t>
              </a:r>
              <a:r>
                <a:rPr lang="it-IT" sz="2400" b="1" i="1" dirty="0">
                  <a:solidFill>
                    <a:srgbClr val="00B050"/>
                  </a:solidFill>
                </a:rPr>
                <a:t> </a:t>
              </a:r>
              <a:r>
                <a:rPr lang="it-IT" sz="2400" b="1" i="1" dirty="0" err="1">
                  <a:solidFill>
                    <a:srgbClr val="FF0000"/>
                  </a:solidFill>
                </a:rPr>
                <a:t>Governance</a:t>
              </a:r>
              <a:endParaRPr lang="it-IT" sz="2400" b="1" i="1" dirty="0">
                <a:solidFill>
                  <a:srgbClr val="FF0000"/>
                </a:solidFill>
              </a:endParaRPr>
            </a:p>
            <a:p>
              <a:pPr algn="just"/>
              <a:r>
                <a:rPr lang="it-IT" sz="2000" i="1" dirty="0">
                  <a:solidFill>
                    <a:srgbClr val="000000"/>
                  </a:solidFill>
                </a:rPr>
                <a:t>"L</a:t>
              </a:r>
              <a:r>
                <a:rPr lang="it-IT" sz="2000" i="1" dirty="0"/>
                <a:t>a folle </a:t>
              </a:r>
              <a:r>
                <a:rPr lang="it-IT" sz="2000" i="1" dirty="0" err="1"/>
                <a:t>governance</a:t>
              </a:r>
              <a:r>
                <a:rPr lang="it-IT" sz="2000" i="1" dirty="0"/>
                <a:t> di </a:t>
              </a:r>
              <a:r>
                <a:rPr lang="it-IT" sz="2000" i="1" dirty="0" err="1"/>
                <a:t>Elon</a:t>
              </a:r>
              <a:r>
                <a:rPr lang="it-IT" sz="2000" i="1" dirty="0"/>
                <a:t> </a:t>
              </a:r>
              <a:r>
                <a:rPr lang="it-IT" sz="2000" i="1" dirty="0" err="1"/>
                <a:t>Musk</a:t>
              </a:r>
              <a:r>
                <a:rPr lang="it-IT" sz="2000" i="1" dirty="0"/>
                <a:t> non impedisce il successo di Tesla, Starlink e </a:t>
              </a:r>
              <a:r>
                <a:rPr lang="it-IT" sz="2000" i="1" dirty="0" err="1"/>
                <a:t>SpaceX</a:t>
              </a:r>
              <a:r>
                <a:rPr lang="it-IT" sz="2000" i="1" dirty="0">
                  <a:solidFill>
                    <a:srgbClr val="000000"/>
                  </a:solidFill>
                </a:rPr>
                <a:t>"</a:t>
              </a:r>
            </a:p>
            <a:p>
              <a:pPr algn="just" fontAlgn="base"/>
              <a:r>
                <a:rPr lang="it-IT" sz="1600" dirty="0">
                  <a:solidFill>
                    <a:srgbClr val="000000"/>
                  </a:solidFill>
                  <a:effectLst/>
                </a:rPr>
                <a:t>Quotidiano nazionale, 13 dicembre 2021</a:t>
              </a:r>
              <a:endParaRPr lang="it-IT" sz="1600" dirty="0">
                <a:effectLst/>
              </a:endParaRPr>
            </a:p>
          </p:txBody>
        </p:sp>
        <p:grpSp>
          <p:nvGrpSpPr>
            <p:cNvPr id="29" name="Gruppo 28">
              <a:extLst>
                <a:ext uri="{FF2B5EF4-FFF2-40B4-BE49-F238E27FC236}">
                  <a16:creationId xmlns:a16="http://schemas.microsoft.com/office/drawing/2014/main" id="{FF3C5C38-2203-4A19-AEDA-6041D8C76FAA}"/>
                </a:ext>
              </a:extLst>
            </p:cNvPr>
            <p:cNvGrpSpPr/>
            <p:nvPr/>
          </p:nvGrpSpPr>
          <p:grpSpPr>
            <a:xfrm>
              <a:off x="234000" y="4551927"/>
              <a:ext cx="1633303" cy="854411"/>
              <a:chOff x="234000" y="2747653"/>
              <a:chExt cx="1633303" cy="854411"/>
            </a:xfrm>
          </p:grpSpPr>
          <p:pic>
            <p:nvPicPr>
              <p:cNvPr id="30" name="Picture 4" descr="Ambiente: cosa fa bene e cosa fa male alla Terra">
                <a:extLst>
                  <a:ext uri="{FF2B5EF4-FFF2-40B4-BE49-F238E27FC236}">
                    <a16:creationId xmlns:a16="http://schemas.microsoft.com/office/drawing/2014/main" id="{7AEEE835-64DC-4166-9CD4-E0219EA77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00" y="2747653"/>
                <a:ext cx="1116000" cy="61140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Persone con Parkinson – Parkinson Live">
                <a:extLst>
                  <a:ext uri="{FF2B5EF4-FFF2-40B4-BE49-F238E27FC236}">
                    <a16:creationId xmlns:a16="http://schemas.microsoft.com/office/drawing/2014/main" id="{52F7487C-C343-4BEC-86D2-C08C3638F2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1848" b="98"/>
              <a:stretch/>
            </p:blipFill>
            <p:spPr bwMode="auto">
              <a:xfrm>
                <a:off x="751303" y="2990661"/>
                <a:ext cx="1116000" cy="611403"/>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10" descr="This Is How To Transition From Manager To Leader">
              <a:extLst>
                <a:ext uri="{FF2B5EF4-FFF2-40B4-BE49-F238E27FC236}">
                  <a16:creationId xmlns:a16="http://schemas.microsoft.com/office/drawing/2014/main" id="{894182F8-70B0-487A-BFC5-ECF82EB098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000" y="5343346"/>
              <a:ext cx="919672" cy="61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4003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11DFE1C-76C0-499D-B1B5-9A3543217596}"/>
              </a:ext>
            </a:extLst>
          </p:cNvPr>
          <p:cNvSpPr/>
          <p:nvPr/>
        </p:nvSpPr>
        <p:spPr>
          <a:xfrm>
            <a:off x="2244862" y="1747443"/>
            <a:ext cx="5818146" cy="4016863"/>
          </a:xfrm>
          <a:custGeom>
            <a:avLst/>
            <a:gdLst>
              <a:gd name="connsiteX0" fmla="*/ 234781 w 6049889"/>
              <a:gd name="connsiteY0" fmla="*/ 1767282 h 4016863"/>
              <a:gd name="connsiteX1" fmla="*/ 1530181 w 6049889"/>
              <a:gd name="connsiteY1" fmla="*/ 205182 h 4016863"/>
              <a:gd name="connsiteX2" fmla="*/ 4968706 w 6049889"/>
              <a:gd name="connsiteY2" fmla="*/ 148032 h 4016863"/>
              <a:gd name="connsiteX3" fmla="*/ 5873581 w 6049889"/>
              <a:gd name="connsiteY3" fmla="*/ 1405332 h 4016863"/>
              <a:gd name="connsiteX4" fmla="*/ 1901656 w 6049889"/>
              <a:gd name="connsiteY4" fmla="*/ 2672157 h 4016863"/>
              <a:gd name="connsiteX5" fmla="*/ 15706 w 6049889"/>
              <a:gd name="connsiteY5" fmla="*/ 2843607 h 4016863"/>
              <a:gd name="connsiteX6" fmla="*/ 1120606 w 6049889"/>
              <a:gd name="connsiteY6" fmla="*/ 3738957 h 4016863"/>
              <a:gd name="connsiteX7" fmla="*/ 3187531 w 6049889"/>
              <a:gd name="connsiteY7" fmla="*/ 4015182 h 4016863"/>
              <a:gd name="connsiteX8" fmla="*/ 5330656 w 6049889"/>
              <a:gd name="connsiteY8" fmla="*/ 3643707 h 401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Un percorso verso la sostenibilità</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35</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Rettangolo con angoli arrotondati 30">
            <a:extLst>
              <a:ext uri="{FF2B5EF4-FFF2-40B4-BE49-F238E27FC236}">
                <a16:creationId xmlns:a16="http://schemas.microsoft.com/office/drawing/2014/main" id="{8442A7BD-4ED3-43DB-A3A5-2B1171BABB35}"/>
              </a:ext>
            </a:extLst>
          </p:cNvPr>
          <p:cNvSpPr/>
          <p:nvPr/>
        </p:nvSpPr>
        <p:spPr>
          <a:xfrm>
            <a:off x="138687" y="2839371"/>
            <a:ext cx="1436455" cy="1524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Riassunto delle puntate precedenti</a:t>
            </a:r>
          </a:p>
        </p:txBody>
      </p:sp>
      <p:grpSp>
        <p:nvGrpSpPr>
          <p:cNvPr id="48" name="Gruppo 47">
            <a:extLst>
              <a:ext uri="{FF2B5EF4-FFF2-40B4-BE49-F238E27FC236}">
                <a16:creationId xmlns:a16="http://schemas.microsoft.com/office/drawing/2014/main" id="{76F6C847-B02D-4256-9971-EA9EC88CFE6A}"/>
              </a:ext>
            </a:extLst>
          </p:cNvPr>
          <p:cNvGrpSpPr/>
          <p:nvPr/>
        </p:nvGrpSpPr>
        <p:grpSpPr>
          <a:xfrm>
            <a:off x="1663093" y="3033729"/>
            <a:ext cx="559009" cy="1049533"/>
            <a:chOff x="2109687" y="3185523"/>
            <a:chExt cx="559009" cy="1049533"/>
          </a:xfrm>
        </p:grpSpPr>
        <p:pic>
          <p:nvPicPr>
            <p:cNvPr id="49" name="Immagine 48">
              <a:extLst>
                <a:ext uri="{FF2B5EF4-FFF2-40B4-BE49-F238E27FC236}">
                  <a16:creationId xmlns:a16="http://schemas.microsoft.com/office/drawing/2014/main" id="{C89AE074-6E8C-4F90-8ED4-2D7F9A17A37B}"/>
                </a:ext>
              </a:extLst>
            </p:cNvPr>
            <p:cNvPicPr>
              <a:picLocks noChangeAspect="1"/>
            </p:cNvPicPr>
            <p:nvPr/>
          </p:nvPicPr>
          <p:blipFill rotWithShape="1">
            <a:blip r:embed="rId4">
              <a:extLst>
                <a:ext uri="{28A0092B-C50C-407E-A947-70E740481C1C}">
                  <a14:useLocalDpi xmlns:a14="http://schemas.microsoft.com/office/drawing/2010/main" val="0"/>
                </a:ext>
              </a:extLst>
            </a:blip>
            <a:srcRect l="33543" r="35302" b="9357"/>
            <a:stretch/>
          </p:blipFill>
          <p:spPr>
            <a:xfrm>
              <a:off x="2109687" y="3185523"/>
              <a:ext cx="332646" cy="1044000"/>
            </a:xfrm>
            <a:prstGeom prst="rect">
              <a:avLst/>
            </a:prstGeom>
          </p:spPr>
        </p:pic>
        <p:pic>
          <p:nvPicPr>
            <p:cNvPr id="50" name="Immagine 49">
              <a:extLst>
                <a:ext uri="{FF2B5EF4-FFF2-40B4-BE49-F238E27FC236}">
                  <a16:creationId xmlns:a16="http://schemas.microsoft.com/office/drawing/2014/main" id="{456DA617-332B-41A8-8BAD-3680FC2465E9}"/>
                </a:ext>
              </a:extLst>
            </p:cNvPr>
            <p:cNvPicPr>
              <a:picLocks noChangeAspect="1"/>
            </p:cNvPicPr>
            <p:nvPr/>
          </p:nvPicPr>
          <p:blipFill rotWithShape="1">
            <a:blip r:embed="rId5">
              <a:extLst>
                <a:ext uri="{28A0092B-C50C-407E-A947-70E740481C1C}">
                  <a14:useLocalDpi xmlns:a14="http://schemas.microsoft.com/office/drawing/2010/main" val="0"/>
                </a:ext>
              </a:extLst>
            </a:blip>
            <a:srcRect l="14097" t="4421" r="31999" b="4920"/>
            <a:stretch/>
          </p:blipFill>
          <p:spPr>
            <a:xfrm>
              <a:off x="2390779" y="3263056"/>
              <a:ext cx="277917" cy="972000"/>
            </a:xfrm>
            <a:prstGeom prst="rect">
              <a:avLst/>
            </a:prstGeom>
          </p:spPr>
        </p:pic>
      </p:grpSp>
      <p:sp>
        <p:nvSpPr>
          <p:cNvPr id="11" name="Rettangolo con angoli arrotondati 10">
            <a:extLst>
              <a:ext uri="{FF2B5EF4-FFF2-40B4-BE49-F238E27FC236}">
                <a16:creationId xmlns:a16="http://schemas.microsoft.com/office/drawing/2014/main" id="{C84570C9-12C5-4DCC-ABDE-0FFDA9D537DC}"/>
              </a:ext>
            </a:extLst>
          </p:cNvPr>
          <p:cNvSpPr/>
          <p:nvPr/>
        </p:nvSpPr>
        <p:spPr>
          <a:xfrm>
            <a:off x="2464409" y="1261443"/>
            <a:ext cx="1292403" cy="972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ATTIVE</a:t>
            </a:r>
          </a:p>
        </p:txBody>
      </p:sp>
      <p:sp>
        <p:nvSpPr>
          <p:cNvPr id="52" name="Rettangolo con angoli arrotondati 51">
            <a:extLst>
              <a:ext uri="{FF2B5EF4-FFF2-40B4-BE49-F238E27FC236}">
                <a16:creationId xmlns:a16="http://schemas.microsoft.com/office/drawing/2014/main" id="{8575E6B8-292C-4C15-AFEB-2C068554C8AA}"/>
              </a:ext>
            </a:extLst>
          </p:cNvPr>
          <p:cNvSpPr/>
          <p:nvPr/>
        </p:nvSpPr>
        <p:spPr>
          <a:xfrm>
            <a:off x="2740503" y="2470314"/>
            <a:ext cx="1423441" cy="972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PASSIVE</a:t>
            </a:r>
          </a:p>
        </p:txBody>
      </p:sp>
      <p:sp>
        <p:nvSpPr>
          <p:cNvPr id="53" name="Rettangolo con angoli arrotondati 52">
            <a:extLst>
              <a:ext uri="{FF2B5EF4-FFF2-40B4-BE49-F238E27FC236}">
                <a16:creationId xmlns:a16="http://schemas.microsoft.com/office/drawing/2014/main" id="{3F5C6A76-A7E7-44DF-A9BA-1289A4EEE702}"/>
              </a:ext>
            </a:extLst>
          </p:cNvPr>
          <p:cNvSpPr/>
          <p:nvPr/>
        </p:nvSpPr>
        <p:spPr>
          <a:xfrm>
            <a:off x="4737873" y="1095380"/>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Guardiamo la REALTA’</a:t>
            </a:r>
          </a:p>
        </p:txBody>
      </p:sp>
      <p:sp>
        <p:nvSpPr>
          <p:cNvPr id="54" name="Rettangolo con angoli arrotondati 53">
            <a:extLst>
              <a:ext uri="{FF2B5EF4-FFF2-40B4-BE49-F238E27FC236}">
                <a16:creationId xmlns:a16="http://schemas.microsoft.com/office/drawing/2014/main" id="{589B0DE1-31E3-4999-8DDC-C8BE4252A657}"/>
              </a:ext>
            </a:extLst>
          </p:cNvPr>
          <p:cNvSpPr/>
          <p:nvPr/>
        </p:nvSpPr>
        <p:spPr>
          <a:xfrm>
            <a:off x="7294994" y="1812598"/>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e ATTENZIONI</a:t>
            </a:r>
          </a:p>
        </p:txBody>
      </p:sp>
      <p:pic>
        <p:nvPicPr>
          <p:cNvPr id="57" name="Picture 14" descr="Commissione di Diritto Bancario e del Terzo Settore">
            <a:extLst>
              <a:ext uri="{FF2B5EF4-FFF2-40B4-BE49-F238E27FC236}">
                <a16:creationId xmlns:a16="http://schemas.microsoft.com/office/drawing/2014/main" id="{86BE082A-C7D4-4CBA-965D-213433A3D5F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1778" y1="36444" x2="41778" y2="36444"/>
                        <a14:foregroundMark x1="41333" y1="28444" x2="41333" y2="28444"/>
                        <a14:foregroundMark x1="51111" y1="17778" x2="51111" y2="17778"/>
                        <a14:foregroundMark x1="72000" y1="16444" x2="72000" y2="16444"/>
                        <a14:foregroundMark x1="83556" y1="72444" x2="83556" y2="72444"/>
                        <a14:foregroundMark x1="32444" y1="89778" x2="32444" y2="89778"/>
                        <a14:foregroundMark x1="64000" y1="24444" x2="64000" y2="24444"/>
                        <a14:foregroundMark x1="59111" y1="26667" x2="59111" y2="26667"/>
                        <a14:foregroundMark x1="48444" y1="24889" x2="48444" y2="24889"/>
                        <a14:foregroundMark x1="60444" y1="17333" x2="60444" y2="17333"/>
                        <a14:foregroundMark x1="68889" y1="30667" x2="68889" y2="30667"/>
                        <a14:foregroundMark x1="60444" y1="31556" x2="60444" y2="31556"/>
                        <a14:foregroundMark x1="52444" y1="28889" x2="52444" y2="28889"/>
                        <a14:foregroundMark x1="53778" y1="23111" x2="53778" y2="23111"/>
                        <a14:foregroundMark x1="77333" y1="52444" x2="77333" y2="52444"/>
                        <a14:foregroundMark x1="80444" y1="66222" x2="79556" y2="66222"/>
                        <a14:foregroundMark x1="70222" y1="64000" x2="70222" y2="64000"/>
                        <a14:foregroundMark x1="73778" y1="48444" x2="73778" y2="48444"/>
                        <a14:foregroundMark x1="72444" y1="55556" x2="73778" y2="57778"/>
                        <a14:foregroundMark x1="81778" y1="60000" x2="81778" y2="60000"/>
                        <a14:foregroundMark x1="77333" y1="63111" x2="77333" y2="63111"/>
                        <a14:foregroundMark x1="66222" y1="63556" x2="66222" y2="63556"/>
                        <a14:foregroundMark x1="70222" y1="54222" x2="70222" y2="54222"/>
                        <a14:foregroundMark x1="73333" y1="52444" x2="73333" y2="52444"/>
                        <a14:foregroundMark x1="71111" y1="46667" x2="71111" y2="46667"/>
                        <a14:foregroundMark x1="72889" y1="59556" x2="72889" y2="59556"/>
                        <a14:foregroundMark x1="73333" y1="74222" x2="73333" y2="74222"/>
                        <a14:foregroundMark x1="73778" y1="79111" x2="73778" y2="79111"/>
                        <a14:foregroundMark x1="67556" y1="79556" x2="67556" y2="79556"/>
                        <a14:foregroundMark x1="53333" y1="73778" x2="53333" y2="73778"/>
                        <a14:foregroundMark x1="48444" y1="73333" x2="48444" y2="73333"/>
                        <a14:foregroundMark x1="38667" y1="68889" x2="38667" y2="68889"/>
                        <a14:foregroundMark x1="33778" y1="62222" x2="33778" y2="62222"/>
                        <a14:foregroundMark x1="35556" y1="67111" x2="35556" y2="67111"/>
                        <a14:foregroundMark x1="37778" y1="75111" x2="37778" y2="75111"/>
                        <a14:foregroundMark x1="37778" y1="81778" x2="37778" y2="81778"/>
                        <a14:foregroundMark x1="44000" y1="78222" x2="44000" y2="78222"/>
                        <a14:foregroundMark x1="46667" y1="71556" x2="46667" y2="71556"/>
                        <a14:foregroundMark x1="43556" y1="68000" x2="43556" y2="68000"/>
                        <a14:foregroundMark x1="30667" y1="72889" x2="30667" y2="72889"/>
                        <a14:foregroundMark x1="23556" y1="67556" x2="23556" y2="67556"/>
                        <a14:foregroundMark x1="22667" y1="74667" x2="22667" y2="74667"/>
                        <a14:foregroundMark x1="28000" y1="39556" x2="28000" y2="39556"/>
                        <a14:foregroundMark x1="31556" y1="37333" x2="31556" y2="37333"/>
                        <a14:foregroundMark x1="30222" y1="50222" x2="30222" y2="50222"/>
                        <a14:foregroundMark x1="22222" y1="54667" x2="22222" y2="54667"/>
                        <a14:foregroundMark x1="26667" y1="44889" x2="26667" y2="44889"/>
                        <a14:foregroundMark x1="19111" y1="39556" x2="19111" y2="39556"/>
                        <a14:foregroundMark x1="13333" y1="33778" x2="13333" y2="33778"/>
                        <a14:foregroundMark x1="20000" y1="24889" x2="20000" y2="24889"/>
                        <a14:foregroundMark x1="26222" y1="24000" x2="26222" y2="24000"/>
                        <a14:foregroundMark x1="32000" y1="21778" x2="32000" y2="21778"/>
                        <a14:foregroundMark x1="38667" y1="25333" x2="38667" y2="25333"/>
                        <a14:foregroundMark x1="37778" y1="30667" x2="37778" y2="30667"/>
                        <a14:foregroundMark x1="63111" y1="18667" x2="63111" y2="18667"/>
                        <a14:foregroundMark x1="61333" y1="23111" x2="61333" y2="23111"/>
                        <a14:foregroundMark x1="72889" y1="20000" x2="72889" y2="20000"/>
                        <a14:foregroundMark x1="77333" y1="32444" x2="77333" y2="32444"/>
                      </a14:backgroundRemoval>
                    </a14:imgEffect>
                  </a14:imgLayer>
                </a14:imgProps>
              </a:ext>
              <a:ext uri="{28A0092B-C50C-407E-A947-70E740481C1C}">
                <a14:useLocalDpi xmlns:a14="http://schemas.microsoft.com/office/drawing/2010/main" val="0"/>
              </a:ext>
            </a:extLst>
          </a:blip>
          <a:srcRect/>
          <a:stretch>
            <a:fillRect/>
          </a:stretch>
        </p:blipFill>
        <p:spPr bwMode="auto">
          <a:xfrm>
            <a:off x="4230524" y="3755874"/>
            <a:ext cx="828519" cy="8285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Pin su simboli">
            <a:extLst>
              <a:ext uri="{FF2B5EF4-FFF2-40B4-BE49-F238E27FC236}">
                <a16:creationId xmlns:a16="http://schemas.microsoft.com/office/drawing/2014/main" id="{514D4D4C-2AF0-4BAC-9A88-548BBE43B8D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222" b="98667" l="9778" r="89778">
                        <a14:foregroundMark x1="19556" y1="95556" x2="19556" y2="95556"/>
                        <a14:foregroundMark x1="82222" y1="98667" x2="82222" y2="98667"/>
                        <a14:foregroundMark x1="62222" y1="8444" x2="62222" y2="8444"/>
                        <a14:foregroundMark x1="39556" y1="6222" x2="39556" y2="6222"/>
                        <a14:foregroundMark x1="27111" y1="71556" x2="27111" y2="71556"/>
                        <a14:foregroundMark x1="24889" y1="69778" x2="24889" y2="69778"/>
                        <a14:foregroundMark x1="42222" y1="69333" x2="42222" y2="69333"/>
                        <a14:foregroundMark x1="58667" y1="69778" x2="58667" y2="69778"/>
                        <a14:foregroundMark x1="72889" y1="68889" x2="72889" y2="68889"/>
                        <a14:foregroundMark x1="70222" y1="95111" x2="70222" y2="95111"/>
                        <a14:foregroundMark x1="73778" y1="92889" x2="73778" y2="92889"/>
                        <a14:foregroundMark x1="63111" y1="94222" x2="63111" y2="94222"/>
                      </a14:backgroundRemoval>
                    </a14:imgEffect>
                  </a14:imgLayer>
                </a14:imgProps>
              </a:ext>
              <a:ext uri="{28A0092B-C50C-407E-A947-70E740481C1C}">
                <a14:useLocalDpi xmlns:a14="http://schemas.microsoft.com/office/drawing/2010/main" val="0"/>
              </a:ext>
            </a:extLst>
          </a:blip>
          <a:srcRect/>
          <a:stretch>
            <a:fillRect/>
          </a:stretch>
        </p:blipFill>
        <p:spPr bwMode="auto">
          <a:xfrm>
            <a:off x="5250113" y="3401873"/>
            <a:ext cx="737254" cy="737254"/>
          </a:xfrm>
          <a:prstGeom prst="rect">
            <a:avLst/>
          </a:prstGeom>
          <a:noFill/>
          <a:extLst>
            <a:ext uri="{909E8E84-426E-40DD-AFC4-6F175D3DCCD1}">
              <a14:hiddenFill xmlns:a14="http://schemas.microsoft.com/office/drawing/2010/main">
                <a:solidFill>
                  <a:srgbClr val="FFFFFF"/>
                </a:solidFill>
              </a14:hiddenFill>
            </a:ext>
          </a:extLst>
        </p:spPr>
      </p:pic>
      <p:sp>
        <p:nvSpPr>
          <p:cNvPr id="59" name="CasellaDiTesto 58">
            <a:extLst>
              <a:ext uri="{FF2B5EF4-FFF2-40B4-BE49-F238E27FC236}">
                <a16:creationId xmlns:a16="http://schemas.microsoft.com/office/drawing/2014/main" id="{6AC97840-7B55-4A4F-8DB9-AFE51266AA0F}"/>
              </a:ext>
            </a:extLst>
          </p:cNvPr>
          <p:cNvSpPr txBox="1"/>
          <p:nvPr/>
        </p:nvSpPr>
        <p:spPr>
          <a:xfrm>
            <a:off x="6230308" y="3800801"/>
            <a:ext cx="619529" cy="369332"/>
          </a:xfrm>
          <a:prstGeom prst="rect">
            <a:avLst/>
          </a:prstGeom>
          <a:noFill/>
        </p:spPr>
        <p:txBody>
          <a:bodyPr wrap="none" rtlCol="0">
            <a:spAutoFit/>
          </a:bodyPr>
          <a:lstStyle/>
          <a:p>
            <a:r>
              <a:rPr lang="it-IT" b="1" dirty="0">
                <a:solidFill>
                  <a:srgbClr val="00A197"/>
                </a:solidFill>
              </a:rPr>
              <a:t>Stati</a:t>
            </a:r>
          </a:p>
        </p:txBody>
      </p:sp>
      <p:sp>
        <p:nvSpPr>
          <p:cNvPr id="60" name="CasellaDiTesto 59">
            <a:extLst>
              <a:ext uri="{FF2B5EF4-FFF2-40B4-BE49-F238E27FC236}">
                <a16:creationId xmlns:a16="http://schemas.microsoft.com/office/drawing/2014/main" id="{053278CA-B546-422D-B326-FC7661BC61ED}"/>
              </a:ext>
            </a:extLst>
          </p:cNvPr>
          <p:cNvSpPr txBox="1"/>
          <p:nvPr/>
        </p:nvSpPr>
        <p:spPr>
          <a:xfrm>
            <a:off x="5179627" y="4077729"/>
            <a:ext cx="957955" cy="369332"/>
          </a:xfrm>
          <a:prstGeom prst="rect">
            <a:avLst/>
          </a:prstGeom>
          <a:noFill/>
        </p:spPr>
        <p:txBody>
          <a:bodyPr wrap="none" rtlCol="0">
            <a:spAutoFit/>
          </a:bodyPr>
          <a:lstStyle/>
          <a:p>
            <a:r>
              <a:rPr lang="it-IT" b="1" dirty="0">
                <a:solidFill>
                  <a:srgbClr val="00A197"/>
                </a:solidFill>
              </a:rPr>
              <a:t>Imprese</a:t>
            </a:r>
          </a:p>
        </p:txBody>
      </p:sp>
      <p:sp>
        <p:nvSpPr>
          <p:cNvPr id="61" name="CasellaDiTesto 60">
            <a:extLst>
              <a:ext uri="{FF2B5EF4-FFF2-40B4-BE49-F238E27FC236}">
                <a16:creationId xmlns:a16="http://schemas.microsoft.com/office/drawing/2014/main" id="{AFCC4BF1-30FF-430F-949C-9FA303637335}"/>
              </a:ext>
            </a:extLst>
          </p:cNvPr>
          <p:cNvSpPr txBox="1"/>
          <p:nvPr/>
        </p:nvSpPr>
        <p:spPr>
          <a:xfrm>
            <a:off x="3983155" y="4445027"/>
            <a:ext cx="1346844" cy="369332"/>
          </a:xfrm>
          <a:prstGeom prst="rect">
            <a:avLst/>
          </a:prstGeom>
          <a:noFill/>
        </p:spPr>
        <p:txBody>
          <a:bodyPr wrap="none" rtlCol="0">
            <a:spAutoFit/>
          </a:bodyPr>
          <a:lstStyle/>
          <a:p>
            <a:r>
              <a:rPr lang="it-IT" b="1" dirty="0">
                <a:solidFill>
                  <a:srgbClr val="00A197"/>
                </a:solidFill>
              </a:rPr>
              <a:t>Associazioni</a:t>
            </a:r>
          </a:p>
        </p:txBody>
      </p:sp>
      <p:pic>
        <p:nvPicPr>
          <p:cNvPr id="62" name="Picture 2" descr="Terra - Wikipedia">
            <a:extLst>
              <a:ext uri="{FF2B5EF4-FFF2-40B4-BE49-F238E27FC236}">
                <a16:creationId xmlns:a16="http://schemas.microsoft.com/office/drawing/2014/main" id="{811BFF96-0795-4B04-8948-8058BBB5A36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667" b="92000" l="8889" r="92000">
                        <a14:foregroundMark x1="55556" y1="7111" x2="55556" y2="7111"/>
                        <a14:foregroundMark x1="92444" y1="50222" x2="92444" y2="50222"/>
                        <a14:foregroundMark x1="57778" y1="92444" x2="57778" y2="92444"/>
                        <a14:foregroundMark x1="8889" y1="51111" x2="8889"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7201346" y="2832953"/>
            <a:ext cx="804602" cy="804602"/>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D452F10D-1DC1-4029-94F7-B89641D107EA}"/>
              </a:ext>
            </a:extLst>
          </p:cNvPr>
          <p:cNvSpPr txBox="1"/>
          <p:nvPr/>
        </p:nvSpPr>
        <p:spPr>
          <a:xfrm>
            <a:off x="7138959" y="3597262"/>
            <a:ext cx="906980" cy="369332"/>
          </a:xfrm>
          <a:prstGeom prst="rect">
            <a:avLst/>
          </a:prstGeom>
          <a:noFill/>
        </p:spPr>
        <p:txBody>
          <a:bodyPr wrap="none" rtlCol="0">
            <a:spAutoFit/>
          </a:bodyPr>
          <a:lstStyle/>
          <a:p>
            <a:r>
              <a:rPr lang="it-IT" b="1" dirty="0">
                <a:solidFill>
                  <a:srgbClr val="00A197"/>
                </a:solidFill>
              </a:rPr>
              <a:t>Pianeta</a:t>
            </a:r>
          </a:p>
        </p:txBody>
      </p:sp>
      <p:pic>
        <p:nvPicPr>
          <p:cNvPr id="56" name="Picture 10" descr="Icona del glifo nero dell'istituzione di stato - vettore stock 2255823 |  Crushpixel">
            <a:extLst>
              <a:ext uri="{FF2B5EF4-FFF2-40B4-BE49-F238E27FC236}">
                <a16:creationId xmlns:a16="http://schemas.microsoft.com/office/drawing/2014/main" id="{C46C6EB9-9903-4E5C-A3E0-46FBB79EA756}"/>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22667" b="91556" l="20889" r="82667">
                        <a14:foregroundMark x1="57778" y1="38222" x2="57778" y2="38222"/>
                        <a14:foregroundMark x1="54667" y1="24000" x2="54667" y2="24000"/>
                        <a14:foregroundMark x1="54667" y1="24000" x2="54667" y2="24000"/>
                        <a14:foregroundMark x1="51111" y1="23111" x2="51111" y2="23111"/>
                        <a14:foregroundMark x1="54222" y1="45778" x2="54222" y2="45778"/>
                        <a14:foregroundMark x1="64889" y1="45333" x2="64889" y2="45333"/>
                        <a14:foregroundMark x1="35556" y1="45778" x2="35556" y2="45778"/>
                        <a14:foregroundMark x1="28000" y1="52000" x2="28000" y2="52000"/>
                        <a14:foregroundMark x1="30667" y1="59111" x2="30667" y2="59111"/>
                        <a14:foregroundMark x1="20889" y1="57333" x2="20889" y2="57333"/>
                        <a14:foregroundMark x1="25778" y1="60889" x2="25778" y2="60889"/>
                        <a14:foregroundMark x1="25778" y1="69778" x2="25778" y2="69778"/>
                        <a14:foregroundMark x1="73778" y1="60000" x2="73778" y2="60000"/>
                        <a14:foregroundMark x1="74667" y1="70222" x2="74667" y2="70222"/>
                        <a14:foregroundMark x1="77333" y1="51111" x2="77333" y2="51111"/>
                        <a14:foregroundMark x1="48889" y1="63111" x2="48889" y2="63111"/>
                        <a14:foregroundMark x1="57778" y1="62222" x2="57778" y2="62222"/>
                        <a14:foregroundMark x1="60444" y1="61333" x2="60444" y2="61333"/>
                        <a14:foregroundMark x1="65778" y1="61333" x2="65778" y2="61333"/>
                        <a14:foregroundMark x1="42667" y1="57333" x2="42667" y2="57333"/>
                        <a14:foregroundMark x1="38222" y1="57333" x2="38222" y2="57333"/>
                        <a14:foregroundMark x1="34667" y1="57778" x2="34667" y2="57778"/>
                        <a14:foregroundMark x1="47556" y1="72000" x2="47556" y2="72000"/>
                        <a14:foregroundMark x1="56889" y1="35556" x2="56889" y2="35556"/>
                        <a14:foregroundMark x1="47556" y1="37333" x2="47556" y2="37333"/>
                        <a14:foregroundMark x1="55556" y1="23111" x2="55556" y2="23111"/>
                        <a14:foregroundMark x1="77778" y1="29778" x2="77778" y2="29778"/>
                        <a14:foregroundMark x1="76000" y1="58222" x2="76000" y2="58222"/>
                        <a14:foregroundMark x1="72889" y1="58222" x2="72889" y2="58222"/>
                        <a14:foregroundMark x1="76000" y1="67556" x2="76000" y2="67556"/>
                        <a14:foregroundMark x1="74222" y1="66667" x2="74222" y2="66667"/>
                        <a14:foregroundMark x1="63556" y1="47111" x2="63556" y2="47111"/>
                        <a14:foregroundMark x1="64889" y1="49778" x2="64889" y2="49778"/>
                        <a14:foregroundMark x1="61778" y1="49778" x2="61778" y2="49778"/>
                        <a14:foregroundMark x1="58222" y1="49333" x2="58222" y2="49333"/>
                        <a14:foregroundMark x1="50667" y1="39556" x2="50667" y2="39556"/>
                        <a14:foregroundMark x1="58667" y1="42667" x2="58667" y2="42667"/>
                        <a14:foregroundMark x1="61333" y1="42667" x2="61333" y2="42667"/>
                        <a14:foregroundMark x1="48000" y1="40000" x2="48000" y2="40000"/>
                        <a14:foregroundMark x1="44000" y1="42667" x2="44000" y2="42667"/>
                        <a14:foregroundMark x1="41778" y1="44000" x2="41778" y2="44000"/>
                        <a14:foregroundMark x1="37778" y1="46222" x2="37778" y2="46222"/>
                        <a14:foregroundMark x1="39111" y1="42667" x2="39111" y2="42667"/>
                        <a14:foregroundMark x1="36000" y1="47111" x2="36000" y2="47111"/>
                        <a14:foregroundMark x1="33778" y1="49333" x2="33778" y2="49333"/>
                        <a14:foregroundMark x1="38667" y1="49778" x2="38667" y2="49778"/>
                        <a14:foregroundMark x1="43111" y1="50222" x2="43111" y2="50222"/>
                        <a14:foregroundMark x1="48889" y1="49778" x2="48889" y2="49778"/>
                        <a14:foregroundMark x1="55556" y1="53333" x2="55556" y2="53333"/>
                        <a14:foregroundMark x1="76889" y1="54222" x2="76889" y2="54222"/>
                        <a14:foregroundMark x1="73333" y1="54222" x2="73333" y2="54222"/>
                        <a14:foregroundMark x1="68889" y1="54222" x2="68889" y2="54222"/>
                        <a14:foregroundMark x1="79556" y1="53333" x2="79556" y2="53333"/>
                        <a14:foregroundMark x1="67556" y1="54667" x2="67556" y2="54667"/>
                        <a14:foregroundMark x1="67111" y1="60000" x2="67111" y2="60000"/>
                        <a14:foregroundMark x1="67111" y1="64889" x2="67111" y2="64889"/>
                        <a14:foregroundMark x1="67111" y1="71111" x2="67111" y2="71111"/>
                        <a14:foregroundMark x1="68000" y1="74667" x2="68000" y2="74667"/>
                        <a14:foregroundMark x1="32889" y1="70667" x2="32889" y2="70667"/>
                        <a14:foregroundMark x1="27556" y1="67111" x2="27556" y2="67111"/>
                        <a14:foregroundMark x1="26222" y1="58222" x2="26222" y2="58222"/>
                        <a14:foregroundMark x1="30667" y1="54222" x2="30667" y2="54222"/>
                        <a14:foregroundMark x1="24889" y1="54222" x2="24889" y2="54222"/>
                        <a14:foregroundMark x1="20889" y1="54222" x2="20889" y2="54222"/>
                        <a14:foregroundMark x1="36444" y1="52889" x2="36444" y2="52889"/>
                        <a14:foregroundMark x1="40444" y1="56444" x2="40444" y2="56444"/>
                        <a14:foregroundMark x1="44444" y1="58667" x2="44444" y2="58667"/>
                        <a14:foregroundMark x1="44889" y1="65333" x2="44889" y2="65333"/>
                        <a14:foregroundMark x1="40444" y1="64889" x2="40444" y2="64889"/>
                        <a14:foregroundMark x1="36889" y1="61333" x2="36889" y2="61333"/>
                        <a14:foregroundMark x1="62667" y1="58222" x2="62667" y2="58222"/>
                        <a14:foregroundMark x1="50222" y1="31111" x2="50222" y2="31111"/>
                        <a14:backgroundMark x1="81333" y1="31111" x2="81333" y2="31111"/>
                        <a14:backgroundMark x1="68444" y1="28000" x2="68444" y2="28000"/>
                      </a14:backgroundRemoval>
                    </a14:imgEffect>
                  </a14:imgLayer>
                </a14:imgProps>
              </a:ext>
              <a:ext uri="{28A0092B-C50C-407E-A947-70E740481C1C}">
                <a14:useLocalDpi xmlns:a14="http://schemas.microsoft.com/office/drawing/2010/main" val="0"/>
              </a:ext>
            </a:extLst>
          </a:blip>
          <a:srcRect l="15518" t="19453" r="8995"/>
          <a:stretch/>
        </p:blipFill>
        <p:spPr bwMode="auto">
          <a:xfrm>
            <a:off x="6137582" y="3095851"/>
            <a:ext cx="925319" cy="987350"/>
          </a:xfrm>
          <a:prstGeom prst="rect">
            <a:avLst/>
          </a:prstGeom>
          <a:noFill/>
          <a:extLst>
            <a:ext uri="{909E8E84-426E-40DD-AFC4-6F175D3DCCD1}">
              <a14:hiddenFill xmlns:a14="http://schemas.microsoft.com/office/drawing/2010/main">
                <a:solidFill>
                  <a:srgbClr val="FFFFFF"/>
                </a:solidFill>
              </a14:hiddenFill>
            </a:ext>
          </a:extLst>
        </p:spPr>
      </p:pic>
      <p:sp>
        <p:nvSpPr>
          <p:cNvPr id="64" name="Rettangolo con angoli arrotondati 63">
            <a:extLst>
              <a:ext uri="{FF2B5EF4-FFF2-40B4-BE49-F238E27FC236}">
                <a16:creationId xmlns:a16="http://schemas.microsoft.com/office/drawing/2014/main" id="{B79E528F-01C0-4F81-91AF-26451541BDE4}"/>
              </a:ext>
            </a:extLst>
          </p:cNvPr>
          <p:cNvSpPr/>
          <p:nvPr/>
        </p:nvSpPr>
        <p:spPr>
          <a:xfrm>
            <a:off x="4777135" y="5085929"/>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POSITIVE</a:t>
            </a:r>
          </a:p>
        </p:txBody>
      </p:sp>
      <p:sp>
        <p:nvSpPr>
          <p:cNvPr id="65" name="Rettangolo con angoli arrotondati 64">
            <a:extLst>
              <a:ext uri="{FF2B5EF4-FFF2-40B4-BE49-F238E27FC236}">
                <a16:creationId xmlns:a16="http://schemas.microsoft.com/office/drawing/2014/main" id="{496A5681-CB69-4290-852F-F3CD0F2ED787}"/>
              </a:ext>
            </a:extLst>
          </p:cNvPr>
          <p:cNvSpPr/>
          <p:nvPr/>
        </p:nvSpPr>
        <p:spPr>
          <a:xfrm>
            <a:off x="2306441" y="4869183"/>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DILEMMI</a:t>
            </a:r>
          </a:p>
        </p:txBody>
      </p:sp>
      <p:pic>
        <p:nvPicPr>
          <p:cNvPr id="14" name="Immagine 13">
            <a:extLst>
              <a:ext uri="{FF2B5EF4-FFF2-40B4-BE49-F238E27FC236}">
                <a16:creationId xmlns:a16="http://schemas.microsoft.com/office/drawing/2014/main" id="{DEBC8756-9495-4608-820A-2F025DF42618}"/>
              </a:ext>
            </a:extLst>
          </p:cNvPr>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56083" y="4423213"/>
            <a:ext cx="1612663" cy="1612663"/>
          </a:xfrm>
          <a:prstGeom prst="rect">
            <a:avLst/>
          </a:prstGeom>
        </p:spPr>
      </p:pic>
      <p:grpSp>
        <p:nvGrpSpPr>
          <p:cNvPr id="30" name="Gruppo 29">
            <a:extLst>
              <a:ext uri="{FF2B5EF4-FFF2-40B4-BE49-F238E27FC236}">
                <a16:creationId xmlns:a16="http://schemas.microsoft.com/office/drawing/2014/main" id="{EDEC1B3B-75FB-4564-8CD0-EE01FBAD3A53}"/>
              </a:ext>
            </a:extLst>
          </p:cNvPr>
          <p:cNvGrpSpPr/>
          <p:nvPr/>
        </p:nvGrpSpPr>
        <p:grpSpPr>
          <a:xfrm>
            <a:off x="144000" y="1171184"/>
            <a:ext cx="2081367" cy="4825072"/>
            <a:chOff x="144000" y="1171184"/>
            <a:chExt cx="2081367" cy="4825072"/>
          </a:xfrm>
        </p:grpSpPr>
        <p:pic>
          <p:nvPicPr>
            <p:cNvPr id="32" name="Immagine 31">
              <a:extLst>
                <a:ext uri="{FF2B5EF4-FFF2-40B4-BE49-F238E27FC236}">
                  <a16:creationId xmlns:a16="http://schemas.microsoft.com/office/drawing/2014/main" id="{FE922B13-FAE4-4C00-8D35-E73F27AB234E}"/>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3820386" flipH="1">
              <a:off x="1576112" y="2372460"/>
              <a:ext cx="855064" cy="443447"/>
            </a:xfrm>
            <a:prstGeom prst="rect">
              <a:avLst/>
            </a:prstGeom>
          </p:spPr>
        </p:pic>
        <p:pic>
          <p:nvPicPr>
            <p:cNvPr id="33" name="Immagine 32">
              <a:extLst>
                <a:ext uri="{FF2B5EF4-FFF2-40B4-BE49-F238E27FC236}">
                  <a16:creationId xmlns:a16="http://schemas.microsoft.com/office/drawing/2014/main" id="{2A0C7BF4-3DDB-401B-AD12-24B2CBFFE26F}"/>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287409" flipH="1" flipV="1">
              <a:off x="1332319" y="4382515"/>
              <a:ext cx="852231" cy="552928"/>
            </a:xfrm>
            <a:prstGeom prst="rect">
              <a:avLst/>
            </a:prstGeom>
          </p:spPr>
        </p:pic>
        <p:grpSp>
          <p:nvGrpSpPr>
            <p:cNvPr id="34" name="Gruppo 33">
              <a:extLst>
                <a:ext uri="{FF2B5EF4-FFF2-40B4-BE49-F238E27FC236}">
                  <a16:creationId xmlns:a16="http://schemas.microsoft.com/office/drawing/2014/main" id="{BC277F01-D437-4174-A57D-9A103F594468}"/>
                </a:ext>
              </a:extLst>
            </p:cNvPr>
            <p:cNvGrpSpPr>
              <a:grpSpLocks noChangeAspect="1"/>
            </p:cNvGrpSpPr>
            <p:nvPr/>
          </p:nvGrpSpPr>
          <p:grpSpPr>
            <a:xfrm>
              <a:off x="144000" y="4685116"/>
              <a:ext cx="1540800" cy="1311140"/>
              <a:chOff x="270000" y="1372614"/>
              <a:chExt cx="2416583" cy="2056386"/>
            </a:xfrm>
          </p:grpSpPr>
          <p:pic>
            <p:nvPicPr>
              <p:cNvPr id="39" name="Picture 2" descr="I migranti ambientali: la protezione umanitaria per il caso di disastro  ambientale – Ultim'ora">
                <a:extLst>
                  <a:ext uri="{FF2B5EF4-FFF2-40B4-BE49-F238E27FC236}">
                    <a16:creationId xmlns:a16="http://schemas.microsoft.com/office/drawing/2014/main" id="{99B5FA09-1B6B-4595-8FDB-CCB2616C2DE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000" y="1372614"/>
                <a:ext cx="135246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l ministro Crosetto: «Infiltrati dei centri sociali nel corteo anti Meloni  degli studenti» - Torino Cronaca - Notizie da Torino e Piemonte">
                <a:extLst>
                  <a:ext uri="{FF2B5EF4-FFF2-40B4-BE49-F238E27FC236}">
                    <a16:creationId xmlns:a16="http://schemas.microsoft.com/office/drawing/2014/main" id="{554CF634-4F69-44B9-AC82-FE34FA713FC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4126" y="1889976"/>
                <a:ext cx="1352457" cy="90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È vero che la povertà in Italia è triplicata negli ultimi 15 anni? |  Pagella Politica">
                <a:extLst>
                  <a:ext uri="{FF2B5EF4-FFF2-40B4-BE49-F238E27FC236}">
                    <a16:creationId xmlns:a16="http://schemas.microsoft.com/office/drawing/2014/main" id="{85BB82E5-03DE-4245-98E0-673FE426520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6792" y="25290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uppo 34">
              <a:extLst>
                <a:ext uri="{FF2B5EF4-FFF2-40B4-BE49-F238E27FC236}">
                  <a16:creationId xmlns:a16="http://schemas.microsoft.com/office/drawing/2014/main" id="{82E4313C-E70E-4E61-AE29-7DFB54173A38}"/>
                </a:ext>
              </a:extLst>
            </p:cNvPr>
            <p:cNvGrpSpPr>
              <a:grpSpLocks noChangeAspect="1"/>
            </p:cNvGrpSpPr>
            <p:nvPr/>
          </p:nvGrpSpPr>
          <p:grpSpPr>
            <a:xfrm>
              <a:off x="144000" y="1171184"/>
              <a:ext cx="1540800" cy="1369553"/>
              <a:chOff x="6611771" y="1929600"/>
              <a:chExt cx="2312629" cy="2055600"/>
            </a:xfrm>
          </p:grpSpPr>
          <p:pic>
            <p:nvPicPr>
              <p:cNvPr id="36" name="Picture 8" descr="Yosemite National Park">
                <a:extLst>
                  <a:ext uri="{FF2B5EF4-FFF2-40B4-BE49-F238E27FC236}">
                    <a16:creationId xmlns:a16="http://schemas.microsoft.com/office/drawing/2014/main" id="{D2330A6E-97F1-4272-8FA2-3866D811E4B5}"/>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541"/>
              <a:stretch/>
            </p:blipFill>
            <p:spPr bwMode="auto">
              <a:xfrm>
                <a:off x="7527189" y="1929600"/>
                <a:ext cx="1357377" cy="90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L'uomo è un animale sociale...l'importanza del gruppo! (NOI CI  SIAMO...anche su Facebook!) - Studio Armonia - Studio Armonia">
                <a:extLst>
                  <a:ext uri="{FF2B5EF4-FFF2-40B4-BE49-F238E27FC236}">
                    <a16:creationId xmlns:a16="http://schemas.microsoft.com/office/drawing/2014/main" id="{624DAD69-8DAA-4C49-B79A-4AD11DEDFD8F}"/>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6004" r="-1"/>
              <a:stretch/>
            </p:blipFill>
            <p:spPr bwMode="auto">
              <a:xfrm>
                <a:off x="6611771" y="2446057"/>
                <a:ext cx="1357376" cy="90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La Definizione di Benessere Psicologico - Claudio Cresti - Psicologo  specialista Livorno">
                <a:extLst>
                  <a:ext uri="{FF2B5EF4-FFF2-40B4-BE49-F238E27FC236}">
                    <a16:creationId xmlns:a16="http://schemas.microsoft.com/office/drawing/2014/main" id="{AA89BB4F-F754-4C47-8BDC-81A582F7172E}"/>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7158"/>
              <a:stretch/>
            </p:blipFill>
            <p:spPr bwMode="auto">
              <a:xfrm>
                <a:off x="7567023" y="30852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924695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Le Azioni Positive – Un esempio tra molti</a:t>
            </a:r>
            <a:endParaRPr lang="it-IT" sz="2400" b="0" dirty="0">
              <a:latin typeface="+mn-lt"/>
              <a:cs typeface="+mj-cs"/>
            </a:endParaRP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36</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3074" name="Picture 2" descr="Mario Calderini - Tiresia">
            <a:hlinkClick r:id="rId4" action="ppaction://hlinkfile"/>
            <a:extLst>
              <a:ext uri="{FF2B5EF4-FFF2-40B4-BE49-F238E27FC236}">
                <a16:creationId xmlns:a16="http://schemas.microsoft.com/office/drawing/2014/main" id="{5E34CFE3-1A3D-489B-BED9-0225CAB476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53" t="9836" r="14008"/>
          <a:stretch/>
        </p:blipFill>
        <p:spPr bwMode="auto">
          <a:xfrm>
            <a:off x="234000" y="2407100"/>
            <a:ext cx="1108567" cy="123668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880169D9-A9AB-4A62-B614-2FB54BDC4CB5}"/>
              </a:ext>
            </a:extLst>
          </p:cNvPr>
          <p:cNvSpPr txBox="1"/>
          <p:nvPr/>
        </p:nvSpPr>
        <p:spPr>
          <a:xfrm>
            <a:off x="1603948" y="2300270"/>
            <a:ext cx="4227226" cy="1015663"/>
          </a:xfrm>
          <a:prstGeom prst="rect">
            <a:avLst/>
          </a:prstGeom>
          <a:noFill/>
        </p:spPr>
        <p:txBody>
          <a:bodyPr wrap="square" rtlCol="0">
            <a:spAutoFit/>
          </a:bodyPr>
          <a:lstStyle/>
          <a:p>
            <a:r>
              <a:rPr lang="it-IT" sz="2000" b="1" i="1" dirty="0"/>
              <a:t>Mario Calderini</a:t>
            </a:r>
          </a:p>
          <a:p>
            <a:r>
              <a:rPr lang="it-IT" sz="2000" dirty="0"/>
              <a:t>Professore Ordinario al Politecnico di</a:t>
            </a:r>
          </a:p>
          <a:p>
            <a:r>
              <a:rPr lang="it-IT" sz="2000" dirty="0"/>
              <a:t>Milano</a:t>
            </a:r>
          </a:p>
        </p:txBody>
      </p:sp>
      <p:sp>
        <p:nvSpPr>
          <p:cNvPr id="5" name="CasellaDiTesto 4">
            <a:extLst>
              <a:ext uri="{FF2B5EF4-FFF2-40B4-BE49-F238E27FC236}">
                <a16:creationId xmlns:a16="http://schemas.microsoft.com/office/drawing/2014/main" id="{633F0E90-4B20-411B-B8F0-508EF9EF5828}"/>
              </a:ext>
            </a:extLst>
          </p:cNvPr>
          <p:cNvSpPr txBox="1"/>
          <p:nvPr/>
        </p:nvSpPr>
        <p:spPr>
          <a:xfrm>
            <a:off x="1603948" y="3315135"/>
            <a:ext cx="3824830" cy="400110"/>
          </a:xfrm>
          <a:prstGeom prst="rect">
            <a:avLst/>
          </a:prstGeom>
          <a:noFill/>
        </p:spPr>
        <p:txBody>
          <a:bodyPr wrap="none" rtlCol="0">
            <a:spAutoFit/>
          </a:bodyPr>
          <a:lstStyle/>
          <a:p>
            <a:r>
              <a:rPr lang="it-IT" sz="2000" b="1" dirty="0">
                <a:solidFill>
                  <a:srgbClr val="00A197"/>
                </a:solidFill>
              </a:rPr>
              <a:t>TED</a:t>
            </a:r>
            <a:r>
              <a:rPr lang="it-IT" sz="2000" b="1" baseline="30000" dirty="0">
                <a:solidFill>
                  <a:srgbClr val="00A197"/>
                </a:solidFill>
              </a:rPr>
              <a:t>X</a:t>
            </a:r>
            <a:r>
              <a:rPr lang="it-IT" sz="2000" b="1" dirty="0">
                <a:solidFill>
                  <a:srgbClr val="00A197"/>
                </a:solidFill>
              </a:rPr>
              <a:t> – Sostenibilità è innovazione</a:t>
            </a:r>
          </a:p>
        </p:txBody>
      </p:sp>
    </p:spTree>
    <p:extLst>
      <p:ext uri="{BB962C8B-B14F-4D97-AF65-F5344CB8AC3E}">
        <p14:creationId xmlns:p14="http://schemas.microsoft.com/office/powerpoint/2010/main" val="4255831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ancia L'icona Della Giustizia Isolata Sfondo Bianco Illustrazione  Vettoriale - Vettoriale Stock di ©Makc76 401826642">
            <a:extLst>
              <a:ext uri="{FF2B5EF4-FFF2-40B4-BE49-F238E27FC236}">
                <a16:creationId xmlns:a16="http://schemas.microsoft.com/office/drawing/2014/main" id="{3806CC93-3DF5-426B-993F-B21A9354B7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35" b="16908"/>
          <a:stretch/>
        </p:blipFill>
        <p:spPr bwMode="auto">
          <a:xfrm>
            <a:off x="2975526" y="1080483"/>
            <a:ext cx="3192945" cy="2045273"/>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3">
            <a:extLst>
              <a:ext uri="{FF2B5EF4-FFF2-40B4-BE49-F238E27FC236}">
                <a16:creationId xmlns:a16="http://schemas.microsoft.com/office/drawing/2014/main" id="{2EAA910E-3F81-46D3-A05F-51E7E3A76444}"/>
              </a:ext>
            </a:extLst>
          </p:cNvPr>
          <p:cNvSpPr txBox="1">
            <a:spLocks/>
          </p:cNvSpPr>
          <p:nvPr/>
        </p:nvSpPr>
        <p:spPr>
          <a:xfrm>
            <a:off x="243532" y="399795"/>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e quindi?</a:t>
            </a:r>
            <a:endParaRPr lang="it-IT" sz="2400" b="0" dirty="0">
              <a:latin typeface="+mn-lt"/>
              <a:cs typeface="+mj-cs"/>
            </a:endParaRP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37</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 name="Rettangolo 2">
            <a:extLst>
              <a:ext uri="{FF2B5EF4-FFF2-40B4-BE49-F238E27FC236}">
                <a16:creationId xmlns:a16="http://schemas.microsoft.com/office/drawing/2014/main" id="{38AB8630-F4C1-437C-82A5-1B76F07E8CEB}"/>
              </a:ext>
            </a:extLst>
          </p:cNvPr>
          <p:cNvSpPr/>
          <p:nvPr/>
        </p:nvSpPr>
        <p:spPr>
          <a:xfrm>
            <a:off x="460592" y="4768114"/>
            <a:ext cx="8237215" cy="1231106"/>
          </a:xfrm>
          <a:prstGeom prst="rect">
            <a:avLst/>
          </a:prstGeom>
        </p:spPr>
        <p:txBody>
          <a:bodyPr wrap="square">
            <a:spAutoFit/>
          </a:bodyPr>
          <a:lstStyle/>
          <a:p>
            <a:pPr algn="just"/>
            <a:r>
              <a:rPr lang="it-IT" b="1" dirty="0">
                <a:solidFill>
                  <a:srgbClr val="000000"/>
                </a:solidFill>
                <a:latin typeface="Georgia" panose="02040502050405020303" pitchFamily="18" charset="0"/>
              </a:rPr>
              <a:t>Quante persone servono per cambiare il mondo (più o meno)</a:t>
            </a:r>
          </a:p>
          <a:p>
            <a:pPr algn="just"/>
            <a:r>
              <a:rPr lang="it-IT" sz="2000" i="1" dirty="0">
                <a:solidFill>
                  <a:srgbClr val="000000"/>
                </a:solidFill>
              </a:rPr>
              <a:t>Un recente studio pubblicato su "Science" dice che basta il 25 per cento dei membri di un gruppo per far cambiare idea agli altri</a:t>
            </a:r>
          </a:p>
          <a:p>
            <a:pPr algn="just"/>
            <a:r>
              <a:rPr lang="it-IT" sz="1600" b="0" dirty="0">
                <a:solidFill>
                  <a:srgbClr val="000000"/>
                </a:solidFill>
                <a:effectLst/>
              </a:rPr>
              <a:t>Science, 24 giugno 2018</a:t>
            </a:r>
          </a:p>
        </p:txBody>
      </p:sp>
      <p:pic>
        <p:nvPicPr>
          <p:cNvPr id="2058" name="Picture 10" descr="(LOUISA GOULIAMAKI/AFP/Getty Images)">
            <a:extLst>
              <a:ext uri="{FF2B5EF4-FFF2-40B4-BE49-F238E27FC236}">
                <a16:creationId xmlns:a16="http://schemas.microsoft.com/office/drawing/2014/main" id="{195063F6-F489-4C2D-B030-65728F025C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4972" y="3493421"/>
            <a:ext cx="1814056" cy="90702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28D1AEB7-4E2C-46E7-88B7-F095D18E001B}"/>
              </a:ext>
            </a:extLst>
          </p:cNvPr>
          <p:cNvSpPr txBox="1"/>
          <p:nvPr/>
        </p:nvSpPr>
        <p:spPr>
          <a:xfrm rot="20453987">
            <a:off x="4618918" y="1859051"/>
            <a:ext cx="1809150" cy="461665"/>
          </a:xfrm>
          <a:prstGeom prst="rect">
            <a:avLst/>
          </a:prstGeom>
          <a:noFill/>
        </p:spPr>
        <p:txBody>
          <a:bodyPr wrap="none" rtlCol="0">
            <a:spAutoFit/>
          </a:bodyPr>
          <a:lstStyle/>
          <a:p>
            <a:r>
              <a:rPr lang="it-IT" sz="2400" b="1" i="1" dirty="0">
                <a:solidFill>
                  <a:srgbClr val="00A197"/>
                </a:solidFill>
              </a:rPr>
              <a:t>Onnipotenza</a:t>
            </a:r>
          </a:p>
        </p:txBody>
      </p:sp>
      <p:sp>
        <p:nvSpPr>
          <p:cNvPr id="13" name="CasellaDiTesto 12">
            <a:extLst>
              <a:ext uri="{FF2B5EF4-FFF2-40B4-BE49-F238E27FC236}">
                <a16:creationId xmlns:a16="http://schemas.microsoft.com/office/drawing/2014/main" id="{68C51AB8-C352-4920-8794-4EE103D15D80}"/>
              </a:ext>
            </a:extLst>
          </p:cNvPr>
          <p:cNvSpPr txBox="1"/>
          <p:nvPr/>
        </p:nvSpPr>
        <p:spPr>
          <a:xfrm rot="853522">
            <a:off x="2991651" y="1859052"/>
            <a:ext cx="1533433" cy="461665"/>
          </a:xfrm>
          <a:prstGeom prst="rect">
            <a:avLst/>
          </a:prstGeom>
          <a:noFill/>
        </p:spPr>
        <p:txBody>
          <a:bodyPr wrap="none" rtlCol="0">
            <a:spAutoFit/>
          </a:bodyPr>
          <a:lstStyle/>
          <a:p>
            <a:r>
              <a:rPr lang="it-IT" sz="2400" b="1" i="1" dirty="0">
                <a:solidFill>
                  <a:srgbClr val="00A197"/>
                </a:solidFill>
              </a:rPr>
              <a:t>Impotenza</a:t>
            </a:r>
          </a:p>
        </p:txBody>
      </p:sp>
      <p:sp>
        <p:nvSpPr>
          <p:cNvPr id="14" name="CasellaDiTesto 13">
            <a:extLst>
              <a:ext uri="{FF2B5EF4-FFF2-40B4-BE49-F238E27FC236}">
                <a16:creationId xmlns:a16="http://schemas.microsoft.com/office/drawing/2014/main" id="{B20115C4-E972-4D0D-B853-1B78CD87D7A9}"/>
              </a:ext>
            </a:extLst>
          </p:cNvPr>
          <p:cNvSpPr txBox="1"/>
          <p:nvPr/>
        </p:nvSpPr>
        <p:spPr>
          <a:xfrm>
            <a:off x="4072725" y="4400449"/>
            <a:ext cx="1032014" cy="400110"/>
          </a:xfrm>
          <a:prstGeom prst="rect">
            <a:avLst/>
          </a:prstGeom>
          <a:noFill/>
        </p:spPr>
        <p:txBody>
          <a:bodyPr wrap="none" rtlCol="0">
            <a:spAutoFit/>
          </a:bodyPr>
          <a:lstStyle/>
          <a:p>
            <a:r>
              <a:rPr lang="it-IT" sz="2000" b="1" i="1" dirty="0">
                <a:solidFill>
                  <a:srgbClr val="00A197"/>
                </a:solidFill>
              </a:rPr>
              <a:t>Potenza</a:t>
            </a:r>
          </a:p>
        </p:txBody>
      </p:sp>
      <p:sp>
        <p:nvSpPr>
          <p:cNvPr id="2" name="Freccia in giù 1">
            <a:extLst>
              <a:ext uri="{FF2B5EF4-FFF2-40B4-BE49-F238E27FC236}">
                <a16:creationId xmlns:a16="http://schemas.microsoft.com/office/drawing/2014/main" id="{113CD9A9-EA63-44A8-90E7-C91C3D135EC1}"/>
              </a:ext>
            </a:extLst>
          </p:cNvPr>
          <p:cNvSpPr/>
          <p:nvPr/>
        </p:nvSpPr>
        <p:spPr>
          <a:xfrm>
            <a:off x="3170419" y="3103584"/>
            <a:ext cx="2803161" cy="269823"/>
          </a:xfrm>
          <a:prstGeom prst="downArrow">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430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11DFE1C-76C0-499D-B1B5-9A3543217596}"/>
              </a:ext>
            </a:extLst>
          </p:cNvPr>
          <p:cNvSpPr/>
          <p:nvPr/>
        </p:nvSpPr>
        <p:spPr>
          <a:xfrm>
            <a:off x="2244862" y="1747443"/>
            <a:ext cx="5818146" cy="4016863"/>
          </a:xfrm>
          <a:custGeom>
            <a:avLst/>
            <a:gdLst>
              <a:gd name="connsiteX0" fmla="*/ 234781 w 6049889"/>
              <a:gd name="connsiteY0" fmla="*/ 1767282 h 4016863"/>
              <a:gd name="connsiteX1" fmla="*/ 1530181 w 6049889"/>
              <a:gd name="connsiteY1" fmla="*/ 205182 h 4016863"/>
              <a:gd name="connsiteX2" fmla="*/ 4968706 w 6049889"/>
              <a:gd name="connsiteY2" fmla="*/ 148032 h 4016863"/>
              <a:gd name="connsiteX3" fmla="*/ 5873581 w 6049889"/>
              <a:gd name="connsiteY3" fmla="*/ 1405332 h 4016863"/>
              <a:gd name="connsiteX4" fmla="*/ 1901656 w 6049889"/>
              <a:gd name="connsiteY4" fmla="*/ 2672157 h 4016863"/>
              <a:gd name="connsiteX5" fmla="*/ 15706 w 6049889"/>
              <a:gd name="connsiteY5" fmla="*/ 2843607 h 4016863"/>
              <a:gd name="connsiteX6" fmla="*/ 1120606 w 6049889"/>
              <a:gd name="connsiteY6" fmla="*/ 3738957 h 4016863"/>
              <a:gd name="connsiteX7" fmla="*/ 3187531 w 6049889"/>
              <a:gd name="connsiteY7" fmla="*/ 4015182 h 4016863"/>
              <a:gd name="connsiteX8" fmla="*/ 5330656 w 6049889"/>
              <a:gd name="connsiteY8" fmla="*/ 3643707 h 401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Un percorso verso la sostenibilità</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38</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Rettangolo con angoli arrotondati 30">
            <a:extLst>
              <a:ext uri="{FF2B5EF4-FFF2-40B4-BE49-F238E27FC236}">
                <a16:creationId xmlns:a16="http://schemas.microsoft.com/office/drawing/2014/main" id="{8442A7BD-4ED3-43DB-A3A5-2B1171BABB35}"/>
              </a:ext>
            </a:extLst>
          </p:cNvPr>
          <p:cNvSpPr/>
          <p:nvPr/>
        </p:nvSpPr>
        <p:spPr>
          <a:xfrm>
            <a:off x="138687" y="2839371"/>
            <a:ext cx="1436455" cy="1524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Riassunto delle puntate precedenti</a:t>
            </a:r>
          </a:p>
        </p:txBody>
      </p:sp>
      <p:grpSp>
        <p:nvGrpSpPr>
          <p:cNvPr id="48" name="Gruppo 47">
            <a:extLst>
              <a:ext uri="{FF2B5EF4-FFF2-40B4-BE49-F238E27FC236}">
                <a16:creationId xmlns:a16="http://schemas.microsoft.com/office/drawing/2014/main" id="{76F6C847-B02D-4256-9971-EA9EC88CFE6A}"/>
              </a:ext>
            </a:extLst>
          </p:cNvPr>
          <p:cNvGrpSpPr/>
          <p:nvPr/>
        </p:nvGrpSpPr>
        <p:grpSpPr>
          <a:xfrm>
            <a:off x="1663093" y="3033729"/>
            <a:ext cx="559009" cy="1049533"/>
            <a:chOff x="2109687" y="3185523"/>
            <a:chExt cx="559009" cy="1049533"/>
          </a:xfrm>
        </p:grpSpPr>
        <p:pic>
          <p:nvPicPr>
            <p:cNvPr id="49" name="Immagine 48">
              <a:extLst>
                <a:ext uri="{FF2B5EF4-FFF2-40B4-BE49-F238E27FC236}">
                  <a16:creationId xmlns:a16="http://schemas.microsoft.com/office/drawing/2014/main" id="{C89AE074-6E8C-4F90-8ED4-2D7F9A17A37B}"/>
                </a:ext>
              </a:extLst>
            </p:cNvPr>
            <p:cNvPicPr>
              <a:picLocks noChangeAspect="1"/>
            </p:cNvPicPr>
            <p:nvPr/>
          </p:nvPicPr>
          <p:blipFill rotWithShape="1">
            <a:blip r:embed="rId4">
              <a:extLst>
                <a:ext uri="{28A0092B-C50C-407E-A947-70E740481C1C}">
                  <a14:useLocalDpi xmlns:a14="http://schemas.microsoft.com/office/drawing/2010/main" val="0"/>
                </a:ext>
              </a:extLst>
            </a:blip>
            <a:srcRect l="33543" r="35302" b="9357"/>
            <a:stretch/>
          </p:blipFill>
          <p:spPr>
            <a:xfrm>
              <a:off x="2109687" y="3185523"/>
              <a:ext cx="332646" cy="1044000"/>
            </a:xfrm>
            <a:prstGeom prst="rect">
              <a:avLst/>
            </a:prstGeom>
          </p:spPr>
        </p:pic>
        <p:pic>
          <p:nvPicPr>
            <p:cNvPr id="50" name="Immagine 49">
              <a:extLst>
                <a:ext uri="{FF2B5EF4-FFF2-40B4-BE49-F238E27FC236}">
                  <a16:creationId xmlns:a16="http://schemas.microsoft.com/office/drawing/2014/main" id="{456DA617-332B-41A8-8BAD-3680FC2465E9}"/>
                </a:ext>
              </a:extLst>
            </p:cNvPr>
            <p:cNvPicPr>
              <a:picLocks noChangeAspect="1"/>
            </p:cNvPicPr>
            <p:nvPr/>
          </p:nvPicPr>
          <p:blipFill rotWithShape="1">
            <a:blip r:embed="rId5">
              <a:extLst>
                <a:ext uri="{28A0092B-C50C-407E-A947-70E740481C1C}">
                  <a14:useLocalDpi xmlns:a14="http://schemas.microsoft.com/office/drawing/2010/main" val="0"/>
                </a:ext>
              </a:extLst>
            </a:blip>
            <a:srcRect l="14097" t="4421" r="31999" b="4920"/>
            <a:stretch/>
          </p:blipFill>
          <p:spPr>
            <a:xfrm>
              <a:off x="2390779" y="3263056"/>
              <a:ext cx="277917" cy="972000"/>
            </a:xfrm>
            <a:prstGeom prst="rect">
              <a:avLst/>
            </a:prstGeom>
          </p:spPr>
        </p:pic>
      </p:grpSp>
      <p:sp>
        <p:nvSpPr>
          <p:cNvPr id="11" name="Rettangolo con angoli arrotondati 10">
            <a:extLst>
              <a:ext uri="{FF2B5EF4-FFF2-40B4-BE49-F238E27FC236}">
                <a16:creationId xmlns:a16="http://schemas.microsoft.com/office/drawing/2014/main" id="{C84570C9-12C5-4DCC-ABDE-0FFDA9D537DC}"/>
              </a:ext>
            </a:extLst>
          </p:cNvPr>
          <p:cNvSpPr/>
          <p:nvPr/>
        </p:nvSpPr>
        <p:spPr>
          <a:xfrm>
            <a:off x="2464409" y="1261443"/>
            <a:ext cx="1292403" cy="972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ATTIVE</a:t>
            </a:r>
          </a:p>
        </p:txBody>
      </p:sp>
      <p:sp>
        <p:nvSpPr>
          <p:cNvPr id="52" name="Rettangolo con angoli arrotondati 51">
            <a:extLst>
              <a:ext uri="{FF2B5EF4-FFF2-40B4-BE49-F238E27FC236}">
                <a16:creationId xmlns:a16="http://schemas.microsoft.com/office/drawing/2014/main" id="{8575E6B8-292C-4C15-AFEB-2C068554C8AA}"/>
              </a:ext>
            </a:extLst>
          </p:cNvPr>
          <p:cNvSpPr/>
          <p:nvPr/>
        </p:nvSpPr>
        <p:spPr>
          <a:xfrm>
            <a:off x="2740503" y="2470314"/>
            <a:ext cx="1423441" cy="972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PASSIVE</a:t>
            </a:r>
          </a:p>
        </p:txBody>
      </p:sp>
      <p:sp>
        <p:nvSpPr>
          <p:cNvPr id="53" name="Rettangolo con angoli arrotondati 52">
            <a:extLst>
              <a:ext uri="{FF2B5EF4-FFF2-40B4-BE49-F238E27FC236}">
                <a16:creationId xmlns:a16="http://schemas.microsoft.com/office/drawing/2014/main" id="{3F5C6A76-A7E7-44DF-A9BA-1289A4EEE702}"/>
              </a:ext>
            </a:extLst>
          </p:cNvPr>
          <p:cNvSpPr/>
          <p:nvPr/>
        </p:nvSpPr>
        <p:spPr>
          <a:xfrm>
            <a:off x="4737873" y="1095380"/>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Guardiamo la REALTA’</a:t>
            </a:r>
          </a:p>
        </p:txBody>
      </p:sp>
      <p:sp>
        <p:nvSpPr>
          <p:cNvPr id="54" name="Rettangolo con angoli arrotondati 53">
            <a:extLst>
              <a:ext uri="{FF2B5EF4-FFF2-40B4-BE49-F238E27FC236}">
                <a16:creationId xmlns:a16="http://schemas.microsoft.com/office/drawing/2014/main" id="{589B0DE1-31E3-4999-8DDC-C8BE4252A657}"/>
              </a:ext>
            </a:extLst>
          </p:cNvPr>
          <p:cNvSpPr/>
          <p:nvPr/>
        </p:nvSpPr>
        <p:spPr>
          <a:xfrm>
            <a:off x="7294994" y="1812598"/>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e ATTENZIONI</a:t>
            </a:r>
          </a:p>
        </p:txBody>
      </p:sp>
      <p:pic>
        <p:nvPicPr>
          <p:cNvPr id="57" name="Picture 14" descr="Commissione di Diritto Bancario e del Terzo Settore">
            <a:extLst>
              <a:ext uri="{FF2B5EF4-FFF2-40B4-BE49-F238E27FC236}">
                <a16:creationId xmlns:a16="http://schemas.microsoft.com/office/drawing/2014/main" id="{86BE082A-C7D4-4CBA-965D-213433A3D5F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1778" y1="36444" x2="41778" y2="36444"/>
                        <a14:foregroundMark x1="41333" y1="28444" x2="41333" y2="28444"/>
                        <a14:foregroundMark x1="51111" y1="17778" x2="51111" y2="17778"/>
                        <a14:foregroundMark x1="72000" y1="16444" x2="72000" y2="16444"/>
                        <a14:foregroundMark x1="83556" y1="72444" x2="83556" y2="72444"/>
                        <a14:foregroundMark x1="32444" y1="89778" x2="32444" y2="89778"/>
                        <a14:foregroundMark x1="64000" y1="24444" x2="64000" y2="24444"/>
                        <a14:foregroundMark x1="59111" y1="26667" x2="59111" y2="26667"/>
                        <a14:foregroundMark x1="48444" y1="24889" x2="48444" y2="24889"/>
                        <a14:foregroundMark x1="60444" y1="17333" x2="60444" y2="17333"/>
                        <a14:foregroundMark x1="68889" y1="30667" x2="68889" y2="30667"/>
                        <a14:foregroundMark x1="60444" y1="31556" x2="60444" y2="31556"/>
                        <a14:foregroundMark x1="52444" y1="28889" x2="52444" y2="28889"/>
                        <a14:foregroundMark x1="53778" y1="23111" x2="53778" y2="23111"/>
                        <a14:foregroundMark x1="77333" y1="52444" x2="77333" y2="52444"/>
                        <a14:foregroundMark x1="80444" y1="66222" x2="79556" y2="66222"/>
                        <a14:foregroundMark x1="70222" y1="64000" x2="70222" y2="64000"/>
                        <a14:foregroundMark x1="73778" y1="48444" x2="73778" y2="48444"/>
                        <a14:foregroundMark x1="72444" y1="55556" x2="73778" y2="57778"/>
                        <a14:foregroundMark x1="81778" y1="60000" x2="81778" y2="60000"/>
                        <a14:foregroundMark x1="77333" y1="63111" x2="77333" y2="63111"/>
                        <a14:foregroundMark x1="66222" y1="63556" x2="66222" y2="63556"/>
                        <a14:foregroundMark x1="70222" y1="54222" x2="70222" y2="54222"/>
                        <a14:foregroundMark x1="73333" y1="52444" x2="73333" y2="52444"/>
                        <a14:foregroundMark x1="71111" y1="46667" x2="71111" y2="46667"/>
                        <a14:foregroundMark x1="72889" y1="59556" x2="72889" y2="59556"/>
                        <a14:foregroundMark x1="73333" y1="74222" x2="73333" y2="74222"/>
                        <a14:foregroundMark x1="73778" y1="79111" x2="73778" y2="79111"/>
                        <a14:foregroundMark x1="67556" y1="79556" x2="67556" y2="79556"/>
                        <a14:foregroundMark x1="53333" y1="73778" x2="53333" y2="73778"/>
                        <a14:foregroundMark x1="48444" y1="73333" x2="48444" y2="73333"/>
                        <a14:foregroundMark x1="38667" y1="68889" x2="38667" y2="68889"/>
                        <a14:foregroundMark x1="33778" y1="62222" x2="33778" y2="62222"/>
                        <a14:foregroundMark x1="35556" y1="67111" x2="35556" y2="67111"/>
                        <a14:foregroundMark x1="37778" y1="75111" x2="37778" y2="75111"/>
                        <a14:foregroundMark x1="37778" y1="81778" x2="37778" y2="81778"/>
                        <a14:foregroundMark x1="44000" y1="78222" x2="44000" y2="78222"/>
                        <a14:foregroundMark x1="46667" y1="71556" x2="46667" y2="71556"/>
                        <a14:foregroundMark x1="43556" y1="68000" x2="43556" y2="68000"/>
                        <a14:foregroundMark x1="30667" y1="72889" x2="30667" y2="72889"/>
                        <a14:foregroundMark x1="23556" y1="67556" x2="23556" y2="67556"/>
                        <a14:foregroundMark x1="22667" y1="74667" x2="22667" y2="74667"/>
                        <a14:foregroundMark x1="28000" y1="39556" x2="28000" y2="39556"/>
                        <a14:foregroundMark x1="31556" y1="37333" x2="31556" y2="37333"/>
                        <a14:foregroundMark x1="30222" y1="50222" x2="30222" y2="50222"/>
                        <a14:foregroundMark x1="22222" y1="54667" x2="22222" y2="54667"/>
                        <a14:foregroundMark x1="26667" y1="44889" x2="26667" y2="44889"/>
                        <a14:foregroundMark x1="19111" y1="39556" x2="19111" y2="39556"/>
                        <a14:foregroundMark x1="13333" y1="33778" x2="13333" y2="33778"/>
                        <a14:foregroundMark x1="20000" y1="24889" x2="20000" y2="24889"/>
                        <a14:foregroundMark x1="26222" y1="24000" x2="26222" y2="24000"/>
                        <a14:foregroundMark x1="32000" y1="21778" x2="32000" y2="21778"/>
                        <a14:foregroundMark x1="38667" y1="25333" x2="38667" y2="25333"/>
                        <a14:foregroundMark x1="37778" y1="30667" x2="37778" y2="30667"/>
                        <a14:foregroundMark x1="63111" y1="18667" x2="63111" y2="18667"/>
                        <a14:foregroundMark x1="61333" y1="23111" x2="61333" y2="23111"/>
                        <a14:foregroundMark x1="72889" y1="20000" x2="72889" y2="20000"/>
                        <a14:foregroundMark x1="77333" y1="32444" x2="77333" y2="32444"/>
                      </a14:backgroundRemoval>
                    </a14:imgEffect>
                  </a14:imgLayer>
                </a14:imgProps>
              </a:ext>
              <a:ext uri="{28A0092B-C50C-407E-A947-70E740481C1C}">
                <a14:useLocalDpi xmlns:a14="http://schemas.microsoft.com/office/drawing/2010/main" val="0"/>
              </a:ext>
            </a:extLst>
          </a:blip>
          <a:srcRect/>
          <a:stretch>
            <a:fillRect/>
          </a:stretch>
        </p:blipFill>
        <p:spPr bwMode="auto">
          <a:xfrm>
            <a:off x="4230524" y="3755874"/>
            <a:ext cx="828519" cy="8285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Pin su simboli">
            <a:extLst>
              <a:ext uri="{FF2B5EF4-FFF2-40B4-BE49-F238E27FC236}">
                <a16:creationId xmlns:a16="http://schemas.microsoft.com/office/drawing/2014/main" id="{514D4D4C-2AF0-4BAC-9A88-548BBE43B8D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222" b="98667" l="9778" r="89778">
                        <a14:foregroundMark x1="19556" y1="95556" x2="19556" y2="95556"/>
                        <a14:foregroundMark x1="82222" y1="98667" x2="82222" y2="98667"/>
                        <a14:foregroundMark x1="62222" y1="8444" x2="62222" y2="8444"/>
                        <a14:foregroundMark x1="39556" y1="6222" x2="39556" y2="6222"/>
                        <a14:foregroundMark x1="27111" y1="71556" x2="27111" y2="71556"/>
                        <a14:foregroundMark x1="24889" y1="69778" x2="24889" y2="69778"/>
                        <a14:foregroundMark x1="42222" y1="69333" x2="42222" y2="69333"/>
                        <a14:foregroundMark x1="58667" y1="69778" x2="58667" y2="69778"/>
                        <a14:foregroundMark x1="72889" y1="68889" x2="72889" y2="68889"/>
                        <a14:foregroundMark x1="70222" y1="95111" x2="70222" y2="95111"/>
                        <a14:foregroundMark x1="73778" y1="92889" x2="73778" y2="92889"/>
                        <a14:foregroundMark x1="63111" y1="94222" x2="63111" y2="94222"/>
                      </a14:backgroundRemoval>
                    </a14:imgEffect>
                  </a14:imgLayer>
                </a14:imgProps>
              </a:ext>
              <a:ext uri="{28A0092B-C50C-407E-A947-70E740481C1C}">
                <a14:useLocalDpi xmlns:a14="http://schemas.microsoft.com/office/drawing/2010/main" val="0"/>
              </a:ext>
            </a:extLst>
          </a:blip>
          <a:srcRect/>
          <a:stretch>
            <a:fillRect/>
          </a:stretch>
        </p:blipFill>
        <p:spPr bwMode="auto">
          <a:xfrm>
            <a:off x="5250113" y="3401873"/>
            <a:ext cx="737254" cy="737254"/>
          </a:xfrm>
          <a:prstGeom prst="rect">
            <a:avLst/>
          </a:prstGeom>
          <a:noFill/>
          <a:extLst>
            <a:ext uri="{909E8E84-426E-40DD-AFC4-6F175D3DCCD1}">
              <a14:hiddenFill xmlns:a14="http://schemas.microsoft.com/office/drawing/2010/main">
                <a:solidFill>
                  <a:srgbClr val="FFFFFF"/>
                </a:solidFill>
              </a14:hiddenFill>
            </a:ext>
          </a:extLst>
        </p:spPr>
      </p:pic>
      <p:sp>
        <p:nvSpPr>
          <p:cNvPr id="59" name="CasellaDiTesto 58">
            <a:extLst>
              <a:ext uri="{FF2B5EF4-FFF2-40B4-BE49-F238E27FC236}">
                <a16:creationId xmlns:a16="http://schemas.microsoft.com/office/drawing/2014/main" id="{6AC97840-7B55-4A4F-8DB9-AFE51266AA0F}"/>
              </a:ext>
            </a:extLst>
          </p:cNvPr>
          <p:cNvSpPr txBox="1"/>
          <p:nvPr/>
        </p:nvSpPr>
        <p:spPr>
          <a:xfrm>
            <a:off x="6230308" y="3800801"/>
            <a:ext cx="619529" cy="369332"/>
          </a:xfrm>
          <a:prstGeom prst="rect">
            <a:avLst/>
          </a:prstGeom>
          <a:noFill/>
        </p:spPr>
        <p:txBody>
          <a:bodyPr wrap="none" rtlCol="0">
            <a:spAutoFit/>
          </a:bodyPr>
          <a:lstStyle/>
          <a:p>
            <a:r>
              <a:rPr lang="it-IT" b="1" dirty="0">
                <a:solidFill>
                  <a:srgbClr val="00A197"/>
                </a:solidFill>
              </a:rPr>
              <a:t>Stati</a:t>
            </a:r>
          </a:p>
        </p:txBody>
      </p:sp>
      <p:sp>
        <p:nvSpPr>
          <p:cNvPr id="60" name="CasellaDiTesto 59">
            <a:extLst>
              <a:ext uri="{FF2B5EF4-FFF2-40B4-BE49-F238E27FC236}">
                <a16:creationId xmlns:a16="http://schemas.microsoft.com/office/drawing/2014/main" id="{053278CA-B546-422D-B326-FC7661BC61ED}"/>
              </a:ext>
            </a:extLst>
          </p:cNvPr>
          <p:cNvSpPr txBox="1"/>
          <p:nvPr/>
        </p:nvSpPr>
        <p:spPr>
          <a:xfrm>
            <a:off x="5179627" y="4077729"/>
            <a:ext cx="957955" cy="369332"/>
          </a:xfrm>
          <a:prstGeom prst="rect">
            <a:avLst/>
          </a:prstGeom>
          <a:noFill/>
        </p:spPr>
        <p:txBody>
          <a:bodyPr wrap="none" rtlCol="0">
            <a:spAutoFit/>
          </a:bodyPr>
          <a:lstStyle/>
          <a:p>
            <a:r>
              <a:rPr lang="it-IT" b="1" dirty="0">
                <a:solidFill>
                  <a:srgbClr val="00A197"/>
                </a:solidFill>
              </a:rPr>
              <a:t>Imprese</a:t>
            </a:r>
          </a:p>
        </p:txBody>
      </p:sp>
      <p:sp>
        <p:nvSpPr>
          <p:cNvPr id="61" name="CasellaDiTesto 60">
            <a:extLst>
              <a:ext uri="{FF2B5EF4-FFF2-40B4-BE49-F238E27FC236}">
                <a16:creationId xmlns:a16="http://schemas.microsoft.com/office/drawing/2014/main" id="{AFCC4BF1-30FF-430F-949C-9FA303637335}"/>
              </a:ext>
            </a:extLst>
          </p:cNvPr>
          <p:cNvSpPr txBox="1"/>
          <p:nvPr/>
        </p:nvSpPr>
        <p:spPr>
          <a:xfrm>
            <a:off x="3983155" y="4445027"/>
            <a:ext cx="1346844" cy="369332"/>
          </a:xfrm>
          <a:prstGeom prst="rect">
            <a:avLst/>
          </a:prstGeom>
          <a:noFill/>
        </p:spPr>
        <p:txBody>
          <a:bodyPr wrap="none" rtlCol="0">
            <a:spAutoFit/>
          </a:bodyPr>
          <a:lstStyle/>
          <a:p>
            <a:r>
              <a:rPr lang="it-IT" b="1" dirty="0">
                <a:solidFill>
                  <a:srgbClr val="00A197"/>
                </a:solidFill>
              </a:rPr>
              <a:t>Associazioni</a:t>
            </a:r>
          </a:p>
        </p:txBody>
      </p:sp>
      <p:pic>
        <p:nvPicPr>
          <p:cNvPr id="62" name="Picture 2" descr="Terra - Wikipedia">
            <a:extLst>
              <a:ext uri="{FF2B5EF4-FFF2-40B4-BE49-F238E27FC236}">
                <a16:creationId xmlns:a16="http://schemas.microsoft.com/office/drawing/2014/main" id="{811BFF96-0795-4B04-8948-8058BBB5A36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667" b="92000" l="8889" r="92000">
                        <a14:foregroundMark x1="55556" y1="7111" x2="55556" y2="7111"/>
                        <a14:foregroundMark x1="92444" y1="50222" x2="92444" y2="50222"/>
                        <a14:foregroundMark x1="57778" y1="92444" x2="57778" y2="92444"/>
                        <a14:foregroundMark x1="8889" y1="51111" x2="8889"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7201346" y="2832953"/>
            <a:ext cx="804602" cy="804602"/>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D452F10D-1DC1-4029-94F7-B89641D107EA}"/>
              </a:ext>
            </a:extLst>
          </p:cNvPr>
          <p:cNvSpPr txBox="1"/>
          <p:nvPr/>
        </p:nvSpPr>
        <p:spPr>
          <a:xfrm>
            <a:off x="7138959" y="3597262"/>
            <a:ext cx="906980" cy="369332"/>
          </a:xfrm>
          <a:prstGeom prst="rect">
            <a:avLst/>
          </a:prstGeom>
          <a:noFill/>
        </p:spPr>
        <p:txBody>
          <a:bodyPr wrap="none" rtlCol="0">
            <a:spAutoFit/>
          </a:bodyPr>
          <a:lstStyle/>
          <a:p>
            <a:r>
              <a:rPr lang="it-IT" b="1" dirty="0">
                <a:solidFill>
                  <a:srgbClr val="00A197"/>
                </a:solidFill>
              </a:rPr>
              <a:t>Pianeta</a:t>
            </a:r>
          </a:p>
        </p:txBody>
      </p:sp>
      <p:pic>
        <p:nvPicPr>
          <p:cNvPr id="56" name="Picture 10" descr="Icona del glifo nero dell'istituzione di stato - vettore stock 2255823 |  Crushpixel">
            <a:extLst>
              <a:ext uri="{FF2B5EF4-FFF2-40B4-BE49-F238E27FC236}">
                <a16:creationId xmlns:a16="http://schemas.microsoft.com/office/drawing/2014/main" id="{C46C6EB9-9903-4E5C-A3E0-46FBB79EA756}"/>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22667" b="91556" l="20889" r="82667">
                        <a14:foregroundMark x1="57778" y1="38222" x2="57778" y2="38222"/>
                        <a14:foregroundMark x1="54667" y1="24000" x2="54667" y2="24000"/>
                        <a14:foregroundMark x1="54667" y1="24000" x2="54667" y2="24000"/>
                        <a14:foregroundMark x1="51111" y1="23111" x2="51111" y2="23111"/>
                        <a14:foregroundMark x1="54222" y1="45778" x2="54222" y2="45778"/>
                        <a14:foregroundMark x1="64889" y1="45333" x2="64889" y2="45333"/>
                        <a14:foregroundMark x1="35556" y1="45778" x2="35556" y2="45778"/>
                        <a14:foregroundMark x1="28000" y1="52000" x2="28000" y2="52000"/>
                        <a14:foregroundMark x1="30667" y1="59111" x2="30667" y2="59111"/>
                        <a14:foregroundMark x1="20889" y1="57333" x2="20889" y2="57333"/>
                        <a14:foregroundMark x1="25778" y1="60889" x2="25778" y2="60889"/>
                        <a14:foregroundMark x1="25778" y1="69778" x2="25778" y2="69778"/>
                        <a14:foregroundMark x1="73778" y1="60000" x2="73778" y2="60000"/>
                        <a14:foregroundMark x1="74667" y1="70222" x2="74667" y2="70222"/>
                        <a14:foregroundMark x1="77333" y1="51111" x2="77333" y2="51111"/>
                        <a14:foregroundMark x1="48889" y1="63111" x2="48889" y2="63111"/>
                        <a14:foregroundMark x1="57778" y1="62222" x2="57778" y2="62222"/>
                        <a14:foregroundMark x1="60444" y1="61333" x2="60444" y2="61333"/>
                        <a14:foregroundMark x1="65778" y1="61333" x2="65778" y2="61333"/>
                        <a14:foregroundMark x1="42667" y1="57333" x2="42667" y2="57333"/>
                        <a14:foregroundMark x1="38222" y1="57333" x2="38222" y2="57333"/>
                        <a14:foregroundMark x1="34667" y1="57778" x2="34667" y2="57778"/>
                        <a14:foregroundMark x1="47556" y1="72000" x2="47556" y2="72000"/>
                        <a14:foregroundMark x1="56889" y1="35556" x2="56889" y2="35556"/>
                        <a14:foregroundMark x1="47556" y1="37333" x2="47556" y2="37333"/>
                        <a14:foregroundMark x1="55556" y1="23111" x2="55556" y2="23111"/>
                        <a14:foregroundMark x1="77778" y1="29778" x2="77778" y2="29778"/>
                        <a14:foregroundMark x1="76000" y1="58222" x2="76000" y2="58222"/>
                        <a14:foregroundMark x1="72889" y1="58222" x2="72889" y2="58222"/>
                        <a14:foregroundMark x1="76000" y1="67556" x2="76000" y2="67556"/>
                        <a14:foregroundMark x1="74222" y1="66667" x2="74222" y2="66667"/>
                        <a14:foregroundMark x1="63556" y1="47111" x2="63556" y2="47111"/>
                        <a14:foregroundMark x1="64889" y1="49778" x2="64889" y2="49778"/>
                        <a14:foregroundMark x1="61778" y1="49778" x2="61778" y2="49778"/>
                        <a14:foregroundMark x1="58222" y1="49333" x2="58222" y2="49333"/>
                        <a14:foregroundMark x1="50667" y1="39556" x2="50667" y2="39556"/>
                        <a14:foregroundMark x1="58667" y1="42667" x2="58667" y2="42667"/>
                        <a14:foregroundMark x1="61333" y1="42667" x2="61333" y2="42667"/>
                        <a14:foregroundMark x1="48000" y1="40000" x2="48000" y2="40000"/>
                        <a14:foregroundMark x1="44000" y1="42667" x2="44000" y2="42667"/>
                        <a14:foregroundMark x1="41778" y1="44000" x2="41778" y2="44000"/>
                        <a14:foregroundMark x1="37778" y1="46222" x2="37778" y2="46222"/>
                        <a14:foregroundMark x1="39111" y1="42667" x2="39111" y2="42667"/>
                        <a14:foregroundMark x1="36000" y1="47111" x2="36000" y2="47111"/>
                        <a14:foregroundMark x1="33778" y1="49333" x2="33778" y2="49333"/>
                        <a14:foregroundMark x1="38667" y1="49778" x2="38667" y2="49778"/>
                        <a14:foregroundMark x1="43111" y1="50222" x2="43111" y2="50222"/>
                        <a14:foregroundMark x1="48889" y1="49778" x2="48889" y2="49778"/>
                        <a14:foregroundMark x1="55556" y1="53333" x2="55556" y2="53333"/>
                        <a14:foregroundMark x1="76889" y1="54222" x2="76889" y2="54222"/>
                        <a14:foregroundMark x1="73333" y1="54222" x2="73333" y2="54222"/>
                        <a14:foregroundMark x1="68889" y1="54222" x2="68889" y2="54222"/>
                        <a14:foregroundMark x1="79556" y1="53333" x2="79556" y2="53333"/>
                        <a14:foregroundMark x1="67556" y1="54667" x2="67556" y2="54667"/>
                        <a14:foregroundMark x1="67111" y1="60000" x2="67111" y2="60000"/>
                        <a14:foregroundMark x1="67111" y1="64889" x2="67111" y2="64889"/>
                        <a14:foregroundMark x1="67111" y1="71111" x2="67111" y2="71111"/>
                        <a14:foregroundMark x1="68000" y1="74667" x2="68000" y2="74667"/>
                        <a14:foregroundMark x1="32889" y1="70667" x2="32889" y2="70667"/>
                        <a14:foregroundMark x1="27556" y1="67111" x2="27556" y2="67111"/>
                        <a14:foregroundMark x1="26222" y1="58222" x2="26222" y2="58222"/>
                        <a14:foregroundMark x1="30667" y1="54222" x2="30667" y2="54222"/>
                        <a14:foregroundMark x1="24889" y1="54222" x2="24889" y2="54222"/>
                        <a14:foregroundMark x1="20889" y1="54222" x2="20889" y2="54222"/>
                        <a14:foregroundMark x1="36444" y1="52889" x2="36444" y2="52889"/>
                        <a14:foregroundMark x1="40444" y1="56444" x2="40444" y2="56444"/>
                        <a14:foregroundMark x1="44444" y1="58667" x2="44444" y2="58667"/>
                        <a14:foregroundMark x1="44889" y1="65333" x2="44889" y2="65333"/>
                        <a14:foregroundMark x1="40444" y1="64889" x2="40444" y2="64889"/>
                        <a14:foregroundMark x1="36889" y1="61333" x2="36889" y2="61333"/>
                        <a14:foregroundMark x1="62667" y1="58222" x2="62667" y2="58222"/>
                        <a14:foregroundMark x1="50222" y1="31111" x2="50222" y2="31111"/>
                        <a14:backgroundMark x1="81333" y1="31111" x2="81333" y2="31111"/>
                        <a14:backgroundMark x1="68444" y1="28000" x2="68444" y2="28000"/>
                      </a14:backgroundRemoval>
                    </a14:imgEffect>
                  </a14:imgLayer>
                </a14:imgProps>
              </a:ext>
              <a:ext uri="{28A0092B-C50C-407E-A947-70E740481C1C}">
                <a14:useLocalDpi xmlns:a14="http://schemas.microsoft.com/office/drawing/2010/main" val="0"/>
              </a:ext>
            </a:extLst>
          </a:blip>
          <a:srcRect l="15518" t="19453" r="8995"/>
          <a:stretch/>
        </p:blipFill>
        <p:spPr bwMode="auto">
          <a:xfrm>
            <a:off x="6137582" y="3095851"/>
            <a:ext cx="925319" cy="987350"/>
          </a:xfrm>
          <a:prstGeom prst="rect">
            <a:avLst/>
          </a:prstGeom>
          <a:noFill/>
          <a:extLst>
            <a:ext uri="{909E8E84-426E-40DD-AFC4-6F175D3DCCD1}">
              <a14:hiddenFill xmlns:a14="http://schemas.microsoft.com/office/drawing/2010/main">
                <a:solidFill>
                  <a:srgbClr val="FFFFFF"/>
                </a:solidFill>
              </a14:hiddenFill>
            </a:ext>
          </a:extLst>
        </p:spPr>
      </p:pic>
      <p:sp>
        <p:nvSpPr>
          <p:cNvPr id="64" name="Rettangolo con angoli arrotondati 63">
            <a:extLst>
              <a:ext uri="{FF2B5EF4-FFF2-40B4-BE49-F238E27FC236}">
                <a16:creationId xmlns:a16="http://schemas.microsoft.com/office/drawing/2014/main" id="{B79E528F-01C0-4F81-91AF-26451541BDE4}"/>
              </a:ext>
            </a:extLst>
          </p:cNvPr>
          <p:cNvSpPr/>
          <p:nvPr/>
        </p:nvSpPr>
        <p:spPr>
          <a:xfrm>
            <a:off x="4777135" y="5085929"/>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POSITIVE</a:t>
            </a:r>
          </a:p>
        </p:txBody>
      </p:sp>
      <p:sp>
        <p:nvSpPr>
          <p:cNvPr id="65" name="Rettangolo con angoli arrotondati 64">
            <a:extLst>
              <a:ext uri="{FF2B5EF4-FFF2-40B4-BE49-F238E27FC236}">
                <a16:creationId xmlns:a16="http://schemas.microsoft.com/office/drawing/2014/main" id="{496A5681-CB69-4290-852F-F3CD0F2ED787}"/>
              </a:ext>
            </a:extLst>
          </p:cNvPr>
          <p:cNvSpPr/>
          <p:nvPr/>
        </p:nvSpPr>
        <p:spPr>
          <a:xfrm>
            <a:off x="2306441" y="4869183"/>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DILEMMI</a:t>
            </a:r>
          </a:p>
        </p:txBody>
      </p:sp>
      <p:pic>
        <p:nvPicPr>
          <p:cNvPr id="14" name="Immagine 13">
            <a:extLst>
              <a:ext uri="{FF2B5EF4-FFF2-40B4-BE49-F238E27FC236}">
                <a16:creationId xmlns:a16="http://schemas.microsoft.com/office/drawing/2014/main" id="{DEBC8756-9495-4608-820A-2F025DF4261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56083" y="4423213"/>
            <a:ext cx="1612663" cy="1612663"/>
          </a:xfrm>
          <a:prstGeom prst="rect">
            <a:avLst/>
          </a:prstGeom>
        </p:spPr>
      </p:pic>
      <p:grpSp>
        <p:nvGrpSpPr>
          <p:cNvPr id="30" name="Gruppo 29">
            <a:extLst>
              <a:ext uri="{FF2B5EF4-FFF2-40B4-BE49-F238E27FC236}">
                <a16:creationId xmlns:a16="http://schemas.microsoft.com/office/drawing/2014/main" id="{A38BE3B8-0327-472C-8CB5-242DA3162258}"/>
              </a:ext>
            </a:extLst>
          </p:cNvPr>
          <p:cNvGrpSpPr/>
          <p:nvPr/>
        </p:nvGrpSpPr>
        <p:grpSpPr>
          <a:xfrm>
            <a:off x="144000" y="1171184"/>
            <a:ext cx="2081367" cy="4825072"/>
            <a:chOff x="144000" y="1171184"/>
            <a:chExt cx="2081367" cy="4825072"/>
          </a:xfrm>
        </p:grpSpPr>
        <p:pic>
          <p:nvPicPr>
            <p:cNvPr id="32" name="Immagine 31">
              <a:extLst>
                <a:ext uri="{FF2B5EF4-FFF2-40B4-BE49-F238E27FC236}">
                  <a16:creationId xmlns:a16="http://schemas.microsoft.com/office/drawing/2014/main" id="{865EBDC8-5A87-4DCA-BD7B-6D7241DB80BD}"/>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3820386" flipH="1">
              <a:off x="1576112" y="2372460"/>
              <a:ext cx="855064" cy="443447"/>
            </a:xfrm>
            <a:prstGeom prst="rect">
              <a:avLst/>
            </a:prstGeom>
          </p:spPr>
        </p:pic>
        <p:pic>
          <p:nvPicPr>
            <p:cNvPr id="33" name="Immagine 32">
              <a:extLst>
                <a:ext uri="{FF2B5EF4-FFF2-40B4-BE49-F238E27FC236}">
                  <a16:creationId xmlns:a16="http://schemas.microsoft.com/office/drawing/2014/main" id="{68C7D53C-699C-440A-A770-BC06D0562120}"/>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287409" flipH="1" flipV="1">
              <a:off x="1332319" y="4382515"/>
              <a:ext cx="852231" cy="552928"/>
            </a:xfrm>
            <a:prstGeom prst="rect">
              <a:avLst/>
            </a:prstGeom>
          </p:spPr>
        </p:pic>
        <p:grpSp>
          <p:nvGrpSpPr>
            <p:cNvPr id="34" name="Gruppo 33">
              <a:extLst>
                <a:ext uri="{FF2B5EF4-FFF2-40B4-BE49-F238E27FC236}">
                  <a16:creationId xmlns:a16="http://schemas.microsoft.com/office/drawing/2014/main" id="{B612D99C-43C9-4C32-AA3E-41448A3A2FC7}"/>
                </a:ext>
              </a:extLst>
            </p:cNvPr>
            <p:cNvGrpSpPr>
              <a:grpSpLocks noChangeAspect="1"/>
            </p:cNvGrpSpPr>
            <p:nvPr/>
          </p:nvGrpSpPr>
          <p:grpSpPr>
            <a:xfrm>
              <a:off x="144000" y="4685116"/>
              <a:ext cx="1540800" cy="1311140"/>
              <a:chOff x="270000" y="1372614"/>
              <a:chExt cx="2416583" cy="2056386"/>
            </a:xfrm>
          </p:grpSpPr>
          <p:pic>
            <p:nvPicPr>
              <p:cNvPr id="39" name="Picture 2" descr="I migranti ambientali: la protezione umanitaria per il caso di disastro  ambientale – Ultim'ora">
                <a:extLst>
                  <a:ext uri="{FF2B5EF4-FFF2-40B4-BE49-F238E27FC236}">
                    <a16:creationId xmlns:a16="http://schemas.microsoft.com/office/drawing/2014/main" id="{36DEE7AC-8E44-4FC2-B39E-AA56FCC35C2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000" y="1372614"/>
                <a:ext cx="135246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l ministro Crosetto: «Infiltrati dei centri sociali nel corteo anti Meloni  degli studenti» - Torino Cronaca - Notizie da Torino e Piemonte">
                <a:extLst>
                  <a:ext uri="{FF2B5EF4-FFF2-40B4-BE49-F238E27FC236}">
                    <a16:creationId xmlns:a16="http://schemas.microsoft.com/office/drawing/2014/main" id="{A3AB376A-D710-4E67-A8C6-14163973FB4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4126" y="1889976"/>
                <a:ext cx="1352457" cy="90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È vero che la povertà in Italia è triplicata negli ultimi 15 anni? |  Pagella Politica">
                <a:extLst>
                  <a:ext uri="{FF2B5EF4-FFF2-40B4-BE49-F238E27FC236}">
                    <a16:creationId xmlns:a16="http://schemas.microsoft.com/office/drawing/2014/main" id="{66DE584B-8871-4CD9-8CD9-AA8437B4CB6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6792" y="25290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uppo 34">
              <a:extLst>
                <a:ext uri="{FF2B5EF4-FFF2-40B4-BE49-F238E27FC236}">
                  <a16:creationId xmlns:a16="http://schemas.microsoft.com/office/drawing/2014/main" id="{C4464A34-3F07-41CF-8D93-7A11848B4AF9}"/>
                </a:ext>
              </a:extLst>
            </p:cNvPr>
            <p:cNvGrpSpPr>
              <a:grpSpLocks noChangeAspect="1"/>
            </p:cNvGrpSpPr>
            <p:nvPr/>
          </p:nvGrpSpPr>
          <p:grpSpPr>
            <a:xfrm>
              <a:off x="144000" y="1171184"/>
              <a:ext cx="1540800" cy="1369553"/>
              <a:chOff x="6611771" y="1929600"/>
              <a:chExt cx="2312629" cy="2055600"/>
            </a:xfrm>
          </p:grpSpPr>
          <p:pic>
            <p:nvPicPr>
              <p:cNvPr id="36" name="Picture 8" descr="Yosemite National Park">
                <a:extLst>
                  <a:ext uri="{FF2B5EF4-FFF2-40B4-BE49-F238E27FC236}">
                    <a16:creationId xmlns:a16="http://schemas.microsoft.com/office/drawing/2014/main" id="{8FCA6502-055B-4E2D-A6B1-777D19545696}"/>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541"/>
              <a:stretch/>
            </p:blipFill>
            <p:spPr bwMode="auto">
              <a:xfrm>
                <a:off x="7527189" y="1929600"/>
                <a:ext cx="1357377" cy="90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L'uomo è un animale sociale...l'importanza del gruppo! (NOI CI  SIAMO...anche su Facebook!) - Studio Armonia - Studio Armonia">
                <a:extLst>
                  <a:ext uri="{FF2B5EF4-FFF2-40B4-BE49-F238E27FC236}">
                    <a16:creationId xmlns:a16="http://schemas.microsoft.com/office/drawing/2014/main" id="{882D6B2D-891B-4487-A762-508CCA498A58}"/>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6004" r="-1"/>
              <a:stretch/>
            </p:blipFill>
            <p:spPr bwMode="auto">
              <a:xfrm>
                <a:off x="6611771" y="2446057"/>
                <a:ext cx="1357376" cy="90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La Definizione di Benessere Psicologico - Claudio Cresti - Psicologo  specialista Livorno">
                <a:extLst>
                  <a:ext uri="{FF2B5EF4-FFF2-40B4-BE49-F238E27FC236}">
                    <a16:creationId xmlns:a16="http://schemas.microsoft.com/office/drawing/2014/main" id="{D86375D8-44C6-494C-9127-5FC429403868}"/>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7158"/>
              <a:stretch/>
            </p:blipFill>
            <p:spPr bwMode="auto">
              <a:xfrm>
                <a:off x="7567023" y="30852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11586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C6D8F84-DA5D-46F7-9CFD-3927FA5DA088}"/>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Per approfondire</a:t>
            </a:r>
          </a:p>
        </p:txBody>
      </p:sp>
      <p:pic>
        <p:nvPicPr>
          <p:cNvPr id="5" name="Picture 4" descr="Alleanza Italiana per lo Sviluppo Sostenibile (ASviS) Logo Vector - (.SVG +  .PNG) - SearchVectorLogo.Com">
            <a:extLst>
              <a:ext uri="{FF2B5EF4-FFF2-40B4-BE49-F238E27FC236}">
                <a16:creationId xmlns:a16="http://schemas.microsoft.com/office/drawing/2014/main" id="{62B88A14-B608-4512-8A00-10443CC41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00" y="1306733"/>
            <a:ext cx="2360191" cy="130947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887F7C7F-FBD0-40CE-87C3-46DD2E362CFD}"/>
              </a:ext>
            </a:extLst>
          </p:cNvPr>
          <p:cNvSpPr txBox="1"/>
          <p:nvPr/>
        </p:nvSpPr>
        <p:spPr>
          <a:xfrm>
            <a:off x="3956810" y="1730637"/>
            <a:ext cx="1953483" cy="461665"/>
          </a:xfrm>
          <a:prstGeom prst="rect">
            <a:avLst/>
          </a:prstGeom>
          <a:noFill/>
        </p:spPr>
        <p:txBody>
          <a:bodyPr wrap="none" rtlCol="0">
            <a:spAutoFit/>
          </a:bodyPr>
          <a:lstStyle/>
          <a:p>
            <a:r>
              <a:rPr lang="it-IT" sz="2400" b="1" dirty="0">
                <a:solidFill>
                  <a:srgbClr val="00A197"/>
                </a:solidFill>
              </a:rPr>
              <a:t>www.asvis.it/</a:t>
            </a:r>
          </a:p>
        </p:txBody>
      </p:sp>
      <p:pic>
        <p:nvPicPr>
          <p:cNvPr id="4098" name="Picture 2" descr="logo">
            <a:extLst>
              <a:ext uri="{FF2B5EF4-FFF2-40B4-BE49-F238E27FC236}">
                <a16:creationId xmlns:a16="http://schemas.microsoft.com/office/drawing/2014/main" id="{BEA83416-E51D-4BEC-A795-5566CACBE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000" y="3209467"/>
            <a:ext cx="2169208" cy="759023"/>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57209AE3-44A2-4AB7-9D08-3EFDBE33C813}"/>
              </a:ext>
            </a:extLst>
          </p:cNvPr>
          <p:cNvSpPr txBox="1"/>
          <p:nvPr/>
        </p:nvSpPr>
        <p:spPr>
          <a:xfrm>
            <a:off x="3956810" y="3377151"/>
            <a:ext cx="3936399" cy="461665"/>
          </a:xfrm>
          <a:prstGeom prst="rect">
            <a:avLst/>
          </a:prstGeom>
          <a:noFill/>
        </p:spPr>
        <p:txBody>
          <a:bodyPr wrap="none" rtlCol="0">
            <a:spAutoFit/>
          </a:bodyPr>
          <a:lstStyle/>
          <a:p>
            <a:r>
              <a:rPr lang="it-IT" sz="2400" b="1" dirty="0">
                <a:solidFill>
                  <a:srgbClr val="00A197"/>
                </a:solidFill>
              </a:rPr>
              <a:t>www.cantiereterzosettore.it/</a:t>
            </a:r>
          </a:p>
        </p:txBody>
      </p:sp>
      <p:pic>
        <p:nvPicPr>
          <p:cNvPr id="9" name="Immagine 8">
            <a:extLst>
              <a:ext uri="{FF2B5EF4-FFF2-40B4-BE49-F238E27FC236}">
                <a16:creationId xmlns:a16="http://schemas.microsoft.com/office/drawing/2014/main" id="{1A06E3B2-F15B-43B7-AA9D-109EC6751D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000" y="4792850"/>
            <a:ext cx="3090494" cy="515082"/>
          </a:xfrm>
          <a:prstGeom prst="rect">
            <a:avLst/>
          </a:prstGeom>
        </p:spPr>
      </p:pic>
      <p:sp>
        <p:nvSpPr>
          <p:cNvPr id="11" name="CasellaDiTesto 10">
            <a:extLst>
              <a:ext uri="{FF2B5EF4-FFF2-40B4-BE49-F238E27FC236}">
                <a16:creationId xmlns:a16="http://schemas.microsoft.com/office/drawing/2014/main" id="{8FA89294-89C4-4F2C-BF27-AF8BA182E582}"/>
              </a:ext>
            </a:extLst>
          </p:cNvPr>
          <p:cNvSpPr txBox="1"/>
          <p:nvPr/>
        </p:nvSpPr>
        <p:spPr>
          <a:xfrm>
            <a:off x="3956810" y="4819558"/>
            <a:ext cx="2329484" cy="461665"/>
          </a:xfrm>
          <a:prstGeom prst="rect">
            <a:avLst/>
          </a:prstGeom>
          <a:noFill/>
        </p:spPr>
        <p:txBody>
          <a:bodyPr wrap="none" rtlCol="0">
            <a:spAutoFit/>
          </a:bodyPr>
          <a:lstStyle/>
          <a:p>
            <a:r>
              <a:rPr lang="it-IT" sz="2400" b="1" dirty="0">
                <a:solidFill>
                  <a:srgbClr val="00A197"/>
                </a:solidFill>
              </a:rPr>
              <a:t>www.unigens.it/</a:t>
            </a:r>
          </a:p>
        </p:txBody>
      </p:sp>
      <p:sp>
        <p:nvSpPr>
          <p:cNvPr id="10" name="CasellaDiTesto 9">
            <a:extLst>
              <a:ext uri="{FF2B5EF4-FFF2-40B4-BE49-F238E27FC236}">
                <a16:creationId xmlns:a16="http://schemas.microsoft.com/office/drawing/2014/main" id="{3527F96E-D3DD-45FD-953B-4211A7CA4595}"/>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39</a:t>
            </a:r>
          </a:p>
        </p:txBody>
      </p:sp>
    </p:spTree>
    <p:extLst>
      <p:ext uri="{BB962C8B-B14F-4D97-AF65-F5344CB8AC3E}">
        <p14:creationId xmlns:p14="http://schemas.microsoft.com/office/powerpoint/2010/main" val="269156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234000" y="475203"/>
            <a:ext cx="8690400" cy="306367"/>
          </a:xfrm>
        </p:spPr>
        <p:txBody>
          <a:bodyPr anchor="t" anchorCtr="0">
            <a:noAutofit/>
          </a:bodyPr>
          <a:lstStyle/>
          <a:p>
            <a:r>
              <a:rPr lang="it-IT" sz="2800" b="0" spc="-1" dirty="0">
                <a:latin typeface="+mn-lt"/>
              </a:rPr>
              <a:t>Chi è </a:t>
            </a:r>
            <a:r>
              <a:rPr lang="it-IT" sz="2800" b="0" spc="-1" dirty="0" err="1">
                <a:latin typeface="+mn-lt"/>
              </a:rPr>
              <a:t>UniGens</a:t>
            </a:r>
            <a:endParaRPr lang="it-IT" sz="2800" b="0" spc="-1" dirty="0">
              <a:latin typeface="+mn-lt"/>
            </a:endParaRPr>
          </a:p>
        </p:txBody>
      </p:sp>
      <p:sp>
        <p:nvSpPr>
          <p:cNvPr id="7" name="Segnaposto contenuto 6"/>
          <p:cNvSpPr txBox="1">
            <a:spLocks noGrp="1"/>
          </p:cNvSpPr>
          <p:nvPr>
            <p:ph sz="quarter" idx="15"/>
          </p:nvPr>
        </p:nvSpPr>
        <p:spPr>
          <a:xfrm>
            <a:off x="234000" y="1339202"/>
            <a:ext cx="8460000" cy="646331"/>
          </a:xfrm>
          <a:prstGeom prst="rect">
            <a:avLst/>
          </a:prstGeom>
          <a:noFill/>
          <a:ln>
            <a:noFill/>
          </a:ln>
        </p:spPr>
        <p:txBody>
          <a:bodyPr wrap="square" rtlCol="0">
            <a:spAutoFit/>
          </a:bodyPr>
          <a:lstStyle/>
          <a:p>
            <a:pPr marL="0" indent="0" algn="just">
              <a:spcBef>
                <a:spcPts val="600"/>
              </a:spcBef>
              <a:buNone/>
            </a:pPr>
            <a:r>
              <a:rPr lang="it-IT" sz="1800" dirty="0"/>
              <a:t>I </a:t>
            </a:r>
            <a:r>
              <a:rPr lang="it-IT" sz="1800" b="1" dirty="0">
                <a:solidFill>
                  <a:srgbClr val="00A197"/>
                </a:solidFill>
              </a:rPr>
              <a:t>principali</a:t>
            </a:r>
            <a:r>
              <a:rPr lang="it-IT" sz="1800" dirty="0"/>
              <a:t> </a:t>
            </a:r>
            <a:r>
              <a:rPr lang="it-IT" sz="1800" b="1" dirty="0">
                <a:solidFill>
                  <a:srgbClr val="00A197"/>
                </a:solidFill>
              </a:rPr>
              <a:t>partners</a:t>
            </a:r>
            <a:r>
              <a:rPr lang="it-IT" sz="1800" dirty="0"/>
              <a:t> di </a:t>
            </a:r>
            <a:r>
              <a:rPr lang="it-IT" sz="1800" b="1" dirty="0" err="1">
                <a:solidFill>
                  <a:srgbClr val="00A197"/>
                </a:solidFill>
              </a:rPr>
              <a:t>UniGens</a:t>
            </a:r>
            <a:r>
              <a:rPr lang="it-IT" sz="1800" dirty="0"/>
              <a:t>, beneficiari della nostra attività di </a:t>
            </a:r>
            <a:r>
              <a:rPr lang="it-IT" sz="1800" b="1" dirty="0">
                <a:solidFill>
                  <a:srgbClr val="00A197"/>
                </a:solidFill>
              </a:rPr>
              <a:t>volontariato</a:t>
            </a:r>
            <a:r>
              <a:rPr lang="it-IT" sz="1800" dirty="0"/>
              <a:t> di </a:t>
            </a:r>
            <a:r>
              <a:rPr lang="it-IT" sz="1800" b="1" dirty="0">
                <a:solidFill>
                  <a:srgbClr val="00A197"/>
                </a:solidFill>
              </a:rPr>
              <a:t>competenza</a:t>
            </a:r>
            <a:r>
              <a:rPr lang="it-IT" sz="1800" dirty="0"/>
              <a:t> sono:</a:t>
            </a:r>
            <a:endParaRPr lang="it-IT" sz="1800" dirty="0">
              <a:latin typeface="Calibri" panose="020F0502020204030204" pitchFamily="34" charset="0"/>
              <a:cs typeface="Calibri" panose="020F0502020204030204" pitchFamily="34" charset="0"/>
            </a:endParaRPr>
          </a:p>
        </p:txBody>
      </p:sp>
      <p:pic>
        <p:nvPicPr>
          <p:cNvPr id="3" name="Immagine 2">
            <a:extLst>
              <a:ext uri="{FF2B5EF4-FFF2-40B4-BE49-F238E27FC236}">
                <a16:creationId xmlns:a16="http://schemas.microsoft.com/office/drawing/2014/main" id="{8FB4107A-B0E7-4F82-BD70-FC5F35F0D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6" y="6498000"/>
            <a:ext cx="1108567" cy="162000"/>
          </a:xfrm>
          <a:prstGeom prst="rect">
            <a:avLst/>
          </a:prstGeom>
        </p:spPr>
      </p:pic>
      <p:pic>
        <p:nvPicPr>
          <p:cNvPr id="2050" name="Picture 2" descr="https://www.unigens.it/wp-content/uploads/2021/02/Partner_UniCredit.png">
            <a:extLst>
              <a:ext uri="{FF2B5EF4-FFF2-40B4-BE49-F238E27FC236}">
                <a16:creationId xmlns:a16="http://schemas.microsoft.com/office/drawing/2014/main" id="{D11B192D-B60C-473E-A7E4-7D7C89F16A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198" t="37551" r="14659" b="41482"/>
          <a:stretch/>
        </p:blipFill>
        <p:spPr bwMode="auto">
          <a:xfrm>
            <a:off x="238432" y="2163652"/>
            <a:ext cx="1904113" cy="3994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unigens.it/wp-content/uploads/2021/03/Caritas-Roma_footer.png">
            <a:extLst>
              <a:ext uri="{FF2B5EF4-FFF2-40B4-BE49-F238E27FC236}">
                <a16:creationId xmlns:a16="http://schemas.microsoft.com/office/drawing/2014/main" id="{EC8933AD-9C36-4D37-ADAA-59840B105A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98" t="29047" r="15638" b="26911"/>
          <a:stretch/>
        </p:blipFill>
        <p:spPr bwMode="auto">
          <a:xfrm>
            <a:off x="3549793" y="1907795"/>
            <a:ext cx="1885678" cy="8390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unigens.it/wp-content/uploads/2021/03/Fondazione_Operti_285x200-1.png">
            <a:extLst>
              <a:ext uri="{FF2B5EF4-FFF2-40B4-BE49-F238E27FC236}">
                <a16:creationId xmlns:a16="http://schemas.microsoft.com/office/drawing/2014/main" id="{CCB662F8-0F5B-4457-86FD-6F354D35A0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964" b="24459"/>
          <a:stretch/>
        </p:blipFill>
        <p:spPr bwMode="auto">
          <a:xfrm>
            <a:off x="4285073" y="5240766"/>
            <a:ext cx="1823083" cy="6342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unigens.it/wp-content/uploads/2021/03/Nova-School-1.jpg">
            <a:extLst>
              <a:ext uri="{FF2B5EF4-FFF2-40B4-BE49-F238E27FC236}">
                <a16:creationId xmlns:a16="http://schemas.microsoft.com/office/drawing/2014/main" id="{44625C52-7E94-474C-BAC6-83054E8F37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000" y="4880724"/>
            <a:ext cx="1729711" cy="885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unigens.it/wp-content/uploads/2021/03/SS.Mamilano_285x200.png">
            <a:extLst>
              <a:ext uri="{FF2B5EF4-FFF2-40B4-BE49-F238E27FC236}">
                <a16:creationId xmlns:a16="http://schemas.microsoft.com/office/drawing/2014/main" id="{45056066-CE9E-4C42-8769-09DD7188385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0776" b="34504"/>
          <a:stretch/>
        </p:blipFill>
        <p:spPr bwMode="auto">
          <a:xfrm>
            <a:off x="214158" y="4050790"/>
            <a:ext cx="2714625" cy="6614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unigens.it/wp-content/uploads/2021/05/LE-ONDE_logo_2018-1.jpg">
            <a:extLst>
              <a:ext uri="{FF2B5EF4-FFF2-40B4-BE49-F238E27FC236}">
                <a16:creationId xmlns:a16="http://schemas.microsoft.com/office/drawing/2014/main" id="{A3F34453-008E-4A74-9D39-BCEBE035E9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2089" y="4631052"/>
            <a:ext cx="1183720" cy="136510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unigens.it/wp-content/uploads/2021/09/ISF-logo.png">
            <a:extLst>
              <a:ext uri="{FF2B5EF4-FFF2-40B4-BE49-F238E27FC236}">
                <a16:creationId xmlns:a16="http://schemas.microsoft.com/office/drawing/2014/main" id="{7A528879-826B-4C82-88BB-175A1E1195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5264" y="3014222"/>
            <a:ext cx="2165956" cy="63191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www.unigens.it/wp-content/uploads/2021/10/Partner_Cottino.png">
            <a:extLst>
              <a:ext uri="{FF2B5EF4-FFF2-40B4-BE49-F238E27FC236}">
                <a16:creationId xmlns:a16="http://schemas.microsoft.com/office/drawing/2014/main" id="{7815AA0D-34DC-4FAD-9ABD-EF1391B8B9F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0893" b="18620"/>
          <a:stretch/>
        </p:blipFill>
        <p:spPr bwMode="auto">
          <a:xfrm>
            <a:off x="4010017" y="3930897"/>
            <a:ext cx="2714625" cy="115225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www.unigens.it/wp-content/uploads/2021/10/Partner_Milano_altruista.png">
            <a:extLst>
              <a:ext uri="{FF2B5EF4-FFF2-40B4-BE49-F238E27FC236}">
                <a16:creationId xmlns:a16="http://schemas.microsoft.com/office/drawing/2014/main" id="{8EE3321E-03FE-4553-A988-26DC94E108D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066" t="5915" r="23651" b="9531"/>
          <a:stretch/>
        </p:blipFill>
        <p:spPr bwMode="auto">
          <a:xfrm>
            <a:off x="7790245" y="2472722"/>
            <a:ext cx="1163636" cy="122677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www.unigens.it/wp-content/uploads/2021/10/Partner_weworld.png">
            <a:extLst>
              <a:ext uri="{FF2B5EF4-FFF2-40B4-BE49-F238E27FC236}">
                <a16:creationId xmlns:a16="http://schemas.microsoft.com/office/drawing/2014/main" id="{9257F717-D470-4BAD-9B38-42D3A76412A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0302" t="29066" r="20702" b="23654"/>
          <a:stretch/>
        </p:blipFill>
        <p:spPr bwMode="auto">
          <a:xfrm>
            <a:off x="3765809" y="3030210"/>
            <a:ext cx="1601521" cy="90068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www.unigens.it/wp-content/uploads/2021/11/Inventare-insieme.png">
            <a:extLst>
              <a:ext uri="{FF2B5EF4-FFF2-40B4-BE49-F238E27FC236}">
                <a16:creationId xmlns:a16="http://schemas.microsoft.com/office/drawing/2014/main" id="{5BF93428-8FC7-4B8C-82B6-829209CA6A2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93221" y="5346729"/>
            <a:ext cx="1823083" cy="57220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www.unigens.it/wp-content/uploads/2021/11/Torino-Social-Impact.png">
            <a:extLst>
              <a:ext uri="{FF2B5EF4-FFF2-40B4-BE49-F238E27FC236}">
                <a16:creationId xmlns:a16="http://schemas.microsoft.com/office/drawing/2014/main" id="{5DFBC1FE-2048-415F-844A-4D1E9B5D09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36260" y="1938801"/>
            <a:ext cx="1589534" cy="84913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Fondazione Francesca Rava: al fianco dei bimbi in difficoltà">
            <a:extLst>
              <a:ext uri="{FF2B5EF4-FFF2-40B4-BE49-F238E27FC236}">
                <a16:creationId xmlns:a16="http://schemas.microsoft.com/office/drawing/2014/main" id="{3E1618CE-79F5-4136-9E32-7089ED50FAD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5593" y="2900849"/>
            <a:ext cx="1348623"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ENM Ente Nazionale Microcredito | Unione Artigiani Italiani">
            <a:extLst>
              <a:ext uri="{FF2B5EF4-FFF2-40B4-BE49-F238E27FC236}">
                <a16:creationId xmlns:a16="http://schemas.microsoft.com/office/drawing/2014/main" id="{D5E2EA4A-D5BD-4151-A07A-A99AA62FA8C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45880" y="4374002"/>
            <a:ext cx="2178520" cy="709154"/>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Dottrinasociale.it - La Società">
            <a:extLst>
              <a:ext uri="{FF2B5EF4-FFF2-40B4-BE49-F238E27FC236}">
                <a16:creationId xmlns:a16="http://schemas.microsoft.com/office/drawing/2014/main" id="{36CA4A6C-B0A4-4A32-9F0B-A7000E3BA92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3272" y="2985550"/>
            <a:ext cx="13525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Home Fondazione Alberto Sordi - Fondazione Alberto Sordi">
            <a:extLst>
              <a:ext uri="{FF2B5EF4-FFF2-40B4-BE49-F238E27FC236}">
                <a16:creationId xmlns:a16="http://schemas.microsoft.com/office/drawing/2014/main" id="{CB840BD1-8A49-4DB9-826B-9C2561B31FB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55264" y="1733827"/>
            <a:ext cx="2338755" cy="859650"/>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numero diapositiva 3">
            <a:extLst>
              <a:ext uri="{FF2B5EF4-FFF2-40B4-BE49-F238E27FC236}">
                <a16:creationId xmlns:a16="http://schemas.microsoft.com/office/drawing/2014/main" id="{C893BB09-73CB-40FB-A4B4-52228B50AC5F}"/>
              </a:ext>
            </a:extLst>
          </p:cNvPr>
          <p:cNvSpPr>
            <a:spLocks noGrp="1"/>
          </p:cNvSpPr>
          <p:nvPr>
            <p:ph type="sldNum" sz="quarter" idx="4294967295"/>
          </p:nvPr>
        </p:nvSpPr>
        <p:spPr>
          <a:xfrm>
            <a:off x="6457950" y="6356351"/>
            <a:ext cx="2057400" cy="365125"/>
          </a:xfrm>
        </p:spPr>
        <p:txBody>
          <a:bodyPr/>
          <a:lstStyle/>
          <a:p>
            <a:pPr>
              <a:defRPr/>
            </a:pPr>
            <a:r>
              <a:rPr lang="en-GB" noProof="1"/>
              <a:t> </a:t>
            </a:r>
          </a:p>
        </p:txBody>
      </p:sp>
      <p:sp>
        <p:nvSpPr>
          <p:cNvPr id="23" name="CasellaDiTesto 22">
            <a:extLst>
              <a:ext uri="{FF2B5EF4-FFF2-40B4-BE49-F238E27FC236}">
                <a16:creationId xmlns:a16="http://schemas.microsoft.com/office/drawing/2014/main" id="{B905B490-33B0-4563-9498-628E8AA75CDD}"/>
              </a:ext>
            </a:extLst>
          </p:cNvPr>
          <p:cNvSpPr txBox="1"/>
          <p:nvPr/>
        </p:nvSpPr>
        <p:spPr>
          <a:xfrm>
            <a:off x="270000" y="6318000"/>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601698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80776FE-9FCA-4B44-9ACB-01B50F94DDF0}"/>
              </a:ext>
            </a:extLst>
          </p:cNvPr>
          <p:cNvPicPr>
            <a:picLocks noChangeAspect="1"/>
          </p:cNvPicPr>
          <p:nvPr/>
        </p:nvPicPr>
        <p:blipFill rotWithShape="1">
          <a:blip r:embed="rId3">
            <a:extLst>
              <a:ext uri="{28A0092B-C50C-407E-A947-70E740481C1C}">
                <a14:useLocalDpi xmlns:a14="http://schemas.microsoft.com/office/drawing/2010/main" val="0"/>
              </a:ext>
            </a:extLst>
          </a:blip>
          <a:srcRect r="32703"/>
          <a:stretch/>
        </p:blipFill>
        <p:spPr>
          <a:xfrm>
            <a:off x="0" y="0"/>
            <a:ext cx="9144000" cy="4284000"/>
          </a:xfrm>
          <a:prstGeom prst="rect">
            <a:avLst/>
          </a:prstGeom>
        </p:spPr>
      </p:pic>
      <p:sp>
        <p:nvSpPr>
          <p:cNvPr id="6" name="Title 5"/>
          <p:cNvSpPr>
            <a:spLocks noGrp="1"/>
          </p:cNvSpPr>
          <p:nvPr>
            <p:ph type="title"/>
          </p:nvPr>
        </p:nvSpPr>
        <p:spPr>
          <a:xfrm>
            <a:off x="1772118" y="1685272"/>
            <a:ext cx="5599764" cy="456728"/>
          </a:xfrm>
        </p:spPr>
        <p:txBody>
          <a:bodyPr/>
          <a:lstStyle/>
          <a:p>
            <a:r>
              <a:rPr lang="en-GB" sz="4400" i="1" dirty="0" err="1">
                <a:solidFill>
                  <a:schemeClr val="bg1"/>
                </a:solidFill>
                <a:latin typeface="Calibri" panose="020F0502020204030204" pitchFamily="34" charset="0"/>
                <a:cs typeface="Calibri" panose="020F0502020204030204" pitchFamily="34" charset="0"/>
              </a:rPr>
              <a:t>Grazie</a:t>
            </a:r>
            <a:r>
              <a:rPr lang="en-GB" sz="4400" i="1" dirty="0">
                <a:solidFill>
                  <a:schemeClr val="bg1"/>
                </a:solidFill>
                <a:latin typeface="Calibri" panose="020F0502020204030204" pitchFamily="34" charset="0"/>
                <a:cs typeface="Calibri" panose="020F0502020204030204" pitchFamily="34" charset="0"/>
              </a:rPr>
              <a:t> per </a:t>
            </a:r>
            <a:r>
              <a:rPr lang="en-GB" sz="4400" i="1" dirty="0" err="1">
                <a:solidFill>
                  <a:schemeClr val="bg1"/>
                </a:solidFill>
                <a:latin typeface="Calibri" panose="020F0502020204030204" pitchFamily="34" charset="0"/>
                <a:cs typeface="Calibri" panose="020F0502020204030204" pitchFamily="34" charset="0"/>
              </a:rPr>
              <a:t>l’attenzione</a:t>
            </a:r>
            <a:r>
              <a:rPr lang="en-GB" sz="4400" i="1" dirty="0">
                <a:solidFill>
                  <a:schemeClr val="bg1"/>
                </a:solidFill>
                <a:latin typeface="Calibri" panose="020F0502020204030204" pitchFamily="34" charset="0"/>
                <a:cs typeface="Calibri" panose="020F0502020204030204" pitchFamily="34" charset="0"/>
              </a:rPr>
              <a:t>!</a:t>
            </a:r>
            <a:endParaRPr lang="en-GB" sz="4400" i="1"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D5B136DA-1214-4D0C-9AA2-485AC91CFB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00" y="6120000"/>
            <a:ext cx="2463481" cy="360000"/>
          </a:xfrm>
          <a:prstGeom prst="rect">
            <a:avLst/>
          </a:prstGeom>
        </p:spPr>
      </p:pic>
    </p:spTree>
    <p:extLst>
      <p:ext uri="{BB962C8B-B14F-4D97-AF65-F5344CB8AC3E}">
        <p14:creationId xmlns:p14="http://schemas.microsoft.com/office/powerpoint/2010/main" val="3009218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199"/>
            <a:ext cx="9373400" cy="570853"/>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Guardiamo la realtà</a:t>
            </a:r>
            <a:endParaRPr lang="it-IT" sz="2400" b="0" dirty="0">
              <a:latin typeface="+mn-lt"/>
              <a:cs typeface="+mj-cs"/>
            </a:endParaRP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22</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6" name="CasellaDiTesto 5">
            <a:extLst>
              <a:ext uri="{FF2B5EF4-FFF2-40B4-BE49-F238E27FC236}">
                <a16:creationId xmlns:a16="http://schemas.microsoft.com/office/drawing/2014/main" id="{DD13D8AC-A854-433D-BDB0-0088B6A69205}"/>
              </a:ext>
            </a:extLst>
          </p:cNvPr>
          <p:cNvSpPr txBox="1"/>
          <p:nvPr/>
        </p:nvSpPr>
        <p:spPr>
          <a:xfrm>
            <a:off x="736463" y="1673820"/>
            <a:ext cx="7375160" cy="707886"/>
          </a:xfrm>
          <a:prstGeom prst="rect">
            <a:avLst/>
          </a:prstGeom>
          <a:noFill/>
        </p:spPr>
        <p:txBody>
          <a:bodyPr wrap="square" rtlCol="0">
            <a:spAutoFit/>
          </a:bodyPr>
          <a:lstStyle/>
          <a:p>
            <a:pPr>
              <a:buClr>
                <a:srgbClr val="00A197"/>
              </a:buClr>
            </a:pPr>
            <a:r>
              <a:rPr lang="it-IT" sz="2000" dirty="0"/>
              <a:t>Due concetti chiave tra loro correlati:</a:t>
            </a:r>
          </a:p>
          <a:p>
            <a:pPr>
              <a:buClr>
                <a:srgbClr val="00A197"/>
              </a:buClr>
            </a:pPr>
            <a:endParaRPr lang="it-IT" sz="2000" dirty="0"/>
          </a:p>
        </p:txBody>
      </p:sp>
      <p:pic>
        <p:nvPicPr>
          <p:cNvPr id="2050" name="Picture 2" descr="Il Club di Roma aveva ragione sui limiti della crescita. E adesso? -  Greenreport: economia ecologica e sviluppo sostenibile">
            <a:extLst>
              <a:ext uri="{FF2B5EF4-FFF2-40B4-BE49-F238E27FC236}">
                <a16:creationId xmlns:a16="http://schemas.microsoft.com/office/drawing/2014/main" id="{2AC98EA5-D61D-4F31-82D7-34ED4C0F5D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72" t="21241" r="20753" b="8892"/>
          <a:stretch/>
        </p:blipFill>
        <p:spPr bwMode="auto">
          <a:xfrm>
            <a:off x="234000" y="2456850"/>
            <a:ext cx="1152000" cy="1389031"/>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con angoli arrotondati 8">
            <a:extLst>
              <a:ext uri="{FF2B5EF4-FFF2-40B4-BE49-F238E27FC236}">
                <a16:creationId xmlns:a16="http://schemas.microsoft.com/office/drawing/2014/main" id="{20422B6D-2221-442B-9819-99AD2AA350B5}"/>
              </a:ext>
            </a:extLst>
          </p:cNvPr>
          <p:cNvSpPr/>
          <p:nvPr/>
        </p:nvSpPr>
        <p:spPr>
          <a:xfrm>
            <a:off x="233999" y="1339200"/>
            <a:ext cx="8640000" cy="685196"/>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solidFill>
                  <a:schemeClr val="bg1"/>
                </a:solidFill>
              </a:rPr>
              <a:t>Nell’affrontare la riflessione sulla </a:t>
            </a:r>
            <a:r>
              <a:rPr lang="it-IT" sz="2000" b="1" dirty="0">
                <a:solidFill>
                  <a:schemeClr val="bg1"/>
                </a:solidFill>
              </a:rPr>
              <a:t>sostenibilità</a:t>
            </a:r>
            <a:r>
              <a:rPr lang="it-IT" sz="2000" dirty="0">
                <a:solidFill>
                  <a:schemeClr val="bg1"/>
                </a:solidFill>
              </a:rPr>
              <a:t> dobbiamo considerare </a:t>
            </a:r>
            <a:r>
              <a:rPr lang="it-IT" sz="2000" b="1" dirty="0">
                <a:solidFill>
                  <a:schemeClr val="bg1"/>
                </a:solidFill>
              </a:rPr>
              <a:t>2</a:t>
            </a:r>
            <a:r>
              <a:rPr lang="it-IT" sz="2000" dirty="0">
                <a:solidFill>
                  <a:schemeClr val="bg1"/>
                </a:solidFill>
              </a:rPr>
              <a:t> </a:t>
            </a:r>
            <a:r>
              <a:rPr lang="it-IT" sz="2000" b="1" dirty="0">
                <a:solidFill>
                  <a:schemeClr val="bg1"/>
                </a:solidFill>
              </a:rPr>
              <a:t>concetti</a:t>
            </a:r>
            <a:r>
              <a:rPr lang="it-IT" sz="2000" dirty="0">
                <a:solidFill>
                  <a:schemeClr val="bg1"/>
                </a:solidFill>
              </a:rPr>
              <a:t> </a:t>
            </a:r>
            <a:r>
              <a:rPr lang="it-IT" sz="2000" b="1" dirty="0">
                <a:solidFill>
                  <a:schemeClr val="bg1"/>
                </a:solidFill>
              </a:rPr>
              <a:t>chiave</a:t>
            </a:r>
            <a:r>
              <a:rPr lang="it-IT" sz="2000" dirty="0">
                <a:solidFill>
                  <a:schemeClr val="bg1"/>
                </a:solidFill>
              </a:rPr>
              <a:t> tra loro </a:t>
            </a:r>
            <a:r>
              <a:rPr lang="it-IT" sz="2000" b="1" dirty="0">
                <a:solidFill>
                  <a:schemeClr val="bg1"/>
                </a:solidFill>
              </a:rPr>
              <a:t>strettamente</a:t>
            </a:r>
            <a:r>
              <a:rPr lang="it-IT" sz="2000" dirty="0">
                <a:solidFill>
                  <a:schemeClr val="bg1"/>
                </a:solidFill>
              </a:rPr>
              <a:t> </a:t>
            </a:r>
            <a:r>
              <a:rPr lang="it-IT" sz="2000" b="1" dirty="0">
                <a:solidFill>
                  <a:schemeClr val="bg1"/>
                </a:solidFill>
              </a:rPr>
              <a:t>correlati</a:t>
            </a:r>
          </a:p>
        </p:txBody>
      </p:sp>
      <p:sp>
        <p:nvSpPr>
          <p:cNvPr id="10" name="CasellaDiTesto 9">
            <a:extLst>
              <a:ext uri="{FF2B5EF4-FFF2-40B4-BE49-F238E27FC236}">
                <a16:creationId xmlns:a16="http://schemas.microsoft.com/office/drawing/2014/main" id="{17DE83C7-72AF-4BE6-878A-F34B434FCA1D}"/>
              </a:ext>
            </a:extLst>
          </p:cNvPr>
          <p:cNvSpPr txBox="1"/>
          <p:nvPr/>
        </p:nvSpPr>
        <p:spPr>
          <a:xfrm>
            <a:off x="1385999" y="2232000"/>
            <a:ext cx="7487999" cy="1846659"/>
          </a:xfrm>
          <a:prstGeom prst="rect">
            <a:avLst/>
          </a:prstGeom>
          <a:noFill/>
        </p:spPr>
        <p:txBody>
          <a:bodyPr wrap="square" rtlCol="0">
            <a:spAutoFit/>
          </a:bodyPr>
          <a:lstStyle/>
          <a:p>
            <a:pPr marL="342900" indent="-342900">
              <a:buClr>
                <a:srgbClr val="00A197"/>
              </a:buClr>
              <a:buFont typeface="Arial" panose="020B0604020202020204" pitchFamily="34" charset="0"/>
              <a:buChar char="•"/>
            </a:pPr>
            <a:r>
              <a:rPr lang="it-IT" sz="2400" b="1" dirty="0">
                <a:solidFill>
                  <a:srgbClr val="00A197"/>
                </a:solidFill>
              </a:rPr>
              <a:t>I limiti dello sviluppo sostenibile</a:t>
            </a:r>
            <a:br>
              <a:rPr lang="it-IT" sz="2400" b="1" dirty="0">
                <a:solidFill>
                  <a:srgbClr val="00A197"/>
                </a:solidFill>
              </a:rPr>
            </a:br>
            <a:r>
              <a:rPr lang="it-IT" sz="1900" dirty="0"/>
              <a:t>Se </a:t>
            </a:r>
            <a:r>
              <a:rPr lang="it-IT" sz="1900" b="1" dirty="0">
                <a:solidFill>
                  <a:srgbClr val="00A197"/>
                </a:solidFill>
              </a:rPr>
              <a:t>l'attuale</a:t>
            </a:r>
            <a:r>
              <a:rPr lang="it-IT" sz="1900" dirty="0"/>
              <a:t> </a:t>
            </a:r>
            <a:r>
              <a:rPr lang="it-IT" sz="1900" b="1" dirty="0">
                <a:solidFill>
                  <a:srgbClr val="00A197"/>
                </a:solidFill>
              </a:rPr>
              <a:t>tasso</a:t>
            </a:r>
            <a:r>
              <a:rPr lang="it-IT" sz="1900" dirty="0"/>
              <a:t> di </a:t>
            </a:r>
            <a:r>
              <a:rPr lang="it-IT" sz="1900" b="1" dirty="0">
                <a:solidFill>
                  <a:srgbClr val="00A197"/>
                </a:solidFill>
              </a:rPr>
              <a:t>crescita</a:t>
            </a:r>
            <a:r>
              <a:rPr lang="it-IT" sz="1900" dirty="0"/>
              <a:t> della popolazione, dell'industrializzazione, dell'inquinamento e dello sfruttamento delle risorse </a:t>
            </a:r>
            <a:r>
              <a:rPr lang="it-IT" sz="1900" b="1" dirty="0">
                <a:solidFill>
                  <a:srgbClr val="00A197"/>
                </a:solidFill>
              </a:rPr>
              <a:t>continuerà</a:t>
            </a:r>
            <a:r>
              <a:rPr lang="it-IT" sz="1900" dirty="0"/>
              <a:t> </a:t>
            </a:r>
            <a:r>
              <a:rPr lang="it-IT" sz="1900" b="1" dirty="0">
                <a:solidFill>
                  <a:srgbClr val="00A197"/>
                </a:solidFill>
              </a:rPr>
              <a:t>inalterato</a:t>
            </a:r>
            <a:r>
              <a:rPr lang="it-IT" sz="1900" dirty="0"/>
              <a:t>, i </a:t>
            </a:r>
            <a:r>
              <a:rPr lang="it-IT" sz="1900" b="1" dirty="0">
                <a:solidFill>
                  <a:srgbClr val="00A197"/>
                </a:solidFill>
              </a:rPr>
              <a:t>limiti</a:t>
            </a:r>
            <a:r>
              <a:rPr lang="it-IT" sz="1900" dirty="0"/>
              <a:t> </a:t>
            </a:r>
            <a:r>
              <a:rPr lang="it-IT" sz="1900" b="1" dirty="0">
                <a:solidFill>
                  <a:srgbClr val="00A197"/>
                </a:solidFill>
              </a:rPr>
              <a:t>dello</a:t>
            </a:r>
            <a:r>
              <a:rPr lang="it-IT" sz="1900" dirty="0"/>
              <a:t> </a:t>
            </a:r>
            <a:r>
              <a:rPr lang="it-IT" sz="1900" b="1" dirty="0">
                <a:solidFill>
                  <a:srgbClr val="00A197"/>
                </a:solidFill>
              </a:rPr>
              <a:t>sviluppo</a:t>
            </a:r>
            <a:r>
              <a:rPr lang="it-IT" sz="1900" dirty="0"/>
              <a:t> su questo pianeta saranno </a:t>
            </a:r>
            <a:r>
              <a:rPr lang="it-IT" sz="1900" b="1" dirty="0">
                <a:solidFill>
                  <a:srgbClr val="00A197"/>
                </a:solidFill>
              </a:rPr>
              <a:t>raggiunti</a:t>
            </a:r>
            <a:r>
              <a:rPr lang="it-IT" sz="1900" dirty="0"/>
              <a:t> in un momento imprecisato </a:t>
            </a:r>
            <a:r>
              <a:rPr lang="it-IT" sz="1900" b="1" dirty="0">
                <a:solidFill>
                  <a:srgbClr val="00A197"/>
                </a:solidFill>
              </a:rPr>
              <a:t>entro</a:t>
            </a:r>
            <a:r>
              <a:rPr lang="it-IT" sz="1900" dirty="0"/>
              <a:t> i </a:t>
            </a:r>
            <a:r>
              <a:rPr lang="it-IT" sz="1900" b="1" dirty="0">
                <a:solidFill>
                  <a:srgbClr val="00A197"/>
                </a:solidFill>
              </a:rPr>
              <a:t>prossimi</a:t>
            </a:r>
            <a:r>
              <a:rPr lang="it-IT" sz="1900" dirty="0"/>
              <a:t> </a:t>
            </a:r>
            <a:r>
              <a:rPr lang="it-IT" sz="1900" b="1" dirty="0">
                <a:solidFill>
                  <a:srgbClr val="00A197"/>
                </a:solidFill>
              </a:rPr>
              <a:t>cento</a:t>
            </a:r>
            <a:r>
              <a:rPr lang="it-IT" sz="1900" dirty="0"/>
              <a:t> </a:t>
            </a:r>
            <a:r>
              <a:rPr lang="it-IT" sz="1900" b="1" dirty="0">
                <a:solidFill>
                  <a:srgbClr val="00A197"/>
                </a:solidFill>
              </a:rPr>
              <a:t>anni</a:t>
            </a:r>
            <a:r>
              <a:rPr lang="it-IT" sz="1900" dirty="0"/>
              <a:t>.</a:t>
            </a:r>
            <a:br>
              <a:rPr lang="it-IT" sz="1900" dirty="0"/>
            </a:br>
            <a:r>
              <a:rPr lang="it-IT" sz="1400" dirty="0"/>
              <a:t>(Fonte: </a:t>
            </a:r>
            <a:r>
              <a:rPr lang="it-IT" sz="1400" i="1" dirty="0"/>
              <a:t>The Limits to Growth</a:t>
            </a:r>
            <a:r>
              <a:rPr lang="it-IT" sz="1400" dirty="0"/>
              <a:t>, commissionato al MIT dal Club</a:t>
            </a:r>
            <a:r>
              <a:rPr lang="it-IT" sz="1400" dirty="0">
                <a:hlinkClick r:id="rId5" tooltip="Club di Roma"/>
              </a:rPr>
              <a:t> </a:t>
            </a:r>
            <a:r>
              <a:rPr lang="it-IT" sz="1400" dirty="0"/>
              <a:t>di Roma,1972)</a:t>
            </a:r>
          </a:p>
        </p:txBody>
      </p:sp>
      <p:pic>
        <p:nvPicPr>
          <p:cNvPr id="2052" name="Picture 4" descr="Dimensioni del gioco #2: controllo | La Tana dei Goblin">
            <a:extLst>
              <a:ext uri="{FF2B5EF4-FFF2-40B4-BE49-F238E27FC236}">
                <a16:creationId xmlns:a16="http://schemas.microsoft.com/office/drawing/2014/main" id="{BB0F331E-931E-4B66-8B63-1A7750E057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000" y="4713485"/>
            <a:ext cx="1152000" cy="914287"/>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1365B773-E1B1-4240-B3C5-D65E6B2D9E43}"/>
              </a:ext>
            </a:extLst>
          </p:cNvPr>
          <p:cNvSpPr txBox="1"/>
          <p:nvPr/>
        </p:nvSpPr>
        <p:spPr>
          <a:xfrm>
            <a:off x="1464785" y="4226994"/>
            <a:ext cx="7482210" cy="2139047"/>
          </a:xfrm>
          <a:prstGeom prst="rect">
            <a:avLst/>
          </a:prstGeom>
          <a:noFill/>
        </p:spPr>
        <p:txBody>
          <a:bodyPr wrap="square" rtlCol="0">
            <a:spAutoFit/>
          </a:bodyPr>
          <a:lstStyle/>
          <a:p>
            <a:pPr marL="342900" indent="-342900">
              <a:buClr>
                <a:srgbClr val="00A197"/>
              </a:buClr>
              <a:buFont typeface="Arial" panose="020B0604020202020204" pitchFamily="34" charset="0"/>
              <a:buChar char="•"/>
            </a:pPr>
            <a:r>
              <a:rPr lang="it-IT" sz="2400" b="1" dirty="0">
                <a:solidFill>
                  <a:srgbClr val="00A197"/>
                </a:solidFill>
              </a:rPr>
              <a:t>Il punto di non ritorno</a:t>
            </a:r>
            <a:br>
              <a:rPr lang="it-IT" sz="2400" b="1" dirty="0">
                <a:solidFill>
                  <a:srgbClr val="00A197"/>
                </a:solidFill>
              </a:rPr>
            </a:br>
            <a:r>
              <a:rPr lang="it-IT" sz="1900" dirty="0"/>
              <a:t>“</a:t>
            </a:r>
            <a:r>
              <a:rPr lang="it-IT" sz="1900" b="1" dirty="0">
                <a:solidFill>
                  <a:srgbClr val="00A197"/>
                </a:solidFill>
              </a:rPr>
              <a:t>Politici</a:t>
            </a:r>
            <a:r>
              <a:rPr lang="it-IT" sz="1900" dirty="0"/>
              <a:t>, </a:t>
            </a:r>
            <a:r>
              <a:rPr lang="it-IT" sz="1900" b="1" dirty="0">
                <a:solidFill>
                  <a:srgbClr val="00A197"/>
                </a:solidFill>
              </a:rPr>
              <a:t>economisti</a:t>
            </a:r>
            <a:r>
              <a:rPr lang="it-IT" sz="1900" dirty="0"/>
              <a:t> e alcuni </a:t>
            </a:r>
            <a:r>
              <a:rPr lang="it-IT" sz="1900" b="1" dirty="0">
                <a:solidFill>
                  <a:srgbClr val="00A197"/>
                </a:solidFill>
              </a:rPr>
              <a:t>scienziati</a:t>
            </a:r>
            <a:r>
              <a:rPr lang="it-IT" sz="1900" dirty="0"/>
              <a:t> hanno a lungo ritenuto che i </a:t>
            </a:r>
            <a:r>
              <a:rPr lang="it-IT" sz="1900" b="1" dirty="0">
                <a:solidFill>
                  <a:srgbClr val="00A197"/>
                </a:solidFill>
              </a:rPr>
              <a:t>punti</a:t>
            </a:r>
            <a:r>
              <a:rPr lang="it-IT" sz="1900" dirty="0"/>
              <a:t> di </a:t>
            </a:r>
            <a:r>
              <a:rPr lang="it-IT" sz="1900" b="1" dirty="0">
                <a:solidFill>
                  <a:srgbClr val="00A197"/>
                </a:solidFill>
              </a:rPr>
              <a:t>non</a:t>
            </a:r>
            <a:r>
              <a:rPr lang="it-IT" sz="1900" dirty="0"/>
              <a:t> </a:t>
            </a:r>
            <a:r>
              <a:rPr lang="it-IT" sz="1900" b="1" dirty="0">
                <a:solidFill>
                  <a:srgbClr val="00A197"/>
                </a:solidFill>
              </a:rPr>
              <a:t>ritorno</a:t>
            </a:r>
            <a:r>
              <a:rPr lang="it-IT" sz="1900" dirty="0"/>
              <a:t> (livello oltre il quale un evento diventa inarrestabile), fossero </a:t>
            </a:r>
            <a:r>
              <a:rPr lang="it-IT" sz="1900" b="1" dirty="0">
                <a:solidFill>
                  <a:srgbClr val="00A197"/>
                </a:solidFill>
              </a:rPr>
              <a:t>difficili</a:t>
            </a:r>
            <a:r>
              <a:rPr lang="it-IT" sz="1900" dirty="0"/>
              <a:t> a </a:t>
            </a:r>
            <a:r>
              <a:rPr lang="it-IT" sz="1900" b="1" dirty="0">
                <a:solidFill>
                  <a:srgbClr val="00A197"/>
                </a:solidFill>
              </a:rPr>
              <a:t>verificarsi</a:t>
            </a:r>
            <a:r>
              <a:rPr lang="it-IT" sz="1900" dirty="0"/>
              <a:t>. A oggi, questa </a:t>
            </a:r>
            <a:r>
              <a:rPr lang="it-IT" sz="1900" b="1" dirty="0">
                <a:solidFill>
                  <a:srgbClr val="00A197"/>
                </a:solidFill>
              </a:rPr>
              <a:t>probabilità</a:t>
            </a:r>
            <a:r>
              <a:rPr lang="it-IT" sz="1900" dirty="0"/>
              <a:t> è </a:t>
            </a:r>
            <a:r>
              <a:rPr lang="it-IT" sz="1900" b="1" dirty="0">
                <a:solidFill>
                  <a:srgbClr val="00A197"/>
                </a:solidFill>
              </a:rPr>
              <a:t>molto</a:t>
            </a:r>
            <a:r>
              <a:rPr lang="it-IT" sz="1900" dirty="0"/>
              <a:t> </a:t>
            </a:r>
            <a:r>
              <a:rPr lang="it-IT" sz="1900" b="1" dirty="0">
                <a:solidFill>
                  <a:srgbClr val="00A197"/>
                </a:solidFill>
              </a:rPr>
              <a:t>più</a:t>
            </a:r>
            <a:r>
              <a:rPr lang="it-IT" sz="1900" dirty="0"/>
              <a:t> </a:t>
            </a:r>
            <a:r>
              <a:rPr lang="it-IT" sz="1900" b="1" dirty="0">
                <a:solidFill>
                  <a:srgbClr val="00A197"/>
                </a:solidFill>
              </a:rPr>
              <a:t>reale</a:t>
            </a:r>
            <a:r>
              <a:rPr lang="it-IT" sz="1900" dirty="0"/>
              <a:t>”</a:t>
            </a:r>
            <a:br>
              <a:rPr lang="it-IT" sz="1900" dirty="0"/>
            </a:br>
            <a:r>
              <a:rPr lang="it-IT" sz="1400" dirty="0"/>
              <a:t>(Fonte: ASVIS, Flavio Natale, 13 dicembre 2019)</a:t>
            </a:r>
          </a:p>
          <a:p>
            <a:pPr marL="342900" indent="-342900">
              <a:buClr>
                <a:srgbClr val="00A197"/>
              </a:buClr>
              <a:buFont typeface="Arial" panose="020B0604020202020204" pitchFamily="34" charset="0"/>
              <a:buChar char="•"/>
            </a:pPr>
            <a:endParaRPr lang="it-IT" sz="1900" dirty="0"/>
          </a:p>
        </p:txBody>
      </p:sp>
    </p:spTree>
    <p:extLst>
      <p:ext uri="{BB962C8B-B14F-4D97-AF65-F5344CB8AC3E}">
        <p14:creationId xmlns:p14="http://schemas.microsoft.com/office/powerpoint/2010/main" val="29557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Teorie PASSIVE </a:t>
            </a:r>
            <a:r>
              <a:rPr lang="it-IT" sz="2400" b="0" dirty="0">
                <a:latin typeface="+mn-lt"/>
                <a:cs typeface="+mj-cs"/>
              </a:rPr>
              <a:t>(Paolo)</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9</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2" name="CasellaDiTesto 1">
            <a:extLst>
              <a:ext uri="{FF2B5EF4-FFF2-40B4-BE49-F238E27FC236}">
                <a16:creationId xmlns:a16="http://schemas.microsoft.com/office/drawing/2014/main" id="{D5FCF69D-C2D4-46E0-A49B-8FB470EEA2C0}"/>
              </a:ext>
            </a:extLst>
          </p:cNvPr>
          <p:cNvSpPr txBox="1"/>
          <p:nvPr/>
        </p:nvSpPr>
        <p:spPr>
          <a:xfrm>
            <a:off x="777766" y="980728"/>
            <a:ext cx="7020910" cy="5632311"/>
          </a:xfrm>
          <a:prstGeom prst="rect">
            <a:avLst/>
          </a:prstGeom>
          <a:noFill/>
        </p:spPr>
        <p:txBody>
          <a:bodyPr wrap="square" rtlCol="0">
            <a:spAutoFit/>
          </a:bodyPr>
          <a:lstStyle/>
          <a:p>
            <a:pPr marL="0" lvl="2">
              <a:spcBef>
                <a:spcPts val="600"/>
              </a:spcBef>
              <a:spcAft>
                <a:spcPts val="600"/>
              </a:spcAft>
              <a:buClr>
                <a:srgbClr val="00A197"/>
              </a:buClr>
            </a:pPr>
            <a:endParaRPr lang="it-IT" sz="2000" dirty="0"/>
          </a:p>
          <a:p>
            <a:pPr marL="0" lvl="2">
              <a:spcBef>
                <a:spcPts val="600"/>
              </a:spcBef>
              <a:spcAft>
                <a:spcPts val="600"/>
              </a:spcAft>
              <a:buClr>
                <a:srgbClr val="00A197"/>
              </a:buClr>
            </a:pPr>
            <a:r>
              <a:rPr lang="it-IT" sz="2800" dirty="0"/>
              <a:t>COME E PERCHE’ SI DIFFONDE UNA NOTIZIA FALSA</a:t>
            </a:r>
          </a:p>
          <a:p>
            <a:pPr marL="360363" marR="0" lvl="2" indent="-360363" algn="l" defTabSz="457200" rtl="0" eaLnBrk="1" fontAlgn="auto" latinLnBrk="0" hangingPunct="1">
              <a:lnSpc>
                <a:spcPct val="100000"/>
              </a:lnSpc>
              <a:spcBef>
                <a:spcPts val="600"/>
              </a:spcBef>
              <a:spcAft>
                <a:spcPts val="600"/>
              </a:spcAft>
              <a:buClr>
                <a:srgbClr val="00A197"/>
              </a:buClr>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Genesi</a:t>
            </a:r>
          </a:p>
          <a:p>
            <a:pPr marL="360363" marR="0" lvl="2" indent="-360363" algn="l" defTabSz="457200" rtl="0" eaLnBrk="1" fontAlgn="auto" latinLnBrk="0" hangingPunct="1">
              <a:lnSpc>
                <a:spcPct val="100000"/>
              </a:lnSpc>
              <a:spcBef>
                <a:spcPts val="600"/>
              </a:spcBef>
              <a:spcAft>
                <a:spcPts val="600"/>
              </a:spcAft>
              <a:buClr>
                <a:srgbClr val="00A197"/>
              </a:buClr>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Diffusione (parificazione delle fonti, ripetizione)</a:t>
            </a:r>
          </a:p>
          <a:p>
            <a:pPr marL="360363" marR="0" lvl="2" indent="-360363" algn="l" defTabSz="457200" rtl="0" eaLnBrk="1" fontAlgn="auto" latinLnBrk="0" hangingPunct="1">
              <a:lnSpc>
                <a:spcPct val="100000"/>
              </a:lnSpc>
              <a:spcBef>
                <a:spcPts val="600"/>
              </a:spcBef>
              <a:spcAft>
                <a:spcPts val="600"/>
              </a:spcAft>
              <a:buClr>
                <a:srgbClr val="00A197"/>
              </a:buClr>
              <a:buSzTx/>
              <a:buFont typeface="Arial" panose="020B0604020202020204" pitchFamily="34" charset="0"/>
              <a:buChar char="•"/>
              <a:tabLst/>
              <a:defRPr/>
            </a:pPr>
            <a:r>
              <a:rPr lang="it-IT" sz="2800" dirty="0">
                <a:solidFill>
                  <a:prstClr val="black"/>
                </a:solidFill>
                <a:latin typeface="Calibri" panose="020F0502020204030204"/>
              </a:rPr>
              <a:t>Profittabilità</a:t>
            </a:r>
            <a:endPar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60363" marR="0" lvl="2" indent="-360363" algn="l" defTabSz="457200" rtl="0" eaLnBrk="1" fontAlgn="auto" latinLnBrk="0" hangingPunct="1">
              <a:lnSpc>
                <a:spcPct val="100000"/>
              </a:lnSpc>
              <a:spcBef>
                <a:spcPts val="600"/>
              </a:spcBef>
              <a:spcAft>
                <a:spcPts val="600"/>
              </a:spcAft>
              <a:buClr>
                <a:srgbClr val="00A197"/>
              </a:buClr>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Dibattito (legittimazione delle fonti per par condicio)</a:t>
            </a:r>
          </a:p>
          <a:p>
            <a:pPr marL="0" lvl="2">
              <a:spcBef>
                <a:spcPts val="600"/>
              </a:spcBef>
              <a:spcAft>
                <a:spcPts val="600"/>
              </a:spcAft>
              <a:buClr>
                <a:srgbClr val="00A197"/>
              </a:buClr>
            </a:pPr>
            <a:endParaRPr lang="it-IT" sz="2800" dirty="0"/>
          </a:p>
          <a:p>
            <a:pPr>
              <a:spcBef>
                <a:spcPts val="600"/>
              </a:spcBef>
              <a:spcAft>
                <a:spcPts val="600"/>
              </a:spcAft>
            </a:pPr>
            <a:endParaRPr lang="it-IT" dirty="0"/>
          </a:p>
        </p:txBody>
      </p:sp>
    </p:spTree>
    <p:extLst>
      <p:ext uri="{BB962C8B-B14F-4D97-AF65-F5344CB8AC3E}">
        <p14:creationId xmlns:p14="http://schemas.microsoft.com/office/powerpoint/2010/main" val="59730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40E56C9-8B6E-4584-A04B-5B82CA931F75}"/>
              </a:ext>
            </a:extLst>
          </p:cNvPr>
          <p:cNvSpPr>
            <a:spLocks noGrp="1"/>
          </p:cNvSpPr>
          <p:nvPr>
            <p:ph sz="quarter" idx="15"/>
          </p:nvPr>
        </p:nvSpPr>
        <p:spPr/>
        <p:txBody>
          <a:bodyPr>
            <a:normAutofit fontScale="25000" lnSpcReduction="20000"/>
          </a:bodyPr>
          <a:lstStyle/>
          <a:p>
            <a:pPr marL="0" indent="0" algn="just">
              <a:spcBef>
                <a:spcPts val="0"/>
              </a:spcBef>
              <a:buNone/>
            </a:pPr>
            <a:r>
              <a:rPr lang="it-IT" sz="7200" i="1" dirty="0">
                <a:latin typeface="Calibri" panose="020F0502020204030204" pitchFamily="34" charset="0"/>
                <a:cs typeface="Calibri" panose="020F0502020204030204" pitchFamily="34" charset="0"/>
              </a:rPr>
              <a:t>“</a:t>
            </a:r>
            <a:r>
              <a:rPr lang="it-IT" sz="7200" i="1" dirty="0" err="1">
                <a:latin typeface="Calibri" panose="020F0502020204030204" pitchFamily="34" charset="0"/>
                <a:cs typeface="Calibri" panose="020F0502020204030204" pitchFamily="34" charset="0"/>
              </a:rPr>
              <a:t>ll</a:t>
            </a:r>
            <a:r>
              <a:rPr lang="it-IT" sz="7200" i="1" dirty="0">
                <a:latin typeface="Calibri" panose="020F0502020204030204" pitchFamily="34" charset="0"/>
                <a:cs typeface="Calibri" panose="020F0502020204030204" pitchFamily="34" charset="0"/>
              </a:rPr>
              <a:t> presente modulo formativo (di seguito “Modulo”) ha solo finalità didattiche. Le stime e le valutazioni contenute nel presente Modulo rappresentano l’opinione autonoma e indipendente di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 Organizzazione di Volontariato (di seguito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e si basano su dati e informazioni tratte da fonti che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ritiene attendibili (che vengono specificamente citate), ma sulle quali non rilascia alcuna garanzia e non si assume alcuna responsabilità circa la loro completezza, correttezza e veridicità. I contenuti del Modulo sono offerti da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puramente a scopo didattico/informativo e non devono essere considerati in alcun modo sostitutivi di una eventuale specifica e personale consulenza rilasciata  da Istituti di  Credito direttamente al singolo interessato. Le informazioni e i dati forniti sono da considerarsi aggiornati alla data riportata nel Modulo.</a:t>
            </a:r>
          </a:p>
          <a:p>
            <a:pPr marL="0" indent="0" algn="just">
              <a:spcBef>
                <a:spcPts val="0"/>
              </a:spcBef>
              <a:buNone/>
            </a:pPr>
            <a:br>
              <a:rPr lang="it-IT" sz="7200" i="1" dirty="0">
                <a:latin typeface="Calibri" panose="020F0502020204030204" pitchFamily="34" charset="0"/>
                <a:cs typeface="Calibri" panose="020F0502020204030204" pitchFamily="34" charset="0"/>
              </a:rPr>
            </a:b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si riserva il diritto di aggiornare/modificare i dati e le informazioni espresse nel Modulo in qualsiasi momento senza alcun preavviso.</a:t>
            </a:r>
          </a:p>
          <a:p>
            <a:pPr marL="0" indent="0" algn="just">
              <a:spcBef>
                <a:spcPts val="0"/>
              </a:spcBef>
              <a:buNone/>
            </a:pPr>
            <a:br>
              <a:rPr lang="it-IT" sz="7200" i="1" dirty="0">
                <a:latin typeface="Calibri" panose="020F0502020204030204" pitchFamily="34" charset="0"/>
                <a:cs typeface="Calibri" panose="020F0502020204030204" pitchFamily="34" charset="0"/>
              </a:rPr>
            </a:br>
            <a:r>
              <a:rPr lang="it-IT" sz="7200" i="1" dirty="0">
                <a:latin typeface="Calibri" panose="020F0502020204030204" pitchFamily="34" charset="0"/>
                <a:cs typeface="Calibri" panose="020F0502020204030204" pitchFamily="34" charset="0"/>
              </a:rPr>
              <a:t>I contenuti del Modulo - comprensivi di dati, notizie, informazioni, immagini, grafici, disegni, marchi e nomi a dominio - sono di proprietà di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se non diversamente indicato, coperti da copyright e dalla normativa in materia di proprietà industriale. Non è concessa alcuna licenza né diritto d'uso e pertanto non è consentito riprodurne i contenuti, in tutto o in parte, su alcun supporto, copiarli, pubblicarli e utilizzarli a scopo commerciale senza preventiva autorizzazione scritta di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salva la possibilità di farne copia per uso esclusivamente personale”</a:t>
            </a:r>
          </a:p>
        </p:txBody>
      </p:sp>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234000" y="475200"/>
            <a:ext cx="8690400" cy="306366"/>
          </a:xfrm>
        </p:spPr>
        <p:txBody>
          <a:bodyPr anchor="t" anchorCtr="0">
            <a:noAutofit/>
          </a:bodyPr>
          <a:lstStyle/>
          <a:p>
            <a:r>
              <a:rPr lang="it-IT" sz="2800" spc="-1" dirty="0">
                <a:latin typeface="+mn-lt"/>
              </a:rPr>
              <a:t>Disclaimer</a:t>
            </a: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2"/>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255727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11DFE1C-76C0-499D-B1B5-9A3543217596}"/>
              </a:ext>
            </a:extLst>
          </p:cNvPr>
          <p:cNvSpPr/>
          <p:nvPr/>
        </p:nvSpPr>
        <p:spPr>
          <a:xfrm>
            <a:off x="2244862" y="1747443"/>
            <a:ext cx="5818146" cy="4016863"/>
          </a:xfrm>
          <a:custGeom>
            <a:avLst/>
            <a:gdLst>
              <a:gd name="connsiteX0" fmla="*/ 234781 w 6049889"/>
              <a:gd name="connsiteY0" fmla="*/ 1767282 h 4016863"/>
              <a:gd name="connsiteX1" fmla="*/ 1530181 w 6049889"/>
              <a:gd name="connsiteY1" fmla="*/ 205182 h 4016863"/>
              <a:gd name="connsiteX2" fmla="*/ 4968706 w 6049889"/>
              <a:gd name="connsiteY2" fmla="*/ 148032 h 4016863"/>
              <a:gd name="connsiteX3" fmla="*/ 5873581 w 6049889"/>
              <a:gd name="connsiteY3" fmla="*/ 1405332 h 4016863"/>
              <a:gd name="connsiteX4" fmla="*/ 1901656 w 6049889"/>
              <a:gd name="connsiteY4" fmla="*/ 2672157 h 4016863"/>
              <a:gd name="connsiteX5" fmla="*/ 15706 w 6049889"/>
              <a:gd name="connsiteY5" fmla="*/ 2843607 h 4016863"/>
              <a:gd name="connsiteX6" fmla="*/ 1120606 w 6049889"/>
              <a:gd name="connsiteY6" fmla="*/ 3738957 h 4016863"/>
              <a:gd name="connsiteX7" fmla="*/ 3187531 w 6049889"/>
              <a:gd name="connsiteY7" fmla="*/ 4015182 h 4016863"/>
              <a:gd name="connsiteX8" fmla="*/ 5330656 w 6049889"/>
              <a:gd name="connsiteY8" fmla="*/ 3643707 h 401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Un percorso verso la sostenibilità</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6</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Rettangolo con angoli arrotondati 30">
            <a:extLst>
              <a:ext uri="{FF2B5EF4-FFF2-40B4-BE49-F238E27FC236}">
                <a16:creationId xmlns:a16="http://schemas.microsoft.com/office/drawing/2014/main" id="{8442A7BD-4ED3-43DB-A3A5-2B1171BABB35}"/>
              </a:ext>
            </a:extLst>
          </p:cNvPr>
          <p:cNvSpPr/>
          <p:nvPr/>
        </p:nvSpPr>
        <p:spPr>
          <a:xfrm>
            <a:off x="138687" y="2839371"/>
            <a:ext cx="1436455" cy="1524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Riassunto delle puntate precedenti</a:t>
            </a:r>
          </a:p>
        </p:txBody>
      </p:sp>
      <p:grpSp>
        <p:nvGrpSpPr>
          <p:cNvPr id="48" name="Gruppo 47">
            <a:extLst>
              <a:ext uri="{FF2B5EF4-FFF2-40B4-BE49-F238E27FC236}">
                <a16:creationId xmlns:a16="http://schemas.microsoft.com/office/drawing/2014/main" id="{76F6C847-B02D-4256-9971-EA9EC88CFE6A}"/>
              </a:ext>
            </a:extLst>
          </p:cNvPr>
          <p:cNvGrpSpPr/>
          <p:nvPr/>
        </p:nvGrpSpPr>
        <p:grpSpPr>
          <a:xfrm>
            <a:off x="1663093" y="3033729"/>
            <a:ext cx="559009" cy="1049533"/>
            <a:chOff x="2109687" y="3185523"/>
            <a:chExt cx="559009" cy="1049533"/>
          </a:xfrm>
        </p:grpSpPr>
        <p:pic>
          <p:nvPicPr>
            <p:cNvPr id="49" name="Immagine 48">
              <a:extLst>
                <a:ext uri="{FF2B5EF4-FFF2-40B4-BE49-F238E27FC236}">
                  <a16:creationId xmlns:a16="http://schemas.microsoft.com/office/drawing/2014/main" id="{C89AE074-6E8C-4F90-8ED4-2D7F9A17A37B}"/>
                </a:ext>
              </a:extLst>
            </p:cNvPr>
            <p:cNvPicPr>
              <a:picLocks noChangeAspect="1"/>
            </p:cNvPicPr>
            <p:nvPr/>
          </p:nvPicPr>
          <p:blipFill rotWithShape="1">
            <a:blip r:embed="rId4">
              <a:extLst>
                <a:ext uri="{28A0092B-C50C-407E-A947-70E740481C1C}">
                  <a14:useLocalDpi xmlns:a14="http://schemas.microsoft.com/office/drawing/2010/main" val="0"/>
                </a:ext>
              </a:extLst>
            </a:blip>
            <a:srcRect l="33543" r="35302" b="9357"/>
            <a:stretch/>
          </p:blipFill>
          <p:spPr>
            <a:xfrm>
              <a:off x="2109687" y="3185523"/>
              <a:ext cx="332646" cy="1044000"/>
            </a:xfrm>
            <a:prstGeom prst="rect">
              <a:avLst/>
            </a:prstGeom>
          </p:spPr>
        </p:pic>
        <p:pic>
          <p:nvPicPr>
            <p:cNvPr id="50" name="Immagine 49">
              <a:extLst>
                <a:ext uri="{FF2B5EF4-FFF2-40B4-BE49-F238E27FC236}">
                  <a16:creationId xmlns:a16="http://schemas.microsoft.com/office/drawing/2014/main" id="{456DA617-332B-41A8-8BAD-3680FC2465E9}"/>
                </a:ext>
              </a:extLst>
            </p:cNvPr>
            <p:cNvPicPr>
              <a:picLocks noChangeAspect="1"/>
            </p:cNvPicPr>
            <p:nvPr/>
          </p:nvPicPr>
          <p:blipFill rotWithShape="1">
            <a:blip r:embed="rId5">
              <a:extLst>
                <a:ext uri="{28A0092B-C50C-407E-A947-70E740481C1C}">
                  <a14:useLocalDpi xmlns:a14="http://schemas.microsoft.com/office/drawing/2010/main" val="0"/>
                </a:ext>
              </a:extLst>
            </a:blip>
            <a:srcRect l="14097" t="4421" r="31999" b="4920"/>
            <a:stretch/>
          </p:blipFill>
          <p:spPr>
            <a:xfrm>
              <a:off x="2390779" y="3263056"/>
              <a:ext cx="277917" cy="972000"/>
            </a:xfrm>
            <a:prstGeom prst="rect">
              <a:avLst/>
            </a:prstGeom>
          </p:spPr>
        </p:pic>
      </p:grpSp>
      <p:sp>
        <p:nvSpPr>
          <p:cNvPr id="11" name="Rettangolo con angoli arrotondati 10">
            <a:extLst>
              <a:ext uri="{FF2B5EF4-FFF2-40B4-BE49-F238E27FC236}">
                <a16:creationId xmlns:a16="http://schemas.microsoft.com/office/drawing/2014/main" id="{C84570C9-12C5-4DCC-ABDE-0FFDA9D537DC}"/>
              </a:ext>
            </a:extLst>
          </p:cNvPr>
          <p:cNvSpPr/>
          <p:nvPr/>
        </p:nvSpPr>
        <p:spPr>
          <a:xfrm>
            <a:off x="2464409" y="1261443"/>
            <a:ext cx="1292403" cy="9720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ATTIVE</a:t>
            </a:r>
          </a:p>
        </p:txBody>
      </p:sp>
      <p:sp>
        <p:nvSpPr>
          <p:cNvPr id="52" name="Rettangolo con angoli arrotondati 51">
            <a:extLst>
              <a:ext uri="{FF2B5EF4-FFF2-40B4-BE49-F238E27FC236}">
                <a16:creationId xmlns:a16="http://schemas.microsoft.com/office/drawing/2014/main" id="{8575E6B8-292C-4C15-AFEB-2C068554C8AA}"/>
              </a:ext>
            </a:extLst>
          </p:cNvPr>
          <p:cNvSpPr/>
          <p:nvPr/>
        </p:nvSpPr>
        <p:spPr>
          <a:xfrm>
            <a:off x="2740503" y="2470314"/>
            <a:ext cx="1423441" cy="972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PASSIVE</a:t>
            </a:r>
          </a:p>
        </p:txBody>
      </p:sp>
      <p:sp>
        <p:nvSpPr>
          <p:cNvPr id="53" name="Rettangolo con angoli arrotondati 52">
            <a:extLst>
              <a:ext uri="{FF2B5EF4-FFF2-40B4-BE49-F238E27FC236}">
                <a16:creationId xmlns:a16="http://schemas.microsoft.com/office/drawing/2014/main" id="{3F5C6A76-A7E7-44DF-A9BA-1289A4EEE702}"/>
              </a:ext>
            </a:extLst>
          </p:cNvPr>
          <p:cNvSpPr/>
          <p:nvPr/>
        </p:nvSpPr>
        <p:spPr>
          <a:xfrm>
            <a:off x="4737873" y="1095380"/>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Guardiamo la REALTA’</a:t>
            </a:r>
          </a:p>
        </p:txBody>
      </p:sp>
      <p:sp>
        <p:nvSpPr>
          <p:cNvPr id="54" name="Rettangolo con angoli arrotondati 53">
            <a:extLst>
              <a:ext uri="{FF2B5EF4-FFF2-40B4-BE49-F238E27FC236}">
                <a16:creationId xmlns:a16="http://schemas.microsoft.com/office/drawing/2014/main" id="{589B0DE1-31E3-4999-8DDC-C8BE4252A657}"/>
              </a:ext>
            </a:extLst>
          </p:cNvPr>
          <p:cNvSpPr/>
          <p:nvPr/>
        </p:nvSpPr>
        <p:spPr>
          <a:xfrm>
            <a:off x="7294994" y="1812598"/>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e ATTENZIONI</a:t>
            </a:r>
          </a:p>
        </p:txBody>
      </p:sp>
      <p:pic>
        <p:nvPicPr>
          <p:cNvPr id="57" name="Picture 14" descr="Commissione di Diritto Bancario e del Terzo Settore">
            <a:extLst>
              <a:ext uri="{FF2B5EF4-FFF2-40B4-BE49-F238E27FC236}">
                <a16:creationId xmlns:a16="http://schemas.microsoft.com/office/drawing/2014/main" id="{86BE082A-C7D4-4CBA-965D-213433A3D5F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41778" y1="36444" x2="41778" y2="36444"/>
                        <a14:foregroundMark x1="41333" y1="28444" x2="41333" y2="28444"/>
                        <a14:foregroundMark x1="51111" y1="17778" x2="51111" y2="17778"/>
                        <a14:foregroundMark x1="72000" y1="16444" x2="72000" y2="16444"/>
                        <a14:foregroundMark x1="83556" y1="72444" x2="83556" y2="72444"/>
                        <a14:foregroundMark x1="32444" y1="89778" x2="32444" y2="89778"/>
                        <a14:foregroundMark x1="64000" y1="24444" x2="64000" y2="24444"/>
                        <a14:foregroundMark x1="59111" y1="26667" x2="59111" y2="26667"/>
                        <a14:foregroundMark x1="48444" y1="24889" x2="48444" y2="24889"/>
                        <a14:foregroundMark x1="60444" y1="17333" x2="60444" y2="17333"/>
                        <a14:foregroundMark x1="68889" y1="30667" x2="68889" y2="30667"/>
                        <a14:foregroundMark x1="60444" y1="31556" x2="60444" y2="31556"/>
                        <a14:foregroundMark x1="52444" y1="28889" x2="52444" y2="28889"/>
                        <a14:foregroundMark x1="53778" y1="23111" x2="53778" y2="23111"/>
                        <a14:foregroundMark x1="77333" y1="52444" x2="77333" y2="52444"/>
                        <a14:foregroundMark x1="80444" y1="66222" x2="79556" y2="66222"/>
                        <a14:foregroundMark x1="70222" y1="64000" x2="70222" y2="64000"/>
                        <a14:foregroundMark x1="73778" y1="48444" x2="73778" y2="48444"/>
                        <a14:foregroundMark x1="72444" y1="55556" x2="73778" y2="57778"/>
                        <a14:foregroundMark x1="81778" y1="60000" x2="81778" y2="60000"/>
                        <a14:foregroundMark x1="77333" y1="63111" x2="77333" y2="63111"/>
                        <a14:foregroundMark x1="66222" y1="63556" x2="66222" y2="63556"/>
                        <a14:foregroundMark x1="70222" y1="54222" x2="70222" y2="54222"/>
                        <a14:foregroundMark x1="73333" y1="52444" x2="73333" y2="52444"/>
                        <a14:foregroundMark x1="71111" y1="46667" x2="71111" y2="46667"/>
                        <a14:foregroundMark x1="72889" y1="59556" x2="72889" y2="59556"/>
                        <a14:foregroundMark x1="73333" y1="74222" x2="73333" y2="74222"/>
                        <a14:foregroundMark x1="73778" y1="79111" x2="73778" y2="79111"/>
                        <a14:foregroundMark x1="67556" y1="79556" x2="67556" y2="79556"/>
                        <a14:foregroundMark x1="53333" y1="73778" x2="53333" y2="73778"/>
                        <a14:foregroundMark x1="48444" y1="73333" x2="48444" y2="73333"/>
                        <a14:foregroundMark x1="38667" y1="68889" x2="38667" y2="68889"/>
                        <a14:foregroundMark x1="33778" y1="62222" x2="33778" y2="62222"/>
                        <a14:foregroundMark x1="35556" y1="67111" x2="35556" y2="67111"/>
                        <a14:foregroundMark x1="37778" y1="75111" x2="37778" y2="75111"/>
                        <a14:foregroundMark x1="37778" y1="81778" x2="37778" y2="81778"/>
                        <a14:foregroundMark x1="44000" y1="78222" x2="44000" y2="78222"/>
                        <a14:foregroundMark x1="46667" y1="71556" x2="46667" y2="71556"/>
                        <a14:foregroundMark x1="43556" y1="68000" x2="43556" y2="68000"/>
                        <a14:foregroundMark x1="30667" y1="72889" x2="30667" y2="72889"/>
                        <a14:foregroundMark x1="23556" y1="67556" x2="23556" y2="67556"/>
                        <a14:foregroundMark x1="22667" y1="74667" x2="22667" y2="74667"/>
                        <a14:foregroundMark x1="28000" y1="39556" x2="28000" y2="39556"/>
                        <a14:foregroundMark x1="31556" y1="37333" x2="31556" y2="37333"/>
                        <a14:foregroundMark x1="30222" y1="50222" x2="30222" y2="50222"/>
                        <a14:foregroundMark x1="22222" y1="54667" x2="22222" y2="54667"/>
                        <a14:foregroundMark x1="26667" y1="44889" x2="26667" y2="44889"/>
                        <a14:foregroundMark x1="19111" y1="39556" x2="19111" y2="39556"/>
                        <a14:foregroundMark x1="13333" y1="33778" x2="13333" y2="33778"/>
                        <a14:foregroundMark x1="20000" y1="24889" x2="20000" y2="24889"/>
                        <a14:foregroundMark x1="26222" y1="24000" x2="26222" y2="24000"/>
                        <a14:foregroundMark x1="32000" y1="21778" x2="32000" y2="21778"/>
                        <a14:foregroundMark x1="38667" y1="25333" x2="38667" y2="25333"/>
                        <a14:foregroundMark x1="37778" y1="30667" x2="37778" y2="30667"/>
                        <a14:foregroundMark x1="63111" y1="18667" x2="63111" y2="18667"/>
                        <a14:foregroundMark x1="61333" y1="23111" x2="61333" y2="23111"/>
                        <a14:foregroundMark x1="72889" y1="20000" x2="72889" y2="20000"/>
                        <a14:foregroundMark x1="77333" y1="32444" x2="77333" y2="32444"/>
                      </a14:backgroundRemoval>
                    </a14:imgEffect>
                  </a14:imgLayer>
                </a14:imgProps>
              </a:ext>
              <a:ext uri="{28A0092B-C50C-407E-A947-70E740481C1C}">
                <a14:useLocalDpi xmlns:a14="http://schemas.microsoft.com/office/drawing/2010/main" val="0"/>
              </a:ext>
            </a:extLst>
          </a:blip>
          <a:srcRect/>
          <a:stretch>
            <a:fillRect/>
          </a:stretch>
        </p:blipFill>
        <p:spPr bwMode="auto">
          <a:xfrm>
            <a:off x="4230524" y="3755874"/>
            <a:ext cx="828519" cy="8285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Pin su simboli">
            <a:extLst>
              <a:ext uri="{FF2B5EF4-FFF2-40B4-BE49-F238E27FC236}">
                <a16:creationId xmlns:a16="http://schemas.microsoft.com/office/drawing/2014/main" id="{514D4D4C-2AF0-4BAC-9A88-548BBE43B8D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6222" b="98667" l="9778" r="89778">
                        <a14:foregroundMark x1="19556" y1="95556" x2="19556" y2="95556"/>
                        <a14:foregroundMark x1="82222" y1="98667" x2="82222" y2="98667"/>
                        <a14:foregroundMark x1="62222" y1="8444" x2="62222" y2="8444"/>
                        <a14:foregroundMark x1="39556" y1="6222" x2="39556" y2="6222"/>
                        <a14:foregroundMark x1="27111" y1="71556" x2="27111" y2="71556"/>
                        <a14:foregroundMark x1="24889" y1="69778" x2="24889" y2="69778"/>
                        <a14:foregroundMark x1="42222" y1="69333" x2="42222" y2="69333"/>
                        <a14:foregroundMark x1="58667" y1="69778" x2="58667" y2="69778"/>
                        <a14:foregroundMark x1="72889" y1="68889" x2="72889" y2="68889"/>
                        <a14:foregroundMark x1="70222" y1="95111" x2="70222" y2="95111"/>
                        <a14:foregroundMark x1="73778" y1="92889" x2="73778" y2="92889"/>
                        <a14:foregroundMark x1="63111" y1="94222" x2="63111" y2="94222"/>
                      </a14:backgroundRemoval>
                    </a14:imgEffect>
                  </a14:imgLayer>
                </a14:imgProps>
              </a:ext>
              <a:ext uri="{28A0092B-C50C-407E-A947-70E740481C1C}">
                <a14:useLocalDpi xmlns:a14="http://schemas.microsoft.com/office/drawing/2010/main" val="0"/>
              </a:ext>
            </a:extLst>
          </a:blip>
          <a:srcRect/>
          <a:stretch>
            <a:fillRect/>
          </a:stretch>
        </p:blipFill>
        <p:spPr bwMode="auto">
          <a:xfrm>
            <a:off x="5250113" y="3401873"/>
            <a:ext cx="737254" cy="737254"/>
          </a:xfrm>
          <a:prstGeom prst="rect">
            <a:avLst/>
          </a:prstGeom>
          <a:noFill/>
          <a:extLst>
            <a:ext uri="{909E8E84-426E-40DD-AFC4-6F175D3DCCD1}">
              <a14:hiddenFill xmlns:a14="http://schemas.microsoft.com/office/drawing/2010/main">
                <a:solidFill>
                  <a:srgbClr val="FFFFFF"/>
                </a:solidFill>
              </a14:hiddenFill>
            </a:ext>
          </a:extLst>
        </p:spPr>
      </p:pic>
      <p:sp>
        <p:nvSpPr>
          <p:cNvPr id="59" name="CasellaDiTesto 58">
            <a:extLst>
              <a:ext uri="{FF2B5EF4-FFF2-40B4-BE49-F238E27FC236}">
                <a16:creationId xmlns:a16="http://schemas.microsoft.com/office/drawing/2014/main" id="{6AC97840-7B55-4A4F-8DB9-AFE51266AA0F}"/>
              </a:ext>
            </a:extLst>
          </p:cNvPr>
          <p:cNvSpPr txBox="1"/>
          <p:nvPr/>
        </p:nvSpPr>
        <p:spPr>
          <a:xfrm>
            <a:off x="6230308" y="3800801"/>
            <a:ext cx="619529" cy="369332"/>
          </a:xfrm>
          <a:prstGeom prst="rect">
            <a:avLst/>
          </a:prstGeom>
          <a:noFill/>
        </p:spPr>
        <p:txBody>
          <a:bodyPr wrap="none" rtlCol="0">
            <a:spAutoFit/>
          </a:bodyPr>
          <a:lstStyle/>
          <a:p>
            <a:r>
              <a:rPr lang="it-IT" b="1" dirty="0">
                <a:solidFill>
                  <a:srgbClr val="00A197"/>
                </a:solidFill>
              </a:rPr>
              <a:t>Stati</a:t>
            </a:r>
          </a:p>
        </p:txBody>
      </p:sp>
      <p:sp>
        <p:nvSpPr>
          <p:cNvPr id="60" name="CasellaDiTesto 59">
            <a:extLst>
              <a:ext uri="{FF2B5EF4-FFF2-40B4-BE49-F238E27FC236}">
                <a16:creationId xmlns:a16="http://schemas.microsoft.com/office/drawing/2014/main" id="{053278CA-B546-422D-B326-FC7661BC61ED}"/>
              </a:ext>
            </a:extLst>
          </p:cNvPr>
          <p:cNvSpPr txBox="1"/>
          <p:nvPr/>
        </p:nvSpPr>
        <p:spPr>
          <a:xfrm>
            <a:off x="5179627" y="4077729"/>
            <a:ext cx="957955" cy="369332"/>
          </a:xfrm>
          <a:prstGeom prst="rect">
            <a:avLst/>
          </a:prstGeom>
          <a:noFill/>
        </p:spPr>
        <p:txBody>
          <a:bodyPr wrap="none" rtlCol="0">
            <a:spAutoFit/>
          </a:bodyPr>
          <a:lstStyle/>
          <a:p>
            <a:r>
              <a:rPr lang="it-IT" b="1" dirty="0">
                <a:solidFill>
                  <a:srgbClr val="00A197"/>
                </a:solidFill>
              </a:rPr>
              <a:t>Imprese</a:t>
            </a:r>
          </a:p>
        </p:txBody>
      </p:sp>
      <p:sp>
        <p:nvSpPr>
          <p:cNvPr id="61" name="CasellaDiTesto 60">
            <a:extLst>
              <a:ext uri="{FF2B5EF4-FFF2-40B4-BE49-F238E27FC236}">
                <a16:creationId xmlns:a16="http://schemas.microsoft.com/office/drawing/2014/main" id="{AFCC4BF1-30FF-430F-949C-9FA303637335}"/>
              </a:ext>
            </a:extLst>
          </p:cNvPr>
          <p:cNvSpPr txBox="1"/>
          <p:nvPr/>
        </p:nvSpPr>
        <p:spPr>
          <a:xfrm>
            <a:off x="3983155" y="4445027"/>
            <a:ext cx="1346844" cy="369332"/>
          </a:xfrm>
          <a:prstGeom prst="rect">
            <a:avLst/>
          </a:prstGeom>
          <a:noFill/>
        </p:spPr>
        <p:txBody>
          <a:bodyPr wrap="none" rtlCol="0">
            <a:spAutoFit/>
          </a:bodyPr>
          <a:lstStyle/>
          <a:p>
            <a:r>
              <a:rPr lang="it-IT" b="1" dirty="0">
                <a:solidFill>
                  <a:srgbClr val="00A197"/>
                </a:solidFill>
              </a:rPr>
              <a:t>Associazioni</a:t>
            </a:r>
          </a:p>
        </p:txBody>
      </p:sp>
      <p:pic>
        <p:nvPicPr>
          <p:cNvPr id="62" name="Picture 2" descr="Terra - Wikipedia">
            <a:extLst>
              <a:ext uri="{FF2B5EF4-FFF2-40B4-BE49-F238E27FC236}">
                <a16:creationId xmlns:a16="http://schemas.microsoft.com/office/drawing/2014/main" id="{811BFF96-0795-4B04-8948-8058BBB5A362}"/>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667" b="92000" l="8889" r="92000">
                        <a14:foregroundMark x1="55556" y1="7111" x2="55556" y2="7111"/>
                        <a14:foregroundMark x1="92444" y1="50222" x2="92444" y2="50222"/>
                        <a14:foregroundMark x1="57778" y1="92444" x2="57778" y2="92444"/>
                        <a14:foregroundMark x1="8889" y1="51111" x2="8889"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7201346" y="2832953"/>
            <a:ext cx="804602" cy="804602"/>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D452F10D-1DC1-4029-94F7-B89641D107EA}"/>
              </a:ext>
            </a:extLst>
          </p:cNvPr>
          <p:cNvSpPr txBox="1"/>
          <p:nvPr/>
        </p:nvSpPr>
        <p:spPr>
          <a:xfrm>
            <a:off x="7138959" y="3597262"/>
            <a:ext cx="906980" cy="369332"/>
          </a:xfrm>
          <a:prstGeom prst="rect">
            <a:avLst/>
          </a:prstGeom>
          <a:noFill/>
        </p:spPr>
        <p:txBody>
          <a:bodyPr wrap="none" rtlCol="0">
            <a:spAutoFit/>
          </a:bodyPr>
          <a:lstStyle/>
          <a:p>
            <a:r>
              <a:rPr lang="it-IT" b="1" dirty="0">
                <a:solidFill>
                  <a:srgbClr val="00A197"/>
                </a:solidFill>
              </a:rPr>
              <a:t>Pianeta</a:t>
            </a:r>
          </a:p>
        </p:txBody>
      </p:sp>
      <p:pic>
        <p:nvPicPr>
          <p:cNvPr id="56" name="Picture 10" descr="Icona del glifo nero dell'istituzione di stato - vettore stock 2255823 |  Crushpixel">
            <a:extLst>
              <a:ext uri="{FF2B5EF4-FFF2-40B4-BE49-F238E27FC236}">
                <a16:creationId xmlns:a16="http://schemas.microsoft.com/office/drawing/2014/main" id="{C46C6EB9-9903-4E5C-A3E0-46FBB79EA756}"/>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22667" b="91556" l="20889" r="82667">
                        <a14:foregroundMark x1="57778" y1="38222" x2="57778" y2="38222"/>
                        <a14:foregroundMark x1="54667" y1="24000" x2="54667" y2="24000"/>
                        <a14:foregroundMark x1="54667" y1="24000" x2="54667" y2="24000"/>
                        <a14:foregroundMark x1="51111" y1="23111" x2="51111" y2="23111"/>
                        <a14:foregroundMark x1="54222" y1="45778" x2="54222" y2="45778"/>
                        <a14:foregroundMark x1="64889" y1="45333" x2="64889" y2="45333"/>
                        <a14:foregroundMark x1="35556" y1="45778" x2="35556" y2="45778"/>
                        <a14:foregroundMark x1="28000" y1="52000" x2="28000" y2="52000"/>
                        <a14:foregroundMark x1="30667" y1="59111" x2="30667" y2="59111"/>
                        <a14:foregroundMark x1="20889" y1="57333" x2="20889" y2="57333"/>
                        <a14:foregroundMark x1="25778" y1="60889" x2="25778" y2="60889"/>
                        <a14:foregroundMark x1="25778" y1="69778" x2="25778" y2="69778"/>
                        <a14:foregroundMark x1="73778" y1="60000" x2="73778" y2="60000"/>
                        <a14:foregroundMark x1="74667" y1="70222" x2="74667" y2="70222"/>
                        <a14:foregroundMark x1="77333" y1="51111" x2="77333" y2="51111"/>
                        <a14:foregroundMark x1="48889" y1="63111" x2="48889" y2="63111"/>
                        <a14:foregroundMark x1="57778" y1="62222" x2="57778" y2="62222"/>
                        <a14:foregroundMark x1="60444" y1="61333" x2="60444" y2="61333"/>
                        <a14:foregroundMark x1="65778" y1="61333" x2="65778" y2="61333"/>
                        <a14:foregroundMark x1="42667" y1="57333" x2="42667" y2="57333"/>
                        <a14:foregroundMark x1="38222" y1="57333" x2="38222" y2="57333"/>
                        <a14:foregroundMark x1="34667" y1="57778" x2="34667" y2="57778"/>
                        <a14:foregroundMark x1="47556" y1="72000" x2="47556" y2="72000"/>
                        <a14:foregroundMark x1="56889" y1="35556" x2="56889" y2="35556"/>
                        <a14:foregroundMark x1="47556" y1="37333" x2="47556" y2="37333"/>
                        <a14:foregroundMark x1="55556" y1="23111" x2="55556" y2="23111"/>
                        <a14:foregroundMark x1="77778" y1="29778" x2="77778" y2="29778"/>
                        <a14:foregroundMark x1="76000" y1="58222" x2="76000" y2="58222"/>
                        <a14:foregroundMark x1="72889" y1="58222" x2="72889" y2="58222"/>
                        <a14:foregroundMark x1="76000" y1="67556" x2="76000" y2="67556"/>
                        <a14:foregroundMark x1="74222" y1="66667" x2="74222" y2="66667"/>
                        <a14:foregroundMark x1="63556" y1="47111" x2="63556" y2="47111"/>
                        <a14:foregroundMark x1="64889" y1="49778" x2="64889" y2="49778"/>
                        <a14:foregroundMark x1="61778" y1="49778" x2="61778" y2="49778"/>
                        <a14:foregroundMark x1="58222" y1="49333" x2="58222" y2="49333"/>
                        <a14:foregroundMark x1="50667" y1="39556" x2="50667" y2="39556"/>
                        <a14:foregroundMark x1="58667" y1="42667" x2="58667" y2="42667"/>
                        <a14:foregroundMark x1="61333" y1="42667" x2="61333" y2="42667"/>
                        <a14:foregroundMark x1="48000" y1="40000" x2="48000" y2="40000"/>
                        <a14:foregroundMark x1="44000" y1="42667" x2="44000" y2="42667"/>
                        <a14:foregroundMark x1="41778" y1="44000" x2="41778" y2="44000"/>
                        <a14:foregroundMark x1="37778" y1="46222" x2="37778" y2="46222"/>
                        <a14:foregroundMark x1="39111" y1="42667" x2="39111" y2="42667"/>
                        <a14:foregroundMark x1="36000" y1="47111" x2="36000" y2="47111"/>
                        <a14:foregroundMark x1="33778" y1="49333" x2="33778" y2="49333"/>
                        <a14:foregroundMark x1="38667" y1="49778" x2="38667" y2="49778"/>
                        <a14:foregroundMark x1="43111" y1="50222" x2="43111" y2="50222"/>
                        <a14:foregroundMark x1="48889" y1="49778" x2="48889" y2="49778"/>
                        <a14:foregroundMark x1="55556" y1="53333" x2="55556" y2="53333"/>
                        <a14:foregroundMark x1="76889" y1="54222" x2="76889" y2="54222"/>
                        <a14:foregroundMark x1="73333" y1="54222" x2="73333" y2="54222"/>
                        <a14:foregroundMark x1="68889" y1="54222" x2="68889" y2="54222"/>
                        <a14:foregroundMark x1="79556" y1="53333" x2="79556" y2="53333"/>
                        <a14:foregroundMark x1="67556" y1="54667" x2="67556" y2="54667"/>
                        <a14:foregroundMark x1="67111" y1="60000" x2="67111" y2="60000"/>
                        <a14:foregroundMark x1="67111" y1="64889" x2="67111" y2="64889"/>
                        <a14:foregroundMark x1="67111" y1="71111" x2="67111" y2="71111"/>
                        <a14:foregroundMark x1="68000" y1="74667" x2="68000" y2="74667"/>
                        <a14:foregroundMark x1="32889" y1="70667" x2="32889" y2="70667"/>
                        <a14:foregroundMark x1="27556" y1="67111" x2="27556" y2="67111"/>
                        <a14:foregroundMark x1="26222" y1="58222" x2="26222" y2="58222"/>
                        <a14:foregroundMark x1="30667" y1="54222" x2="30667" y2="54222"/>
                        <a14:foregroundMark x1="24889" y1="54222" x2="24889" y2="54222"/>
                        <a14:foregroundMark x1="20889" y1="54222" x2="20889" y2="54222"/>
                        <a14:foregroundMark x1="36444" y1="52889" x2="36444" y2="52889"/>
                        <a14:foregroundMark x1="40444" y1="56444" x2="40444" y2="56444"/>
                        <a14:foregroundMark x1="44444" y1="58667" x2="44444" y2="58667"/>
                        <a14:foregroundMark x1="44889" y1="65333" x2="44889" y2="65333"/>
                        <a14:foregroundMark x1="40444" y1="64889" x2="40444" y2="64889"/>
                        <a14:foregroundMark x1="36889" y1="61333" x2="36889" y2="61333"/>
                        <a14:foregroundMark x1="62667" y1="58222" x2="62667" y2="58222"/>
                        <a14:foregroundMark x1="50222" y1="31111" x2="50222" y2="31111"/>
                        <a14:backgroundMark x1="81333" y1="31111" x2="81333" y2="31111"/>
                        <a14:backgroundMark x1="68444" y1="28000" x2="68444" y2="28000"/>
                      </a14:backgroundRemoval>
                    </a14:imgEffect>
                  </a14:imgLayer>
                </a14:imgProps>
              </a:ext>
              <a:ext uri="{28A0092B-C50C-407E-A947-70E740481C1C}">
                <a14:useLocalDpi xmlns:a14="http://schemas.microsoft.com/office/drawing/2010/main" val="0"/>
              </a:ext>
            </a:extLst>
          </a:blip>
          <a:srcRect l="15518" t="19453" r="8995"/>
          <a:stretch/>
        </p:blipFill>
        <p:spPr bwMode="auto">
          <a:xfrm>
            <a:off x="6137582" y="3095851"/>
            <a:ext cx="925319" cy="987350"/>
          </a:xfrm>
          <a:prstGeom prst="rect">
            <a:avLst/>
          </a:prstGeom>
          <a:noFill/>
          <a:extLst>
            <a:ext uri="{909E8E84-426E-40DD-AFC4-6F175D3DCCD1}">
              <a14:hiddenFill xmlns:a14="http://schemas.microsoft.com/office/drawing/2010/main">
                <a:solidFill>
                  <a:srgbClr val="FFFFFF"/>
                </a:solidFill>
              </a14:hiddenFill>
            </a:ext>
          </a:extLst>
        </p:spPr>
      </p:pic>
      <p:sp>
        <p:nvSpPr>
          <p:cNvPr id="64" name="Rettangolo con angoli arrotondati 63">
            <a:extLst>
              <a:ext uri="{FF2B5EF4-FFF2-40B4-BE49-F238E27FC236}">
                <a16:creationId xmlns:a16="http://schemas.microsoft.com/office/drawing/2014/main" id="{B79E528F-01C0-4F81-91AF-26451541BDE4}"/>
              </a:ext>
            </a:extLst>
          </p:cNvPr>
          <p:cNvSpPr/>
          <p:nvPr/>
        </p:nvSpPr>
        <p:spPr>
          <a:xfrm>
            <a:off x="4777135" y="5085929"/>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POSITIVE</a:t>
            </a:r>
          </a:p>
        </p:txBody>
      </p:sp>
      <p:sp>
        <p:nvSpPr>
          <p:cNvPr id="65" name="Rettangolo con angoli arrotondati 64">
            <a:extLst>
              <a:ext uri="{FF2B5EF4-FFF2-40B4-BE49-F238E27FC236}">
                <a16:creationId xmlns:a16="http://schemas.microsoft.com/office/drawing/2014/main" id="{496A5681-CB69-4290-852F-F3CD0F2ED787}"/>
              </a:ext>
            </a:extLst>
          </p:cNvPr>
          <p:cNvSpPr/>
          <p:nvPr/>
        </p:nvSpPr>
        <p:spPr>
          <a:xfrm>
            <a:off x="2306441" y="4869183"/>
            <a:ext cx="1564956" cy="972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DILEMMI</a:t>
            </a:r>
          </a:p>
        </p:txBody>
      </p:sp>
      <p:pic>
        <p:nvPicPr>
          <p:cNvPr id="14" name="Immagine 13">
            <a:extLst>
              <a:ext uri="{FF2B5EF4-FFF2-40B4-BE49-F238E27FC236}">
                <a16:creationId xmlns:a16="http://schemas.microsoft.com/office/drawing/2014/main" id="{DEBC8756-9495-4608-820A-2F025DF4261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56083" y="4423213"/>
            <a:ext cx="1612663" cy="1612663"/>
          </a:xfrm>
          <a:prstGeom prst="rect">
            <a:avLst/>
          </a:prstGeom>
        </p:spPr>
      </p:pic>
      <p:grpSp>
        <p:nvGrpSpPr>
          <p:cNvPr id="2" name="Gruppo 1">
            <a:extLst>
              <a:ext uri="{FF2B5EF4-FFF2-40B4-BE49-F238E27FC236}">
                <a16:creationId xmlns:a16="http://schemas.microsoft.com/office/drawing/2014/main" id="{C7BF2529-A453-4EF2-A929-6E33934E74B7}"/>
              </a:ext>
            </a:extLst>
          </p:cNvPr>
          <p:cNvGrpSpPr/>
          <p:nvPr/>
        </p:nvGrpSpPr>
        <p:grpSpPr>
          <a:xfrm>
            <a:off x="144000" y="1171184"/>
            <a:ext cx="2081367" cy="4825072"/>
            <a:chOff x="144000" y="1171184"/>
            <a:chExt cx="2081367" cy="4825072"/>
          </a:xfrm>
        </p:grpSpPr>
        <p:pic>
          <p:nvPicPr>
            <p:cNvPr id="28" name="Immagine 27">
              <a:extLst>
                <a:ext uri="{FF2B5EF4-FFF2-40B4-BE49-F238E27FC236}">
                  <a16:creationId xmlns:a16="http://schemas.microsoft.com/office/drawing/2014/main" id="{BCB4DC1C-65CF-4F6A-A04E-E3C054DC2D71}"/>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3820386" flipH="1">
              <a:off x="1576112" y="2372460"/>
              <a:ext cx="855064" cy="443447"/>
            </a:xfrm>
            <a:prstGeom prst="rect">
              <a:avLst/>
            </a:prstGeom>
          </p:spPr>
        </p:pic>
        <p:pic>
          <p:nvPicPr>
            <p:cNvPr id="29" name="Immagine 28">
              <a:extLst>
                <a:ext uri="{FF2B5EF4-FFF2-40B4-BE49-F238E27FC236}">
                  <a16:creationId xmlns:a16="http://schemas.microsoft.com/office/drawing/2014/main" id="{71A145F9-BA0D-4D65-A5ED-8E830B4E42AB}"/>
                </a:ext>
              </a:extLst>
            </p:cNvPr>
            <p:cNvPicPr>
              <a:picLocks noChangeAspect="1"/>
            </p:cNvPicPr>
            <p:nvPr/>
          </p:nvPicPr>
          <p:blipFill>
            <a:blip r:embed="rId15">
              <a:duotone>
                <a:schemeClr val="accent1">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287409" flipH="1" flipV="1">
              <a:off x="1332319" y="4382515"/>
              <a:ext cx="852231" cy="552928"/>
            </a:xfrm>
            <a:prstGeom prst="rect">
              <a:avLst/>
            </a:prstGeom>
          </p:spPr>
        </p:pic>
        <p:grpSp>
          <p:nvGrpSpPr>
            <p:cNvPr id="30" name="Gruppo 29">
              <a:extLst>
                <a:ext uri="{FF2B5EF4-FFF2-40B4-BE49-F238E27FC236}">
                  <a16:creationId xmlns:a16="http://schemas.microsoft.com/office/drawing/2014/main" id="{4833969A-0BE6-460E-A212-FC379FFC8363}"/>
                </a:ext>
              </a:extLst>
            </p:cNvPr>
            <p:cNvGrpSpPr>
              <a:grpSpLocks noChangeAspect="1"/>
            </p:cNvGrpSpPr>
            <p:nvPr/>
          </p:nvGrpSpPr>
          <p:grpSpPr>
            <a:xfrm>
              <a:off x="144000" y="4685116"/>
              <a:ext cx="1540800" cy="1311140"/>
              <a:chOff x="270000" y="1372614"/>
              <a:chExt cx="2416583" cy="2056386"/>
            </a:xfrm>
          </p:grpSpPr>
          <p:pic>
            <p:nvPicPr>
              <p:cNvPr id="32" name="Picture 2" descr="I migranti ambientali: la protezione umanitaria per il caso di disastro  ambientale – Ultim'ora">
                <a:extLst>
                  <a:ext uri="{FF2B5EF4-FFF2-40B4-BE49-F238E27FC236}">
                    <a16:creationId xmlns:a16="http://schemas.microsoft.com/office/drawing/2014/main" id="{8173419D-28CC-4B1E-9395-108ACD613C4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0000" y="1372614"/>
                <a:ext cx="1352460" cy="90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l ministro Crosetto: «Infiltrati dei centri sociali nel corteo anti Meloni  degli studenti» - Torino Cronaca - Notizie da Torino e Piemonte">
                <a:extLst>
                  <a:ext uri="{FF2B5EF4-FFF2-40B4-BE49-F238E27FC236}">
                    <a16:creationId xmlns:a16="http://schemas.microsoft.com/office/drawing/2014/main" id="{92EEB6A5-6917-49C5-B87A-138F90D8107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4126" y="1889976"/>
                <a:ext cx="1352457" cy="900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È vero che la povertà in Italia è triplicata negli ultimi 15 anni? |  Pagella Politica">
                <a:extLst>
                  <a:ext uri="{FF2B5EF4-FFF2-40B4-BE49-F238E27FC236}">
                    <a16:creationId xmlns:a16="http://schemas.microsoft.com/office/drawing/2014/main" id="{E6B450D0-E7C4-4260-A2BA-2C13642B3AC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6792" y="25290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uppo 34">
              <a:extLst>
                <a:ext uri="{FF2B5EF4-FFF2-40B4-BE49-F238E27FC236}">
                  <a16:creationId xmlns:a16="http://schemas.microsoft.com/office/drawing/2014/main" id="{A0CFC014-E5D2-4D2E-8934-95021C00B3BB}"/>
                </a:ext>
              </a:extLst>
            </p:cNvPr>
            <p:cNvGrpSpPr>
              <a:grpSpLocks noChangeAspect="1"/>
            </p:cNvGrpSpPr>
            <p:nvPr/>
          </p:nvGrpSpPr>
          <p:grpSpPr>
            <a:xfrm>
              <a:off x="144000" y="1171184"/>
              <a:ext cx="1540800" cy="1369553"/>
              <a:chOff x="6611771" y="1929600"/>
              <a:chExt cx="2312629" cy="2055600"/>
            </a:xfrm>
          </p:grpSpPr>
          <p:pic>
            <p:nvPicPr>
              <p:cNvPr id="36" name="Picture 8" descr="Yosemite National Park">
                <a:extLst>
                  <a:ext uri="{FF2B5EF4-FFF2-40B4-BE49-F238E27FC236}">
                    <a16:creationId xmlns:a16="http://schemas.microsoft.com/office/drawing/2014/main" id="{FB3EDEF0-7F7D-496F-B78F-199D883F60EA}"/>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5541"/>
              <a:stretch/>
            </p:blipFill>
            <p:spPr bwMode="auto">
              <a:xfrm>
                <a:off x="7527189" y="1929600"/>
                <a:ext cx="1357377" cy="900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L'uomo è un animale sociale...l'importanza del gruppo! (NOI CI  SIAMO...anche su Facebook!) - Studio Armonia - Studio Armonia">
                <a:extLst>
                  <a:ext uri="{FF2B5EF4-FFF2-40B4-BE49-F238E27FC236}">
                    <a16:creationId xmlns:a16="http://schemas.microsoft.com/office/drawing/2014/main" id="{2A58D272-A4C8-412B-8B51-23D363B83D31}"/>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6004" r="-1"/>
              <a:stretch/>
            </p:blipFill>
            <p:spPr bwMode="auto">
              <a:xfrm>
                <a:off x="6611771" y="2446057"/>
                <a:ext cx="1357376" cy="90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La Definizione di Benessere Psicologico - Claudio Cresti - Psicologo  specialista Livorno">
                <a:extLst>
                  <a:ext uri="{FF2B5EF4-FFF2-40B4-BE49-F238E27FC236}">
                    <a16:creationId xmlns:a16="http://schemas.microsoft.com/office/drawing/2014/main" id="{788DF2FB-694A-4E19-9B6A-4649AE6E9F42}"/>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7158"/>
              <a:stretch/>
            </p:blipFill>
            <p:spPr bwMode="auto">
              <a:xfrm>
                <a:off x="7567023" y="30852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80757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11DFE1C-76C0-499D-B1B5-9A3543217596}"/>
              </a:ext>
            </a:extLst>
          </p:cNvPr>
          <p:cNvSpPr/>
          <p:nvPr/>
        </p:nvSpPr>
        <p:spPr>
          <a:xfrm>
            <a:off x="2244862" y="1747443"/>
            <a:ext cx="5818146" cy="4016863"/>
          </a:xfrm>
          <a:custGeom>
            <a:avLst/>
            <a:gdLst>
              <a:gd name="connsiteX0" fmla="*/ 234781 w 6049889"/>
              <a:gd name="connsiteY0" fmla="*/ 1767282 h 4016863"/>
              <a:gd name="connsiteX1" fmla="*/ 1530181 w 6049889"/>
              <a:gd name="connsiteY1" fmla="*/ 205182 h 4016863"/>
              <a:gd name="connsiteX2" fmla="*/ 4968706 w 6049889"/>
              <a:gd name="connsiteY2" fmla="*/ 148032 h 4016863"/>
              <a:gd name="connsiteX3" fmla="*/ 5873581 w 6049889"/>
              <a:gd name="connsiteY3" fmla="*/ 1405332 h 4016863"/>
              <a:gd name="connsiteX4" fmla="*/ 1901656 w 6049889"/>
              <a:gd name="connsiteY4" fmla="*/ 2672157 h 4016863"/>
              <a:gd name="connsiteX5" fmla="*/ 15706 w 6049889"/>
              <a:gd name="connsiteY5" fmla="*/ 2843607 h 4016863"/>
              <a:gd name="connsiteX6" fmla="*/ 1120606 w 6049889"/>
              <a:gd name="connsiteY6" fmla="*/ 3738957 h 4016863"/>
              <a:gd name="connsiteX7" fmla="*/ 3187531 w 6049889"/>
              <a:gd name="connsiteY7" fmla="*/ 4015182 h 4016863"/>
              <a:gd name="connsiteX8" fmla="*/ 5330656 w 6049889"/>
              <a:gd name="connsiteY8" fmla="*/ 3643707 h 401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889" h="4016863">
                <a:moveTo>
                  <a:pt x="234781" y="1767282"/>
                </a:moveTo>
                <a:cubicBezTo>
                  <a:pt x="487987" y="1121169"/>
                  <a:pt x="741194" y="475057"/>
                  <a:pt x="1530181" y="205182"/>
                </a:cubicBezTo>
                <a:cubicBezTo>
                  <a:pt x="2319169" y="-64693"/>
                  <a:pt x="4244806" y="-51993"/>
                  <a:pt x="4968706" y="148032"/>
                </a:cubicBezTo>
                <a:cubicBezTo>
                  <a:pt x="5692606" y="348057"/>
                  <a:pt x="6384756" y="984645"/>
                  <a:pt x="5873581" y="1405332"/>
                </a:cubicBezTo>
                <a:cubicBezTo>
                  <a:pt x="5362406" y="1826019"/>
                  <a:pt x="2877969" y="2432445"/>
                  <a:pt x="1901656" y="2672157"/>
                </a:cubicBezTo>
                <a:cubicBezTo>
                  <a:pt x="925344" y="2911870"/>
                  <a:pt x="145881" y="2665807"/>
                  <a:pt x="15706" y="2843607"/>
                </a:cubicBezTo>
                <a:cubicBezTo>
                  <a:pt x="-114469" y="3021407"/>
                  <a:pt x="591968" y="3543694"/>
                  <a:pt x="1120606" y="3738957"/>
                </a:cubicBezTo>
                <a:cubicBezTo>
                  <a:pt x="1649244" y="3934220"/>
                  <a:pt x="2485856" y="4031057"/>
                  <a:pt x="3187531" y="4015182"/>
                </a:cubicBezTo>
                <a:cubicBezTo>
                  <a:pt x="3889206" y="3999307"/>
                  <a:pt x="4609931" y="3821507"/>
                  <a:pt x="5330656" y="3643707"/>
                </a:cubicBezTo>
              </a:path>
            </a:pathLst>
          </a:custGeom>
          <a:noFill/>
          <a:ln w="50800">
            <a:solidFill>
              <a:srgbClr val="00A197"/>
            </a:solidFill>
            <a:headEnd type="oval"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Un percorso verso la sostenibilità</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7</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Rettangolo con angoli arrotondati 30">
            <a:extLst>
              <a:ext uri="{FF2B5EF4-FFF2-40B4-BE49-F238E27FC236}">
                <a16:creationId xmlns:a16="http://schemas.microsoft.com/office/drawing/2014/main" id="{8442A7BD-4ED3-43DB-A3A5-2B1171BABB35}"/>
              </a:ext>
            </a:extLst>
          </p:cNvPr>
          <p:cNvSpPr/>
          <p:nvPr/>
        </p:nvSpPr>
        <p:spPr>
          <a:xfrm>
            <a:off x="138687" y="2839371"/>
            <a:ext cx="1436455" cy="1524000"/>
          </a:xfrm>
          <a:prstGeom prst="roundRect">
            <a:avLst/>
          </a:prstGeom>
          <a:solidFill>
            <a:srgbClr val="00A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Riassunto delle puntate precedenti</a:t>
            </a:r>
          </a:p>
        </p:txBody>
      </p:sp>
      <p:sp>
        <p:nvSpPr>
          <p:cNvPr id="11" name="Rettangolo con angoli arrotondati 10">
            <a:extLst>
              <a:ext uri="{FF2B5EF4-FFF2-40B4-BE49-F238E27FC236}">
                <a16:creationId xmlns:a16="http://schemas.microsoft.com/office/drawing/2014/main" id="{C84570C9-12C5-4DCC-ABDE-0FFDA9D537DC}"/>
              </a:ext>
            </a:extLst>
          </p:cNvPr>
          <p:cNvSpPr/>
          <p:nvPr/>
        </p:nvSpPr>
        <p:spPr>
          <a:xfrm>
            <a:off x="2464409" y="1261443"/>
            <a:ext cx="1292403"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ATTIVE</a:t>
            </a:r>
          </a:p>
        </p:txBody>
      </p:sp>
      <p:sp>
        <p:nvSpPr>
          <p:cNvPr id="52" name="Rettangolo con angoli arrotondati 51">
            <a:extLst>
              <a:ext uri="{FF2B5EF4-FFF2-40B4-BE49-F238E27FC236}">
                <a16:creationId xmlns:a16="http://schemas.microsoft.com/office/drawing/2014/main" id="{8575E6B8-292C-4C15-AFEB-2C068554C8AA}"/>
              </a:ext>
            </a:extLst>
          </p:cNvPr>
          <p:cNvSpPr/>
          <p:nvPr/>
        </p:nvSpPr>
        <p:spPr>
          <a:xfrm>
            <a:off x="2740503" y="2470314"/>
            <a:ext cx="1423441"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Teorie PASSIVE</a:t>
            </a:r>
          </a:p>
        </p:txBody>
      </p:sp>
      <p:sp>
        <p:nvSpPr>
          <p:cNvPr id="53" name="Rettangolo con angoli arrotondati 52">
            <a:extLst>
              <a:ext uri="{FF2B5EF4-FFF2-40B4-BE49-F238E27FC236}">
                <a16:creationId xmlns:a16="http://schemas.microsoft.com/office/drawing/2014/main" id="{3F5C6A76-A7E7-44DF-A9BA-1289A4EEE702}"/>
              </a:ext>
            </a:extLst>
          </p:cNvPr>
          <p:cNvSpPr/>
          <p:nvPr/>
        </p:nvSpPr>
        <p:spPr>
          <a:xfrm>
            <a:off x="4737873" y="1095380"/>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Guardiamo la REALTA’</a:t>
            </a:r>
          </a:p>
        </p:txBody>
      </p:sp>
      <p:sp>
        <p:nvSpPr>
          <p:cNvPr id="54" name="Rettangolo con angoli arrotondati 53">
            <a:extLst>
              <a:ext uri="{FF2B5EF4-FFF2-40B4-BE49-F238E27FC236}">
                <a16:creationId xmlns:a16="http://schemas.microsoft.com/office/drawing/2014/main" id="{589B0DE1-31E3-4999-8DDC-C8BE4252A657}"/>
              </a:ext>
            </a:extLst>
          </p:cNvPr>
          <p:cNvSpPr/>
          <p:nvPr/>
        </p:nvSpPr>
        <p:spPr>
          <a:xfrm>
            <a:off x="7294994" y="1812598"/>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e ATTENZIONI</a:t>
            </a:r>
          </a:p>
        </p:txBody>
      </p:sp>
      <p:pic>
        <p:nvPicPr>
          <p:cNvPr id="57" name="Picture 14" descr="Commissione di Diritto Bancario e del Terzo Settore">
            <a:extLst>
              <a:ext uri="{FF2B5EF4-FFF2-40B4-BE49-F238E27FC236}">
                <a16:creationId xmlns:a16="http://schemas.microsoft.com/office/drawing/2014/main" id="{86BE082A-C7D4-4CBA-965D-213433A3D5F5}"/>
              </a:ext>
            </a:extLst>
          </p:cNvPr>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41778" y1="36444" x2="41778" y2="36444"/>
                        <a14:foregroundMark x1="41333" y1="28444" x2="41333" y2="28444"/>
                        <a14:foregroundMark x1="51111" y1="17778" x2="51111" y2="17778"/>
                        <a14:foregroundMark x1="72000" y1="16444" x2="72000" y2="16444"/>
                        <a14:foregroundMark x1="83556" y1="72444" x2="83556" y2="72444"/>
                        <a14:foregroundMark x1="32444" y1="89778" x2="32444" y2="89778"/>
                        <a14:foregroundMark x1="64000" y1="24444" x2="64000" y2="24444"/>
                        <a14:foregroundMark x1="59111" y1="26667" x2="59111" y2="26667"/>
                        <a14:foregroundMark x1="48444" y1="24889" x2="48444" y2="24889"/>
                        <a14:foregroundMark x1="60444" y1="17333" x2="60444" y2="17333"/>
                        <a14:foregroundMark x1="68889" y1="30667" x2="68889" y2="30667"/>
                        <a14:foregroundMark x1="60444" y1="31556" x2="60444" y2="31556"/>
                        <a14:foregroundMark x1="52444" y1="28889" x2="52444" y2="28889"/>
                        <a14:foregroundMark x1="53778" y1="23111" x2="53778" y2="23111"/>
                        <a14:foregroundMark x1="77333" y1="52444" x2="77333" y2="52444"/>
                        <a14:foregroundMark x1="80444" y1="66222" x2="79556" y2="66222"/>
                        <a14:foregroundMark x1="70222" y1="64000" x2="70222" y2="64000"/>
                        <a14:foregroundMark x1="73778" y1="48444" x2="73778" y2="48444"/>
                        <a14:foregroundMark x1="72444" y1="55556" x2="73778" y2="57778"/>
                        <a14:foregroundMark x1="81778" y1="60000" x2="81778" y2="60000"/>
                        <a14:foregroundMark x1="77333" y1="63111" x2="77333" y2="63111"/>
                        <a14:foregroundMark x1="66222" y1="63556" x2="66222" y2="63556"/>
                        <a14:foregroundMark x1="70222" y1="54222" x2="70222" y2="54222"/>
                        <a14:foregroundMark x1="73333" y1="52444" x2="73333" y2="52444"/>
                        <a14:foregroundMark x1="71111" y1="46667" x2="71111" y2="46667"/>
                        <a14:foregroundMark x1="72889" y1="59556" x2="72889" y2="59556"/>
                        <a14:foregroundMark x1="73333" y1="74222" x2="73333" y2="74222"/>
                        <a14:foregroundMark x1="73778" y1="79111" x2="73778" y2="79111"/>
                        <a14:foregroundMark x1="67556" y1="79556" x2="67556" y2="79556"/>
                        <a14:foregroundMark x1="53333" y1="73778" x2="53333" y2="73778"/>
                        <a14:foregroundMark x1="48444" y1="73333" x2="48444" y2="73333"/>
                        <a14:foregroundMark x1="38667" y1="68889" x2="38667" y2="68889"/>
                        <a14:foregroundMark x1="33778" y1="62222" x2="33778" y2="62222"/>
                        <a14:foregroundMark x1="35556" y1="67111" x2="35556" y2="67111"/>
                        <a14:foregroundMark x1="37778" y1="75111" x2="37778" y2="75111"/>
                        <a14:foregroundMark x1="37778" y1="81778" x2="37778" y2="81778"/>
                        <a14:foregroundMark x1="44000" y1="78222" x2="44000" y2="78222"/>
                        <a14:foregroundMark x1="46667" y1="71556" x2="46667" y2="71556"/>
                        <a14:foregroundMark x1="43556" y1="68000" x2="43556" y2="68000"/>
                        <a14:foregroundMark x1="30667" y1="72889" x2="30667" y2="72889"/>
                        <a14:foregroundMark x1="23556" y1="67556" x2="23556" y2="67556"/>
                        <a14:foregroundMark x1="22667" y1="74667" x2="22667" y2="74667"/>
                        <a14:foregroundMark x1="28000" y1="39556" x2="28000" y2="39556"/>
                        <a14:foregroundMark x1="31556" y1="37333" x2="31556" y2="37333"/>
                        <a14:foregroundMark x1="30222" y1="50222" x2="30222" y2="50222"/>
                        <a14:foregroundMark x1="22222" y1="54667" x2="22222" y2="54667"/>
                        <a14:foregroundMark x1="26667" y1="44889" x2="26667" y2="44889"/>
                        <a14:foregroundMark x1="19111" y1="39556" x2="19111" y2="39556"/>
                        <a14:foregroundMark x1="13333" y1="33778" x2="13333" y2="33778"/>
                        <a14:foregroundMark x1="20000" y1="24889" x2="20000" y2="24889"/>
                        <a14:foregroundMark x1="26222" y1="24000" x2="26222" y2="24000"/>
                        <a14:foregroundMark x1="32000" y1="21778" x2="32000" y2="21778"/>
                        <a14:foregroundMark x1="38667" y1="25333" x2="38667" y2="25333"/>
                        <a14:foregroundMark x1="37778" y1="30667" x2="37778" y2="30667"/>
                        <a14:foregroundMark x1="63111" y1="18667" x2="63111" y2="18667"/>
                        <a14:foregroundMark x1="61333" y1="23111" x2="61333" y2="23111"/>
                        <a14:foregroundMark x1="72889" y1="20000" x2="72889" y2="20000"/>
                        <a14:foregroundMark x1="77333" y1="32444" x2="77333" y2="32444"/>
                      </a14:backgroundRemoval>
                    </a14:imgEffect>
                  </a14:imgLayer>
                </a14:imgProps>
              </a:ext>
              <a:ext uri="{28A0092B-C50C-407E-A947-70E740481C1C}">
                <a14:useLocalDpi xmlns:a14="http://schemas.microsoft.com/office/drawing/2010/main" val="0"/>
              </a:ext>
            </a:extLst>
          </a:blip>
          <a:srcRect/>
          <a:stretch>
            <a:fillRect/>
          </a:stretch>
        </p:blipFill>
        <p:spPr bwMode="auto">
          <a:xfrm>
            <a:off x="4230524" y="3755874"/>
            <a:ext cx="828519" cy="82851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Pin su simboli">
            <a:extLst>
              <a:ext uri="{FF2B5EF4-FFF2-40B4-BE49-F238E27FC236}">
                <a16:creationId xmlns:a16="http://schemas.microsoft.com/office/drawing/2014/main" id="{514D4D4C-2AF0-4BAC-9A88-548BBE43B8D5}"/>
              </a:ext>
            </a:extLst>
          </p:cNvPr>
          <p:cNvPicPr>
            <a:picLocks noChangeAspect="1" noChangeArrowheads="1"/>
          </p:cNvPicPr>
          <p:nvPr/>
        </p:nvPicPr>
        <p:blipFill>
          <a:blip r:embed="rId6">
            <a:duotone>
              <a:schemeClr val="bg2">
                <a:shade val="45000"/>
                <a:satMod val="135000"/>
              </a:schemeClr>
              <a:prstClr val="white"/>
            </a:duotone>
            <a:extLst>
              <a:ext uri="{BEBA8EAE-BF5A-486C-A8C5-ECC9F3942E4B}">
                <a14:imgProps xmlns:a14="http://schemas.microsoft.com/office/drawing/2010/main">
                  <a14:imgLayer r:embed="rId7">
                    <a14:imgEffect>
                      <a14:backgroundRemoval t="6222" b="98667" l="9778" r="89778">
                        <a14:foregroundMark x1="19556" y1="95556" x2="19556" y2="95556"/>
                        <a14:foregroundMark x1="82222" y1="98667" x2="82222" y2="98667"/>
                        <a14:foregroundMark x1="62222" y1="8444" x2="62222" y2="8444"/>
                        <a14:foregroundMark x1="39556" y1="6222" x2="39556" y2="6222"/>
                        <a14:foregroundMark x1="27111" y1="71556" x2="27111" y2="71556"/>
                        <a14:foregroundMark x1="24889" y1="69778" x2="24889" y2="69778"/>
                        <a14:foregroundMark x1="42222" y1="69333" x2="42222" y2="69333"/>
                        <a14:foregroundMark x1="58667" y1="69778" x2="58667" y2="69778"/>
                        <a14:foregroundMark x1="72889" y1="68889" x2="72889" y2="68889"/>
                        <a14:foregroundMark x1="70222" y1="95111" x2="70222" y2="95111"/>
                        <a14:foregroundMark x1="73778" y1="92889" x2="73778" y2="92889"/>
                        <a14:foregroundMark x1="63111" y1="94222" x2="63111" y2="94222"/>
                      </a14:backgroundRemoval>
                    </a14:imgEffect>
                  </a14:imgLayer>
                </a14:imgProps>
              </a:ext>
              <a:ext uri="{28A0092B-C50C-407E-A947-70E740481C1C}">
                <a14:useLocalDpi xmlns:a14="http://schemas.microsoft.com/office/drawing/2010/main" val="0"/>
              </a:ext>
            </a:extLst>
          </a:blip>
          <a:srcRect/>
          <a:stretch>
            <a:fillRect/>
          </a:stretch>
        </p:blipFill>
        <p:spPr bwMode="auto">
          <a:xfrm>
            <a:off x="5250113" y="3401873"/>
            <a:ext cx="737254" cy="737254"/>
          </a:xfrm>
          <a:prstGeom prst="rect">
            <a:avLst/>
          </a:prstGeom>
          <a:noFill/>
          <a:extLst>
            <a:ext uri="{909E8E84-426E-40DD-AFC4-6F175D3DCCD1}">
              <a14:hiddenFill xmlns:a14="http://schemas.microsoft.com/office/drawing/2010/main">
                <a:solidFill>
                  <a:srgbClr val="FFFFFF"/>
                </a:solidFill>
              </a14:hiddenFill>
            </a:ext>
          </a:extLst>
        </p:spPr>
      </p:pic>
      <p:sp>
        <p:nvSpPr>
          <p:cNvPr id="59" name="CasellaDiTesto 58">
            <a:extLst>
              <a:ext uri="{FF2B5EF4-FFF2-40B4-BE49-F238E27FC236}">
                <a16:creationId xmlns:a16="http://schemas.microsoft.com/office/drawing/2014/main" id="{6AC97840-7B55-4A4F-8DB9-AFE51266AA0F}"/>
              </a:ext>
            </a:extLst>
          </p:cNvPr>
          <p:cNvSpPr txBox="1"/>
          <p:nvPr/>
        </p:nvSpPr>
        <p:spPr>
          <a:xfrm>
            <a:off x="6230308" y="3800801"/>
            <a:ext cx="619529" cy="369332"/>
          </a:xfrm>
          <a:prstGeom prst="rect">
            <a:avLst/>
          </a:prstGeom>
          <a:noFill/>
        </p:spPr>
        <p:txBody>
          <a:bodyPr wrap="none" rtlCol="0">
            <a:spAutoFit/>
          </a:bodyPr>
          <a:lstStyle/>
          <a:p>
            <a:r>
              <a:rPr lang="it-IT" b="1" dirty="0">
                <a:solidFill>
                  <a:schemeClr val="bg1">
                    <a:lumMod val="85000"/>
                  </a:schemeClr>
                </a:solidFill>
              </a:rPr>
              <a:t>Stati</a:t>
            </a:r>
          </a:p>
        </p:txBody>
      </p:sp>
      <p:sp>
        <p:nvSpPr>
          <p:cNvPr id="60" name="CasellaDiTesto 59">
            <a:extLst>
              <a:ext uri="{FF2B5EF4-FFF2-40B4-BE49-F238E27FC236}">
                <a16:creationId xmlns:a16="http://schemas.microsoft.com/office/drawing/2014/main" id="{053278CA-B546-422D-B326-FC7661BC61ED}"/>
              </a:ext>
            </a:extLst>
          </p:cNvPr>
          <p:cNvSpPr txBox="1"/>
          <p:nvPr/>
        </p:nvSpPr>
        <p:spPr>
          <a:xfrm>
            <a:off x="5179627" y="4077729"/>
            <a:ext cx="957955" cy="369332"/>
          </a:xfrm>
          <a:prstGeom prst="rect">
            <a:avLst/>
          </a:prstGeom>
          <a:noFill/>
        </p:spPr>
        <p:txBody>
          <a:bodyPr wrap="none" rtlCol="0">
            <a:spAutoFit/>
          </a:bodyPr>
          <a:lstStyle/>
          <a:p>
            <a:r>
              <a:rPr lang="it-IT" b="1" dirty="0">
                <a:solidFill>
                  <a:schemeClr val="bg1">
                    <a:lumMod val="85000"/>
                  </a:schemeClr>
                </a:solidFill>
              </a:rPr>
              <a:t>Imprese</a:t>
            </a:r>
          </a:p>
        </p:txBody>
      </p:sp>
      <p:sp>
        <p:nvSpPr>
          <p:cNvPr id="61" name="CasellaDiTesto 60">
            <a:extLst>
              <a:ext uri="{FF2B5EF4-FFF2-40B4-BE49-F238E27FC236}">
                <a16:creationId xmlns:a16="http://schemas.microsoft.com/office/drawing/2014/main" id="{AFCC4BF1-30FF-430F-949C-9FA303637335}"/>
              </a:ext>
            </a:extLst>
          </p:cNvPr>
          <p:cNvSpPr txBox="1"/>
          <p:nvPr/>
        </p:nvSpPr>
        <p:spPr>
          <a:xfrm>
            <a:off x="3983155" y="4445027"/>
            <a:ext cx="1346844" cy="369332"/>
          </a:xfrm>
          <a:prstGeom prst="rect">
            <a:avLst/>
          </a:prstGeom>
          <a:noFill/>
        </p:spPr>
        <p:txBody>
          <a:bodyPr wrap="none" rtlCol="0">
            <a:spAutoFit/>
          </a:bodyPr>
          <a:lstStyle/>
          <a:p>
            <a:r>
              <a:rPr lang="it-IT" b="1" dirty="0">
                <a:solidFill>
                  <a:schemeClr val="bg1">
                    <a:lumMod val="85000"/>
                  </a:schemeClr>
                </a:solidFill>
              </a:rPr>
              <a:t>Associazioni</a:t>
            </a:r>
          </a:p>
        </p:txBody>
      </p:sp>
      <p:pic>
        <p:nvPicPr>
          <p:cNvPr id="62" name="Picture 2" descr="Terra - Wikipedia">
            <a:extLst>
              <a:ext uri="{FF2B5EF4-FFF2-40B4-BE49-F238E27FC236}">
                <a16:creationId xmlns:a16="http://schemas.microsoft.com/office/drawing/2014/main" id="{811BFF96-0795-4B04-8948-8058BBB5A362}"/>
              </a:ext>
            </a:extLst>
          </p:cNvPr>
          <p:cNvPicPr>
            <a:picLocks noChangeAspect="1" noChangeArrowheads="1"/>
          </p:cNvPicPr>
          <p:nvPr/>
        </p:nvPicPr>
        <p:blipFill>
          <a:blip r:embed="rId8">
            <a:duotone>
              <a:schemeClr val="bg2">
                <a:shade val="45000"/>
                <a:satMod val="135000"/>
              </a:schemeClr>
              <a:prstClr val="white"/>
            </a:duotone>
            <a:extLst>
              <a:ext uri="{BEBA8EAE-BF5A-486C-A8C5-ECC9F3942E4B}">
                <a14:imgProps xmlns:a14="http://schemas.microsoft.com/office/drawing/2010/main">
                  <a14:imgLayer r:embed="rId9">
                    <a14:imgEffect>
                      <a14:backgroundRemoval t="6667" b="92000" l="8889" r="92000">
                        <a14:foregroundMark x1="55556" y1="7111" x2="55556" y2="7111"/>
                        <a14:foregroundMark x1="92444" y1="50222" x2="92444" y2="50222"/>
                        <a14:foregroundMark x1="57778" y1="92444" x2="57778" y2="92444"/>
                        <a14:foregroundMark x1="8889" y1="51111" x2="8889" y2="51111"/>
                      </a14:backgroundRemoval>
                    </a14:imgEffect>
                  </a14:imgLayer>
                </a14:imgProps>
              </a:ext>
              <a:ext uri="{28A0092B-C50C-407E-A947-70E740481C1C}">
                <a14:useLocalDpi xmlns:a14="http://schemas.microsoft.com/office/drawing/2010/main" val="0"/>
              </a:ext>
            </a:extLst>
          </a:blip>
          <a:srcRect/>
          <a:stretch>
            <a:fillRect/>
          </a:stretch>
        </p:blipFill>
        <p:spPr bwMode="auto">
          <a:xfrm>
            <a:off x="7201346" y="2832953"/>
            <a:ext cx="804602" cy="804602"/>
          </a:xfrm>
          <a:prstGeom prst="rect">
            <a:avLst/>
          </a:prstGeom>
          <a:noFill/>
          <a:extLst>
            <a:ext uri="{909E8E84-426E-40DD-AFC4-6F175D3DCCD1}">
              <a14:hiddenFill xmlns:a14="http://schemas.microsoft.com/office/drawing/2010/main">
                <a:solidFill>
                  <a:srgbClr val="FFFFFF"/>
                </a:solidFill>
              </a14:hiddenFill>
            </a:ext>
          </a:extLst>
        </p:spPr>
      </p:pic>
      <p:sp>
        <p:nvSpPr>
          <p:cNvPr id="63" name="CasellaDiTesto 62">
            <a:extLst>
              <a:ext uri="{FF2B5EF4-FFF2-40B4-BE49-F238E27FC236}">
                <a16:creationId xmlns:a16="http://schemas.microsoft.com/office/drawing/2014/main" id="{D452F10D-1DC1-4029-94F7-B89641D107EA}"/>
              </a:ext>
            </a:extLst>
          </p:cNvPr>
          <p:cNvSpPr txBox="1"/>
          <p:nvPr/>
        </p:nvSpPr>
        <p:spPr>
          <a:xfrm>
            <a:off x="7138959" y="3597262"/>
            <a:ext cx="906980" cy="369332"/>
          </a:xfrm>
          <a:prstGeom prst="rect">
            <a:avLst/>
          </a:prstGeom>
          <a:noFill/>
        </p:spPr>
        <p:txBody>
          <a:bodyPr wrap="none" rtlCol="0">
            <a:spAutoFit/>
          </a:bodyPr>
          <a:lstStyle/>
          <a:p>
            <a:r>
              <a:rPr lang="it-IT" b="1" dirty="0">
                <a:solidFill>
                  <a:schemeClr val="bg1">
                    <a:lumMod val="85000"/>
                  </a:schemeClr>
                </a:solidFill>
              </a:rPr>
              <a:t>Pianeta</a:t>
            </a:r>
          </a:p>
        </p:txBody>
      </p:sp>
      <p:pic>
        <p:nvPicPr>
          <p:cNvPr id="56" name="Picture 10" descr="Icona del glifo nero dell'istituzione di stato - vettore stock 2255823 |  Crushpixel">
            <a:extLst>
              <a:ext uri="{FF2B5EF4-FFF2-40B4-BE49-F238E27FC236}">
                <a16:creationId xmlns:a16="http://schemas.microsoft.com/office/drawing/2014/main" id="{C46C6EB9-9903-4E5C-A3E0-46FBB79EA756}"/>
              </a:ext>
            </a:extLst>
          </p:cNvPr>
          <p:cNvPicPr>
            <a:picLocks noChangeAspect="1" noChangeArrowheads="1"/>
          </p:cNvPicPr>
          <p:nvPr/>
        </p:nvPicPr>
        <p:blipFill rotWithShape="1">
          <a:blip r:embed="rId10">
            <a:duotone>
              <a:schemeClr val="bg2">
                <a:shade val="45000"/>
                <a:satMod val="135000"/>
              </a:schemeClr>
              <a:prstClr val="white"/>
            </a:duotone>
            <a:extLst>
              <a:ext uri="{BEBA8EAE-BF5A-486C-A8C5-ECC9F3942E4B}">
                <a14:imgProps xmlns:a14="http://schemas.microsoft.com/office/drawing/2010/main">
                  <a14:imgLayer r:embed="rId11">
                    <a14:imgEffect>
                      <a14:backgroundRemoval t="22667" b="91556" l="20889" r="82667">
                        <a14:foregroundMark x1="57778" y1="38222" x2="57778" y2="38222"/>
                        <a14:foregroundMark x1="54667" y1="24000" x2="54667" y2="24000"/>
                        <a14:foregroundMark x1="54667" y1="24000" x2="54667" y2="24000"/>
                        <a14:foregroundMark x1="51111" y1="23111" x2="51111" y2="23111"/>
                        <a14:foregroundMark x1="54222" y1="45778" x2="54222" y2="45778"/>
                        <a14:foregroundMark x1="64889" y1="45333" x2="64889" y2="45333"/>
                        <a14:foregroundMark x1="35556" y1="45778" x2="35556" y2="45778"/>
                        <a14:foregroundMark x1="28000" y1="52000" x2="28000" y2="52000"/>
                        <a14:foregroundMark x1="30667" y1="59111" x2="30667" y2="59111"/>
                        <a14:foregroundMark x1="20889" y1="57333" x2="20889" y2="57333"/>
                        <a14:foregroundMark x1="25778" y1="60889" x2="25778" y2="60889"/>
                        <a14:foregroundMark x1="25778" y1="69778" x2="25778" y2="69778"/>
                        <a14:foregroundMark x1="73778" y1="60000" x2="73778" y2="60000"/>
                        <a14:foregroundMark x1="74667" y1="70222" x2="74667" y2="70222"/>
                        <a14:foregroundMark x1="77333" y1="51111" x2="77333" y2="51111"/>
                        <a14:foregroundMark x1="48889" y1="63111" x2="48889" y2="63111"/>
                        <a14:foregroundMark x1="57778" y1="62222" x2="57778" y2="62222"/>
                        <a14:foregroundMark x1="60444" y1="61333" x2="60444" y2="61333"/>
                        <a14:foregroundMark x1="65778" y1="61333" x2="65778" y2="61333"/>
                        <a14:foregroundMark x1="42667" y1="57333" x2="42667" y2="57333"/>
                        <a14:foregroundMark x1="38222" y1="57333" x2="38222" y2="57333"/>
                        <a14:foregroundMark x1="34667" y1="57778" x2="34667" y2="57778"/>
                        <a14:foregroundMark x1="47556" y1="72000" x2="47556" y2="72000"/>
                        <a14:foregroundMark x1="56889" y1="35556" x2="56889" y2="35556"/>
                        <a14:foregroundMark x1="47556" y1="37333" x2="47556" y2="37333"/>
                        <a14:foregroundMark x1="55556" y1="23111" x2="55556" y2="23111"/>
                        <a14:foregroundMark x1="77778" y1="29778" x2="77778" y2="29778"/>
                        <a14:foregroundMark x1="76000" y1="58222" x2="76000" y2="58222"/>
                        <a14:foregroundMark x1="72889" y1="58222" x2="72889" y2="58222"/>
                        <a14:foregroundMark x1="76000" y1="67556" x2="76000" y2="67556"/>
                        <a14:foregroundMark x1="74222" y1="66667" x2="74222" y2="66667"/>
                        <a14:foregroundMark x1="63556" y1="47111" x2="63556" y2="47111"/>
                        <a14:foregroundMark x1="64889" y1="49778" x2="64889" y2="49778"/>
                        <a14:foregroundMark x1="61778" y1="49778" x2="61778" y2="49778"/>
                        <a14:foregroundMark x1="58222" y1="49333" x2="58222" y2="49333"/>
                        <a14:foregroundMark x1="50667" y1="39556" x2="50667" y2="39556"/>
                        <a14:foregroundMark x1="58667" y1="42667" x2="58667" y2="42667"/>
                        <a14:foregroundMark x1="61333" y1="42667" x2="61333" y2="42667"/>
                        <a14:foregroundMark x1="48000" y1="40000" x2="48000" y2="40000"/>
                        <a14:foregroundMark x1="44000" y1="42667" x2="44000" y2="42667"/>
                        <a14:foregroundMark x1="41778" y1="44000" x2="41778" y2="44000"/>
                        <a14:foregroundMark x1="37778" y1="46222" x2="37778" y2="46222"/>
                        <a14:foregroundMark x1="39111" y1="42667" x2="39111" y2="42667"/>
                        <a14:foregroundMark x1="36000" y1="47111" x2="36000" y2="47111"/>
                        <a14:foregroundMark x1="33778" y1="49333" x2="33778" y2="49333"/>
                        <a14:foregroundMark x1="38667" y1="49778" x2="38667" y2="49778"/>
                        <a14:foregroundMark x1="43111" y1="50222" x2="43111" y2="50222"/>
                        <a14:foregroundMark x1="48889" y1="49778" x2="48889" y2="49778"/>
                        <a14:foregroundMark x1="55556" y1="53333" x2="55556" y2="53333"/>
                        <a14:foregroundMark x1="76889" y1="54222" x2="76889" y2="54222"/>
                        <a14:foregroundMark x1="73333" y1="54222" x2="73333" y2="54222"/>
                        <a14:foregroundMark x1="68889" y1="54222" x2="68889" y2="54222"/>
                        <a14:foregroundMark x1="79556" y1="53333" x2="79556" y2="53333"/>
                        <a14:foregroundMark x1="67556" y1="54667" x2="67556" y2="54667"/>
                        <a14:foregroundMark x1="67111" y1="60000" x2="67111" y2="60000"/>
                        <a14:foregroundMark x1="67111" y1="64889" x2="67111" y2="64889"/>
                        <a14:foregroundMark x1="67111" y1="71111" x2="67111" y2="71111"/>
                        <a14:foregroundMark x1="68000" y1="74667" x2="68000" y2="74667"/>
                        <a14:foregroundMark x1="32889" y1="70667" x2="32889" y2="70667"/>
                        <a14:foregroundMark x1="27556" y1="67111" x2="27556" y2="67111"/>
                        <a14:foregroundMark x1="26222" y1="58222" x2="26222" y2="58222"/>
                        <a14:foregroundMark x1="30667" y1="54222" x2="30667" y2="54222"/>
                        <a14:foregroundMark x1="24889" y1="54222" x2="24889" y2="54222"/>
                        <a14:foregroundMark x1="20889" y1="54222" x2="20889" y2="54222"/>
                        <a14:foregroundMark x1="36444" y1="52889" x2="36444" y2="52889"/>
                        <a14:foregroundMark x1="40444" y1="56444" x2="40444" y2="56444"/>
                        <a14:foregroundMark x1="44444" y1="58667" x2="44444" y2="58667"/>
                        <a14:foregroundMark x1="44889" y1="65333" x2="44889" y2="65333"/>
                        <a14:foregroundMark x1="40444" y1="64889" x2="40444" y2="64889"/>
                        <a14:foregroundMark x1="36889" y1="61333" x2="36889" y2="61333"/>
                        <a14:foregroundMark x1="62667" y1="58222" x2="62667" y2="58222"/>
                        <a14:foregroundMark x1="50222" y1="31111" x2="50222" y2="31111"/>
                        <a14:backgroundMark x1="81333" y1="31111" x2="81333" y2="31111"/>
                        <a14:backgroundMark x1="68444" y1="28000" x2="68444" y2="28000"/>
                      </a14:backgroundRemoval>
                    </a14:imgEffect>
                  </a14:imgLayer>
                </a14:imgProps>
              </a:ext>
              <a:ext uri="{28A0092B-C50C-407E-A947-70E740481C1C}">
                <a14:useLocalDpi xmlns:a14="http://schemas.microsoft.com/office/drawing/2010/main" val="0"/>
              </a:ext>
            </a:extLst>
          </a:blip>
          <a:srcRect l="15518" t="19453" r="8995"/>
          <a:stretch/>
        </p:blipFill>
        <p:spPr bwMode="auto">
          <a:xfrm>
            <a:off x="6138000" y="3096000"/>
            <a:ext cx="925319" cy="987350"/>
          </a:xfrm>
          <a:prstGeom prst="rect">
            <a:avLst/>
          </a:prstGeom>
          <a:noFill/>
          <a:extLst>
            <a:ext uri="{909E8E84-426E-40DD-AFC4-6F175D3DCCD1}">
              <a14:hiddenFill xmlns:a14="http://schemas.microsoft.com/office/drawing/2010/main">
                <a:solidFill>
                  <a:srgbClr val="FFFFFF"/>
                </a:solidFill>
              </a14:hiddenFill>
            </a:ext>
          </a:extLst>
        </p:spPr>
      </p:pic>
      <p:sp>
        <p:nvSpPr>
          <p:cNvPr id="64" name="Rettangolo con angoli arrotondati 63">
            <a:extLst>
              <a:ext uri="{FF2B5EF4-FFF2-40B4-BE49-F238E27FC236}">
                <a16:creationId xmlns:a16="http://schemas.microsoft.com/office/drawing/2014/main" id="{B79E528F-01C0-4F81-91AF-26451541BDE4}"/>
              </a:ext>
            </a:extLst>
          </p:cNvPr>
          <p:cNvSpPr/>
          <p:nvPr/>
        </p:nvSpPr>
        <p:spPr>
          <a:xfrm>
            <a:off x="4777135" y="5085929"/>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AZIONI POSITIVE</a:t>
            </a:r>
          </a:p>
        </p:txBody>
      </p:sp>
      <p:sp>
        <p:nvSpPr>
          <p:cNvPr id="65" name="Rettangolo con angoli arrotondati 64">
            <a:extLst>
              <a:ext uri="{FF2B5EF4-FFF2-40B4-BE49-F238E27FC236}">
                <a16:creationId xmlns:a16="http://schemas.microsoft.com/office/drawing/2014/main" id="{496A5681-CB69-4290-852F-F3CD0F2ED787}"/>
              </a:ext>
            </a:extLst>
          </p:cNvPr>
          <p:cNvSpPr/>
          <p:nvPr/>
        </p:nvSpPr>
        <p:spPr>
          <a:xfrm>
            <a:off x="2306441" y="4869183"/>
            <a:ext cx="1564956" cy="97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DILEMMI</a:t>
            </a:r>
          </a:p>
        </p:txBody>
      </p:sp>
      <p:pic>
        <p:nvPicPr>
          <p:cNvPr id="14" name="Immagine 13">
            <a:extLst>
              <a:ext uri="{FF2B5EF4-FFF2-40B4-BE49-F238E27FC236}">
                <a16:creationId xmlns:a16="http://schemas.microsoft.com/office/drawing/2014/main" id="{DEBC8756-9495-4608-820A-2F025DF42618}"/>
              </a:ext>
            </a:extLst>
          </p:cNvPr>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56083" y="4423213"/>
            <a:ext cx="1612663" cy="1612663"/>
          </a:xfrm>
          <a:prstGeom prst="rect">
            <a:avLst/>
          </a:prstGeom>
        </p:spPr>
      </p:pic>
      <p:grpSp>
        <p:nvGrpSpPr>
          <p:cNvPr id="33" name="Gruppo 32">
            <a:extLst>
              <a:ext uri="{FF2B5EF4-FFF2-40B4-BE49-F238E27FC236}">
                <a16:creationId xmlns:a16="http://schemas.microsoft.com/office/drawing/2014/main" id="{18D1BA7F-80C7-4521-8A74-40ED65748FB2}"/>
              </a:ext>
            </a:extLst>
          </p:cNvPr>
          <p:cNvGrpSpPr/>
          <p:nvPr/>
        </p:nvGrpSpPr>
        <p:grpSpPr>
          <a:xfrm>
            <a:off x="1663093" y="3033729"/>
            <a:ext cx="559009" cy="1049533"/>
            <a:chOff x="2109687" y="3185523"/>
            <a:chExt cx="559009" cy="1049533"/>
          </a:xfrm>
        </p:grpSpPr>
        <p:pic>
          <p:nvPicPr>
            <p:cNvPr id="34" name="Immagine 33">
              <a:extLst>
                <a:ext uri="{FF2B5EF4-FFF2-40B4-BE49-F238E27FC236}">
                  <a16:creationId xmlns:a16="http://schemas.microsoft.com/office/drawing/2014/main" id="{24206C1E-B28A-4436-8E7E-94AF85CF6C3F}"/>
                </a:ext>
              </a:extLst>
            </p:cNvPr>
            <p:cNvPicPr>
              <a:picLocks noChangeAspect="1"/>
            </p:cNvPicPr>
            <p:nvPr/>
          </p:nvPicPr>
          <p:blipFill rotWithShape="1">
            <a:blip r:embed="rId13">
              <a:extLst>
                <a:ext uri="{28A0092B-C50C-407E-A947-70E740481C1C}">
                  <a14:useLocalDpi xmlns:a14="http://schemas.microsoft.com/office/drawing/2010/main" val="0"/>
                </a:ext>
              </a:extLst>
            </a:blip>
            <a:srcRect l="33543" r="35302" b="9357"/>
            <a:stretch/>
          </p:blipFill>
          <p:spPr>
            <a:xfrm>
              <a:off x="2109687" y="3185523"/>
              <a:ext cx="332646" cy="1044000"/>
            </a:xfrm>
            <a:prstGeom prst="rect">
              <a:avLst/>
            </a:prstGeom>
          </p:spPr>
        </p:pic>
        <p:pic>
          <p:nvPicPr>
            <p:cNvPr id="35" name="Immagine 34">
              <a:extLst>
                <a:ext uri="{FF2B5EF4-FFF2-40B4-BE49-F238E27FC236}">
                  <a16:creationId xmlns:a16="http://schemas.microsoft.com/office/drawing/2014/main" id="{11367848-F1F0-4B24-899C-9A601A07F344}"/>
                </a:ext>
              </a:extLst>
            </p:cNvPr>
            <p:cNvPicPr>
              <a:picLocks noChangeAspect="1"/>
            </p:cNvPicPr>
            <p:nvPr/>
          </p:nvPicPr>
          <p:blipFill rotWithShape="1">
            <a:blip r:embed="rId14">
              <a:extLst>
                <a:ext uri="{28A0092B-C50C-407E-A947-70E740481C1C}">
                  <a14:useLocalDpi xmlns:a14="http://schemas.microsoft.com/office/drawing/2010/main" val="0"/>
                </a:ext>
              </a:extLst>
            </a:blip>
            <a:srcRect l="14097" t="4421" r="31999" b="4920"/>
            <a:stretch/>
          </p:blipFill>
          <p:spPr>
            <a:xfrm>
              <a:off x="2390779" y="3263056"/>
              <a:ext cx="277917" cy="972000"/>
            </a:xfrm>
            <a:prstGeom prst="rect">
              <a:avLst/>
            </a:prstGeom>
          </p:spPr>
        </p:pic>
      </p:grpSp>
      <p:grpSp>
        <p:nvGrpSpPr>
          <p:cNvPr id="29" name="Gruppo 28">
            <a:extLst>
              <a:ext uri="{FF2B5EF4-FFF2-40B4-BE49-F238E27FC236}">
                <a16:creationId xmlns:a16="http://schemas.microsoft.com/office/drawing/2014/main" id="{71ECA9C7-44EA-4D0C-82E0-52E040784DF7}"/>
              </a:ext>
            </a:extLst>
          </p:cNvPr>
          <p:cNvGrpSpPr/>
          <p:nvPr/>
        </p:nvGrpSpPr>
        <p:grpSpPr>
          <a:xfrm>
            <a:off x="144000" y="1171184"/>
            <a:ext cx="2081367" cy="4825072"/>
            <a:chOff x="144000" y="1171184"/>
            <a:chExt cx="2081367" cy="4825072"/>
          </a:xfrm>
        </p:grpSpPr>
        <p:pic>
          <p:nvPicPr>
            <p:cNvPr id="36" name="Immagine 35">
              <a:extLst>
                <a:ext uri="{FF2B5EF4-FFF2-40B4-BE49-F238E27FC236}">
                  <a16:creationId xmlns:a16="http://schemas.microsoft.com/office/drawing/2014/main" id="{5AF8961E-2049-4B52-AA1E-EE6C9AA369B1}"/>
                </a:ext>
              </a:extLst>
            </p:cNvPr>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3820386" flipH="1">
              <a:off x="1576112" y="2372460"/>
              <a:ext cx="855064" cy="443447"/>
            </a:xfrm>
            <a:prstGeom prst="rect">
              <a:avLst/>
            </a:prstGeom>
          </p:spPr>
        </p:pic>
        <p:pic>
          <p:nvPicPr>
            <p:cNvPr id="37" name="Immagine 36">
              <a:extLst>
                <a:ext uri="{FF2B5EF4-FFF2-40B4-BE49-F238E27FC236}">
                  <a16:creationId xmlns:a16="http://schemas.microsoft.com/office/drawing/2014/main" id="{B8D49E15-68EA-4E27-BCC2-00998420343D}"/>
                </a:ext>
              </a:extLst>
            </p:cNvPr>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287409" flipH="1" flipV="1">
              <a:off x="1332319" y="4382515"/>
              <a:ext cx="852231" cy="552928"/>
            </a:xfrm>
            <a:prstGeom prst="rect">
              <a:avLst/>
            </a:prstGeom>
          </p:spPr>
        </p:pic>
        <p:grpSp>
          <p:nvGrpSpPr>
            <p:cNvPr id="38" name="Gruppo 37">
              <a:extLst>
                <a:ext uri="{FF2B5EF4-FFF2-40B4-BE49-F238E27FC236}">
                  <a16:creationId xmlns:a16="http://schemas.microsoft.com/office/drawing/2014/main" id="{A078CC43-390D-4A03-A7C2-FED9F836D31F}"/>
                </a:ext>
              </a:extLst>
            </p:cNvPr>
            <p:cNvGrpSpPr>
              <a:grpSpLocks noChangeAspect="1"/>
            </p:cNvGrpSpPr>
            <p:nvPr/>
          </p:nvGrpSpPr>
          <p:grpSpPr>
            <a:xfrm>
              <a:off x="144000" y="4685116"/>
              <a:ext cx="1540800" cy="1311140"/>
              <a:chOff x="270000" y="1372614"/>
              <a:chExt cx="2416583" cy="2056386"/>
            </a:xfrm>
          </p:grpSpPr>
          <p:pic>
            <p:nvPicPr>
              <p:cNvPr id="43" name="Picture 2" descr="I migranti ambientali: la protezione umanitaria per il caso di disastro  ambientale – Ultim'ora">
                <a:extLst>
                  <a:ext uri="{FF2B5EF4-FFF2-40B4-BE49-F238E27FC236}">
                    <a16:creationId xmlns:a16="http://schemas.microsoft.com/office/drawing/2014/main" id="{B36B9259-70F6-47B2-8866-52725857A903}"/>
                  </a:ext>
                </a:extLst>
              </p:cNvPr>
              <p:cNvPicPr>
                <a:picLocks noChangeAspect="1" noChangeArrowheads="1"/>
              </p:cNvPicPr>
              <p:nvPr/>
            </p:nvPicPr>
            <p:blipFill>
              <a:blip r:embed="rId1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00" y="1372614"/>
                <a:ext cx="1352460" cy="9000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l ministro Crosetto: «Infiltrati dei centri sociali nel corteo anti Meloni  degli studenti» - Torino Cronaca - Notizie da Torino e Piemonte">
                <a:extLst>
                  <a:ext uri="{FF2B5EF4-FFF2-40B4-BE49-F238E27FC236}">
                    <a16:creationId xmlns:a16="http://schemas.microsoft.com/office/drawing/2014/main" id="{9F2E3BC3-9797-449A-9940-BA52DB058E71}"/>
                  </a:ext>
                </a:extLst>
              </p:cNvPr>
              <p:cNvPicPr>
                <a:picLocks noChangeAspect="1" noChangeArrowheads="1"/>
              </p:cNvPicPr>
              <p:nvPr/>
            </p:nvPicPr>
            <p:blipFill>
              <a:blip r:embed="rId1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4126" y="1889976"/>
                <a:ext cx="1352457" cy="90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È vero che la povertà in Italia è triplicata negli ultimi 15 anni? |  Pagella Politica">
                <a:extLst>
                  <a:ext uri="{FF2B5EF4-FFF2-40B4-BE49-F238E27FC236}">
                    <a16:creationId xmlns:a16="http://schemas.microsoft.com/office/drawing/2014/main" id="{BC43C9EE-24F1-4E3E-A2AD-BC58869226B7}"/>
                  </a:ext>
                </a:extLst>
              </p:cNvPr>
              <p:cNvPicPr>
                <a:picLocks noChangeAspect="1" noChangeArrowheads="1"/>
              </p:cNvPicPr>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6792" y="25290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uppo 38">
              <a:extLst>
                <a:ext uri="{FF2B5EF4-FFF2-40B4-BE49-F238E27FC236}">
                  <a16:creationId xmlns:a16="http://schemas.microsoft.com/office/drawing/2014/main" id="{C202E190-2B0B-44AC-A557-7F9F674DCC66}"/>
                </a:ext>
              </a:extLst>
            </p:cNvPr>
            <p:cNvGrpSpPr>
              <a:grpSpLocks noChangeAspect="1"/>
            </p:cNvGrpSpPr>
            <p:nvPr/>
          </p:nvGrpSpPr>
          <p:grpSpPr>
            <a:xfrm>
              <a:off x="144000" y="1171184"/>
              <a:ext cx="1540800" cy="1369553"/>
              <a:chOff x="6611771" y="1929600"/>
              <a:chExt cx="2312629" cy="2055600"/>
            </a:xfrm>
          </p:grpSpPr>
          <p:pic>
            <p:nvPicPr>
              <p:cNvPr id="40" name="Picture 8" descr="Yosemite National Park">
                <a:extLst>
                  <a:ext uri="{FF2B5EF4-FFF2-40B4-BE49-F238E27FC236}">
                    <a16:creationId xmlns:a16="http://schemas.microsoft.com/office/drawing/2014/main" id="{84BAF45C-2D62-450B-95A9-5B98337EBCE3}"/>
                  </a:ext>
                </a:extLst>
              </p:cNvPr>
              <p:cNvPicPr>
                <a:picLocks noChangeAspect="1" noChangeArrowheads="1"/>
              </p:cNvPicPr>
              <p:nvPr/>
            </p:nvPicPr>
            <p:blipFill rotWithShape="1">
              <a:blip r:embed="rId20">
                <a:duotone>
                  <a:schemeClr val="bg2">
                    <a:shade val="45000"/>
                    <a:satMod val="135000"/>
                  </a:schemeClr>
                  <a:prstClr val="white"/>
                </a:duotone>
                <a:extLst>
                  <a:ext uri="{28A0092B-C50C-407E-A947-70E740481C1C}">
                    <a14:useLocalDpi xmlns:a14="http://schemas.microsoft.com/office/drawing/2010/main" val="0"/>
                  </a:ext>
                </a:extLst>
              </a:blip>
              <a:srcRect l="15541"/>
              <a:stretch/>
            </p:blipFill>
            <p:spPr bwMode="auto">
              <a:xfrm>
                <a:off x="7527189" y="1929600"/>
                <a:ext cx="1357377" cy="90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L'uomo è un animale sociale...l'importanza del gruppo! (NOI CI  SIAMO...anche su Facebook!) - Studio Armonia - Studio Armonia">
                <a:extLst>
                  <a:ext uri="{FF2B5EF4-FFF2-40B4-BE49-F238E27FC236}">
                    <a16:creationId xmlns:a16="http://schemas.microsoft.com/office/drawing/2014/main" id="{EFF0F32F-F1A4-4E86-B035-2757268EBCA0}"/>
                  </a:ext>
                </a:extLst>
              </p:cNvPr>
              <p:cNvPicPr>
                <a:picLocks noChangeAspect="1" noChangeArrowheads="1"/>
              </p:cNvPicPr>
              <p:nvPr/>
            </p:nvPicPr>
            <p:blipFill rotWithShape="1">
              <a:blip r:embed="rId21">
                <a:duotone>
                  <a:schemeClr val="bg2">
                    <a:shade val="45000"/>
                    <a:satMod val="135000"/>
                  </a:schemeClr>
                  <a:prstClr val="white"/>
                </a:duotone>
                <a:extLst>
                  <a:ext uri="{28A0092B-C50C-407E-A947-70E740481C1C}">
                    <a14:useLocalDpi xmlns:a14="http://schemas.microsoft.com/office/drawing/2010/main" val="0"/>
                  </a:ext>
                </a:extLst>
              </a:blip>
              <a:srcRect l="6004" r="-1"/>
              <a:stretch/>
            </p:blipFill>
            <p:spPr bwMode="auto">
              <a:xfrm>
                <a:off x="6611771" y="2446057"/>
                <a:ext cx="1357376" cy="900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La Definizione di Benessere Psicologico - Claudio Cresti - Psicologo  specialista Livorno">
                <a:extLst>
                  <a:ext uri="{FF2B5EF4-FFF2-40B4-BE49-F238E27FC236}">
                    <a16:creationId xmlns:a16="http://schemas.microsoft.com/office/drawing/2014/main" id="{171B71E3-797F-4CD8-A91F-9A0E24E0D576}"/>
                  </a:ext>
                </a:extLst>
              </p:cNvPr>
              <p:cNvPicPr>
                <a:picLocks noChangeAspect="1" noChangeArrowheads="1"/>
              </p:cNvPicPr>
              <p:nvPr/>
            </p:nvPicPr>
            <p:blipFill rotWithShape="1">
              <a:blip r:embed="rId22">
                <a:duotone>
                  <a:schemeClr val="bg2">
                    <a:shade val="45000"/>
                    <a:satMod val="135000"/>
                  </a:schemeClr>
                  <a:prstClr val="white"/>
                </a:duotone>
                <a:extLst>
                  <a:ext uri="{28A0092B-C50C-407E-A947-70E740481C1C}">
                    <a14:useLocalDpi xmlns:a14="http://schemas.microsoft.com/office/drawing/2010/main" val="0"/>
                  </a:ext>
                </a:extLst>
              </a:blip>
              <a:srcRect l="27158"/>
              <a:stretch/>
            </p:blipFill>
            <p:spPr bwMode="auto">
              <a:xfrm>
                <a:off x="7567023" y="3085200"/>
                <a:ext cx="1357377" cy="90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98009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Calibri" panose="020F0502020204030204" pitchFamily="34" charset="0"/>
                <a:ea typeface="Calibri" panose="020F0502020204030204" pitchFamily="34" charset="0"/>
                <a:cs typeface="Calibri" panose="020F0502020204030204" pitchFamily="34" charset="0"/>
              </a:rPr>
              <a:t>Agenda 2030 </a:t>
            </a:r>
            <a:r>
              <a:rPr lang="it-IT" sz="2800" b="0" i="1" dirty="0">
                <a:latin typeface="Calibri" panose="020F0502020204030204" pitchFamily="34" charset="0"/>
                <a:ea typeface="Calibri" panose="020F0502020204030204" pitchFamily="34" charset="0"/>
                <a:cs typeface="Calibri" panose="020F0502020204030204" pitchFamily="34" charset="0"/>
              </a:rPr>
              <a:t>- “Tutti siamo chiamati ad agire“</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8</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2" name="CasellaDiTesto 1">
            <a:extLst>
              <a:ext uri="{FF2B5EF4-FFF2-40B4-BE49-F238E27FC236}">
                <a16:creationId xmlns:a16="http://schemas.microsoft.com/office/drawing/2014/main" id="{D5FCF69D-C2D4-46E0-A49B-8FB470EEA2C0}"/>
              </a:ext>
            </a:extLst>
          </p:cNvPr>
          <p:cNvSpPr txBox="1"/>
          <p:nvPr/>
        </p:nvSpPr>
        <p:spPr>
          <a:xfrm>
            <a:off x="1800828" y="5375412"/>
            <a:ext cx="5053243" cy="400110"/>
          </a:xfrm>
          <a:prstGeom prst="rect">
            <a:avLst/>
          </a:prstGeom>
          <a:noFill/>
        </p:spPr>
        <p:txBody>
          <a:bodyPr wrap="none" rtlCol="0">
            <a:spAutoFit/>
          </a:bodyPr>
          <a:lstStyle/>
          <a:p>
            <a:pPr marL="0" lvl="2">
              <a:spcBef>
                <a:spcPts val="600"/>
              </a:spcBef>
              <a:spcAft>
                <a:spcPts val="600"/>
              </a:spcAft>
              <a:buClr>
                <a:srgbClr val="00A197"/>
              </a:buClr>
            </a:pPr>
            <a:r>
              <a:rPr lang="it-IT" sz="2000" dirty="0"/>
              <a:t>Siamo in </a:t>
            </a:r>
            <a:r>
              <a:rPr lang="it-IT" sz="2000" b="1" dirty="0">
                <a:solidFill>
                  <a:srgbClr val="00A197"/>
                </a:solidFill>
              </a:rPr>
              <a:t>ritardo</a:t>
            </a:r>
            <a:r>
              <a:rPr lang="it-IT" sz="2000" dirty="0"/>
              <a:t>, quindi dobbiamo </a:t>
            </a:r>
            <a:r>
              <a:rPr lang="it-IT" sz="2000" b="1" dirty="0">
                <a:solidFill>
                  <a:srgbClr val="00A197"/>
                </a:solidFill>
              </a:rPr>
              <a:t>accelerare</a:t>
            </a:r>
            <a:endParaRPr lang="it-IT" b="1" dirty="0">
              <a:solidFill>
                <a:srgbClr val="00A197"/>
              </a:solidFill>
            </a:endParaRPr>
          </a:p>
        </p:txBody>
      </p:sp>
      <p:sp>
        <p:nvSpPr>
          <p:cNvPr id="12" name="CasellaDiTesto 11">
            <a:extLst>
              <a:ext uri="{FF2B5EF4-FFF2-40B4-BE49-F238E27FC236}">
                <a16:creationId xmlns:a16="http://schemas.microsoft.com/office/drawing/2014/main" id="{F7D855E8-BEDA-4ED2-9D50-63147538D082}"/>
              </a:ext>
            </a:extLst>
          </p:cNvPr>
          <p:cNvSpPr txBox="1"/>
          <p:nvPr/>
        </p:nvSpPr>
        <p:spPr>
          <a:xfrm>
            <a:off x="1806439" y="1425925"/>
            <a:ext cx="6071342" cy="1446550"/>
          </a:xfrm>
          <a:prstGeom prst="rect">
            <a:avLst/>
          </a:prstGeom>
          <a:noFill/>
        </p:spPr>
        <p:txBody>
          <a:bodyPr wrap="square" rtlCol="0">
            <a:spAutoFit/>
          </a:bodyPr>
          <a:lstStyle/>
          <a:p>
            <a:pPr marL="0" lvl="2">
              <a:lnSpc>
                <a:spcPct val="300000"/>
              </a:lnSpc>
              <a:spcBef>
                <a:spcPts val="600"/>
              </a:spcBef>
              <a:spcAft>
                <a:spcPts val="600"/>
              </a:spcAft>
              <a:buClr>
                <a:srgbClr val="00A197"/>
              </a:buClr>
            </a:pPr>
            <a:r>
              <a:rPr lang="it-IT" sz="2000" dirty="0"/>
              <a:t>Abbiamo un </a:t>
            </a:r>
            <a:r>
              <a:rPr lang="it-IT" sz="2000" b="1" dirty="0">
                <a:solidFill>
                  <a:srgbClr val="00A197"/>
                </a:solidFill>
              </a:rPr>
              <a:t>obiettivo</a:t>
            </a:r>
            <a:r>
              <a:rPr lang="it-IT" sz="2000" dirty="0"/>
              <a:t>, dei </a:t>
            </a:r>
            <a:r>
              <a:rPr lang="it-IT" sz="2000" b="1" dirty="0">
                <a:solidFill>
                  <a:srgbClr val="00A197"/>
                </a:solidFill>
              </a:rPr>
              <a:t>target</a:t>
            </a:r>
            <a:r>
              <a:rPr lang="it-IT" sz="2000" dirty="0"/>
              <a:t> e declinato delle </a:t>
            </a:r>
            <a:r>
              <a:rPr lang="it-IT" sz="2000" b="1" dirty="0">
                <a:solidFill>
                  <a:srgbClr val="00A197"/>
                </a:solidFill>
              </a:rPr>
              <a:t>azioni</a:t>
            </a:r>
          </a:p>
          <a:p>
            <a:pPr>
              <a:spcBef>
                <a:spcPts val="600"/>
              </a:spcBef>
              <a:spcAft>
                <a:spcPts val="600"/>
              </a:spcAft>
            </a:pPr>
            <a:endParaRPr lang="it-IT" dirty="0"/>
          </a:p>
        </p:txBody>
      </p:sp>
      <p:grpSp>
        <p:nvGrpSpPr>
          <p:cNvPr id="3" name="Gruppo 2">
            <a:extLst>
              <a:ext uri="{FF2B5EF4-FFF2-40B4-BE49-F238E27FC236}">
                <a16:creationId xmlns:a16="http://schemas.microsoft.com/office/drawing/2014/main" id="{C924E8EC-6329-40B6-935A-69176AD93697}"/>
              </a:ext>
            </a:extLst>
          </p:cNvPr>
          <p:cNvGrpSpPr/>
          <p:nvPr/>
        </p:nvGrpSpPr>
        <p:grpSpPr>
          <a:xfrm>
            <a:off x="234000" y="1300197"/>
            <a:ext cx="1230238" cy="1390068"/>
            <a:chOff x="234000" y="1300197"/>
            <a:chExt cx="1230238" cy="1390068"/>
          </a:xfrm>
        </p:grpSpPr>
        <p:pic>
          <p:nvPicPr>
            <p:cNvPr id="6" name="Picture 6" descr="Target market Vectors &amp; Illustrations for Free Download | Freepik">
              <a:extLst>
                <a:ext uri="{FF2B5EF4-FFF2-40B4-BE49-F238E27FC236}">
                  <a16:creationId xmlns:a16="http://schemas.microsoft.com/office/drawing/2014/main" id="{40FBAB98-5904-45EF-BFC7-B62E34503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16" y="1300197"/>
              <a:ext cx="602207" cy="6022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Agenda 2030. L'ASviS: &quot;Approvata la Strategia per lo Sviluppo Sostenibile.  Ora una posizione chiara del Governo al Summit dell'Onu&quot; - AliAutonomie">
              <a:extLst>
                <a:ext uri="{FF2B5EF4-FFF2-40B4-BE49-F238E27FC236}">
                  <a16:creationId xmlns:a16="http://schemas.microsoft.com/office/drawing/2014/main" id="{8D719E5F-9973-403C-AFC3-E7EC44FE58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14" y="2088059"/>
              <a:ext cx="602206" cy="6022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Auser Insieme Bologna APS – Ambiente – Agenda 2030 – AuserBologna">
              <a:extLst>
                <a:ext uri="{FF2B5EF4-FFF2-40B4-BE49-F238E27FC236}">
                  <a16:creationId xmlns:a16="http://schemas.microsoft.com/office/drawing/2014/main" id="{007AD5B1-E1D1-484E-939C-3885D21E6B5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626" t="5015" r="10984" b="73770"/>
            <a:stretch/>
          </p:blipFill>
          <p:spPr bwMode="auto">
            <a:xfrm>
              <a:off x="234000" y="1655608"/>
              <a:ext cx="890262" cy="4935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ONU AGENDA 2030 - RiavviaItalia 2.1">
              <a:extLst>
                <a:ext uri="{FF2B5EF4-FFF2-40B4-BE49-F238E27FC236}">
                  <a16:creationId xmlns:a16="http://schemas.microsoft.com/office/drawing/2014/main" id="{9656AE42-4AB1-4468-BDD7-BB927037F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6177" y="1982561"/>
              <a:ext cx="548061" cy="55050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descr="https://asvis.it/plugins/slir/w-/public/asvis2/images/Notizie_2020/5P_corso_Agenda_.jpg">
            <a:extLst>
              <a:ext uri="{FF2B5EF4-FFF2-40B4-BE49-F238E27FC236}">
                <a16:creationId xmlns:a16="http://schemas.microsoft.com/office/drawing/2014/main" id="{50E8A704-7DB2-4064-8E26-B1E38D1882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000" y="2971223"/>
            <a:ext cx="1176390" cy="81000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B57E3E99-E3CD-48F5-87E4-B4B85C6B1C02}"/>
              </a:ext>
            </a:extLst>
          </p:cNvPr>
          <p:cNvSpPr txBox="1"/>
          <p:nvPr/>
        </p:nvSpPr>
        <p:spPr>
          <a:xfrm>
            <a:off x="1811871" y="3126407"/>
            <a:ext cx="5591852" cy="400110"/>
          </a:xfrm>
          <a:prstGeom prst="rect">
            <a:avLst/>
          </a:prstGeom>
          <a:noFill/>
        </p:spPr>
        <p:txBody>
          <a:bodyPr wrap="none" rtlCol="0">
            <a:spAutoFit/>
          </a:bodyPr>
          <a:lstStyle/>
          <a:p>
            <a:pPr marL="0" lvl="2">
              <a:spcBef>
                <a:spcPts val="600"/>
              </a:spcBef>
              <a:spcAft>
                <a:spcPts val="600"/>
              </a:spcAft>
              <a:buClr>
                <a:srgbClr val="00A197"/>
              </a:buClr>
            </a:pPr>
            <a:r>
              <a:rPr lang="it-IT" sz="2000" dirty="0"/>
              <a:t>Non solo </a:t>
            </a:r>
            <a:r>
              <a:rPr lang="it-IT" sz="2000" b="1" dirty="0">
                <a:solidFill>
                  <a:srgbClr val="00A197"/>
                </a:solidFill>
              </a:rPr>
              <a:t>Ambiente</a:t>
            </a:r>
            <a:r>
              <a:rPr lang="it-IT" sz="2000" dirty="0"/>
              <a:t>, ma anche </a:t>
            </a:r>
            <a:r>
              <a:rPr lang="it-IT" sz="2000" b="1" dirty="0">
                <a:solidFill>
                  <a:srgbClr val="00A197"/>
                </a:solidFill>
              </a:rPr>
              <a:t>Società</a:t>
            </a:r>
            <a:r>
              <a:rPr lang="it-IT" sz="2000" dirty="0"/>
              <a:t> ed </a:t>
            </a:r>
            <a:r>
              <a:rPr lang="it-IT" sz="2000" b="1" dirty="0">
                <a:solidFill>
                  <a:srgbClr val="00A197"/>
                </a:solidFill>
              </a:rPr>
              <a:t>Economia</a:t>
            </a:r>
          </a:p>
        </p:txBody>
      </p:sp>
      <p:sp>
        <p:nvSpPr>
          <p:cNvPr id="15" name="CasellaDiTesto 14">
            <a:extLst>
              <a:ext uri="{FF2B5EF4-FFF2-40B4-BE49-F238E27FC236}">
                <a16:creationId xmlns:a16="http://schemas.microsoft.com/office/drawing/2014/main" id="{272D81B7-D4DF-4E58-A0BA-64835AB3A9C9}"/>
              </a:ext>
            </a:extLst>
          </p:cNvPr>
          <p:cNvSpPr txBox="1"/>
          <p:nvPr/>
        </p:nvSpPr>
        <p:spPr>
          <a:xfrm>
            <a:off x="1806439" y="4252715"/>
            <a:ext cx="4600618" cy="400110"/>
          </a:xfrm>
          <a:prstGeom prst="rect">
            <a:avLst/>
          </a:prstGeom>
          <a:noFill/>
        </p:spPr>
        <p:txBody>
          <a:bodyPr wrap="none" rtlCol="0">
            <a:spAutoFit/>
          </a:bodyPr>
          <a:lstStyle/>
          <a:p>
            <a:pPr marL="0" lvl="2">
              <a:spcBef>
                <a:spcPts val="600"/>
              </a:spcBef>
              <a:spcAft>
                <a:spcPts val="600"/>
              </a:spcAft>
              <a:buClr>
                <a:srgbClr val="00A197"/>
              </a:buClr>
            </a:pPr>
            <a:r>
              <a:rPr lang="it-IT" sz="2000" b="1" dirty="0">
                <a:solidFill>
                  <a:srgbClr val="00A197"/>
                </a:solidFill>
              </a:rPr>
              <a:t>Interrelazione</a:t>
            </a:r>
            <a:r>
              <a:rPr lang="it-IT" sz="2000" dirty="0"/>
              <a:t> degli </a:t>
            </a:r>
            <a:r>
              <a:rPr lang="it-IT" sz="2000" b="1" dirty="0">
                <a:solidFill>
                  <a:srgbClr val="00A197"/>
                </a:solidFill>
              </a:rPr>
              <a:t>obiettivi</a:t>
            </a:r>
            <a:r>
              <a:rPr lang="it-IT" sz="2000" dirty="0"/>
              <a:t> e delle </a:t>
            </a:r>
            <a:r>
              <a:rPr lang="it-IT" sz="2000" b="1" dirty="0">
                <a:solidFill>
                  <a:srgbClr val="00A197"/>
                </a:solidFill>
              </a:rPr>
              <a:t>azioni</a:t>
            </a:r>
          </a:p>
        </p:txBody>
      </p:sp>
      <p:pic>
        <p:nvPicPr>
          <p:cNvPr id="1026" name="Picture 2" descr="Foto puzzle: il puzzle con la tua foto | CEWE">
            <a:extLst>
              <a:ext uri="{FF2B5EF4-FFF2-40B4-BE49-F238E27FC236}">
                <a16:creationId xmlns:a16="http://schemas.microsoft.com/office/drawing/2014/main" id="{9C3269D1-A3DB-4AE5-A70D-DCEEF9D8CF4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752" r="26799"/>
          <a:stretch/>
        </p:blipFill>
        <p:spPr bwMode="auto">
          <a:xfrm>
            <a:off x="270000" y="3935699"/>
            <a:ext cx="1176391" cy="11341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DG Progress">
            <a:extLst>
              <a:ext uri="{FF2B5EF4-FFF2-40B4-BE49-F238E27FC236}">
                <a16:creationId xmlns:a16="http://schemas.microsoft.com/office/drawing/2014/main" id="{3D43F330-2ED0-4D83-A28F-969F8DCEBD3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3689"/>
          <a:stretch/>
        </p:blipFill>
        <p:spPr bwMode="auto">
          <a:xfrm>
            <a:off x="291602" y="5069848"/>
            <a:ext cx="908462" cy="89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08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ESG - </a:t>
            </a:r>
            <a:r>
              <a:rPr lang="it-IT" sz="2800" b="0" i="1" dirty="0">
                <a:latin typeface="Calibri" panose="020F0502020204030204" pitchFamily="34" charset="0"/>
                <a:ea typeface="Calibri" panose="020F0502020204030204" pitchFamily="34" charset="0"/>
                <a:cs typeface="Calibri" panose="020F0502020204030204" pitchFamily="34" charset="0"/>
              </a:rPr>
              <a:t>“</a:t>
            </a:r>
            <a:r>
              <a:rPr lang="it-IT" sz="2800" b="0" i="1" dirty="0">
                <a:latin typeface="+mn-lt"/>
                <a:cs typeface="+mj-cs"/>
              </a:rPr>
              <a:t>Dichiarare, Agire, Misurare</a:t>
            </a:r>
            <a:r>
              <a:rPr lang="it-IT" sz="2400" b="0" i="1" dirty="0">
                <a:latin typeface="Calibri" panose="020F0502020204030204" pitchFamily="34" charset="0"/>
                <a:ea typeface="Calibri" panose="020F0502020204030204" pitchFamily="34" charset="0"/>
                <a:cs typeface="Calibri" panose="020F0502020204030204" pitchFamily="34" charset="0"/>
              </a:rPr>
              <a:t>“</a:t>
            </a:r>
            <a:endParaRPr lang="it-IT" sz="2400" b="0" i="1" dirty="0">
              <a:latin typeface="+mn-lt"/>
              <a:cs typeface="+mj-cs"/>
            </a:endParaRP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9</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9" name="Picture 8" descr="ESG Rating Agency: la sfida di misurare la sostenibilità - ESG360">
            <a:extLst>
              <a:ext uri="{FF2B5EF4-FFF2-40B4-BE49-F238E27FC236}">
                <a16:creationId xmlns:a16="http://schemas.microsoft.com/office/drawing/2014/main" id="{8F41626D-27C0-4D7D-8AB1-E478C9D951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819" t="15035" r="19235" b="18746"/>
          <a:stretch/>
        </p:blipFill>
        <p:spPr bwMode="auto">
          <a:xfrm>
            <a:off x="3902991" y="3151679"/>
            <a:ext cx="1543988" cy="11542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imbolo del segno del punto interrogativo dell'illustrazione della mano in  un vettore rosso dell'icona del fumetto. | Vettore Premium">
            <a:extLst>
              <a:ext uri="{FF2B5EF4-FFF2-40B4-BE49-F238E27FC236}">
                <a16:creationId xmlns:a16="http://schemas.microsoft.com/office/drawing/2014/main" id="{BC4A57BB-D375-49BC-96BC-E04361A586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833" t="14039" r="10650" b="16737"/>
          <a:stretch/>
        </p:blipFill>
        <p:spPr bwMode="auto">
          <a:xfrm>
            <a:off x="3888381" y="1224991"/>
            <a:ext cx="1259175" cy="11542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 data broker e il vero prezzo dei nostri dati: che c'è da sapere - Agenda  Digitale">
            <a:extLst>
              <a:ext uri="{FF2B5EF4-FFF2-40B4-BE49-F238E27FC236}">
                <a16:creationId xmlns:a16="http://schemas.microsoft.com/office/drawing/2014/main" id="{1B92E7C6-CF9D-4A6D-B813-5B776FF2A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4568" y="1544400"/>
            <a:ext cx="1655169" cy="10410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Ancora vita su una scrivania con calcolatrice, penna e telefono cellulare.  Foglio di carta con analisi e grafici in Euro Foto stock - Alamy">
            <a:extLst>
              <a:ext uri="{FF2B5EF4-FFF2-40B4-BE49-F238E27FC236}">
                <a16:creationId xmlns:a16="http://schemas.microsoft.com/office/drawing/2014/main" id="{9EE31DFB-616F-4D7F-BDF3-50C9FF04858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0407"/>
          <a:stretch/>
        </p:blipFill>
        <p:spPr bwMode="auto">
          <a:xfrm>
            <a:off x="6604744" y="4043217"/>
            <a:ext cx="1484054" cy="9743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Agenzie di rating e gli avvertimenti ai governi: perché?">
            <a:extLst>
              <a:ext uri="{FF2B5EF4-FFF2-40B4-BE49-F238E27FC236}">
                <a16:creationId xmlns:a16="http://schemas.microsoft.com/office/drawing/2014/main" id="{5B1974F7-EBF1-4A5E-9CE8-E9D95264622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321" r="28698" b="8723"/>
          <a:stretch/>
        </p:blipFill>
        <p:spPr bwMode="auto">
          <a:xfrm>
            <a:off x="3541025" y="4628992"/>
            <a:ext cx="1953888" cy="9657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trumenti finanziari: AZIONI E OBBLIGAZIONI - SosTrader">
            <a:extLst>
              <a:ext uri="{FF2B5EF4-FFF2-40B4-BE49-F238E27FC236}">
                <a16:creationId xmlns:a16="http://schemas.microsoft.com/office/drawing/2014/main" id="{6A8E9D06-73E2-464D-965A-853EEB6911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505" y="4079883"/>
            <a:ext cx="1538053" cy="11476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Modulo di sottoscrizione delle quote del fondo comune d'investimento  denominato">
            <a:extLst>
              <a:ext uri="{FF2B5EF4-FFF2-40B4-BE49-F238E27FC236}">
                <a16:creationId xmlns:a16="http://schemas.microsoft.com/office/drawing/2014/main" id="{64849CAD-9FD4-4211-A544-5CD60831334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311" r="7000" b="54614"/>
          <a:stretch/>
        </p:blipFill>
        <p:spPr bwMode="auto">
          <a:xfrm>
            <a:off x="596477" y="1544897"/>
            <a:ext cx="1790081" cy="125176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1F0A2737-6F9A-4FEF-ACAF-6D7BED727716}"/>
              </a:ext>
            </a:extLst>
          </p:cNvPr>
          <p:cNvSpPr txBox="1"/>
          <p:nvPr/>
        </p:nvSpPr>
        <p:spPr>
          <a:xfrm>
            <a:off x="3713036" y="2400558"/>
            <a:ext cx="1742400" cy="400110"/>
          </a:xfrm>
          <a:prstGeom prst="rect">
            <a:avLst/>
          </a:prstGeom>
          <a:noFill/>
        </p:spPr>
        <p:txBody>
          <a:bodyPr wrap="none" rtlCol="0">
            <a:spAutoFit/>
          </a:bodyPr>
          <a:lstStyle/>
          <a:p>
            <a:r>
              <a:rPr lang="it-IT" sz="2000" b="1" i="1" dirty="0">
                <a:solidFill>
                  <a:srgbClr val="00A197"/>
                </a:solidFill>
              </a:rPr>
              <a:t>Cosa significa?</a:t>
            </a:r>
          </a:p>
        </p:txBody>
      </p:sp>
      <p:sp>
        <p:nvSpPr>
          <p:cNvPr id="16" name="CasellaDiTesto 15">
            <a:extLst>
              <a:ext uri="{FF2B5EF4-FFF2-40B4-BE49-F238E27FC236}">
                <a16:creationId xmlns:a16="http://schemas.microsoft.com/office/drawing/2014/main" id="{6B573999-88D7-4863-9D6E-3E91A63E6304}"/>
              </a:ext>
            </a:extLst>
          </p:cNvPr>
          <p:cNvSpPr txBox="1"/>
          <p:nvPr/>
        </p:nvSpPr>
        <p:spPr>
          <a:xfrm>
            <a:off x="6144433" y="2646618"/>
            <a:ext cx="2404676" cy="707886"/>
          </a:xfrm>
          <a:prstGeom prst="rect">
            <a:avLst/>
          </a:prstGeom>
          <a:noFill/>
        </p:spPr>
        <p:txBody>
          <a:bodyPr wrap="square" rtlCol="0">
            <a:spAutoFit/>
          </a:bodyPr>
          <a:lstStyle/>
          <a:p>
            <a:r>
              <a:rPr lang="it-IT" sz="2000" b="1" i="1" dirty="0">
                <a:solidFill>
                  <a:srgbClr val="00A197"/>
                </a:solidFill>
              </a:rPr>
              <a:t>Quali informazioni vengono raccolte?</a:t>
            </a:r>
          </a:p>
        </p:txBody>
      </p:sp>
      <p:sp>
        <p:nvSpPr>
          <p:cNvPr id="17" name="CasellaDiTesto 16">
            <a:extLst>
              <a:ext uri="{FF2B5EF4-FFF2-40B4-BE49-F238E27FC236}">
                <a16:creationId xmlns:a16="http://schemas.microsoft.com/office/drawing/2014/main" id="{D2DC1567-3638-4464-8521-2622565468EA}"/>
              </a:ext>
            </a:extLst>
          </p:cNvPr>
          <p:cNvSpPr txBox="1"/>
          <p:nvPr/>
        </p:nvSpPr>
        <p:spPr>
          <a:xfrm>
            <a:off x="6692361" y="5108329"/>
            <a:ext cx="1682320" cy="400110"/>
          </a:xfrm>
          <a:prstGeom prst="rect">
            <a:avLst/>
          </a:prstGeom>
          <a:noFill/>
        </p:spPr>
        <p:txBody>
          <a:bodyPr wrap="none" rtlCol="0">
            <a:spAutoFit/>
          </a:bodyPr>
          <a:lstStyle/>
          <a:p>
            <a:r>
              <a:rPr lang="it-IT" sz="2000" b="1" i="1" dirty="0">
                <a:solidFill>
                  <a:srgbClr val="00A197"/>
                </a:solidFill>
              </a:rPr>
              <a:t>Chi lo calcola?</a:t>
            </a:r>
          </a:p>
        </p:txBody>
      </p:sp>
      <p:sp>
        <p:nvSpPr>
          <p:cNvPr id="18" name="CasellaDiTesto 17">
            <a:extLst>
              <a:ext uri="{FF2B5EF4-FFF2-40B4-BE49-F238E27FC236}">
                <a16:creationId xmlns:a16="http://schemas.microsoft.com/office/drawing/2014/main" id="{29180421-4B7B-4090-94AA-0EE6A74CE63F}"/>
              </a:ext>
            </a:extLst>
          </p:cNvPr>
          <p:cNvSpPr txBox="1"/>
          <p:nvPr/>
        </p:nvSpPr>
        <p:spPr>
          <a:xfrm>
            <a:off x="3798060" y="5628923"/>
            <a:ext cx="1813317" cy="400110"/>
          </a:xfrm>
          <a:prstGeom prst="rect">
            <a:avLst/>
          </a:prstGeom>
          <a:noFill/>
        </p:spPr>
        <p:txBody>
          <a:bodyPr wrap="none" rtlCol="0">
            <a:spAutoFit/>
          </a:bodyPr>
          <a:lstStyle/>
          <a:p>
            <a:r>
              <a:rPr lang="it-IT" sz="2000" b="1" i="1" dirty="0">
                <a:solidFill>
                  <a:srgbClr val="00A197"/>
                </a:solidFill>
              </a:rPr>
              <a:t>Chi lo assegna?</a:t>
            </a:r>
          </a:p>
        </p:txBody>
      </p:sp>
      <p:sp>
        <p:nvSpPr>
          <p:cNvPr id="20" name="CasellaDiTesto 19">
            <a:extLst>
              <a:ext uri="{FF2B5EF4-FFF2-40B4-BE49-F238E27FC236}">
                <a16:creationId xmlns:a16="http://schemas.microsoft.com/office/drawing/2014/main" id="{58038EBA-19B0-4FF2-8337-57C8D1D5F266}"/>
              </a:ext>
            </a:extLst>
          </p:cNvPr>
          <p:cNvSpPr txBox="1"/>
          <p:nvPr/>
        </p:nvSpPr>
        <p:spPr>
          <a:xfrm>
            <a:off x="745563" y="5227507"/>
            <a:ext cx="1952664" cy="707886"/>
          </a:xfrm>
          <a:prstGeom prst="rect">
            <a:avLst/>
          </a:prstGeom>
          <a:noFill/>
        </p:spPr>
        <p:txBody>
          <a:bodyPr wrap="square" rtlCol="0">
            <a:spAutoFit/>
          </a:bodyPr>
          <a:lstStyle/>
          <a:p>
            <a:r>
              <a:rPr lang="it-IT" sz="2000" b="1" i="1" dirty="0">
                <a:solidFill>
                  <a:srgbClr val="00A197"/>
                </a:solidFill>
              </a:rPr>
              <a:t>Quali </a:t>
            </a:r>
            <a:r>
              <a:rPr lang="it-IT" sz="2000" b="1" i="1">
                <a:solidFill>
                  <a:srgbClr val="00A197"/>
                </a:solidFill>
              </a:rPr>
              <a:t>strumenti finanziari?</a:t>
            </a:r>
            <a:endParaRPr lang="it-IT" sz="2000" b="1" i="1" dirty="0">
              <a:solidFill>
                <a:srgbClr val="00A197"/>
              </a:solidFill>
            </a:endParaRPr>
          </a:p>
        </p:txBody>
      </p:sp>
      <p:sp>
        <p:nvSpPr>
          <p:cNvPr id="21" name="CasellaDiTesto 20">
            <a:extLst>
              <a:ext uri="{FF2B5EF4-FFF2-40B4-BE49-F238E27FC236}">
                <a16:creationId xmlns:a16="http://schemas.microsoft.com/office/drawing/2014/main" id="{65906320-1069-4373-9A6E-D6C605AA5833}"/>
              </a:ext>
            </a:extLst>
          </p:cNvPr>
          <p:cNvSpPr txBox="1"/>
          <p:nvPr/>
        </p:nvSpPr>
        <p:spPr>
          <a:xfrm>
            <a:off x="728084" y="2831446"/>
            <a:ext cx="1952664" cy="400110"/>
          </a:xfrm>
          <a:prstGeom prst="rect">
            <a:avLst/>
          </a:prstGeom>
          <a:noFill/>
        </p:spPr>
        <p:txBody>
          <a:bodyPr wrap="square" rtlCol="0">
            <a:spAutoFit/>
          </a:bodyPr>
          <a:lstStyle/>
          <a:p>
            <a:r>
              <a:rPr lang="it-IT" sz="2000" b="1" i="1" dirty="0">
                <a:solidFill>
                  <a:srgbClr val="00A197"/>
                </a:solidFill>
              </a:rPr>
              <a:t>Dove lo trovo?</a:t>
            </a:r>
          </a:p>
        </p:txBody>
      </p:sp>
      <p:pic>
        <p:nvPicPr>
          <p:cNvPr id="22" name="Immagine 21">
            <a:extLst>
              <a:ext uri="{FF2B5EF4-FFF2-40B4-BE49-F238E27FC236}">
                <a16:creationId xmlns:a16="http://schemas.microsoft.com/office/drawing/2014/main" id="{74FD840B-8547-48C6-8C7A-94CCCB3EFF05}"/>
              </a:ext>
            </a:extLst>
          </p:cNvPr>
          <p:cNvPicPr>
            <a:picLocks noChangeAspect="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946152" flipH="1" flipV="1">
            <a:off x="5192780" y="1635907"/>
            <a:ext cx="1068790" cy="480836"/>
          </a:xfrm>
          <a:prstGeom prst="rect">
            <a:avLst/>
          </a:prstGeom>
        </p:spPr>
      </p:pic>
      <p:pic>
        <p:nvPicPr>
          <p:cNvPr id="23" name="Immagine 22">
            <a:extLst>
              <a:ext uri="{FF2B5EF4-FFF2-40B4-BE49-F238E27FC236}">
                <a16:creationId xmlns:a16="http://schemas.microsoft.com/office/drawing/2014/main" id="{4FAA02BD-2394-43D5-B96C-7042B1BAC61E}"/>
              </a:ext>
            </a:extLst>
          </p:cNvPr>
          <p:cNvPicPr>
            <a:picLocks noChangeAspect="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400000" flipH="1" flipV="1">
            <a:off x="8058024" y="3198254"/>
            <a:ext cx="1333576" cy="599960"/>
          </a:xfrm>
          <a:prstGeom prst="rect">
            <a:avLst/>
          </a:prstGeom>
        </p:spPr>
      </p:pic>
      <p:pic>
        <p:nvPicPr>
          <p:cNvPr id="24" name="Immagine 23">
            <a:extLst>
              <a:ext uri="{FF2B5EF4-FFF2-40B4-BE49-F238E27FC236}">
                <a16:creationId xmlns:a16="http://schemas.microsoft.com/office/drawing/2014/main" id="{D3F2546B-8C5E-4A43-8AC6-AD5D80C683EC}"/>
              </a:ext>
            </a:extLst>
          </p:cNvPr>
          <p:cNvPicPr>
            <a:picLocks noChangeAspect="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9507883" flipH="1" flipV="1">
            <a:off x="5498552" y="4899365"/>
            <a:ext cx="1068790" cy="480836"/>
          </a:xfrm>
          <a:prstGeom prst="rect">
            <a:avLst/>
          </a:prstGeom>
        </p:spPr>
      </p:pic>
      <p:pic>
        <p:nvPicPr>
          <p:cNvPr id="25" name="Immagine 24">
            <a:extLst>
              <a:ext uri="{FF2B5EF4-FFF2-40B4-BE49-F238E27FC236}">
                <a16:creationId xmlns:a16="http://schemas.microsoft.com/office/drawing/2014/main" id="{11178B61-EF1E-4C4F-8A4A-F9164C0AB602}"/>
              </a:ext>
            </a:extLst>
          </p:cNvPr>
          <p:cNvPicPr>
            <a:picLocks noChangeAspect="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3013776" flipH="1" flipV="1">
            <a:off x="2360849" y="4642410"/>
            <a:ext cx="1068790" cy="480836"/>
          </a:xfrm>
          <a:prstGeom prst="rect">
            <a:avLst/>
          </a:prstGeom>
        </p:spPr>
      </p:pic>
      <p:pic>
        <p:nvPicPr>
          <p:cNvPr id="26" name="Immagine 25">
            <a:extLst>
              <a:ext uri="{FF2B5EF4-FFF2-40B4-BE49-F238E27FC236}">
                <a16:creationId xmlns:a16="http://schemas.microsoft.com/office/drawing/2014/main" id="{260E3DBB-4C43-4D71-824D-E8A4892D1C97}"/>
              </a:ext>
            </a:extLst>
          </p:cNvPr>
          <p:cNvPicPr>
            <a:picLocks noChangeAspect="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7063311" flipH="1" flipV="1">
            <a:off x="-311501" y="2988712"/>
            <a:ext cx="1333576" cy="599960"/>
          </a:xfrm>
          <a:prstGeom prst="rect">
            <a:avLst/>
          </a:prstGeom>
        </p:spPr>
      </p:pic>
      <p:pic>
        <p:nvPicPr>
          <p:cNvPr id="27" name="Immagine 26">
            <a:extLst>
              <a:ext uri="{FF2B5EF4-FFF2-40B4-BE49-F238E27FC236}">
                <a16:creationId xmlns:a16="http://schemas.microsoft.com/office/drawing/2014/main" id="{4C1657D9-908E-426C-9C03-492CB4C46554}"/>
              </a:ext>
            </a:extLst>
          </p:cNvPr>
          <p:cNvPicPr>
            <a:picLocks noChangeAspect="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20981878" flipH="1" flipV="1">
            <a:off x="2437855" y="1843719"/>
            <a:ext cx="1068790" cy="480836"/>
          </a:xfrm>
          <a:prstGeom prst="rect">
            <a:avLst/>
          </a:prstGeom>
        </p:spPr>
      </p:pic>
      <p:sp>
        <p:nvSpPr>
          <p:cNvPr id="2" name="Ovale 1">
            <a:extLst>
              <a:ext uri="{FF2B5EF4-FFF2-40B4-BE49-F238E27FC236}">
                <a16:creationId xmlns:a16="http://schemas.microsoft.com/office/drawing/2014/main" id="{70752BA5-5CE7-4157-B90F-F7875375F076}"/>
              </a:ext>
            </a:extLst>
          </p:cNvPr>
          <p:cNvSpPr/>
          <p:nvPr/>
        </p:nvSpPr>
        <p:spPr>
          <a:xfrm>
            <a:off x="2653626" y="2944084"/>
            <a:ext cx="3740959" cy="156214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11113662"/>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13773</TotalTime>
  <Words>10462</Words>
  <Application>Microsoft Office PowerPoint</Application>
  <PresentationFormat>Presentazione su schermo (4:3)</PresentationFormat>
  <Paragraphs>631</Paragraphs>
  <Slides>42</Slides>
  <Notes>42</Notes>
  <HiddenSlides>0</HiddenSlides>
  <MMClips>0</MMClips>
  <ScaleCrop>false</ScaleCrop>
  <HeadingPairs>
    <vt:vector size="6" baseType="variant">
      <vt:variant>
        <vt:lpstr>Caratteri utilizzati</vt:lpstr>
      </vt:variant>
      <vt:variant>
        <vt:i4>18</vt:i4>
      </vt:variant>
      <vt:variant>
        <vt:lpstr>Tema</vt:lpstr>
      </vt:variant>
      <vt:variant>
        <vt:i4>1</vt:i4>
      </vt:variant>
      <vt:variant>
        <vt:lpstr>Titoli diapositive</vt:lpstr>
      </vt:variant>
      <vt:variant>
        <vt:i4>42</vt:i4>
      </vt:variant>
    </vt:vector>
  </HeadingPairs>
  <TitlesOfParts>
    <vt:vector size="61" baseType="lpstr">
      <vt:lpstr>Arial</vt:lpstr>
      <vt:lpstr>BreveText</vt:lpstr>
      <vt:lpstr>Calibri</vt:lpstr>
      <vt:lpstr>Calibri Light</vt:lpstr>
      <vt:lpstr>Eugenio Text</vt:lpstr>
      <vt:lpstr>Georgia</vt:lpstr>
      <vt:lpstr>Jost</vt:lpstr>
      <vt:lpstr>Merriweather</vt:lpstr>
      <vt:lpstr>open sans</vt:lpstr>
      <vt:lpstr>open sans</vt:lpstr>
      <vt:lpstr>Roboto</vt:lpstr>
      <vt:lpstr>Source Sans Pro</vt:lpstr>
      <vt:lpstr>system-ui</vt:lpstr>
      <vt:lpstr>Times New Roman</vt:lpstr>
      <vt:lpstr>UniCredit</vt:lpstr>
      <vt:lpstr>var(--system-ui)</vt:lpstr>
      <vt:lpstr>Wingdings</vt:lpstr>
      <vt:lpstr>yanone kaffeesatz</vt:lpstr>
      <vt:lpstr>Tema di Office</vt:lpstr>
      <vt:lpstr>Il nostro percorso verso la sostenibilità</vt:lpstr>
      <vt:lpstr>Chi è UniGens</vt:lpstr>
      <vt:lpstr>Chi è UniGens</vt:lpstr>
      <vt:lpstr>Chi è UniGens</vt:lpstr>
      <vt:lpstr>Disclaimer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Franco Bellini</dc:creator>
  <cp:lastModifiedBy>Franco Bellini</cp:lastModifiedBy>
  <cp:revision>478</cp:revision>
  <cp:lastPrinted>2023-11-09T08:43:01Z</cp:lastPrinted>
  <dcterms:created xsi:type="dcterms:W3CDTF">2023-05-19T11:49:34Z</dcterms:created>
  <dcterms:modified xsi:type="dcterms:W3CDTF">2024-02-27T14:34:25Z</dcterms:modified>
</cp:coreProperties>
</file>