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33"/>
  </p:notesMasterIdLst>
  <p:sldIdLst>
    <p:sldId id="1116" r:id="rId3"/>
    <p:sldId id="1252" r:id="rId4"/>
    <p:sldId id="1239" r:id="rId5"/>
    <p:sldId id="1281" r:id="rId6"/>
    <p:sldId id="1182" r:id="rId7"/>
    <p:sldId id="1329" r:id="rId8"/>
    <p:sldId id="331" r:id="rId9"/>
    <p:sldId id="2147473722" r:id="rId10"/>
    <p:sldId id="2147473733" r:id="rId11"/>
    <p:sldId id="2147473735" r:id="rId12"/>
    <p:sldId id="2147473736" r:id="rId13"/>
    <p:sldId id="2147473737" r:id="rId14"/>
    <p:sldId id="2147473732" r:id="rId15"/>
    <p:sldId id="2147473758" r:id="rId16"/>
    <p:sldId id="2147473747" r:id="rId17"/>
    <p:sldId id="2147473761" r:id="rId18"/>
    <p:sldId id="2147473751" r:id="rId19"/>
    <p:sldId id="2147473752" r:id="rId20"/>
    <p:sldId id="2147473731" r:id="rId21"/>
    <p:sldId id="2147473739" r:id="rId22"/>
    <p:sldId id="2147473738" r:id="rId23"/>
    <p:sldId id="2147473740" r:id="rId24"/>
    <p:sldId id="2147473741" r:id="rId25"/>
    <p:sldId id="2147473730" r:id="rId26"/>
    <p:sldId id="2147473742" r:id="rId27"/>
    <p:sldId id="2147473746" r:id="rId28"/>
    <p:sldId id="2147473729" r:id="rId29"/>
    <p:sldId id="2147473753" r:id="rId30"/>
    <p:sldId id="2147473755" r:id="rId31"/>
    <p:sldId id="1238" r:id="rId32"/>
  </p:sldIdLst>
  <p:sldSz cx="9144000" cy="6858000" type="screen4x3"/>
  <p:notesSz cx="6797675" cy="99250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o Maneschi" initials="PM" lastIdx="1" clrIdx="0">
    <p:extLst>
      <p:ext uri="{19B8F6BF-5375-455C-9EA6-DF929625EA0E}">
        <p15:presenceInfo xmlns:p15="http://schemas.microsoft.com/office/powerpoint/2012/main" userId="7290a85fa3ed4a2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7"/>
    <a:srgbClr val="FDFC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660"/>
  </p:normalViewPr>
  <p:slideViewPr>
    <p:cSldViewPr snapToGrid="0">
      <p:cViewPr varScale="1">
        <p:scale>
          <a:sx n="64" d="100"/>
          <a:sy n="64" d="100"/>
        </p:scale>
        <p:origin x="121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fld id="{B4198173-D12B-49A2-BD1F-A7293E447C49}" type="datetimeFigureOut">
              <a:rPr lang="it-IT" smtClean="0"/>
              <a:t>27/02/2024</a:t>
            </a:fld>
            <a:endParaRPr lang="it-IT"/>
          </a:p>
        </p:txBody>
      </p:sp>
      <p:sp>
        <p:nvSpPr>
          <p:cNvPr id="4" name="Segnaposto immagine diapositiva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fld id="{B3F88491-017A-439C-89A8-38D329094D7B}" type="slidenum">
              <a:rPr lang="it-IT" smtClean="0"/>
              <a:t>‹N›</a:t>
            </a:fld>
            <a:endParaRPr lang="it-IT"/>
          </a:p>
        </p:txBody>
      </p:sp>
    </p:spTree>
    <p:extLst>
      <p:ext uri="{BB962C8B-B14F-4D97-AF65-F5344CB8AC3E}">
        <p14:creationId xmlns:p14="http://schemas.microsoft.com/office/powerpoint/2010/main" val="288375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ankia.it/azioni/investimento-socialmente-responsabile-sri-contro-le-azioni-del-peccato-sin-stock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ankia.it/azioni/investimento-socialmente-responsabile-sri-contro-le-azioni-del-peccato-sin-stock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onomiapertutti.bancaditalia.it/glossario/?letter=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4497585-B04F-412A-AC11-34EA2B0E5B19}" type="slidenum">
              <a:rPr lang="it-IT" smtClean="0"/>
              <a:t>1</a:t>
            </a:fld>
            <a:endParaRPr lang="it-IT"/>
          </a:p>
        </p:txBody>
      </p:sp>
    </p:spTree>
    <p:extLst>
      <p:ext uri="{BB962C8B-B14F-4D97-AF65-F5344CB8AC3E}">
        <p14:creationId xmlns:p14="http://schemas.microsoft.com/office/powerpoint/2010/main" val="182348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10</a:t>
            </a:fld>
            <a:endParaRPr lang="it-IT"/>
          </a:p>
        </p:txBody>
      </p:sp>
    </p:spTree>
    <p:extLst>
      <p:ext uri="{BB962C8B-B14F-4D97-AF65-F5344CB8AC3E}">
        <p14:creationId xmlns:p14="http://schemas.microsoft.com/office/powerpoint/2010/main" val="102376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11</a:t>
            </a:fld>
            <a:endParaRPr lang="it-IT"/>
          </a:p>
        </p:txBody>
      </p:sp>
    </p:spTree>
    <p:extLst>
      <p:ext uri="{BB962C8B-B14F-4D97-AF65-F5344CB8AC3E}">
        <p14:creationId xmlns:p14="http://schemas.microsoft.com/office/powerpoint/2010/main" val="367382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12</a:t>
            </a:fld>
            <a:endParaRPr lang="it-IT"/>
          </a:p>
        </p:txBody>
      </p:sp>
    </p:spTree>
    <p:extLst>
      <p:ext uri="{BB962C8B-B14F-4D97-AF65-F5344CB8AC3E}">
        <p14:creationId xmlns:p14="http://schemas.microsoft.com/office/powerpoint/2010/main" val="1940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13</a:t>
            </a:fld>
            <a:endParaRPr lang="en-US"/>
          </a:p>
        </p:txBody>
      </p:sp>
    </p:spTree>
    <p:extLst>
      <p:ext uri="{BB962C8B-B14F-4D97-AF65-F5344CB8AC3E}">
        <p14:creationId xmlns:p14="http://schemas.microsoft.com/office/powerpoint/2010/main" val="345252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15</a:t>
            </a:fld>
            <a:endParaRPr lang="en-US"/>
          </a:p>
        </p:txBody>
      </p:sp>
    </p:spTree>
    <p:extLst>
      <p:ext uri="{BB962C8B-B14F-4D97-AF65-F5344CB8AC3E}">
        <p14:creationId xmlns:p14="http://schemas.microsoft.com/office/powerpoint/2010/main" val="349144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marL="342900" lvl="0" indent="-342900" algn="just">
              <a:spcAft>
                <a:spcPts val="500"/>
              </a:spcAft>
              <a:buFont typeface="+mj-lt"/>
              <a:buAutoNum type="arabicPeriod"/>
            </a:pPr>
            <a:r>
              <a:rPr lang="it-IT"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 investire e o finanziarie  imprese che generano, oltre che un rendimento economico, un impatto ambientale o sociale positivo, per esempio in imprese attente all'utilizzo responsabile delle risorse naturali e agli effetti sugli ecosistemi, in imprese che mantengono adeguate condizioni di sicurezza, salute, giustizia, parità e inclusione tra i lavoratori e/o in imprese che operano ponendo attenzione al rispetto di principi etici e delle migliori pratiche di governo societario.</a:t>
            </a:r>
          </a:p>
          <a:p>
            <a:pPr marL="342900" lvl="0" indent="-342900" algn="just">
              <a:spcAft>
                <a:spcPts val="500"/>
              </a:spcAft>
              <a:buFont typeface="+mj-lt"/>
              <a:buAutoNum type="arabicPeriod"/>
            </a:pPr>
            <a:r>
              <a:rPr lang="it-IT" dirty="0">
                <a:effectLst/>
                <a:latin typeface="Calibri" panose="020F0502020204030204" pitchFamily="34" charset="0"/>
                <a:ea typeface="Calibri" panose="020F0502020204030204" pitchFamily="34" charset="0"/>
                <a:cs typeface="Times New Roman" panose="02020603050405020304" pitchFamily="18" charset="0"/>
              </a:rPr>
              <a:t>In alternativa, si può scegliere di non investire in imprese che non rispettano convenzioni internazionali sui diritti dei lavoratori o operanti in settori non conformi a trattati internazionali, per esempio quello della produzione di armi controverse (armi biologiche e chimiche, mine antiuomo).</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dirty="0" err="1">
                <a:effectLst/>
                <a:latin typeface="Calibri" panose="020F0502020204030204" pitchFamily="34" charset="0"/>
                <a:ea typeface="Calibri" panose="020F0502020204030204" pitchFamily="34" charset="0"/>
                <a:cs typeface="Times New Roman" panose="02020603050405020304" pitchFamily="18" charset="0"/>
              </a:rPr>
              <a:t>Donanzioni</a:t>
            </a:r>
            <a:r>
              <a:rPr lang="it-IT" dirty="0">
                <a:effectLst/>
                <a:latin typeface="Calibri" panose="020F0502020204030204" pitchFamily="34" charset="0"/>
                <a:ea typeface="Calibri" panose="020F0502020204030204" pitchFamily="34" charset="0"/>
                <a:cs typeface="Times New Roman" panose="02020603050405020304" pitchFamily="18" charset="0"/>
              </a:rPr>
              <a:t> Filantropiche: </a:t>
            </a:r>
            <a:r>
              <a:rPr lang="it-IT" sz="1200" dirty="0"/>
              <a:t>Contributi a fondo perduto e benefici, senza aspettativa di un rendimento economico</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Venture </a:t>
            </a:r>
            <a:r>
              <a:rPr lang="it-IT" sz="1200" dirty="0" err="1"/>
              <a:t>Philantropy</a:t>
            </a:r>
            <a:r>
              <a:rPr lang="it-IT" sz="1200" dirty="0"/>
              <a:t> : Donazioni offerte come capitale iniziale con aspettativa di sostenibilità operativa attraverso l’accompagnamento da parte degli investitori</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Program </a:t>
            </a:r>
            <a:r>
              <a:rPr lang="it-IT" sz="1200" dirty="0" err="1"/>
              <a:t>Related</a:t>
            </a:r>
            <a:r>
              <a:rPr lang="it-IT" sz="1200" dirty="0"/>
              <a:t> </a:t>
            </a:r>
            <a:r>
              <a:rPr lang="it-IT" sz="1200" dirty="0" err="1"/>
              <a:t>Investing</a:t>
            </a:r>
            <a:r>
              <a:rPr lang="it-IT" sz="1200" dirty="0"/>
              <a:t> Investimenti con aspettativa di ritorno almeno del capitale investito; possibilità di rendimento di mercato cosi come di performance sociale.</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Impact </a:t>
            </a:r>
            <a:r>
              <a:rPr lang="it-IT" sz="1200" dirty="0" err="1"/>
              <a:t>Investing</a:t>
            </a:r>
            <a:r>
              <a:rPr lang="it-IT" sz="1200" dirty="0"/>
              <a:t> Investimenti in imprese con l’obiettivo di generare un impatto sociale e ambientale positivo, misurabile e compatibile con un rendimento economico</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ESG Investimenti in imprese che valutano la loro performance finanziaria in base ad aspetti di natura ambientale sociale e di governance secondo criteri definiti</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Social Responsible Investments Investimenti in Imprese che non sono nocive per l’ambiente e per la società (no sin stock)</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r>
              <a:rPr lang="it-IT" sz="1200" dirty="0"/>
              <a:t>Investimenti Tradizionali Investimenti che mirano alla massimizzazione del rendimento finanziario</a:t>
            </a:r>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endParaRPr lang="it-IT" sz="1200" dirty="0"/>
          </a:p>
          <a:p>
            <a:pPr marL="342900" marR="0" lvl="0" indent="-342900" algn="just" defTabSz="914400" rtl="0" eaLnBrk="1" fontAlgn="auto" latinLnBrk="0" hangingPunct="1">
              <a:lnSpc>
                <a:spcPct val="100000"/>
              </a:lnSpc>
              <a:spcBef>
                <a:spcPts val="0"/>
              </a:spcBef>
              <a:spcAft>
                <a:spcPts val="500"/>
              </a:spcAft>
              <a:buClrTx/>
              <a:buSzTx/>
              <a:buFont typeface="+mj-lt"/>
              <a:buAutoNum type="arabicPeriod"/>
              <a:tabLst/>
              <a:defRPr/>
            </a:pPr>
            <a:endParaRPr lang="it-IT" sz="1200" dirty="0"/>
          </a:p>
          <a:p>
            <a:pPr marL="342900" lvl="0" indent="-342900" algn="just">
              <a:spcAft>
                <a:spcPts val="500"/>
              </a:spcAft>
              <a:buFont typeface="+mj-lt"/>
              <a:buAutoNum type="arabicPeriod"/>
            </a:pPr>
            <a:endParaRPr lang="it-IT" dirty="0"/>
          </a:p>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16</a:t>
            </a:fld>
            <a:endParaRPr lang="en-US"/>
          </a:p>
        </p:txBody>
      </p:sp>
    </p:spTree>
    <p:extLst>
      <p:ext uri="{BB962C8B-B14F-4D97-AF65-F5344CB8AC3E}">
        <p14:creationId xmlns:p14="http://schemas.microsoft.com/office/powerpoint/2010/main" val="190427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marL="0" indent="0" algn="just">
              <a:spcBef>
                <a:spcPts val="200"/>
              </a:spcBef>
              <a:buNone/>
            </a:pPr>
            <a:r>
              <a:rPr lang="it-IT" sz="1800" b="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ESG</a:t>
            </a:r>
            <a:endParaRPr lang="it-IT" sz="1800" b="1" kern="15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Bef>
                <a:spcPts val="500"/>
              </a:spcBef>
              <a:spcAft>
                <a:spcPts val="500"/>
              </a:spcAft>
            </a:pP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concentra sulle imprese che implementano politiche per limitare l'impatto dal punto di vista ambientale e sociale delle attività aziendali. Quindi si tratta di un criterio che viene preso in considerazione da alcuni investitori che cercano di investire in aziende che non solo generano profitti, ma hanno anche la responsabilità della cura dell'ambiente. </a:t>
            </a:r>
            <a:endParaRPr lang="it-IT" sz="1400" dirty="0">
              <a:solidFill>
                <a:srgbClr val="000000"/>
              </a:solidFill>
              <a:latin typeface="Times New Roman" panose="02020603050405020304" pitchFamily="18" charset="0"/>
              <a:ea typeface="Calibri" panose="020F0502020204030204" pitchFamily="34" charset="0"/>
            </a:endParaRPr>
          </a:p>
          <a:p>
            <a:pPr marL="0" indent="0" algn="just">
              <a:spcBef>
                <a:spcPts val="500"/>
              </a:spcBef>
              <a:spcAft>
                <a:spcPts val="500"/>
              </a:spcAft>
              <a:buNone/>
            </a:pPr>
            <a:r>
              <a:rPr lang="it-IT" sz="1400" b="1" kern="150" dirty="0">
                <a:effectLst/>
                <a:latin typeface="Calibri" panose="020F0502020204030204" pitchFamily="34" charset="0"/>
                <a:ea typeface="Calibri" panose="020F0502020204030204" pitchFamily="34" charset="0"/>
                <a:cs typeface="Times New Roman" panose="02020603050405020304" pitchFamily="18" charset="0"/>
              </a:rPr>
              <a:t>IMPACT INVESTING</a:t>
            </a:r>
            <a:r>
              <a:rPr lang="it-IT" sz="1400" kern="150" dirty="0">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500"/>
              </a:spcBef>
              <a:spcAft>
                <a:spcPts val="500"/>
              </a:spcAft>
            </a:pP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punta ad allineare i valori degli investitori con l’allocazione del capitale per affrontare questioni sociali o ambientali e può riguardare tutte le classi di attività, dal private equity al venture capital passando per il reddito fisso. L’obiettivo è investire in imprese, organizzazioni no-profit e fondi attivi in settori come l’energia rinnovabile, la sanità, l’istruzione e l’agricoltura sostenibile. Il che non significa pregiudicare il guadagno dell’investitore, ma renderlo compatibile con azioni che assicurino un beneficio al pianeta o alla società.</a:t>
            </a:r>
            <a:endParaRPr lang="it-IT" sz="1400" kern="1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500"/>
              </a:spcBef>
              <a:spcAft>
                <a:spcPts val="500"/>
              </a:spcAft>
              <a:buNone/>
            </a:pPr>
            <a:r>
              <a:rPr lang="it-IT"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SRI </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socially</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responsible</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investing</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500"/>
              </a:spcBef>
              <a:spcAft>
                <a:spcPts val="500"/>
              </a:spcAft>
            </a:pP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 un tipo di investimento nato all'incirca negli anni '60, quando un gruppo di giovani protestò nelle università per smettere di investire in aziende che causavano danni o che investivano nel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delle armi. Quindi nelle cosi dette </a:t>
            </a:r>
            <a:r>
              <a:rPr lang="it-IT" sz="14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sin stock</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azioni del peccato, vale a dire quegli investimenti dannosi dal punto di vista sociale e ambientale. E’ è un tipo di investimento che include criteri etici che tengono conto degli elementi ESG, che in questo caso è il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fattore ambientale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l'uso della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corporate governance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senza abbandonare l'intenzione di ottenere ritorni economici.</a:t>
            </a:r>
            <a:endParaRPr lang="it-IT" sz="1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DIFFERENZA FRA ESG  SRI  IMPACT INVESTING </a:t>
            </a:r>
            <a:r>
              <a:rPr lang="it-IT"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Sebbene i tre termini siano spesso erroneamente usati con lo stesso significato, vi sono in realtà delle differenze fondamentali fra queste tre forme di investimento. Potremmo dire che l'impact </a:t>
            </a:r>
            <a:r>
              <a:rPr lang="it-IT"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investing</a:t>
            </a:r>
            <a:r>
              <a:rPr lang="it-IT"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si distingue per il ruolo attivo dell'investitore: si ricercano attivamente le opportunità di investimento che avranno un impatto effettivo, dal punto di vista sociale o ambientale, sulla società: si cerca di fare in modo che il denaro investito produca un output positivo per la società o l'ambiente. Con L'ESG si vanno invece a tenere in considerazione determinati parametri nelle proprie strategie di investimento e di gestione del rischio, incorporati poi nell'analisi. L'SRI, invece, utilizza criteri ESG, ma con il fine di fare un'attività di screening: quindi si applicano una serie di criteri negativi (esclusione) o positivi (inclusione) per identificare le società che operano nel rispetto delle istanze di tipo etico, sociale e ambientale.</a:t>
            </a:r>
          </a:p>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17</a:t>
            </a:fld>
            <a:endParaRPr lang="en-US"/>
          </a:p>
        </p:txBody>
      </p:sp>
    </p:spTree>
    <p:extLst>
      <p:ext uri="{BB962C8B-B14F-4D97-AF65-F5344CB8AC3E}">
        <p14:creationId xmlns:p14="http://schemas.microsoft.com/office/powerpoint/2010/main" val="1139720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marL="0" indent="0" algn="just">
              <a:spcBef>
                <a:spcPts val="200"/>
              </a:spcBef>
              <a:buNone/>
            </a:pPr>
            <a:r>
              <a:rPr lang="it-IT" sz="1800" b="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ESG</a:t>
            </a:r>
            <a:endParaRPr lang="it-IT" sz="1800" b="1" kern="15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Bef>
                <a:spcPts val="500"/>
              </a:spcBef>
              <a:spcAft>
                <a:spcPts val="500"/>
              </a:spcAft>
            </a:pP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concentra sulle imprese che implementano politiche per limitare l'impatto dal punto di vista ambientale e sociale delle attività aziendali. Quindi si tratta di un criterio che viene preso in considerazione da alcuni investitori che cercano di investire in aziende che non solo generano profitti, ma hanno anche la responsabilità della cura dell'ambiente. </a:t>
            </a:r>
            <a:endParaRPr lang="it-IT" sz="1400" dirty="0">
              <a:solidFill>
                <a:srgbClr val="000000"/>
              </a:solidFill>
              <a:latin typeface="Times New Roman" panose="02020603050405020304" pitchFamily="18" charset="0"/>
              <a:ea typeface="Calibri" panose="020F0502020204030204" pitchFamily="34" charset="0"/>
            </a:endParaRPr>
          </a:p>
          <a:p>
            <a:pPr marL="0" indent="0" algn="just">
              <a:spcBef>
                <a:spcPts val="500"/>
              </a:spcBef>
              <a:spcAft>
                <a:spcPts val="500"/>
              </a:spcAft>
              <a:buNone/>
            </a:pPr>
            <a:r>
              <a:rPr lang="it-IT" sz="1400" b="1" kern="150" dirty="0">
                <a:effectLst/>
                <a:latin typeface="Calibri" panose="020F0502020204030204" pitchFamily="34" charset="0"/>
                <a:ea typeface="Calibri" panose="020F0502020204030204" pitchFamily="34" charset="0"/>
                <a:cs typeface="Times New Roman" panose="02020603050405020304" pitchFamily="18" charset="0"/>
              </a:rPr>
              <a:t>IMPACT INVESTING</a:t>
            </a:r>
            <a:r>
              <a:rPr lang="it-IT" sz="1400" kern="150" dirty="0">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500"/>
              </a:spcBef>
              <a:spcAft>
                <a:spcPts val="500"/>
              </a:spcAft>
            </a:pP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punta ad allineare i valori degli investitori con l’allocazione del capitale per affrontare questioni sociali o ambientali e può riguardare tutte le classi di attività, dal private equity al venture capital passando per il reddito fisso. L’obiettivo è investire in imprese, organizzazioni no-profit e fondi attivi in settori come l’energia rinnovabile, la sanità, l’istruzione e l’agricoltura sostenibile. Il che non significa pregiudicare il guadagno dell’investitore, ma renderlo compatibile con azioni che assicurino un beneficio al pianeta o alla società.</a:t>
            </a:r>
            <a:endParaRPr lang="it-IT" sz="1400" kern="15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500"/>
              </a:spcBef>
              <a:spcAft>
                <a:spcPts val="500"/>
              </a:spcAft>
              <a:buNone/>
            </a:pPr>
            <a:r>
              <a:rPr lang="it-IT"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SRI </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socially</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responsible</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investing</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500"/>
              </a:spcBef>
              <a:spcAft>
                <a:spcPts val="500"/>
              </a:spcAft>
            </a:pP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 un tipo di investimento nato all'incirca negli anni '60, quando un gruppo di giovani protestò nelle università per smettere di investire in aziende che causavano danni o che investivano nel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business</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delle armi. Quindi nelle cosi dette </a:t>
            </a:r>
            <a:r>
              <a:rPr lang="it-IT" sz="14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sin stock</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 azioni del peccato, vale a dire quegli investimenti dannosi dal punto di vista sociale e ambientale. E’ è un tipo di investimento che include criteri etici che tengono conto degli elementi ESG, che in questo caso è il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fattore ambientale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 l'uso della “</a:t>
            </a:r>
            <a:r>
              <a:rPr lang="it-IT"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corporate governance</a:t>
            </a:r>
            <a:r>
              <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senza abbandonare l'intenzione di ottenere ritorni economici.</a:t>
            </a:r>
            <a:endParaRPr lang="it-IT" sz="14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DIFFERENZA FRA ESG  SRI  IMPACT INVESTING </a:t>
            </a:r>
            <a:r>
              <a:rPr lang="it-IT"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Sebbene i tre termini siano spesso erroneamente usati con lo stesso significato, vi sono in realtà delle differenze fondamentali fra queste tre forme di investimento. Potremmo dire che l'impact </a:t>
            </a:r>
            <a:r>
              <a:rPr lang="it-IT" sz="1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investing</a:t>
            </a:r>
            <a:r>
              <a:rPr lang="it-IT"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si distingue per il ruolo attivo dell'investitore: si ricercano attivamente le opportunità di investimento che avranno un impatto effettivo, dal punto di vista sociale o ambientale, sulla società: si cerca di fare in modo che il denaro investito produca un output positivo per la società o l'ambiente. Con L'ESG si vanno invece a tenere in considerazione determinati parametri nelle proprie strategie di investimento e di gestione del rischio, incorporati poi nell'analisi. L'SRI, invece, utilizza criteri ESG, ma con il fine di fare un'attività di screening: quindi si applicano una serie di criteri negativi (esclusione) o positivi (inclusione) per identificare le società che operano nel rispetto delle istanze di tipo etico, sociale e ambientale.</a:t>
            </a:r>
          </a:p>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18</a:t>
            </a:fld>
            <a:endParaRPr lang="en-US"/>
          </a:p>
        </p:txBody>
      </p:sp>
    </p:spTree>
    <p:extLst>
      <p:ext uri="{BB962C8B-B14F-4D97-AF65-F5344CB8AC3E}">
        <p14:creationId xmlns:p14="http://schemas.microsoft.com/office/powerpoint/2010/main" val="4140594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19</a:t>
            </a:fld>
            <a:endParaRPr lang="en-US"/>
          </a:p>
        </p:txBody>
      </p:sp>
    </p:spTree>
    <p:extLst>
      <p:ext uri="{BB962C8B-B14F-4D97-AF65-F5344CB8AC3E}">
        <p14:creationId xmlns:p14="http://schemas.microsoft.com/office/powerpoint/2010/main" val="1882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algn="just">
              <a:spcBef>
                <a:spcPts val="500"/>
              </a:spcBef>
              <a:spcAft>
                <a:spcPts val="500"/>
              </a:spcAft>
              <a:buClr>
                <a:srgbClr val="00A197"/>
              </a:buClr>
              <a:buFont typeface="Arial" panose="020B0604020202020204" pitchFamily="34" charset="0"/>
              <a:buChar char="•"/>
            </a:pP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 rating ESG sono assegnati da agenzie specializzate che li elaborano sulla base di analisi condotte a partire dalle informazioni di carattere non finanziario pubblicate dalle imprese (</a:t>
            </a:r>
            <a:r>
              <a:rPr lang="it-IT" sz="1800" dirty="0" err="1">
                <a:solidFill>
                  <a:srgbClr val="000000"/>
                </a:solidFill>
                <a:latin typeface="Calibri" panose="020F0502020204030204" pitchFamily="34" charset="0"/>
                <a:ea typeface="Calibri" panose="020F0502020204030204" pitchFamily="34" charset="0"/>
                <a:cs typeface="Times New Roman" panose="02020603050405020304" pitchFamily="18" charset="0"/>
                <a:hlinkClick r:id="rId3"/>
              </a:rPr>
              <a:t>disclosure</a:t>
            </a:r>
            <a:r>
              <a:rPr lang="it-IT" sz="1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non finanziaria) e ottenute da altre fonti (questionari, banche dati, notizie). Queste informazioni riguardano i criteri di sostenibilità adottati nella loro gestione e nei loro progetti di investimento. </a:t>
            </a:r>
          </a:p>
          <a:p>
            <a:pPr lvl="1">
              <a:buClr>
                <a:srgbClr val="00A197"/>
              </a:buClr>
              <a:buFont typeface="Arial" panose="020B0604020202020204" pitchFamily="34" charset="0"/>
              <a:buChar char="•"/>
            </a:pPr>
            <a:r>
              <a:rPr lang="it-IT" sz="1800" b="1" dirty="0">
                <a:solidFill>
                  <a:srgbClr val="00A197"/>
                </a:solidFill>
              </a:rPr>
              <a:t>Il criterio “Ambientale”  </a:t>
            </a:r>
            <a:r>
              <a:rPr lang="it-IT" sz="1800" b="1" dirty="0" err="1">
                <a:solidFill>
                  <a:srgbClr val="00A197"/>
                </a:solidFill>
              </a:rPr>
              <a:t>Enviromental</a:t>
            </a:r>
            <a:endParaRPr lang="it-IT" sz="1800" b="1" dirty="0">
              <a:solidFill>
                <a:srgbClr val="00A197"/>
              </a:solidFill>
            </a:endParaRPr>
          </a:p>
          <a:p>
            <a:pPr marL="457200" lvl="1" indent="0">
              <a:buClr>
                <a:srgbClr val="00A197"/>
              </a:buClr>
              <a:buNone/>
            </a:pPr>
            <a:r>
              <a:rPr lang="it-IT" sz="1800" dirty="0"/>
              <a:t>riguarda l’impatto che un’azienda ha sull’ambiente, considerando fattori come l’uso delle risorse naturali, la gestione dei rifiuti, le politiche di riduzione delle emissioni e l’adattamento ai cambiamenti climatici.</a:t>
            </a:r>
          </a:p>
          <a:p>
            <a:pPr lvl="1">
              <a:buClr>
                <a:srgbClr val="00A197"/>
              </a:buClr>
              <a:buFont typeface="Arial" panose="020B0604020202020204" pitchFamily="34" charset="0"/>
              <a:buChar char="•"/>
            </a:pPr>
            <a:r>
              <a:rPr lang="it-IT" sz="1800" b="1" dirty="0">
                <a:solidFill>
                  <a:srgbClr val="00A197"/>
                </a:solidFill>
              </a:rPr>
              <a:t>Il criterio “Sociale” Social</a:t>
            </a:r>
          </a:p>
          <a:p>
            <a:pPr marL="457200" lvl="1" indent="0">
              <a:buClr>
                <a:srgbClr val="00A197"/>
              </a:buClr>
              <a:buNone/>
            </a:pPr>
            <a:r>
              <a:rPr lang="it-IT" sz="1800" dirty="0"/>
              <a:t>si riferisce alle relazioni che l’azienda intrattiene con i lavoratori, i fornitori, i clienti e le comunità in cui opera. Si considerano aspetti come i diritti umani, le condizioni di lavoro, la diversità e l’inclusione, e il coinvolgimento nella comunità locale.</a:t>
            </a:r>
          </a:p>
          <a:p>
            <a:pPr lvl="1">
              <a:buClr>
                <a:srgbClr val="00A197"/>
              </a:buClr>
              <a:buFont typeface="Arial" panose="020B0604020202020204" pitchFamily="34" charset="0"/>
              <a:buChar char="•"/>
            </a:pPr>
            <a:r>
              <a:rPr lang="it-IT" sz="1800" b="1" dirty="0">
                <a:solidFill>
                  <a:srgbClr val="00A197"/>
                </a:solidFill>
              </a:rPr>
              <a:t>Il criterio di “Governance”</a:t>
            </a:r>
            <a:r>
              <a:rPr lang="it-IT" sz="1800" dirty="0">
                <a:solidFill>
                  <a:srgbClr val="00A197"/>
                </a:solidFill>
              </a:rPr>
              <a:t> </a:t>
            </a:r>
          </a:p>
          <a:p>
            <a:pPr marL="457200" lvl="1" indent="0">
              <a:buClr>
                <a:srgbClr val="00A197"/>
              </a:buClr>
              <a:buNone/>
            </a:pPr>
            <a:r>
              <a:rPr lang="it-IT" sz="1800" dirty="0"/>
              <a:t>riguarda la gestione dell’azienda, includendo la struttura del consiglio di amministrazione, le politiche retributive, la corruzione, l’integrità aziendale e la trasparenza fiscale</a:t>
            </a:r>
            <a:endParaRPr lang="it-IT" dirty="0"/>
          </a:p>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20</a:t>
            </a:fld>
            <a:endParaRPr lang="it-IT"/>
          </a:p>
        </p:txBody>
      </p:sp>
    </p:spTree>
    <p:extLst>
      <p:ext uri="{BB962C8B-B14F-4D97-AF65-F5344CB8AC3E}">
        <p14:creationId xmlns:p14="http://schemas.microsoft.com/office/powerpoint/2010/main" val="6323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6150" y="1347788"/>
            <a:ext cx="4848225" cy="363696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a:t>
            </a:fld>
            <a:endParaRPr lang="it-IT"/>
          </a:p>
        </p:txBody>
      </p:sp>
    </p:spTree>
    <p:extLst>
      <p:ext uri="{BB962C8B-B14F-4D97-AF65-F5344CB8AC3E}">
        <p14:creationId xmlns:p14="http://schemas.microsoft.com/office/powerpoint/2010/main" val="4044872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21</a:t>
            </a:fld>
            <a:endParaRPr lang="it-IT"/>
          </a:p>
        </p:txBody>
      </p:sp>
    </p:spTree>
    <p:extLst>
      <p:ext uri="{BB962C8B-B14F-4D97-AF65-F5344CB8AC3E}">
        <p14:creationId xmlns:p14="http://schemas.microsoft.com/office/powerpoint/2010/main" val="3372451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22</a:t>
            </a:fld>
            <a:endParaRPr lang="it-IT"/>
          </a:p>
        </p:txBody>
      </p:sp>
    </p:spTree>
    <p:extLst>
      <p:ext uri="{BB962C8B-B14F-4D97-AF65-F5344CB8AC3E}">
        <p14:creationId xmlns:p14="http://schemas.microsoft.com/office/powerpoint/2010/main" val="748515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23</a:t>
            </a:fld>
            <a:endParaRPr lang="it-IT"/>
          </a:p>
        </p:txBody>
      </p:sp>
    </p:spTree>
    <p:extLst>
      <p:ext uri="{BB962C8B-B14F-4D97-AF65-F5344CB8AC3E}">
        <p14:creationId xmlns:p14="http://schemas.microsoft.com/office/powerpoint/2010/main" val="2987612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24</a:t>
            </a:fld>
            <a:endParaRPr lang="en-US"/>
          </a:p>
        </p:txBody>
      </p:sp>
    </p:spTree>
    <p:extLst>
      <p:ext uri="{BB962C8B-B14F-4D97-AF65-F5344CB8AC3E}">
        <p14:creationId xmlns:p14="http://schemas.microsoft.com/office/powerpoint/2010/main" val="3694289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25</a:t>
            </a:fld>
            <a:endParaRPr lang="it-IT"/>
          </a:p>
        </p:txBody>
      </p:sp>
    </p:spTree>
    <p:extLst>
      <p:ext uri="{BB962C8B-B14F-4D97-AF65-F5344CB8AC3E}">
        <p14:creationId xmlns:p14="http://schemas.microsoft.com/office/powerpoint/2010/main" val="2577592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26</a:t>
            </a:fld>
            <a:endParaRPr lang="it-IT"/>
          </a:p>
        </p:txBody>
      </p:sp>
    </p:spTree>
    <p:extLst>
      <p:ext uri="{BB962C8B-B14F-4D97-AF65-F5344CB8AC3E}">
        <p14:creationId xmlns:p14="http://schemas.microsoft.com/office/powerpoint/2010/main" val="353074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27</a:t>
            </a:fld>
            <a:endParaRPr lang="en-US"/>
          </a:p>
        </p:txBody>
      </p:sp>
    </p:spTree>
    <p:extLst>
      <p:ext uri="{BB962C8B-B14F-4D97-AF65-F5344CB8AC3E}">
        <p14:creationId xmlns:p14="http://schemas.microsoft.com/office/powerpoint/2010/main" val="30258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marL="800100" lvl="1" indent="-342900" algn="just">
              <a:buClr>
                <a:srgbClr val="00A197"/>
              </a:buClr>
              <a:buFont typeface="Courier New" panose="02070309020205020404" pitchFamily="49" charset="0"/>
              <a:buChar char="o"/>
            </a:pPr>
            <a:r>
              <a:rPr lang="it-IT" sz="1200" b="1" kern="150" dirty="0">
                <a:effectLst/>
                <a:ea typeface="Calibri" panose="020F0502020204030204" pitchFamily="34" charset="0"/>
                <a:cs typeface="Courier New" panose="02070309020205020404" pitchFamily="49" charset="0"/>
              </a:rPr>
              <a:t>green bond</a:t>
            </a:r>
            <a:r>
              <a:rPr lang="it-IT" sz="1200" kern="150" dirty="0">
                <a:effectLst/>
                <a:ea typeface="Calibri" panose="020F0502020204030204" pitchFamily="34" charset="0"/>
                <a:cs typeface="Courier New" panose="02070309020205020404" pitchFamily="49" charset="0"/>
              </a:rPr>
              <a:t>, noti anche come obbligazioni verdi, sono titoli di debito che possono essere emessi da banche, Stati, enti pubblici, organismi sovranazionali (per esempio la Banca Mondiale o la Banca Centrale Europea) e anche aziende private. </a:t>
            </a:r>
          </a:p>
          <a:p>
            <a:pPr marL="800100" lvl="1" indent="-342900" algn="just">
              <a:buClr>
                <a:srgbClr val="00A197"/>
              </a:buClr>
              <a:buFont typeface="Courier New" panose="02070309020205020404" pitchFamily="49" charset="0"/>
              <a:buChar char="o"/>
            </a:pPr>
            <a:r>
              <a:rPr lang="it-IT" sz="1200" b="1" kern="150" dirty="0">
                <a:effectLst/>
                <a:ea typeface="Calibri" panose="020F0502020204030204" pitchFamily="34" charset="0"/>
                <a:cs typeface="Courier New" panose="02070309020205020404" pitchFamily="49" charset="0"/>
              </a:rPr>
              <a:t>green </a:t>
            </a:r>
            <a:r>
              <a:rPr lang="it-IT" sz="1200" b="1" kern="150" dirty="0" err="1">
                <a:effectLst/>
                <a:ea typeface="Calibri" panose="020F0502020204030204" pitchFamily="34" charset="0"/>
                <a:cs typeface="Courier New" panose="02070309020205020404" pitchFamily="49" charset="0"/>
              </a:rPr>
              <a:t>loan</a:t>
            </a:r>
            <a:r>
              <a:rPr lang="it-IT" sz="1200" kern="150" dirty="0">
                <a:effectLst/>
                <a:ea typeface="Calibri" panose="020F0502020204030204" pitchFamily="34" charset="0"/>
                <a:cs typeface="Courier New" panose="02070309020205020404" pitchFamily="49" charset="0"/>
              </a:rPr>
              <a:t>, noti anche come prestiti verdi, sono prestiti emessi da banche o da istituti finanziari e concessi per il finanziamento di progetti green, ovvero progetti – nuovi o preesistenti – che hanno come obiettivo quello di affrontare problematiche green o che servono a ottenere risultati positivi nell’ambito della sostenibilità ambientale. </a:t>
            </a:r>
          </a:p>
          <a:p>
            <a:pPr marL="800100" lvl="1" indent="-342900" algn="just">
              <a:buClr>
                <a:srgbClr val="00A197"/>
              </a:buClr>
              <a:buFont typeface="Courier New" panose="02070309020205020404" pitchFamily="49" charset="0"/>
              <a:buChar char="o"/>
            </a:pPr>
            <a:r>
              <a:rPr lang="it-IT" sz="1200" kern="150" dirty="0">
                <a:effectLst/>
                <a:ea typeface="Calibri" panose="020F0502020204030204" pitchFamily="34" charset="0"/>
                <a:cs typeface="Courier New" panose="02070309020205020404" pitchFamily="49" charset="0"/>
              </a:rPr>
              <a:t>nell’ambito degli interventi volti al supporto della </a:t>
            </a:r>
            <a:r>
              <a:rPr lang="it-IT" sz="1200" b="1" kern="150" dirty="0">
                <a:effectLst/>
                <a:ea typeface="Calibri" panose="020F0502020204030204" pitchFamily="34" charset="0"/>
                <a:cs typeface="Courier New" panose="02070309020205020404" pitchFamily="49" charset="0"/>
              </a:rPr>
              <a:t>transazione Green</a:t>
            </a:r>
            <a:r>
              <a:rPr lang="it-IT" sz="1200" kern="150" dirty="0">
                <a:effectLst/>
                <a:ea typeface="Calibri" panose="020F0502020204030204" pitchFamily="34" charset="0"/>
                <a:cs typeface="Courier New" panose="02070309020205020404" pitchFamily="49" charset="0"/>
              </a:rPr>
              <a:t> si inserisce anche </a:t>
            </a:r>
            <a:r>
              <a:rPr lang="it-IT" sz="1200" b="1" kern="150" dirty="0">
                <a:effectLst/>
                <a:ea typeface="Calibri" panose="020F0502020204030204" pitchFamily="34" charset="0"/>
                <a:cs typeface="Courier New" panose="02070309020205020404" pitchFamily="49" charset="0"/>
              </a:rPr>
              <a:t>l’operatività della Garanzia SACE Green</a:t>
            </a:r>
            <a:r>
              <a:rPr lang="it-IT" sz="1200" kern="150" dirty="0">
                <a:effectLst/>
                <a:ea typeface="Calibri" panose="020F0502020204030204" pitchFamily="34" charset="0"/>
                <a:cs typeface="Courier New" panose="02070309020205020404" pitchFamily="49" charset="0"/>
              </a:rPr>
              <a:t> e cioè una garanzia per finanziamenti dedicato a tutte le aziende italiane, di qualsiasi dimensione, che intendano finanziare i propri progetti d’investimento Green. </a:t>
            </a:r>
          </a:p>
          <a:p>
            <a:pPr marL="800100" lvl="1" indent="-342900" algn="just">
              <a:buClr>
                <a:srgbClr val="00A197"/>
              </a:buClr>
              <a:buFont typeface="Courier New" panose="02070309020205020404" pitchFamily="49" charset="0"/>
              <a:buChar char="o"/>
            </a:pPr>
            <a:r>
              <a:rPr lang="it-IT" sz="1200" b="1" kern="150" dirty="0">
                <a:effectLst/>
                <a:ea typeface="Calibri" panose="020F0502020204030204" pitchFamily="34" charset="0"/>
                <a:cs typeface="Courier New" panose="02070309020205020404" pitchFamily="49" charset="0"/>
              </a:rPr>
              <a:t>social bond</a:t>
            </a:r>
            <a:r>
              <a:rPr lang="it-IT" sz="1200" kern="150" dirty="0">
                <a:effectLst/>
                <a:ea typeface="Calibri" panose="020F0502020204030204" pitchFamily="34" charset="0"/>
                <a:cs typeface="Courier New" panose="02070309020205020404" pitchFamily="49" charset="0"/>
              </a:rPr>
              <a:t> sono invece strumenti finanziari i cui proventi servono a finanziare o rifinanziare, in toto o comunque parzialmente, progetti che hanno un positivo impatto sociale. </a:t>
            </a:r>
          </a:p>
          <a:p>
            <a:pPr marL="800100" lvl="1" indent="-342900" algn="just">
              <a:buClr>
                <a:srgbClr val="00A197"/>
              </a:buClr>
              <a:buFont typeface="Courier New" panose="02070309020205020404" pitchFamily="49" charset="0"/>
              <a:buChar char="o"/>
            </a:pPr>
            <a:r>
              <a:rPr lang="it-IT" sz="1200" b="1" kern="150" dirty="0">
                <a:effectLst/>
                <a:ea typeface="Calibri" panose="020F0502020204030204" pitchFamily="34" charset="0"/>
                <a:cs typeface="Courier New" panose="02070309020205020404" pitchFamily="49" charset="0"/>
              </a:rPr>
              <a:t>microcredito</a:t>
            </a:r>
            <a:r>
              <a:rPr lang="it-IT" sz="1200" kern="150" dirty="0">
                <a:effectLst/>
                <a:ea typeface="Calibri" panose="020F0502020204030204" pitchFamily="34" charset="0"/>
                <a:cs typeface="Courier New" panose="02070309020205020404" pitchFamily="49" charset="0"/>
              </a:rPr>
              <a:t>  consiste in un prestito di ridotte dimensioni, non coperto da garanzie reali, associato a servizi di tutoring e coaching. Può essere corrisposto per sostenere la microimprenditorialità.</a:t>
            </a:r>
          </a:p>
          <a:p>
            <a:pPr marL="800100" lvl="1" indent="-342900" algn="just">
              <a:spcAft>
                <a:spcPts val="800"/>
              </a:spcAft>
              <a:buClr>
                <a:srgbClr val="00A197"/>
              </a:buClr>
              <a:buFont typeface="Courier New" panose="02070309020205020404" pitchFamily="49" charset="0"/>
              <a:buChar char="o"/>
            </a:pPr>
            <a:r>
              <a:rPr lang="it-IT" sz="1200" b="1" kern="150" dirty="0">
                <a:effectLst/>
                <a:ea typeface="Calibri" panose="020F0502020204030204" pitchFamily="34" charset="0"/>
                <a:cs typeface="Courier New" panose="02070309020205020404" pitchFamily="49" charset="0"/>
              </a:rPr>
              <a:t>social impact bond/</a:t>
            </a:r>
            <a:r>
              <a:rPr lang="it-IT" sz="1200" b="1" kern="150" dirty="0" err="1">
                <a:effectLst/>
                <a:ea typeface="Calibri" panose="020F0502020204030204" pitchFamily="34" charset="0"/>
                <a:cs typeface="Courier New" panose="02070309020205020404" pitchFamily="49" charset="0"/>
              </a:rPr>
              <a:t>Pay</a:t>
            </a:r>
            <a:r>
              <a:rPr lang="it-IT" sz="1200" b="1" kern="150" dirty="0">
                <a:effectLst/>
                <a:ea typeface="Calibri" panose="020F0502020204030204" pitchFamily="34" charset="0"/>
                <a:cs typeface="Courier New" panose="02070309020205020404" pitchFamily="49" charset="0"/>
              </a:rPr>
              <a:t> for success</a:t>
            </a:r>
            <a:r>
              <a:rPr lang="it-IT" sz="1200" kern="150" dirty="0">
                <a:effectLst/>
                <a:ea typeface="Calibri" panose="020F0502020204030204" pitchFamily="34" charset="0"/>
                <a:cs typeface="Courier New" panose="02070309020205020404" pitchFamily="49" charset="0"/>
              </a:rPr>
              <a:t> Al momento, nel contesto italiano questi strumenti sono del tutto assenti. Alcuni stakeholder hanno avviato una ricognizione sui Social Impact Bond19</a:t>
            </a:r>
            <a:r>
              <a:rPr lang="it-IT" sz="1050" kern="150" dirty="0">
                <a:effectLst/>
                <a:ea typeface="Calibri" panose="020F0502020204030204" pitchFamily="34" charset="0"/>
                <a:cs typeface="Courier New" panose="02070309020205020404" pitchFamily="49" charset="0"/>
              </a:rPr>
              <a:t>. </a:t>
            </a:r>
          </a:p>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28</a:t>
            </a:fld>
            <a:endParaRPr lang="it-IT"/>
          </a:p>
        </p:txBody>
      </p:sp>
    </p:spTree>
    <p:extLst>
      <p:ext uri="{BB962C8B-B14F-4D97-AF65-F5344CB8AC3E}">
        <p14:creationId xmlns:p14="http://schemas.microsoft.com/office/powerpoint/2010/main" val="2729765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pPr algn="just">
              <a:spcBef>
                <a:spcPts val="500"/>
              </a:spcBef>
              <a:spcAft>
                <a:spcPts val="800"/>
              </a:spcAft>
            </a:pPr>
            <a:r>
              <a:rPr lang="it-IT" sz="1800" kern="150" dirty="0">
                <a:effectLst/>
                <a:latin typeface="Calibri" panose="020F0502020204030204" pitchFamily="34" charset="0"/>
                <a:ea typeface="Calibri" panose="020F0502020204030204" pitchFamily="34" charset="0"/>
                <a:cs typeface="Times New Roman" panose="02020603050405020304" pitchFamily="18" charset="0"/>
              </a:rPr>
              <a:t>La definizione che ne dà Cambridge Associates e GIIN (Global Impact </a:t>
            </a:r>
            <a:r>
              <a:rPr lang="it-IT" sz="1800" kern="150" dirty="0" err="1">
                <a:effectLst/>
                <a:latin typeface="Calibri" panose="020F0502020204030204" pitchFamily="34" charset="0"/>
                <a:ea typeface="Calibri" panose="020F0502020204030204" pitchFamily="34" charset="0"/>
                <a:cs typeface="Times New Roman" panose="02020603050405020304" pitchFamily="18" charset="0"/>
              </a:rPr>
              <a:t>Investing</a:t>
            </a:r>
            <a:r>
              <a:rPr lang="it-IT" sz="1800" kern="150" dirty="0">
                <a:effectLst/>
                <a:latin typeface="Calibri" panose="020F0502020204030204" pitchFamily="34" charset="0"/>
                <a:ea typeface="Calibri" panose="020F0502020204030204" pitchFamily="34" charset="0"/>
                <a:cs typeface="Times New Roman" panose="02020603050405020304" pitchFamily="18" charset="0"/>
              </a:rPr>
              <a:t> Network) recita così:</a:t>
            </a:r>
            <a:r>
              <a:rPr lang="it-IT" sz="1800" b="1" kern="150" dirty="0">
                <a:effectLst/>
                <a:latin typeface="Calibri" panose="020F0502020204030204" pitchFamily="34" charset="0"/>
                <a:ea typeface="Calibri" panose="020F0502020204030204" pitchFamily="34" charset="0"/>
                <a:cs typeface="Times New Roman" panose="02020603050405020304" pitchFamily="18" charset="0"/>
              </a:rPr>
              <a:t> “investimenti fatti in società, organizzazioni e fondi con l’intento di generare un impatto sociale o ambientale misurabile e favorevole a fianco o in sostituzione di un rendimento finanziario“. </a:t>
            </a:r>
          </a:p>
          <a:p>
            <a:pPr algn="just">
              <a:spcBef>
                <a:spcPts val="500"/>
              </a:spcBef>
              <a:spcAft>
                <a:spcPts val="800"/>
              </a:spcAft>
            </a:pPr>
            <a:r>
              <a:rPr lang="it-IT" sz="1800" b="1" kern="150" dirty="0">
                <a:effectLst/>
                <a:latin typeface="Calibri" panose="020F0502020204030204" pitchFamily="34" charset="0"/>
                <a:ea typeface="Calibri" panose="020F0502020204030204" pitchFamily="34" charset="0"/>
                <a:cs typeface="Times New Roman" panose="02020603050405020304" pitchFamily="18" charset="0"/>
              </a:rPr>
              <a:t>L’obiettivo fondamentale</a:t>
            </a:r>
            <a:r>
              <a:rPr lang="it-IT" sz="1800" kern="150" dirty="0">
                <a:effectLst/>
                <a:latin typeface="Calibri" panose="020F0502020204030204" pitchFamily="34" charset="0"/>
                <a:ea typeface="Calibri" panose="020F0502020204030204" pitchFamily="34" charset="0"/>
                <a:cs typeface="Times New Roman" panose="02020603050405020304" pitchFamily="18" charset="0"/>
              </a:rPr>
              <a:t> degli investimenti a impatto è quello di contribuire a ridurre gli effetti negativi dell’attività aziendale sull’ambiente sociale e può essere considerato un’estensione della filantropia. Impact </a:t>
            </a:r>
            <a:r>
              <a:rPr lang="it-IT" sz="1800" kern="150" dirty="0" err="1">
                <a:effectLst/>
                <a:latin typeface="Calibri" panose="020F0502020204030204" pitchFamily="34" charset="0"/>
                <a:ea typeface="Calibri" panose="020F0502020204030204" pitchFamily="34" charset="0"/>
                <a:cs typeface="Times New Roman" panose="02020603050405020304" pitchFamily="18" charset="0"/>
              </a:rPr>
              <a:t>investing</a:t>
            </a:r>
            <a:r>
              <a:rPr lang="it-IT" sz="1800" kern="150" dirty="0">
                <a:effectLst/>
                <a:latin typeface="Calibri" panose="020F0502020204030204" pitchFamily="34" charset="0"/>
                <a:ea typeface="Calibri" panose="020F0502020204030204" pitchFamily="34" charset="0"/>
                <a:cs typeface="Times New Roman" panose="02020603050405020304" pitchFamily="18" charset="0"/>
              </a:rPr>
              <a:t> richiede quindi che gli investitori considerino l’impegno di un’azienda nei confronti della responsabilità sociale delle imprese (RSI) o il senso del dovere di servire positivamente la società nel suo insieme, prima di essere coinvolti in tale società.</a:t>
            </a:r>
          </a:p>
          <a:p>
            <a:pPr algn="just">
              <a:spcBef>
                <a:spcPts val="500"/>
              </a:spcBef>
              <a:spcAft>
                <a:spcPts val="500"/>
              </a:spcAft>
            </a:pP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“Nazioni Unite” definiscono questo tipo di investimento come il </a:t>
            </a:r>
            <a:r>
              <a:rPr lang="it-IT"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r>
              <a:rPr lang="it-I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ollocamento di capitale in imprese sociali e altre strutture con l'intenzione di creare benefici sociali al di là di un ritorno finanziario. Questi investimenti d'impatto hanno fattori che permettono di misurare l'impatto che gli investimenti hanno sulla società; a tal fine, la loro struttura ha 3 caratteristiche:</a:t>
            </a:r>
            <a:endParaRPr lang="it-IT" sz="1800" dirty="0">
              <a:latin typeface="Times New Roman" panose="02020603050405020304" pitchFamily="18" charset="0"/>
              <a:ea typeface="Calibri" panose="020F0502020204030204" pitchFamily="34" charset="0"/>
            </a:endParaRPr>
          </a:p>
          <a:p>
            <a:pPr marL="914400" lvl="2" indent="0" algn="just">
              <a:spcAft>
                <a:spcPts val="500"/>
              </a:spcAft>
              <a:buNone/>
            </a:pP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kern="150" dirty="0">
                <a:solidFill>
                  <a:srgbClr val="000000"/>
                </a:solidFill>
                <a:effectLst/>
                <a:ea typeface="Calibri" panose="020F0502020204030204" pitchFamily="34" charset="0"/>
                <a:cs typeface="Times New Roman" panose="02020603050405020304" pitchFamily="18" charset="0"/>
              </a:rPr>
              <a:t>consiste nell'oggetto perseguito dall'azienda, che deve essere sociale o ambientale</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400" kern="15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800"/>
              </a:spcAft>
              <a:buNone/>
            </a:pPr>
            <a:r>
              <a:rPr lang="it-IT" sz="1400"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è il modo in cui si determina se l'</a:t>
            </a:r>
            <a:r>
              <a:rPr lang="it-IT" sz="1400" i="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azienda</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la </a:t>
            </a:r>
            <a:r>
              <a:rPr lang="it-IT" sz="1400" i="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società</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sta generando l'impatto desiderato come risultato del suo lavoro.</a:t>
            </a:r>
            <a:endParaRPr lang="it-IT" sz="1400" kern="15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800"/>
              </a:spcAft>
              <a:buNone/>
            </a:pPr>
            <a:r>
              <a:rPr lang="it-IT" sz="1400" i="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finanziaria: serve a stabilire la quantità di profitto che l'azienda ottiene come risultato del suo </a:t>
            </a:r>
            <a:r>
              <a:rPr lang="it-IT" sz="1400" i="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lavoro sociale</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 </a:t>
            </a:r>
            <a:r>
              <a:rPr lang="it-IT" sz="1400" i="1"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ambientale</a:t>
            </a:r>
            <a:r>
              <a:rPr lang="it-IT" sz="1400" kern="1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it-IT" sz="1400" kern="15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29</a:t>
            </a:fld>
            <a:endParaRPr lang="it-IT"/>
          </a:p>
        </p:txBody>
      </p:sp>
    </p:spTree>
    <p:extLst>
      <p:ext uri="{BB962C8B-B14F-4D97-AF65-F5344CB8AC3E}">
        <p14:creationId xmlns:p14="http://schemas.microsoft.com/office/powerpoint/2010/main" val="737831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30</a:t>
            </a:fld>
            <a:endParaRPr lang="it-IT"/>
          </a:p>
        </p:txBody>
      </p:sp>
    </p:spTree>
    <p:extLst>
      <p:ext uri="{BB962C8B-B14F-4D97-AF65-F5344CB8AC3E}">
        <p14:creationId xmlns:p14="http://schemas.microsoft.com/office/powerpoint/2010/main" val="412291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6150" y="1347788"/>
            <a:ext cx="4848225" cy="363696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3</a:t>
            </a:fld>
            <a:endParaRPr lang="it-IT"/>
          </a:p>
        </p:txBody>
      </p:sp>
    </p:spTree>
    <p:extLst>
      <p:ext uri="{BB962C8B-B14F-4D97-AF65-F5344CB8AC3E}">
        <p14:creationId xmlns:p14="http://schemas.microsoft.com/office/powerpoint/2010/main" val="469547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6150" y="1347788"/>
            <a:ext cx="4848225" cy="363696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4</a:t>
            </a:fld>
            <a:endParaRPr lang="it-IT"/>
          </a:p>
        </p:txBody>
      </p:sp>
    </p:spTree>
    <p:extLst>
      <p:ext uri="{BB962C8B-B14F-4D97-AF65-F5344CB8AC3E}">
        <p14:creationId xmlns:p14="http://schemas.microsoft.com/office/powerpoint/2010/main" val="105448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797A595-224D-4515-AFFC-CB34EC8B2197}" type="slidenum">
              <a:rPr lang="it-IT" smtClean="0"/>
              <a:t>5</a:t>
            </a:fld>
            <a:endParaRPr lang="it-IT"/>
          </a:p>
        </p:txBody>
      </p:sp>
    </p:spTree>
    <p:extLst>
      <p:ext uri="{BB962C8B-B14F-4D97-AF65-F5344CB8AC3E}">
        <p14:creationId xmlns:p14="http://schemas.microsoft.com/office/powerpoint/2010/main" val="344251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6</a:t>
            </a:fld>
            <a:endParaRPr lang="it-IT"/>
          </a:p>
        </p:txBody>
      </p:sp>
    </p:spTree>
    <p:extLst>
      <p:ext uri="{BB962C8B-B14F-4D97-AF65-F5344CB8AC3E}">
        <p14:creationId xmlns:p14="http://schemas.microsoft.com/office/powerpoint/2010/main" val="251489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7</a:t>
            </a:fld>
            <a:endParaRPr lang="en-US"/>
          </a:p>
        </p:txBody>
      </p:sp>
    </p:spTree>
    <p:extLst>
      <p:ext uri="{BB962C8B-B14F-4D97-AF65-F5344CB8AC3E}">
        <p14:creationId xmlns:p14="http://schemas.microsoft.com/office/powerpoint/2010/main" val="217431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65225" y="1239838"/>
            <a:ext cx="4467225" cy="3351212"/>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7EF6A672-4FCD-4D73-BD21-E8DEC81395C3}" type="slidenum">
              <a:rPr lang="en-US" smtClean="0"/>
              <a:t>8</a:t>
            </a:fld>
            <a:endParaRPr lang="en-US"/>
          </a:p>
        </p:txBody>
      </p:sp>
    </p:spTree>
    <p:extLst>
      <p:ext uri="{BB962C8B-B14F-4D97-AF65-F5344CB8AC3E}">
        <p14:creationId xmlns:p14="http://schemas.microsoft.com/office/powerpoint/2010/main" val="327599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6150" y="1347788"/>
            <a:ext cx="4848225" cy="3636962"/>
          </a:xfrm>
        </p:spPr>
      </p:sp>
      <p:sp>
        <p:nvSpPr>
          <p:cNvPr id="3" name="Segnaposto note 2"/>
          <p:cNvSpPr>
            <a:spLocks noGrp="1"/>
          </p:cNvSpPr>
          <p:nvPr>
            <p:ph type="body" idx="1"/>
          </p:nvPr>
        </p:nvSpPr>
        <p:spPr/>
        <p:txBody>
          <a:bodyPr/>
          <a:lstStyle/>
          <a:p>
            <a:r>
              <a:rPr lang="it-IT" dirty="0"/>
              <a:t>Il concetto di sostenibilità fu introdotto nel corso della prima conferenza ONU sull’ambient nel 1972 anche se soltanto nel 1987 con la pubblicazione del rapporto Brundtland, venne definito con chiarezza l’obiettivo dello sviluppo sostenibile che dopo, la conferenza ONU su ambiente e sviluppo del 1992 è divenuto il nuovo paradigma dello sviluppo stesso. Lo sviluppo sostenibile è quello sviluppo che consente alla generazione presente di soddisfare i propri bisogni senza compromettere la possibilità delle generazioni future di soddisfare i propri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kern="150" dirty="0">
                <a:solidFill>
                  <a:srgbClr val="454545"/>
                </a:solidFill>
                <a:latin typeface="Calibri" panose="020F0502020204030204" pitchFamily="34" charset="0"/>
                <a:ea typeface="Calibri" panose="020F0502020204030204" pitchFamily="34" charset="0"/>
                <a:cs typeface="Calibri" panose="020F0502020204030204" pitchFamily="34" charset="0"/>
              </a:rPr>
              <a:t>(</a:t>
            </a:r>
            <a:r>
              <a:rPr lang="it-IT" sz="1100" kern="150" dirty="0">
                <a:solidFill>
                  <a:srgbClr val="454545"/>
                </a:solidFill>
                <a:latin typeface="Calibri" panose="020F0502020204030204" pitchFamily="34" charset="0"/>
                <a:ea typeface="Calibri" panose="020F0502020204030204" pitchFamily="34" charset="0"/>
                <a:cs typeface="Calibri" panose="020F0502020204030204" pitchFamily="34" charset="0"/>
              </a:rPr>
              <a:t>K</a:t>
            </a:r>
            <a:r>
              <a:rPr lang="it-IT" sz="1200" kern="150" dirty="0">
                <a:solidFill>
                  <a:srgbClr val="454545"/>
                </a:solidFill>
                <a:latin typeface="Calibri" panose="020F0502020204030204" pitchFamily="34" charset="0"/>
                <a:ea typeface="Calibri" panose="020F0502020204030204" pitchFamily="34" charset="0"/>
                <a:cs typeface="Calibri" panose="020F0502020204030204" pitchFamily="34" charset="0"/>
              </a:rPr>
              <a:t>ofi Annan - Segretario Generale, Nazioni Unite World </a:t>
            </a:r>
            <a:r>
              <a:rPr lang="it-IT" sz="1200" kern="150" dirty="0" err="1">
                <a:solidFill>
                  <a:srgbClr val="454545"/>
                </a:solidFill>
                <a:latin typeface="Calibri" panose="020F0502020204030204" pitchFamily="34" charset="0"/>
                <a:ea typeface="Calibri" panose="020F0502020204030204" pitchFamily="34" charset="0"/>
                <a:cs typeface="Calibri" panose="020F0502020204030204" pitchFamily="34" charset="0"/>
              </a:rPr>
              <a:t>Economic</a:t>
            </a:r>
            <a:r>
              <a:rPr lang="it-IT" sz="1200" kern="150" dirty="0">
                <a:solidFill>
                  <a:srgbClr val="454545"/>
                </a:solidFill>
                <a:latin typeface="Calibri" panose="020F0502020204030204" pitchFamily="34" charset="0"/>
                <a:ea typeface="Calibri" panose="020F0502020204030204" pitchFamily="34" charset="0"/>
                <a:cs typeface="Calibri" panose="020F0502020204030204" pitchFamily="34" charset="0"/>
              </a:rPr>
              <a:t> Forum, 31 gennaio 1999, Davos)</a:t>
            </a:r>
            <a:endParaRPr lang="it-IT" sz="1200" kern="15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D797A595-224D-4515-AFFC-CB34EC8B2197}" type="slidenum">
              <a:rPr lang="it-IT" smtClean="0"/>
              <a:t>9</a:t>
            </a:fld>
            <a:endParaRPr lang="it-IT"/>
          </a:p>
        </p:txBody>
      </p:sp>
    </p:spTree>
    <p:extLst>
      <p:ext uri="{BB962C8B-B14F-4D97-AF65-F5344CB8AC3E}">
        <p14:creationId xmlns:p14="http://schemas.microsoft.com/office/powerpoint/2010/main" val="335236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image" Target="../media/image1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3F0FC156-1ADE-4E60-BD8A-C0DB3C11B7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35200"/>
            <a:ext cx="9144000" cy="3022600"/>
          </a:xfrm>
          <a:prstGeom prst="rect">
            <a:avLst/>
          </a:prstGeom>
        </p:spPr>
      </p:pic>
      <p:sp>
        <p:nvSpPr>
          <p:cNvPr id="4" name="LegalEntity"/>
          <p:cNvSpPr>
            <a:spLocks noGrp="1"/>
          </p:cNvSpPr>
          <p:nvPr>
            <p:ph type="body" sz="quarter" idx="13" hasCustomPrompt="1"/>
          </p:nvPr>
        </p:nvSpPr>
        <p:spPr bwMode="gray">
          <a:xfrm>
            <a:off x="252000" y="6331200"/>
            <a:ext cx="2880000" cy="278400"/>
          </a:xfrm>
          <a:prstGeom prst="rect">
            <a:avLst/>
          </a:prstGeom>
        </p:spPr>
        <p:txBody>
          <a:bodyPr lIns="0" tIns="0" rIns="0" bIns="0" anchor="b">
            <a:noAutofit/>
          </a:bodyPr>
          <a:lstStyle>
            <a:lvl1pPr marL="0" indent="0" algn="l">
              <a:buFontTx/>
              <a:buNone/>
              <a:defRPr sz="1067" baseline="0">
                <a:solidFill>
                  <a:schemeClr val="bg1"/>
                </a:solidFill>
              </a:defRPr>
            </a:lvl1pPr>
            <a:lvl2pPr marL="475152" indent="0" algn="r">
              <a:buFontTx/>
              <a:buNone/>
              <a:defRPr sz="1200"/>
            </a:lvl2pPr>
            <a:lvl3pPr algn="r">
              <a:buFontTx/>
              <a:buNone/>
              <a:defRPr sz="1200"/>
            </a:lvl3pPr>
            <a:lvl4pPr marL="1425456" indent="0" algn="r">
              <a:buFontTx/>
              <a:buNone/>
              <a:defRPr sz="1200"/>
            </a:lvl4pPr>
            <a:lvl5pPr marL="2001401" indent="0" algn="r">
              <a:buFontTx/>
              <a:buNone/>
              <a:defRPr sz="1200"/>
            </a:lvl5pPr>
          </a:lstStyle>
          <a:p>
            <a:pPr lvl="0"/>
            <a:r>
              <a:rPr lang="en-GB" noProof="0"/>
              <a:t>[Insert legal entity - classification level]</a:t>
            </a:r>
          </a:p>
        </p:txBody>
      </p:sp>
      <p:sp>
        <p:nvSpPr>
          <p:cNvPr id="10" name="CityDate"/>
          <p:cNvSpPr>
            <a:spLocks noGrp="1"/>
          </p:cNvSpPr>
          <p:nvPr>
            <p:ph type="body" sz="quarter" idx="18" hasCustomPrompt="1"/>
          </p:nvPr>
        </p:nvSpPr>
        <p:spPr bwMode="gray">
          <a:xfrm>
            <a:off x="252000" y="4564800"/>
            <a:ext cx="5040000" cy="278400"/>
          </a:xfrm>
          <a:prstGeom prst="rect">
            <a:avLst/>
          </a:prstGeom>
        </p:spPr>
        <p:txBody>
          <a:bodyPr lIns="0" tIns="0" rIns="0" bIns="0" anchor="b">
            <a:normAutofit/>
          </a:bodyPr>
          <a:lstStyle>
            <a:lvl1pPr marL="0" indent="0" fontAlgn="auto">
              <a:spcBef>
                <a:spcPts val="0"/>
              </a:spcBef>
              <a:spcAft>
                <a:spcPts val="0"/>
              </a:spcAft>
              <a:buNone/>
              <a:defRPr sz="1867" b="0" i="0" baseline="0">
                <a:solidFill>
                  <a:schemeClr val="bg1"/>
                </a:solidFill>
                <a:latin typeface="+mn-lt"/>
              </a:defRPr>
            </a:lvl1pPr>
          </a:lstStyle>
          <a:p>
            <a:pPr fontAlgn="auto">
              <a:spcBef>
                <a:spcPts val="0"/>
              </a:spcBef>
              <a:spcAft>
                <a:spcPts val="0"/>
              </a:spcAft>
            </a:pPr>
            <a:r>
              <a:rPr lang="en-GB" noProof="0"/>
              <a:t>Insert city and date</a:t>
            </a:r>
          </a:p>
        </p:txBody>
      </p:sp>
      <p:sp>
        <p:nvSpPr>
          <p:cNvPr id="9" name="NameFunction"/>
          <p:cNvSpPr>
            <a:spLocks noGrp="1"/>
          </p:cNvSpPr>
          <p:nvPr>
            <p:ph type="body" sz="quarter" idx="17" hasCustomPrompt="1"/>
          </p:nvPr>
        </p:nvSpPr>
        <p:spPr bwMode="gray">
          <a:xfrm>
            <a:off x="252000" y="4257600"/>
            <a:ext cx="5040000" cy="278400"/>
          </a:xfrm>
          <a:prstGeom prst="rect">
            <a:avLst/>
          </a:prstGeom>
        </p:spPr>
        <p:txBody>
          <a:bodyPr lIns="0" tIns="0" rIns="0" bIns="0">
            <a:noAutofit/>
          </a:bodyPr>
          <a:lstStyle>
            <a:lvl1pPr marL="0" indent="0">
              <a:spcBef>
                <a:spcPts val="0"/>
              </a:spcBef>
              <a:buNone/>
              <a:defRPr sz="1867" b="1" baseline="0">
                <a:solidFill>
                  <a:schemeClr val="bg1"/>
                </a:solidFill>
                <a:latin typeface="+mn-lt"/>
              </a:defRPr>
            </a:lvl1pPr>
            <a:lvl2pPr marL="609569" indent="0">
              <a:buNone/>
              <a:defRPr sz="1600" b="1">
                <a:latin typeface="UniCredit" panose="02000506040000020004" pitchFamily="2" charset="0"/>
              </a:defRPr>
            </a:lvl2pPr>
            <a:lvl3pPr marL="1219139" indent="0">
              <a:buNone/>
              <a:defRPr sz="1600" b="1">
                <a:latin typeface="UniCredit" panose="02000506040000020004" pitchFamily="2" charset="0"/>
              </a:defRPr>
            </a:lvl3pPr>
            <a:lvl4pPr marL="1828709" indent="0">
              <a:buNone/>
              <a:defRPr sz="1600" b="1">
                <a:latin typeface="UniCredit" panose="02000506040000020004" pitchFamily="2" charset="0"/>
              </a:defRPr>
            </a:lvl4pPr>
            <a:lvl5pPr marL="2438279" indent="0">
              <a:buNone/>
              <a:defRPr sz="1600" b="1">
                <a:latin typeface="UniCredit" panose="02000506040000020004" pitchFamily="2" charset="0"/>
              </a:defRPr>
            </a:lvl5pPr>
          </a:lstStyle>
          <a:p>
            <a:pPr>
              <a:defRPr/>
            </a:pPr>
            <a:r>
              <a:rPr lang="en-GB" noProof="0"/>
              <a:t>Insert name and function</a:t>
            </a:r>
          </a:p>
        </p:txBody>
      </p:sp>
      <p:sp>
        <p:nvSpPr>
          <p:cNvPr id="24" name="Subtitle"/>
          <p:cNvSpPr>
            <a:spLocks noGrp="1"/>
          </p:cNvSpPr>
          <p:nvPr>
            <p:ph type="body" sz="quarter" idx="12" hasCustomPrompt="1"/>
          </p:nvPr>
        </p:nvSpPr>
        <p:spPr>
          <a:xfrm>
            <a:off x="252000" y="2649600"/>
            <a:ext cx="8640000" cy="480000"/>
          </a:xfrm>
          <a:prstGeom prst="rect">
            <a:avLst/>
          </a:prstGeom>
        </p:spPr>
        <p:txBody>
          <a:bodyPr lIns="0" tIns="0" rIns="0" bIns="0" anchor="b" anchorCtr="0">
            <a:normAutofit/>
          </a:bodyPr>
          <a:lstStyle>
            <a:lvl1pPr marL="0" indent="0">
              <a:lnSpc>
                <a:spcPts val="3467"/>
              </a:lnSpc>
              <a:spcBef>
                <a:spcPts val="0"/>
              </a:spcBef>
              <a:buNone/>
              <a:defRPr sz="3600" baseline="0"/>
            </a:lvl1pPr>
          </a:lstStyle>
          <a:p>
            <a:pPr lvl="0"/>
            <a:r>
              <a:rPr lang="en-GB" noProof="0"/>
              <a:t>Insert subtitle</a:t>
            </a:r>
          </a:p>
        </p:txBody>
      </p:sp>
      <p:sp>
        <p:nvSpPr>
          <p:cNvPr id="21" name="Title"/>
          <p:cNvSpPr>
            <a:spLocks noGrp="1"/>
          </p:cNvSpPr>
          <p:nvPr>
            <p:ph type="title" hasCustomPrompt="1"/>
          </p:nvPr>
        </p:nvSpPr>
        <p:spPr>
          <a:xfrm>
            <a:off x="252000" y="1679782"/>
            <a:ext cx="8640000" cy="93621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nSpc>
                <a:spcPts val="7200"/>
              </a:lnSpc>
              <a:defRPr lang="en-GB" sz="7200" baseline="0" noProof="0" dirty="0">
                <a:solidFill>
                  <a:schemeClr val="tx1"/>
                </a:solidFill>
                <a:latin typeface="+mj-lt"/>
                <a:cs typeface="UniCredit" panose="020B0604020202020204" pitchFamily="34" charset="0"/>
              </a:defRPr>
            </a:lvl1pPr>
          </a:lstStyle>
          <a:p>
            <a:pPr lvl="0" defTabSz="966692"/>
            <a:r>
              <a:rPr lang="en-GB" noProof="0"/>
              <a:t>Insert title</a:t>
            </a:r>
          </a:p>
        </p:txBody>
      </p:sp>
      <p:pic>
        <p:nvPicPr>
          <p:cNvPr id="5" name="Logo">
            <a:extLst>
              <a:ext uri="{FF2B5EF4-FFF2-40B4-BE49-F238E27FC236}">
                <a16:creationId xmlns:a16="http://schemas.microsoft.com/office/drawing/2014/main" id="{F5DAA007-E801-451E-8D8B-EF8F5882F4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2826" y="6126497"/>
            <a:ext cx="3249175" cy="491745"/>
          </a:xfrm>
          <a:prstGeom prst="rect">
            <a:avLst/>
          </a:prstGeom>
        </p:spPr>
      </p:pic>
    </p:spTree>
    <p:extLst>
      <p:ext uri="{BB962C8B-B14F-4D97-AF65-F5344CB8AC3E}">
        <p14:creationId xmlns:p14="http://schemas.microsoft.com/office/powerpoint/2010/main" val="410338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F4976F14-2794-4454-990C-B737DCEA0A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829300"/>
          </a:xfrm>
          <a:prstGeom prst="rect">
            <a:avLst/>
          </a:prstGeom>
        </p:spPr>
      </p:pic>
      <p:sp>
        <p:nvSpPr>
          <p:cNvPr id="6" name="LegalEntity">
            <a:extLst>
              <a:ext uri="{FF2B5EF4-FFF2-40B4-BE49-F238E27FC236}">
                <a16:creationId xmlns:a16="http://schemas.microsoft.com/office/drawing/2014/main" id="{F0A3D139-2259-48EB-A208-E4B2E287E1B2}"/>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10D8EB95-9B1F-4128-99C1-2C2EDED00144}"/>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5" name="Quote">
            <a:extLst>
              <a:ext uri="{FF2B5EF4-FFF2-40B4-BE49-F238E27FC236}">
                <a16:creationId xmlns:a16="http://schemas.microsoft.com/office/drawing/2014/main" id="{B8F8E7FD-FF8F-429B-B899-075A9935E818}"/>
              </a:ext>
            </a:extLst>
          </p:cNvPr>
          <p:cNvSpPr>
            <a:spLocks noGrp="1"/>
          </p:cNvSpPr>
          <p:nvPr>
            <p:ph type="body" sz="quarter" idx="14" hasCustomPrompt="1"/>
          </p:nvPr>
        </p:nvSpPr>
        <p:spPr bwMode="gray">
          <a:xfrm>
            <a:off x="522000" y="1377600"/>
            <a:ext cx="7182000" cy="3158400"/>
          </a:xfrm>
          <a:prstGeom prst="rect">
            <a:avLst/>
          </a:prstGeom>
        </p:spPr>
        <p:txBody>
          <a:bodyPr vert="horz" lIns="0" tIns="0" rIns="0" bIns="0" rtlCol="0" anchor="t">
            <a:noAutofit/>
          </a:bodyPr>
          <a:lstStyle>
            <a:lvl1pPr marL="0" indent="0">
              <a:buNone/>
              <a:defRPr kumimoji="0" lang="de-DE" sz="4800" b="1" i="0" u="none" strike="noStrike" cap="none" spc="0" normalizeH="0" baseline="0" dirty="0">
                <a:ln>
                  <a:noFill/>
                </a:ln>
                <a:solidFill>
                  <a:schemeClr val="bg1"/>
                </a:solidFill>
                <a:effectLst/>
                <a:uLnTx/>
                <a:uFillTx/>
                <a:latin typeface="+mn-lt"/>
                <a:ea typeface="+mj-ea"/>
              </a:defRPr>
            </a:lvl1pPr>
          </a:lstStyle>
          <a:p>
            <a:pPr marL="239994" marR="0" lvl="0" indent="-239994" algn="l" defTabSz="1219170" rtl="0" eaLnBrk="1" fontAlgn="base" latinLnBrk="0" hangingPunct="1">
              <a:lnSpc>
                <a:spcPts val="4800"/>
              </a:lnSpc>
              <a:spcBef>
                <a:spcPct val="0"/>
              </a:spcBef>
              <a:spcAft>
                <a:spcPct val="0"/>
              </a:spcAft>
              <a:buClrTx/>
              <a:buSzTx/>
              <a:tabLst/>
              <a:defRPr/>
            </a:pPr>
            <a:r>
              <a:rPr kumimoji="0" lang="en-US" sz="4800" b="1"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&lt;Quote&gt;</a:t>
            </a:r>
          </a:p>
          <a:p>
            <a:pPr marL="239994" marR="0" lvl="0" indent="-239994" algn="l" defTabSz="1219170" rtl="0" eaLnBrk="1" fontAlgn="base" latinLnBrk="0" hangingPunct="1">
              <a:lnSpc>
                <a:spcPct val="100000"/>
              </a:lnSpc>
              <a:spcBef>
                <a:spcPct val="0"/>
              </a:spcBef>
              <a:spcAft>
                <a:spcPct val="0"/>
              </a:spcAft>
              <a:buClrTx/>
              <a:buSzTx/>
              <a:tabLst/>
              <a:defRPr/>
            </a:pPr>
            <a:r>
              <a:rPr kumimoji="0" lang="en-US" sz="2400" b="1"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&lt;Name&gt;</a:t>
            </a:r>
          </a:p>
          <a:p>
            <a:pPr marL="239994" marR="0" lvl="0" indent="-239994" algn="l" defTabSz="1219170" rtl="0" eaLnBrk="1" fontAlgn="base" latinLnBrk="0" hangingPunct="1">
              <a:lnSpc>
                <a:spcPct val="100000"/>
              </a:lnSpc>
              <a:spcBef>
                <a:spcPct val="0"/>
              </a:spcBef>
              <a:spcAft>
                <a:spcPct val="0"/>
              </a:spcAft>
              <a:buClrTx/>
              <a:buSzTx/>
              <a:tabLst/>
              <a:defRPr/>
            </a:pPr>
            <a:r>
              <a:rPr kumimoji="0" lang="en-US" sz="1867" b="0"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&lt;Job Title&gt;</a:t>
            </a:r>
          </a:p>
        </p:txBody>
      </p:sp>
    </p:spTree>
    <p:extLst>
      <p:ext uri="{BB962C8B-B14F-4D97-AF65-F5344CB8AC3E}">
        <p14:creationId xmlns:p14="http://schemas.microsoft.com/office/powerpoint/2010/main" val="60568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LegalEntity">
            <a:extLst>
              <a:ext uri="{FF2B5EF4-FFF2-40B4-BE49-F238E27FC236}">
                <a16:creationId xmlns:a16="http://schemas.microsoft.com/office/drawing/2014/main" id="{CF7C0B54-CA3B-40E4-821F-5194AF2EF1A4}"/>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78C13DC6-F346-4B23-8734-B84B5F9665A1}"/>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4" name="SourceNotes">
            <a:extLst>
              <a:ext uri="{FF2B5EF4-FFF2-40B4-BE49-F238E27FC236}">
                <a16:creationId xmlns:a16="http://schemas.microsoft.com/office/drawing/2014/main" id="{A604C837-00F8-4240-9C59-EC39A537F741}"/>
              </a:ext>
            </a:extLst>
          </p:cNvPr>
          <p:cNvSpPr>
            <a:spLocks noGrp="1"/>
          </p:cNvSpPr>
          <p:nvPr>
            <p:ph type="body" sz="quarter" idx="11"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5" name="PageTitle">
            <a:extLst>
              <a:ext uri="{FF2B5EF4-FFF2-40B4-BE49-F238E27FC236}">
                <a16:creationId xmlns:a16="http://schemas.microsoft.com/office/drawing/2014/main" id="{1F41B251-4C1F-4C44-A64B-049674666274}"/>
              </a:ext>
            </a:extLst>
          </p:cNvPr>
          <p:cNvSpPr>
            <a:spLocks noGrp="1"/>
          </p:cNvSpPr>
          <p:nvPr>
            <p:ph type="title" hasCustomPrompt="1"/>
          </p:nvPr>
        </p:nvSpPr>
        <p:spPr bwMode="gray">
          <a:xfrm>
            <a:off x="252000" y="492887"/>
            <a:ext cx="8640000" cy="387286"/>
          </a:xfrm>
          <a:prstGeom prst="rect">
            <a:avLst/>
          </a:prstGeom>
        </p:spPr>
        <p:txBody>
          <a:bodyPr vert="horz" lIns="0" tIns="0" rIns="0" bIns="0" rtlCol="0" anchor="b">
            <a:spAutoFit/>
          </a:bodyPr>
          <a:lstStyle>
            <a:lvl1pPr>
              <a:defRPr kumimoji="0" lang="de-DE" i="0" u="none" strike="noStrike" cap="none" spc="0" normalizeH="0" baseline="0" dirty="0">
                <a:ln>
                  <a:noFill/>
                </a:ln>
                <a:solidFill>
                  <a:srgbClr val="FFFFFF"/>
                </a:solidFill>
                <a:effectLst/>
                <a:uLnTx/>
                <a:uFillTx/>
                <a:latin typeface="+mj-lt"/>
              </a:defRPr>
            </a:lvl1pPr>
          </a:lstStyle>
          <a:p>
            <a:pPr marL="0" marR="0" lvl="0" indent="0" defTabSz="1219170" latinLnBrk="0">
              <a:lnSpc>
                <a:spcPts val="2933"/>
              </a:lnSpc>
              <a:buClrTx/>
              <a:buSzTx/>
              <a:buFontTx/>
              <a:buNone/>
              <a:tabLst/>
            </a:pPr>
            <a:r>
              <a:rPr lang="en-US"/>
              <a:t>&lt; Page title&gt;</a:t>
            </a:r>
            <a:endParaRPr lang="de-DE"/>
          </a:p>
        </p:txBody>
      </p:sp>
      <p:sp>
        <p:nvSpPr>
          <p:cNvPr id="6" name="SectionTitle">
            <a:extLst>
              <a:ext uri="{FF2B5EF4-FFF2-40B4-BE49-F238E27FC236}">
                <a16:creationId xmlns:a16="http://schemas.microsoft.com/office/drawing/2014/main" id="{DD52A70A-9382-4C6D-8D5B-5065993805AC}"/>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183492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12" name="LegalEntity">
            <a:extLst>
              <a:ext uri="{FF2B5EF4-FFF2-40B4-BE49-F238E27FC236}">
                <a16:creationId xmlns:a16="http://schemas.microsoft.com/office/drawing/2014/main" id="{72538580-2EAA-4067-B0FE-36B2F4E165CF}"/>
              </a:ext>
            </a:extLst>
          </p:cNvPr>
          <p:cNvSpPr>
            <a:spLocks noGrp="1"/>
          </p:cNvSpPr>
          <p:nvPr>
            <p:ph type="body" sz="quarter" idx="18"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A8886C9E-B2FA-44E9-942F-D4822449D4B8}"/>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4" name="SourceNotes">
            <a:extLst>
              <a:ext uri="{FF2B5EF4-FFF2-40B4-BE49-F238E27FC236}">
                <a16:creationId xmlns:a16="http://schemas.microsoft.com/office/drawing/2014/main" id="{C8942789-02AB-4602-9471-37C288777A7A}"/>
              </a:ext>
            </a:extLst>
          </p:cNvPr>
          <p:cNvSpPr>
            <a:spLocks noGrp="1"/>
          </p:cNvSpPr>
          <p:nvPr>
            <p:ph type="body" sz="quarter" idx="11"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5" name="Picture5">
            <a:extLst>
              <a:ext uri="{FF2B5EF4-FFF2-40B4-BE49-F238E27FC236}">
                <a16:creationId xmlns:a16="http://schemas.microsoft.com/office/drawing/2014/main" id="{703B42CA-4894-40C6-B4F4-6FEC940C1F0D}"/>
              </a:ext>
            </a:extLst>
          </p:cNvPr>
          <p:cNvSpPr>
            <a:spLocks noGrp="1"/>
          </p:cNvSpPr>
          <p:nvPr>
            <p:ph type="pic" sz="quarter" idx="17"/>
          </p:nvPr>
        </p:nvSpPr>
        <p:spPr>
          <a:xfrm>
            <a:off x="7452001" y="1411201"/>
            <a:ext cx="1439863" cy="2207684"/>
          </a:xfrm>
          <a:prstGeom prst="round2DiagRect">
            <a:avLst>
              <a:gd name="adj1" fmla="val 5000"/>
              <a:gd name="adj2" fmla="val 0"/>
            </a:avLst>
          </a:prstGeom>
          <a:solidFill>
            <a:srgbClr val="E5E5E5"/>
          </a:solidFill>
        </p:spPr>
        <p:txBody>
          <a:bodyPr vert="horz" lIns="0" tIns="0" rIns="0" bIns="0" rtlCol="0">
            <a:normAutofit/>
          </a:bodyPr>
          <a:lstStyle>
            <a:lvl1pPr marL="0" indent="0">
              <a:buNone/>
              <a:defRPr kumimoji="0" lang="de-DE" b="0" i="0" u="none" strike="noStrike" cap="none" spc="0" normalizeH="0">
                <a:ln>
                  <a:noFill/>
                </a:ln>
                <a:solidFill>
                  <a:srgbClr val="000000"/>
                </a:solidFill>
                <a:effectLst/>
                <a:uLnTx/>
                <a:uFillTx/>
                <a:latin typeface="UniCredit (Body)"/>
              </a:defRPr>
            </a:lvl1pPr>
          </a:lstStyle>
          <a:p>
            <a:pPr marL="239994" lvl="0" indent="-239994">
              <a:buClr>
                <a:srgbClr val="E1061C"/>
              </a:buClr>
            </a:pPr>
            <a:r>
              <a:rPr lang="en-US"/>
              <a:t>Click icon to add picture</a:t>
            </a:r>
          </a:p>
        </p:txBody>
      </p:sp>
      <p:sp>
        <p:nvSpPr>
          <p:cNvPr id="6" name="Picture4">
            <a:extLst>
              <a:ext uri="{FF2B5EF4-FFF2-40B4-BE49-F238E27FC236}">
                <a16:creationId xmlns:a16="http://schemas.microsoft.com/office/drawing/2014/main" id="{9A6DACAB-0CCC-400F-ABEC-3BD849E218A5}"/>
              </a:ext>
            </a:extLst>
          </p:cNvPr>
          <p:cNvSpPr>
            <a:spLocks noGrp="1"/>
          </p:cNvSpPr>
          <p:nvPr>
            <p:ph type="pic" sz="quarter" idx="16"/>
          </p:nvPr>
        </p:nvSpPr>
        <p:spPr>
          <a:xfrm>
            <a:off x="5652001" y="1411201"/>
            <a:ext cx="1439863" cy="2207684"/>
          </a:xfrm>
          <a:prstGeom prst="round2DiagRect">
            <a:avLst>
              <a:gd name="adj1" fmla="val 5000"/>
              <a:gd name="adj2" fmla="val 0"/>
            </a:avLst>
          </a:prstGeom>
          <a:solidFill>
            <a:srgbClr val="E5E5E5"/>
          </a:solidFill>
        </p:spPr>
        <p:txBody>
          <a:bodyPr vert="horz" lIns="0" tIns="0" rIns="0" bIns="0" rtlCol="0">
            <a:normAutofit/>
          </a:bodyPr>
          <a:lstStyle>
            <a:lvl1pPr marL="0" indent="0">
              <a:buNone/>
              <a:defRPr kumimoji="0" lang="de-DE" b="0" i="0" u="none" strike="noStrike" cap="none" spc="0" normalizeH="0">
                <a:ln>
                  <a:noFill/>
                </a:ln>
                <a:solidFill>
                  <a:srgbClr val="000000"/>
                </a:solidFill>
                <a:effectLst/>
                <a:uLnTx/>
                <a:uFillTx/>
                <a:latin typeface="UniCredit (Body)"/>
              </a:defRPr>
            </a:lvl1pPr>
          </a:lstStyle>
          <a:p>
            <a:pPr marL="239994" lvl="0" indent="-239994">
              <a:buClr>
                <a:srgbClr val="E1061C"/>
              </a:buClr>
            </a:pPr>
            <a:r>
              <a:rPr lang="en-US"/>
              <a:t>Click icon to add picture</a:t>
            </a:r>
          </a:p>
        </p:txBody>
      </p:sp>
      <p:sp>
        <p:nvSpPr>
          <p:cNvPr id="7" name="Picture3">
            <a:extLst>
              <a:ext uri="{FF2B5EF4-FFF2-40B4-BE49-F238E27FC236}">
                <a16:creationId xmlns:a16="http://schemas.microsoft.com/office/drawing/2014/main" id="{66B2B10C-6AB4-4E1D-BCA9-57EFFD4A995A}"/>
              </a:ext>
            </a:extLst>
          </p:cNvPr>
          <p:cNvSpPr>
            <a:spLocks noGrp="1"/>
          </p:cNvSpPr>
          <p:nvPr>
            <p:ph type="pic" sz="quarter" idx="15"/>
          </p:nvPr>
        </p:nvSpPr>
        <p:spPr>
          <a:xfrm>
            <a:off x="3852001" y="1411201"/>
            <a:ext cx="1439863" cy="2207684"/>
          </a:xfrm>
          <a:prstGeom prst="round2DiagRect">
            <a:avLst>
              <a:gd name="adj1" fmla="val 5000"/>
              <a:gd name="adj2" fmla="val 0"/>
            </a:avLst>
          </a:prstGeom>
          <a:solidFill>
            <a:srgbClr val="E5E5E5"/>
          </a:solidFill>
        </p:spPr>
        <p:txBody>
          <a:bodyPr vert="horz" lIns="0" tIns="0" rIns="0" bIns="0" rtlCol="0">
            <a:normAutofit/>
          </a:bodyPr>
          <a:lstStyle>
            <a:lvl1pPr marL="0" indent="0">
              <a:buNone/>
              <a:defRPr kumimoji="0" lang="de-DE" b="0" i="0" u="none" strike="noStrike" cap="none" spc="0" normalizeH="0">
                <a:ln>
                  <a:noFill/>
                </a:ln>
                <a:solidFill>
                  <a:srgbClr val="000000"/>
                </a:solidFill>
                <a:effectLst/>
                <a:uLnTx/>
                <a:uFillTx/>
                <a:latin typeface="UniCredit (Body)"/>
              </a:defRPr>
            </a:lvl1pPr>
          </a:lstStyle>
          <a:p>
            <a:pPr marL="239994" lvl="0" indent="-239994">
              <a:buClr>
                <a:srgbClr val="E1061C"/>
              </a:buClr>
            </a:pPr>
            <a:r>
              <a:rPr lang="en-US"/>
              <a:t>Click icon to add picture</a:t>
            </a:r>
          </a:p>
        </p:txBody>
      </p:sp>
      <p:sp>
        <p:nvSpPr>
          <p:cNvPr id="8" name="Picture2">
            <a:extLst>
              <a:ext uri="{FF2B5EF4-FFF2-40B4-BE49-F238E27FC236}">
                <a16:creationId xmlns:a16="http://schemas.microsoft.com/office/drawing/2014/main" id="{2C087547-BC5E-4072-912F-F59ECB5D89A6}"/>
              </a:ext>
            </a:extLst>
          </p:cNvPr>
          <p:cNvSpPr>
            <a:spLocks noGrp="1"/>
          </p:cNvSpPr>
          <p:nvPr>
            <p:ph type="pic" sz="quarter" idx="14"/>
          </p:nvPr>
        </p:nvSpPr>
        <p:spPr>
          <a:xfrm>
            <a:off x="2052001" y="1411201"/>
            <a:ext cx="1439863" cy="2207684"/>
          </a:xfrm>
          <a:prstGeom prst="round2DiagRect">
            <a:avLst>
              <a:gd name="adj1" fmla="val 5000"/>
              <a:gd name="adj2" fmla="val 0"/>
            </a:avLst>
          </a:prstGeom>
          <a:solidFill>
            <a:srgbClr val="E5E5E5"/>
          </a:solidFill>
        </p:spPr>
        <p:txBody>
          <a:bodyPr vert="horz" lIns="0" tIns="0" rIns="0" bIns="0" rtlCol="0">
            <a:normAutofit/>
          </a:bodyPr>
          <a:lstStyle>
            <a:lvl1pPr marL="0" indent="0">
              <a:buNone/>
              <a:defRPr kumimoji="0" lang="de-DE" b="0" i="0" u="none" strike="noStrike" cap="none" spc="0" normalizeH="0">
                <a:ln>
                  <a:noFill/>
                </a:ln>
                <a:solidFill>
                  <a:srgbClr val="000000"/>
                </a:solidFill>
                <a:effectLst/>
                <a:uLnTx/>
                <a:uFillTx/>
                <a:latin typeface="UniCredit (Body)"/>
              </a:defRPr>
            </a:lvl1pPr>
          </a:lstStyle>
          <a:p>
            <a:pPr marL="239994" lvl="0" indent="-239994">
              <a:buClr>
                <a:srgbClr val="E1061C"/>
              </a:buClr>
            </a:pPr>
            <a:r>
              <a:rPr lang="en-US"/>
              <a:t>Click icon to add picture</a:t>
            </a:r>
          </a:p>
        </p:txBody>
      </p:sp>
      <p:sp>
        <p:nvSpPr>
          <p:cNvPr id="9" name="Picture1">
            <a:extLst>
              <a:ext uri="{FF2B5EF4-FFF2-40B4-BE49-F238E27FC236}">
                <a16:creationId xmlns:a16="http://schemas.microsoft.com/office/drawing/2014/main" id="{038A71BD-05AB-426C-B02A-66C3842AD551}"/>
              </a:ext>
            </a:extLst>
          </p:cNvPr>
          <p:cNvSpPr>
            <a:spLocks noGrp="1"/>
          </p:cNvSpPr>
          <p:nvPr>
            <p:ph type="pic" sz="quarter" idx="13"/>
          </p:nvPr>
        </p:nvSpPr>
        <p:spPr>
          <a:xfrm>
            <a:off x="252001" y="1411201"/>
            <a:ext cx="1439863" cy="2207684"/>
          </a:xfrm>
          <a:prstGeom prst="round2DiagRect">
            <a:avLst>
              <a:gd name="adj1" fmla="val 5000"/>
              <a:gd name="adj2" fmla="val 0"/>
            </a:avLst>
          </a:prstGeom>
          <a:solidFill>
            <a:srgbClr val="E5E5E5"/>
          </a:solidFill>
        </p:spPr>
        <p:txBody>
          <a:bodyPr vert="horz" lIns="0" tIns="0" rIns="0" bIns="0" rtlCol="0">
            <a:normAutofit/>
          </a:bodyPr>
          <a:lstStyle>
            <a:lvl1pPr marL="0" indent="0">
              <a:buNone/>
              <a:defRPr kumimoji="0" lang="de-DE" b="0" i="0" u="none" strike="noStrike" cap="none" spc="0" normalizeH="0">
                <a:ln>
                  <a:noFill/>
                </a:ln>
                <a:solidFill>
                  <a:srgbClr val="000000"/>
                </a:solidFill>
                <a:effectLst/>
                <a:uLnTx/>
                <a:uFillTx/>
                <a:latin typeface="UniCredit (Body)"/>
              </a:defRPr>
            </a:lvl1pPr>
          </a:lstStyle>
          <a:p>
            <a:pPr marL="239994" lvl="0" indent="-239994">
              <a:buClr>
                <a:srgbClr val="E1061C"/>
              </a:buClr>
            </a:pPr>
            <a:r>
              <a:rPr lang="en-US"/>
              <a:t>Click icon to add picture</a:t>
            </a:r>
          </a:p>
        </p:txBody>
      </p:sp>
      <p:sp>
        <p:nvSpPr>
          <p:cNvPr id="10" name="PageTitle">
            <a:extLst>
              <a:ext uri="{FF2B5EF4-FFF2-40B4-BE49-F238E27FC236}">
                <a16:creationId xmlns:a16="http://schemas.microsoft.com/office/drawing/2014/main" id="{4552E14E-24C7-482D-9086-D56FD440CAE6}"/>
              </a:ext>
            </a:extLst>
          </p:cNvPr>
          <p:cNvSpPr>
            <a:spLocks noGrp="1"/>
          </p:cNvSpPr>
          <p:nvPr>
            <p:ph type="title" hasCustomPrompt="1"/>
          </p:nvPr>
        </p:nvSpPr>
        <p:spPr bwMode="gray">
          <a:xfrm>
            <a:off x="252000" y="492887"/>
            <a:ext cx="8640000" cy="387286"/>
          </a:xfrm>
          <a:prstGeom prst="rect">
            <a:avLst/>
          </a:prstGeom>
        </p:spPr>
        <p:txBody>
          <a:bodyPr vert="horz" lIns="0" tIns="0" rIns="0" bIns="0" rtlCol="0" anchor="b">
            <a:spAutoFit/>
          </a:bodyPr>
          <a:lstStyle>
            <a:lvl1pPr>
              <a:defRPr kumimoji="0" lang="de-DE" i="0" u="none" strike="noStrike" cap="none" spc="0" normalizeH="0" baseline="0" dirty="0">
                <a:ln>
                  <a:noFill/>
                </a:ln>
                <a:solidFill>
                  <a:srgbClr val="FFFFFF"/>
                </a:solidFill>
                <a:effectLst/>
                <a:uLnTx/>
                <a:uFillTx/>
                <a:latin typeface="+mj-lt"/>
              </a:defRPr>
            </a:lvl1pPr>
          </a:lstStyle>
          <a:p>
            <a:pPr marL="0" marR="0" lvl="0" indent="0" defTabSz="1219170" latinLnBrk="0">
              <a:lnSpc>
                <a:spcPts val="2933"/>
              </a:lnSpc>
              <a:buClrTx/>
              <a:buSzTx/>
              <a:buFontTx/>
              <a:buNone/>
              <a:tabLst/>
            </a:pPr>
            <a:r>
              <a:rPr lang="en-US"/>
              <a:t>&lt; Page title&gt;</a:t>
            </a:r>
            <a:endParaRPr lang="de-DE"/>
          </a:p>
        </p:txBody>
      </p:sp>
      <p:sp>
        <p:nvSpPr>
          <p:cNvPr id="11" name="SectionTitle">
            <a:extLst>
              <a:ext uri="{FF2B5EF4-FFF2-40B4-BE49-F238E27FC236}">
                <a16:creationId xmlns:a16="http://schemas.microsoft.com/office/drawing/2014/main" id="{D821F14B-ECD1-4AFA-8EF0-38F583202F24}"/>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1279410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pic>
        <p:nvPicPr>
          <p:cNvPr id="4" name="Background">
            <a:extLst>
              <a:ext uri="{FF2B5EF4-FFF2-40B4-BE49-F238E27FC236}">
                <a16:creationId xmlns:a16="http://schemas.microsoft.com/office/drawing/2014/main" id="{2EE28C84-A39C-4397-8938-EA1980C36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829300"/>
          </a:xfrm>
          <a:prstGeom prst="rect">
            <a:avLst/>
          </a:prstGeom>
        </p:spPr>
      </p:pic>
      <p:sp>
        <p:nvSpPr>
          <p:cNvPr id="7" name="LegalEntity">
            <a:extLst>
              <a:ext uri="{FF2B5EF4-FFF2-40B4-BE49-F238E27FC236}">
                <a16:creationId xmlns:a16="http://schemas.microsoft.com/office/drawing/2014/main" id="{6CC7588A-D73C-464D-A0B7-B81C4475E707}"/>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D07E1089-FDF9-4457-BC89-17EF91C42BE5}"/>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5" name="SourceNotes">
            <a:extLst>
              <a:ext uri="{FF2B5EF4-FFF2-40B4-BE49-F238E27FC236}">
                <a16:creationId xmlns:a16="http://schemas.microsoft.com/office/drawing/2014/main" id="{145EB566-DA0F-4D33-AD87-97682CF28D36}"/>
              </a:ext>
            </a:extLst>
          </p:cNvPr>
          <p:cNvSpPr>
            <a:spLocks noGrp="1"/>
          </p:cNvSpPr>
          <p:nvPr>
            <p:ph type="body" sz="quarter" idx="11"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6" name="PageTitle">
            <a:extLst>
              <a:ext uri="{FF2B5EF4-FFF2-40B4-BE49-F238E27FC236}">
                <a16:creationId xmlns:a16="http://schemas.microsoft.com/office/drawing/2014/main" id="{7B378912-F3A1-4F37-92A2-1538422E4F08}"/>
              </a:ext>
            </a:extLst>
          </p:cNvPr>
          <p:cNvSpPr>
            <a:spLocks noGrp="1"/>
          </p:cNvSpPr>
          <p:nvPr>
            <p:ph type="title" hasCustomPrompt="1"/>
          </p:nvPr>
        </p:nvSpPr>
        <p:spPr bwMode="gray">
          <a:xfrm>
            <a:off x="252000" y="492887"/>
            <a:ext cx="8640000" cy="387286"/>
          </a:xfrm>
          <a:prstGeom prst="rect">
            <a:avLst/>
          </a:prstGeom>
        </p:spPr>
        <p:txBody>
          <a:bodyPr vert="horz" lIns="0" tIns="0" rIns="0" bIns="0" rtlCol="0" anchor="b">
            <a:spAutoFit/>
          </a:bodyPr>
          <a:lstStyle>
            <a:lvl1pPr marL="0" indent="0">
              <a:buFont typeface="UniCredit" panose="020B0604020202020204" pitchFamily="34" charset="0"/>
              <a:buNone/>
              <a:defRPr kumimoji="0" lang="de-DE" i="0" u="none" strike="noStrike" cap="none" spc="0" normalizeH="0" baseline="0" dirty="0">
                <a:ln>
                  <a:noFill/>
                </a:ln>
                <a:solidFill>
                  <a:srgbClr val="FFFFFF"/>
                </a:solidFill>
                <a:effectLst/>
                <a:uLnTx/>
                <a:uFillTx/>
                <a:latin typeface="+mj-lt"/>
              </a:defRPr>
            </a:lvl1pPr>
          </a:lstStyle>
          <a:p>
            <a:pPr marL="457189" marR="0" lvl="0" indent="-457189" defTabSz="1219170" latinLnBrk="0">
              <a:lnSpc>
                <a:spcPts val="2933"/>
              </a:lnSpc>
              <a:buClrTx/>
              <a:buSzTx/>
              <a:tabLst/>
            </a:pPr>
            <a:r>
              <a:rPr lang="en-US"/>
              <a:t>&lt; Page title&gt; - Contacts</a:t>
            </a:r>
            <a:endParaRPr lang="de-DE"/>
          </a:p>
        </p:txBody>
      </p:sp>
    </p:spTree>
    <p:extLst>
      <p:ext uri="{BB962C8B-B14F-4D97-AF65-F5344CB8AC3E}">
        <p14:creationId xmlns:p14="http://schemas.microsoft.com/office/powerpoint/2010/main" val="1607856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SlideNumber" hidden="1">
            <a:extLst>
              <a:ext uri="{FF2B5EF4-FFF2-40B4-BE49-F238E27FC236}">
                <a16:creationId xmlns:a16="http://schemas.microsoft.com/office/drawing/2014/main" id="{2081D21A-B1A2-4316-9325-0F9DC00F4661}"/>
              </a:ext>
            </a:extLst>
          </p:cNvPr>
          <p:cNvSpPr>
            <a:spLocks noGrp="1"/>
          </p:cNvSpPr>
          <p:nvPr>
            <p:ph type="sldNum" sz="quarter" idx="10"/>
          </p:nvPr>
        </p:nvSpPr>
        <p:spPr>
          <a:xfrm>
            <a:off x="0" y="0"/>
            <a:ext cx="0" cy="0"/>
          </a:xfrm>
        </p:spPr>
        <p:txBody>
          <a:bodyPr/>
          <a:lstStyle>
            <a:lvl1pPr>
              <a:defRPr sz="133" baseline="0">
                <a:noFill/>
              </a:defRPr>
            </a:lvl1pPr>
          </a:lstStyle>
          <a:p>
            <a:fld id="{A16BCC70-F889-4DE4-937F-6D2CDDA6874B}" type="slidenum">
              <a:rPr lang="de-DE" smtClean="0"/>
              <a:pPr/>
              <a:t>‹N›</a:t>
            </a:fld>
            <a:endParaRPr lang="de-DE"/>
          </a:p>
        </p:txBody>
      </p:sp>
      <p:sp>
        <p:nvSpPr>
          <p:cNvPr id="4" name="RedGradient">
            <a:extLst>
              <a:ext uri="{FF2B5EF4-FFF2-40B4-BE49-F238E27FC236}">
                <a16:creationId xmlns:a16="http://schemas.microsoft.com/office/drawing/2014/main" id="{0DE1E5BA-5C7A-407F-9E77-26DB6D61DF68}"/>
              </a:ext>
            </a:extLst>
          </p:cNvPr>
          <p:cNvSpPr/>
          <p:nvPr userDrawn="1"/>
        </p:nvSpPr>
        <p:spPr bwMode="gray">
          <a:xfrm rot="5400000" flipH="1" flipV="1">
            <a:off x="4416841" y="12899"/>
            <a:ext cx="310317" cy="9144002"/>
          </a:xfrm>
          <a:prstGeom prst="rect">
            <a:avLst/>
          </a:prstGeom>
          <a:gradFill flip="none" rotWithShape="1">
            <a:gsLst>
              <a:gs pos="11000">
                <a:srgbClr val="E61903"/>
              </a:gs>
              <a:gs pos="100000">
                <a:srgbClr val="4D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3" noProof="1">
              <a:noFill/>
              <a:latin typeface="UniCredit" panose="02000506040000020004" pitchFamily="2" charset="0"/>
              <a:cs typeface="UniCredit" panose="020B0604020202020204" pitchFamily="34" charset="0"/>
            </a:endParaRPr>
          </a:p>
        </p:txBody>
      </p:sp>
      <p:sp>
        <p:nvSpPr>
          <p:cNvPr id="5" name="Picture">
            <a:extLst>
              <a:ext uri="{FF2B5EF4-FFF2-40B4-BE49-F238E27FC236}">
                <a16:creationId xmlns:a16="http://schemas.microsoft.com/office/drawing/2014/main" id="{6D1D5E07-11EE-407D-B60F-ABB2D1BB24A2}"/>
              </a:ext>
            </a:extLst>
          </p:cNvPr>
          <p:cNvSpPr>
            <a:spLocks noGrp="1"/>
          </p:cNvSpPr>
          <p:nvPr>
            <p:ph type="pic" sz="quarter" idx="13"/>
          </p:nvPr>
        </p:nvSpPr>
        <p:spPr>
          <a:xfrm>
            <a:off x="0" y="0"/>
            <a:ext cx="9144000" cy="4430400"/>
          </a:xfrm>
          <a:prstGeom prst="rect">
            <a:avLst/>
          </a:prstGeom>
          <a:pattFill prst="ltUpDiag">
            <a:fgClr>
              <a:srgbClr val="D73928"/>
            </a:fgClr>
            <a:bgClr>
              <a:schemeClr val="bg1"/>
            </a:bgClr>
          </a:pattFill>
        </p:spPr>
        <p:txBody>
          <a:bodyPr lIns="0" tIns="0" rIns="0" bIns="0" anchor="t" anchorCtr="0">
            <a:normAutofit/>
          </a:bodyPr>
          <a:lstStyle>
            <a:lvl1pPr marL="0" indent="0" algn="l">
              <a:buNone/>
              <a:defRPr sz="1867" baseline="0">
                <a:solidFill>
                  <a:schemeClr val="tx1"/>
                </a:solidFill>
                <a:latin typeface="+mn-lt"/>
              </a:defRPr>
            </a:lvl1pPr>
          </a:lstStyle>
          <a:p>
            <a:r>
              <a:rPr lang="en-US" noProof="1"/>
              <a:t>Click icon to add picture</a:t>
            </a:r>
            <a:endParaRPr lang="en-GB" noProof="1"/>
          </a:p>
        </p:txBody>
      </p:sp>
      <p:sp>
        <p:nvSpPr>
          <p:cNvPr id="6" name="LegalEntity">
            <a:extLst>
              <a:ext uri="{FF2B5EF4-FFF2-40B4-BE49-F238E27FC236}">
                <a16:creationId xmlns:a16="http://schemas.microsoft.com/office/drawing/2014/main" id="{0F82E836-8242-4B4F-AB33-8BDBA2DC94DE}"/>
              </a:ext>
            </a:extLst>
          </p:cNvPr>
          <p:cNvSpPr>
            <a:spLocks noGrp="1"/>
          </p:cNvSpPr>
          <p:nvPr>
            <p:ph type="body" sz="quarter" idx="19" hasCustomPrompt="1"/>
          </p:nvPr>
        </p:nvSpPr>
        <p:spPr bwMode="gray">
          <a:xfrm>
            <a:off x="252000" y="6331200"/>
            <a:ext cx="2880000" cy="278400"/>
          </a:xfrm>
          <a:prstGeom prst="rect">
            <a:avLst/>
          </a:prstGeom>
        </p:spPr>
        <p:txBody>
          <a:bodyPr lIns="0" tIns="0" rIns="0" bIns="0" anchor="b">
            <a:noAutofit/>
          </a:bodyPr>
          <a:lstStyle>
            <a:lvl1pPr marL="0" indent="0" algn="l">
              <a:buFontTx/>
              <a:buNone/>
              <a:defRPr sz="1067" baseline="0">
                <a:solidFill>
                  <a:schemeClr val="tx1"/>
                </a:solidFill>
              </a:defRPr>
            </a:lvl1pPr>
            <a:lvl2pPr marL="475152" indent="0" algn="r">
              <a:buFontTx/>
              <a:buNone/>
              <a:defRPr sz="1200"/>
            </a:lvl2pPr>
            <a:lvl3pPr algn="r">
              <a:buFontTx/>
              <a:buNone/>
              <a:defRPr sz="1200"/>
            </a:lvl3pPr>
            <a:lvl4pPr marL="1425456" indent="0" algn="r">
              <a:buFontTx/>
              <a:buNone/>
              <a:defRPr sz="1200"/>
            </a:lvl4pPr>
            <a:lvl5pPr marL="2001401" indent="0" algn="r">
              <a:buFontTx/>
              <a:buNone/>
              <a:defRPr sz="1200"/>
            </a:lvl5pPr>
          </a:lstStyle>
          <a:p>
            <a:pPr lvl="0"/>
            <a:r>
              <a:rPr lang="en-GB" noProof="0"/>
              <a:t>[Insert legal entity - classification level]</a:t>
            </a:r>
          </a:p>
        </p:txBody>
      </p:sp>
      <p:sp>
        <p:nvSpPr>
          <p:cNvPr id="7" name="CityDate">
            <a:extLst>
              <a:ext uri="{FF2B5EF4-FFF2-40B4-BE49-F238E27FC236}">
                <a16:creationId xmlns:a16="http://schemas.microsoft.com/office/drawing/2014/main" id="{87F7C5D7-142A-495D-A21F-6D8F374A502D}"/>
              </a:ext>
            </a:extLst>
          </p:cNvPr>
          <p:cNvSpPr>
            <a:spLocks noGrp="1"/>
          </p:cNvSpPr>
          <p:nvPr>
            <p:ph type="body" sz="quarter" idx="18" hasCustomPrompt="1"/>
          </p:nvPr>
        </p:nvSpPr>
        <p:spPr bwMode="gray">
          <a:xfrm>
            <a:off x="252000" y="6038400"/>
            <a:ext cx="5040000" cy="278400"/>
          </a:xfrm>
          <a:prstGeom prst="rect">
            <a:avLst/>
          </a:prstGeom>
        </p:spPr>
        <p:txBody>
          <a:bodyPr lIns="0" tIns="0" rIns="0" bIns="0" anchor="b">
            <a:normAutofit/>
          </a:bodyPr>
          <a:lstStyle>
            <a:lvl1pPr marL="0" indent="0" fontAlgn="auto">
              <a:spcBef>
                <a:spcPts val="0"/>
              </a:spcBef>
              <a:spcAft>
                <a:spcPts val="0"/>
              </a:spcAft>
              <a:buNone/>
              <a:defRPr sz="1867" b="0" i="0" baseline="0">
                <a:solidFill>
                  <a:schemeClr val="tx1"/>
                </a:solidFill>
                <a:latin typeface="+mn-lt"/>
              </a:defRPr>
            </a:lvl1pPr>
          </a:lstStyle>
          <a:p>
            <a:pPr fontAlgn="auto">
              <a:spcBef>
                <a:spcPts val="0"/>
              </a:spcBef>
              <a:spcAft>
                <a:spcPts val="0"/>
              </a:spcAft>
            </a:pPr>
            <a:r>
              <a:rPr lang="en-GB" noProof="0"/>
              <a:t>Insert city and date</a:t>
            </a:r>
          </a:p>
        </p:txBody>
      </p:sp>
      <p:sp>
        <p:nvSpPr>
          <p:cNvPr id="8" name="NameFunction">
            <a:extLst>
              <a:ext uri="{FF2B5EF4-FFF2-40B4-BE49-F238E27FC236}">
                <a16:creationId xmlns:a16="http://schemas.microsoft.com/office/drawing/2014/main" id="{194515E0-F158-4C32-885D-B2853571B204}"/>
              </a:ext>
            </a:extLst>
          </p:cNvPr>
          <p:cNvSpPr>
            <a:spLocks noGrp="1"/>
          </p:cNvSpPr>
          <p:nvPr>
            <p:ph type="body" sz="quarter" idx="17" hasCustomPrompt="1"/>
          </p:nvPr>
        </p:nvSpPr>
        <p:spPr bwMode="gray">
          <a:xfrm>
            <a:off x="252000" y="5731200"/>
            <a:ext cx="5040000" cy="278400"/>
          </a:xfrm>
          <a:prstGeom prst="rect">
            <a:avLst/>
          </a:prstGeom>
        </p:spPr>
        <p:txBody>
          <a:bodyPr lIns="0" tIns="0" rIns="0" bIns="0">
            <a:noAutofit/>
          </a:bodyPr>
          <a:lstStyle>
            <a:lvl1pPr marL="0" indent="0">
              <a:spcBef>
                <a:spcPts val="0"/>
              </a:spcBef>
              <a:buNone/>
              <a:defRPr sz="1867" b="1" baseline="0">
                <a:solidFill>
                  <a:schemeClr val="tx1"/>
                </a:solidFill>
                <a:latin typeface="+mn-lt"/>
              </a:defRPr>
            </a:lvl1pPr>
            <a:lvl2pPr marL="609569" indent="0">
              <a:buNone/>
              <a:defRPr sz="1600" b="1">
                <a:latin typeface="UniCredit" panose="02000506040000020004" pitchFamily="2" charset="0"/>
              </a:defRPr>
            </a:lvl2pPr>
            <a:lvl3pPr marL="1219139" indent="0">
              <a:buNone/>
              <a:defRPr sz="1600" b="1">
                <a:latin typeface="UniCredit" panose="02000506040000020004" pitchFamily="2" charset="0"/>
              </a:defRPr>
            </a:lvl3pPr>
            <a:lvl4pPr marL="1828709" indent="0">
              <a:buNone/>
              <a:defRPr sz="1600" b="1">
                <a:latin typeface="UniCredit" panose="02000506040000020004" pitchFamily="2" charset="0"/>
              </a:defRPr>
            </a:lvl4pPr>
            <a:lvl5pPr marL="2438279" indent="0">
              <a:buNone/>
              <a:defRPr sz="1600" b="1">
                <a:latin typeface="UniCredit" panose="02000506040000020004" pitchFamily="2" charset="0"/>
              </a:defRPr>
            </a:lvl5pPr>
          </a:lstStyle>
          <a:p>
            <a:pPr>
              <a:defRPr/>
            </a:pPr>
            <a:r>
              <a:rPr lang="en-GB" noProof="0"/>
              <a:t>Insert name and function</a:t>
            </a:r>
          </a:p>
        </p:txBody>
      </p:sp>
      <p:sp>
        <p:nvSpPr>
          <p:cNvPr id="9" name="Subtitle">
            <a:extLst>
              <a:ext uri="{FF2B5EF4-FFF2-40B4-BE49-F238E27FC236}">
                <a16:creationId xmlns:a16="http://schemas.microsoft.com/office/drawing/2014/main" id="{7D46EC6A-ECA7-44CA-AC6D-B1FDEDDD8E7A}"/>
              </a:ext>
            </a:extLst>
          </p:cNvPr>
          <p:cNvSpPr>
            <a:spLocks noGrp="1"/>
          </p:cNvSpPr>
          <p:nvPr>
            <p:ph type="body" sz="quarter" idx="12" hasCustomPrompt="1"/>
          </p:nvPr>
        </p:nvSpPr>
        <p:spPr>
          <a:xfrm>
            <a:off x="252000" y="4867200"/>
            <a:ext cx="8640000" cy="768000"/>
          </a:xfrm>
          <a:prstGeom prst="rect">
            <a:avLst/>
          </a:prstGeom>
        </p:spPr>
        <p:txBody>
          <a:bodyPr lIns="0" tIns="0" rIns="0" bIns="0" anchor="t" anchorCtr="0">
            <a:normAutofit/>
          </a:bodyPr>
          <a:lstStyle>
            <a:lvl1pPr marL="0" indent="0">
              <a:lnSpc>
                <a:spcPct val="100000"/>
              </a:lnSpc>
              <a:spcBef>
                <a:spcPts val="0"/>
              </a:spcBef>
              <a:buNone/>
              <a:defRPr sz="3600" baseline="0"/>
            </a:lvl1pPr>
          </a:lstStyle>
          <a:p>
            <a:pPr lvl="0"/>
            <a:r>
              <a:rPr lang="en-GB" noProof="0"/>
              <a:t>Insert subtitle</a:t>
            </a:r>
          </a:p>
        </p:txBody>
      </p:sp>
      <p:sp>
        <p:nvSpPr>
          <p:cNvPr id="2" name="Title">
            <a:extLst>
              <a:ext uri="{FF2B5EF4-FFF2-40B4-BE49-F238E27FC236}">
                <a16:creationId xmlns:a16="http://schemas.microsoft.com/office/drawing/2014/main" id="{8BCE9C7D-64EF-4244-A0AC-085E46C13299}"/>
              </a:ext>
            </a:extLst>
          </p:cNvPr>
          <p:cNvSpPr>
            <a:spLocks noGrp="1"/>
          </p:cNvSpPr>
          <p:nvPr>
            <p:ph type="title" hasCustomPrompt="1"/>
          </p:nvPr>
        </p:nvSpPr>
        <p:spPr>
          <a:xfrm>
            <a:off x="252000" y="3512328"/>
            <a:ext cx="8640000" cy="644472"/>
          </a:xfrm>
        </p:spPr>
        <p:txBody>
          <a:bodyPr vert="horz" lIns="0" tIns="0" rIns="0" bIns="0" rtlCol="0" anchor="b">
            <a:spAutoFit/>
          </a:bodyPr>
          <a:lstStyle>
            <a:lvl1pPr>
              <a:defRPr lang="de-DE" sz="5400">
                <a:solidFill>
                  <a:schemeClr val="bg1"/>
                </a:solidFill>
              </a:defRPr>
            </a:lvl1pPr>
          </a:lstStyle>
          <a:p>
            <a:pPr lvl="0">
              <a:lnSpc>
                <a:spcPts val="4800"/>
              </a:lnSpc>
            </a:pPr>
            <a:r>
              <a:rPr lang="en-US"/>
              <a:t>Insert title</a:t>
            </a:r>
            <a:endParaRPr lang="de-DE"/>
          </a:p>
        </p:txBody>
      </p:sp>
      <p:pic>
        <p:nvPicPr>
          <p:cNvPr id="11" name="Logo">
            <a:extLst>
              <a:ext uri="{FF2B5EF4-FFF2-40B4-BE49-F238E27FC236}">
                <a16:creationId xmlns:a16="http://schemas.microsoft.com/office/drawing/2014/main" id="{F73DAA6E-26C4-4B34-84CF-DF78BF361E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2826" y="6126497"/>
            <a:ext cx="3249175" cy="491745"/>
          </a:xfrm>
          <a:prstGeom prst="rect">
            <a:avLst/>
          </a:prstGeom>
        </p:spPr>
      </p:pic>
    </p:spTree>
    <p:extLst>
      <p:ext uri="{BB962C8B-B14F-4D97-AF65-F5344CB8AC3E}">
        <p14:creationId xmlns:p14="http://schemas.microsoft.com/office/powerpoint/2010/main" val="839884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B0EC1-9B26-6B4C-81B3-FD1316B0ABF4}"/>
              </a:ext>
            </a:extLst>
          </p:cNvPr>
          <p:cNvSpPr/>
          <p:nvPr/>
        </p:nvSpPr>
        <p:spPr>
          <a:xfrm>
            <a:off x="0" y="0"/>
            <a:ext cx="9144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niCredit (Body)"/>
            </a:endParaRPr>
          </a:p>
        </p:txBody>
      </p:sp>
      <p:pic>
        <p:nvPicPr>
          <p:cNvPr id="9" name="Picture 8" descr="A picture containing blur&#10;&#10;Description automatically generated">
            <a:extLst>
              <a:ext uri="{FF2B5EF4-FFF2-40B4-BE49-F238E27FC236}">
                <a16:creationId xmlns:a16="http://schemas.microsoft.com/office/drawing/2014/main" id="{AB579C74-B72B-8B4A-B9CA-D6BC5C1E83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1" y="0"/>
            <a:ext cx="2188028" cy="6858000"/>
          </a:xfrm>
          <a:prstGeom prst="rect">
            <a:avLst/>
          </a:prstGeom>
        </p:spPr>
      </p:pic>
      <p:graphicFrame>
        <p:nvGraphicFramePr>
          <p:cNvPr id="6" name="Object 5" hidden="1">
            <a:extLst>
              <a:ext uri="{FF2B5EF4-FFF2-40B4-BE49-F238E27FC236}">
                <a16:creationId xmlns:a16="http://schemas.microsoft.com/office/drawing/2014/main" id="{C57B5B34-9F1A-4101-9D32-4DCCA7982EB2}"/>
              </a:ext>
            </a:extLst>
          </p:cNvPr>
          <p:cNvGraphicFramePr>
            <a:graphicFrameLocks noChangeAspect="1"/>
          </p:cNvGraphicFramePr>
          <p:nvPr>
            <p:custDataLst>
              <p:tags r:id="rId2"/>
            </p:custDataLst>
            <p:extLst>
              <p:ext uri="{D42A27DB-BD31-4B8C-83A1-F6EECF244321}">
                <p14:modId xmlns:p14="http://schemas.microsoft.com/office/powerpoint/2010/main" val="1729555901"/>
              </p:ext>
            </p:extLst>
          </p:nvPr>
        </p:nvGraphicFramePr>
        <p:xfrm>
          <a:off x="1193" y="1590"/>
          <a:ext cx="1191" cy="1588"/>
        </p:xfrm>
        <a:graphic>
          <a:graphicData uri="http://schemas.openxmlformats.org/presentationml/2006/ole">
            <mc:AlternateContent xmlns:mc="http://schemas.openxmlformats.org/markup-compatibility/2006">
              <mc:Choice xmlns:v="urn:schemas-microsoft-com:vml" Requires="v">
                <p:oleObj spid="_x0000_s1046" name="think-cell Slide" r:id="rId6" imgW="338" imgH="344" progId="TCLayout.ActiveDocument.1">
                  <p:embed/>
                </p:oleObj>
              </mc:Choice>
              <mc:Fallback>
                <p:oleObj name="think-cell Slide" r:id="rId6" imgW="338" imgH="344" progId="TCLayout.ActiveDocument.1">
                  <p:embed/>
                  <p:pic>
                    <p:nvPicPr>
                      <p:cNvPr id="6" name="Object 5" hidden="1">
                        <a:extLst>
                          <a:ext uri="{FF2B5EF4-FFF2-40B4-BE49-F238E27FC236}">
                            <a16:creationId xmlns:a16="http://schemas.microsoft.com/office/drawing/2014/main" id="{C57B5B34-9F1A-4101-9D32-4DCCA7982EB2}"/>
                          </a:ext>
                        </a:extLst>
                      </p:cNvPr>
                      <p:cNvPicPr/>
                      <p:nvPr/>
                    </p:nvPicPr>
                    <p:blipFill>
                      <a:blip r:embed="rId7"/>
                      <a:stretch>
                        <a:fillRect/>
                      </a:stretch>
                    </p:blipFill>
                    <p:spPr>
                      <a:xfrm>
                        <a:off x="1193" y="1590"/>
                        <a:ext cx="1191"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F0FDBC0-7526-B140-AFB6-492AFBF9C815}"/>
              </a:ext>
            </a:extLst>
          </p:cNvPr>
          <p:cNvSpPr txBox="1"/>
          <p:nvPr/>
        </p:nvSpPr>
        <p:spPr>
          <a:xfrm>
            <a:off x="252000" y="772395"/>
            <a:ext cx="1679944" cy="1477328"/>
          </a:xfrm>
          <a:prstGeom prst="rect">
            <a:avLst/>
          </a:prstGeom>
          <a:noFill/>
        </p:spPr>
        <p:txBody>
          <a:bodyPr wrap="square" lIns="0" tIns="0" rIns="0" bIns="0" rtlCol="0">
            <a:spAutoFit/>
          </a:bodyPr>
          <a:lstStyle/>
          <a:p>
            <a:pPr algn="l"/>
            <a:r>
              <a:rPr lang="en-GB" sz="4800" b="1" noProof="0">
                <a:solidFill>
                  <a:schemeClr val="bg1"/>
                </a:solidFill>
                <a:latin typeface="UniCredit (Body)"/>
              </a:rPr>
              <a:t>Agenda</a:t>
            </a:r>
          </a:p>
        </p:txBody>
      </p:sp>
      <p:sp>
        <p:nvSpPr>
          <p:cNvPr id="15" name="Text Placeholder 14">
            <a:extLst>
              <a:ext uri="{FF2B5EF4-FFF2-40B4-BE49-F238E27FC236}">
                <a16:creationId xmlns:a16="http://schemas.microsoft.com/office/drawing/2014/main" id="{81E0392B-1DBB-4A4C-895E-2394EE2A4028}"/>
              </a:ext>
            </a:extLst>
          </p:cNvPr>
          <p:cNvSpPr>
            <a:spLocks noGrp="1"/>
          </p:cNvSpPr>
          <p:nvPr>
            <p:ph type="body" sz="quarter" idx="10" hasCustomPrompt="1"/>
          </p:nvPr>
        </p:nvSpPr>
        <p:spPr>
          <a:xfrm>
            <a:off x="250827" y="2283454"/>
            <a:ext cx="1681163" cy="34971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&lt;Comment&gt;</a:t>
            </a:r>
          </a:p>
        </p:txBody>
      </p:sp>
      <p:sp>
        <p:nvSpPr>
          <p:cNvPr id="8" name="Rectangle 7">
            <a:extLst>
              <a:ext uri="{FF2B5EF4-FFF2-40B4-BE49-F238E27FC236}">
                <a16:creationId xmlns:a16="http://schemas.microsoft.com/office/drawing/2014/main" id="{95470B27-3057-4923-87E3-B6CDCB8D1BB2}"/>
              </a:ext>
            </a:extLst>
          </p:cNvPr>
          <p:cNvSpPr/>
          <p:nvPr userDrawn="1"/>
        </p:nvSpPr>
        <p:spPr>
          <a:xfrm>
            <a:off x="0" y="0"/>
            <a:ext cx="91440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niCredit (Body)"/>
            </a:endParaRPr>
          </a:p>
        </p:txBody>
      </p:sp>
      <p:pic>
        <p:nvPicPr>
          <p:cNvPr id="10" name="Picture 9" descr="A picture containing blur&#10;&#10;Description automatically generated">
            <a:extLst>
              <a:ext uri="{FF2B5EF4-FFF2-40B4-BE49-F238E27FC236}">
                <a16:creationId xmlns:a16="http://schemas.microsoft.com/office/drawing/2014/main" id="{8720381D-1D27-4C8E-A325-1EA677E8A2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3"/>
          <a:stretch/>
        </p:blipFill>
        <p:spPr>
          <a:xfrm>
            <a:off x="1" y="0"/>
            <a:ext cx="2188028" cy="6858000"/>
          </a:xfrm>
          <a:prstGeom prst="rect">
            <a:avLst/>
          </a:prstGeom>
        </p:spPr>
      </p:pic>
      <p:graphicFrame>
        <p:nvGraphicFramePr>
          <p:cNvPr id="11" name="Object 10" hidden="1">
            <a:extLst>
              <a:ext uri="{FF2B5EF4-FFF2-40B4-BE49-F238E27FC236}">
                <a16:creationId xmlns:a16="http://schemas.microsoft.com/office/drawing/2014/main" id="{8D74EB4C-32E7-43DB-8755-C47AD25516BA}"/>
              </a:ext>
            </a:extLst>
          </p:cNvPr>
          <p:cNvGraphicFramePr>
            <a:graphicFrameLocks noChangeAspect="1"/>
          </p:cNvGraphicFramePr>
          <p:nvPr userDrawn="1">
            <p:custDataLst>
              <p:tags r:id="rId3"/>
            </p:custDataLst>
            <p:extLst>
              <p:ext uri="{D42A27DB-BD31-4B8C-83A1-F6EECF244321}">
                <p14:modId xmlns:p14="http://schemas.microsoft.com/office/powerpoint/2010/main" val="1425813123"/>
              </p:ext>
            </p:extLst>
          </p:nvPr>
        </p:nvGraphicFramePr>
        <p:xfrm>
          <a:off x="1193" y="1590"/>
          <a:ext cx="1191" cy="1588"/>
        </p:xfrm>
        <a:graphic>
          <a:graphicData uri="http://schemas.openxmlformats.org/presentationml/2006/ole">
            <mc:AlternateContent xmlns:mc="http://schemas.openxmlformats.org/markup-compatibility/2006">
              <mc:Choice xmlns:v="urn:schemas-microsoft-com:vml" Requires="v">
                <p:oleObj spid="_x0000_s1047" name="think-cell Slide" r:id="rId8" imgW="338" imgH="344" progId="TCLayout.ActiveDocument.1">
                  <p:embed/>
                </p:oleObj>
              </mc:Choice>
              <mc:Fallback>
                <p:oleObj name="think-cell Slide" r:id="rId8" imgW="338" imgH="344" progId="TCLayout.ActiveDocument.1">
                  <p:embed/>
                  <p:pic>
                    <p:nvPicPr>
                      <p:cNvPr id="11" name="Object 10" hidden="1">
                        <a:extLst>
                          <a:ext uri="{FF2B5EF4-FFF2-40B4-BE49-F238E27FC236}">
                            <a16:creationId xmlns:a16="http://schemas.microsoft.com/office/drawing/2014/main" id="{8D74EB4C-32E7-43DB-8755-C47AD25516BA}"/>
                          </a:ext>
                        </a:extLst>
                      </p:cNvPr>
                      <p:cNvPicPr/>
                      <p:nvPr/>
                    </p:nvPicPr>
                    <p:blipFill>
                      <a:blip r:embed="rId7"/>
                      <a:stretch>
                        <a:fillRect/>
                      </a:stretch>
                    </p:blipFill>
                    <p:spPr>
                      <a:xfrm>
                        <a:off x="1193" y="1590"/>
                        <a:ext cx="1191" cy="1588"/>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E5071E68-0ACB-4C1E-BC62-40EE9F7808CE}"/>
              </a:ext>
            </a:extLst>
          </p:cNvPr>
          <p:cNvSpPr txBox="1"/>
          <p:nvPr userDrawn="1"/>
        </p:nvSpPr>
        <p:spPr>
          <a:xfrm>
            <a:off x="252000" y="772395"/>
            <a:ext cx="1679944" cy="1477328"/>
          </a:xfrm>
          <a:prstGeom prst="rect">
            <a:avLst/>
          </a:prstGeom>
          <a:noFill/>
        </p:spPr>
        <p:txBody>
          <a:bodyPr wrap="square" lIns="0" tIns="0" rIns="0" bIns="0" rtlCol="0">
            <a:spAutoFit/>
          </a:bodyPr>
          <a:lstStyle/>
          <a:p>
            <a:pPr algn="l"/>
            <a:r>
              <a:rPr lang="en-GB" sz="4800" b="1" noProof="0">
                <a:solidFill>
                  <a:schemeClr val="bg1"/>
                </a:solidFill>
                <a:latin typeface="UniCredit (Body)"/>
              </a:rPr>
              <a:t>Agenda</a:t>
            </a:r>
          </a:p>
        </p:txBody>
      </p:sp>
    </p:spTree>
    <p:extLst>
      <p:ext uri="{BB962C8B-B14F-4D97-AF65-F5344CB8AC3E}">
        <p14:creationId xmlns:p14="http://schemas.microsoft.com/office/powerpoint/2010/main" val="2956300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15865"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6" name="Content Placeholder 2">
            <a:extLst>
              <a:ext uri="{FF2B5EF4-FFF2-40B4-BE49-F238E27FC236}">
                <a16:creationId xmlns:a16="http://schemas.microsoft.com/office/drawing/2014/main" id="{7FF24D8C-B08E-774C-A129-3155A162F17F}"/>
              </a:ext>
            </a:extLst>
          </p:cNvPr>
          <p:cNvSpPr>
            <a:spLocks noGrp="1"/>
          </p:cNvSpPr>
          <p:nvPr>
            <p:ph sz="quarter" idx="18" hasCustomPrompt="1"/>
          </p:nvPr>
        </p:nvSpPr>
        <p:spPr>
          <a:xfrm>
            <a:off x="251999" y="1410747"/>
            <a:ext cx="8280000" cy="436987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a:lvl6pPr>
            <a:lvl7pPr>
              <a:defRPr lang="en-GB" noProof="0" dirty="0" smtClean="0"/>
            </a:lvl7pPr>
            <a:lvl8pPr>
              <a:defRPr lang="en-GB" noProof="0" dirty="0" smtClean="0"/>
            </a:lvl8pPr>
            <a:lvl9pPr>
              <a:defRPr lang="en-GB" noProof="0" dirty="0" smtClean="0"/>
            </a:lvl9pPr>
          </a:lstStyle>
          <a:p>
            <a:pPr lvl="0"/>
            <a:r>
              <a:rPr lang="en-GB" noProof="0"/>
              <a:t>&lt;Heading (18pt)&gt;</a:t>
            </a:r>
          </a:p>
          <a:p>
            <a:pPr lvl="1"/>
            <a:r>
              <a:rPr lang="en-GB" noProof="0"/>
              <a:t>&lt;Subheading (14pt)&gt;</a:t>
            </a:r>
          </a:p>
          <a:p>
            <a:pPr lvl="2"/>
            <a:r>
              <a:rPr lang="en-GB" noProof="0"/>
              <a:t>&lt;Normal (14pt)&gt;</a:t>
            </a:r>
          </a:p>
          <a:p>
            <a:pPr lvl="3"/>
            <a:r>
              <a:rPr lang="en-GB" noProof="0"/>
              <a:t>&lt;Bullet 1 (14pt)&gt;</a:t>
            </a:r>
          </a:p>
          <a:p>
            <a:pPr lvl="4"/>
            <a:r>
              <a:rPr lang="en-GB" noProof="0"/>
              <a:t>&lt;Bullet 2 (14pt)&gt;</a:t>
            </a:r>
          </a:p>
          <a:p>
            <a:pPr lvl="5"/>
            <a:r>
              <a:rPr lang="en-GB" noProof="0"/>
              <a:t>&lt;Bullet 3 (14pt)&gt;</a:t>
            </a:r>
          </a:p>
          <a:p>
            <a:pPr lvl="6"/>
            <a:r>
              <a:rPr lang="en-GB" noProof="0"/>
              <a:t>Reduced Normal (11pt)</a:t>
            </a:r>
          </a:p>
          <a:p>
            <a:pPr lvl="7"/>
            <a:r>
              <a:rPr lang="en-GB" noProof="0"/>
              <a:t>&lt;Tick (14pt)&gt;</a:t>
            </a:r>
          </a:p>
          <a:p>
            <a:pPr lvl="8"/>
            <a:r>
              <a:rPr lang="en-GB" noProof="0"/>
              <a:t>&lt;Cross (14pt)&gt;</a:t>
            </a:r>
          </a:p>
          <a:p>
            <a:pPr lvl="5"/>
            <a:endParaRPr lang="en-GB" noProof="0"/>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21"/>
            <a:ext cx="7148108" cy="496329"/>
          </a:xfrm>
        </p:spPr>
        <p:txBody>
          <a:bodyPr anchor="b">
            <a:noAutofit/>
          </a:bodyPr>
          <a:lstStyle>
            <a:lvl1pPr marL="476227" indent="-476227">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0"/>
            <a:ext cx="8640000" cy="492443"/>
          </a:xfrm>
        </p:spPr>
        <p:txBody>
          <a:bodyPr/>
          <a:lstStyle>
            <a:lvl1pPr>
              <a:defRPr/>
            </a:lvl1pPr>
          </a:lstStyle>
          <a:p>
            <a:r>
              <a:rPr lang="en-GB" noProof="0"/>
              <a:t>&lt;Page title&gt;</a:t>
            </a:r>
          </a:p>
        </p:txBody>
      </p:sp>
      <p:sp>
        <p:nvSpPr>
          <p:cNvPr id="14" name="Text Placeholder 4">
            <a:extLst>
              <a:ext uri="{FF2B5EF4-FFF2-40B4-BE49-F238E27FC236}">
                <a16:creationId xmlns:a16="http://schemas.microsoft.com/office/drawing/2014/main" id="{3E6EC389-DC61-754D-9086-472A7807D728}"/>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145D10E8-77B8-F841-A524-5AA58AA3FE74}"/>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759B0678-90AF-D841-A838-3D11B68A7A73}"/>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E14FF60A-7D44-FA49-9B2A-BAD89D5CB7E8}"/>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4">
            <a:extLst>
              <a:ext uri="{FF2B5EF4-FFF2-40B4-BE49-F238E27FC236}">
                <a16:creationId xmlns:a16="http://schemas.microsoft.com/office/drawing/2014/main" id="{4B33F6EB-7496-FE40-BCC6-037094D1205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8" name="Text Placeholder 5">
            <a:extLst>
              <a:ext uri="{FF2B5EF4-FFF2-40B4-BE49-F238E27FC236}">
                <a16:creationId xmlns:a16="http://schemas.microsoft.com/office/drawing/2014/main" id="{37DEC77E-57C3-B440-843D-A97D1A3642B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3" lvl="0" indent="-235183"/>
            <a:r>
              <a:rPr lang="en-GB"/>
              <a:t>&lt;Section title&gt;</a:t>
            </a:r>
            <a:endParaRPr lang="en-US"/>
          </a:p>
        </p:txBody>
      </p:sp>
      <p:sp>
        <p:nvSpPr>
          <p:cNvPr id="13" name="SlideNumber">
            <a:extLst>
              <a:ext uri="{FF2B5EF4-FFF2-40B4-BE49-F238E27FC236}">
                <a16:creationId xmlns:a16="http://schemas.microsoft.com/office/drawing/2014/main" id="{115F3095-660A-44A2-A78A-7319F6797225}"/>
              </a:ext>
            </a:extLst>
          </p:cNvPr>
          <p:cNvSpPr txBox="1">
            <a:spLocks/>
          </p:cNvSpPr>
          <p:nvPr userDrawn="1"/>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950693064"/>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nal Slide - 1 Column Text without Line">
    <p:spTree>
      <p:nvGrpSpPr>
        <p:cNvPr id="1" name=""/>
        <p:cNvGrpSpPr/>
        <p:nvPr/>
      </p:nvGrpSpPr>
      <p:grpSpPr>
        <a:xfrm>
          <a:off x="0" y="0"/>
          <a:ext cx="0" cy="0"/>
          <a:chOff x="0" y="0"/>
          <a:chExt cx="0" cy="0"/>
        </a:xfrm>
      </p:grpSpPr>
      <p:sp>
        <p:nvSpPr>
          <p:cNvPr id="7" name="LegalEntity"/>
          <p:cNvSpPr>
            <a:spLocks noGrp="1"/>
          </p:cNvSpPr>
          <p:nvPr>
            <p:ph type="body" sz="quarter" idx="12" hasCustomPrompt="1"/>
          </p:nvPr>
        </p:nvSpPr>
        <p:spPr>
          <a:xfrm>
            <a:off x="3312000" y="6619200"/>
            <a:ext cx="2520000" cy="192000"/>
          </a:xfrm>
        </p:spPr>
        <p:txBody>
          <a:bodyPr>
            <a:noAutofit/>
          </a:bodyPr>
          <a:lstStyle>
            <a:lvl1pPr marL="0" marR="0" indent="0" algn="ctr" defTabSz="457143" rtl="0" eaLnBrk="1" fontAlgn="auto" latinLnBrk="0" hangingPunct="1">
              <a:lnSpc>
                <a:spcPct val="100000"/>
              </a:lnSpc>
              <a:spcBef>
                <a:spcPct val="20000"/>
              </a:spcBef>
              <a:spcAft>
                <a:spcPts val="0"/>
              </a:spcAft>
              <a:buClr>
                <a:srgbClr val="E1061C"/>
              </a:buClr>
              <a:buSzTx/>
              <a:buFontTx/>
              <a:buNone/>
              <a:tabLst/>
              <a:defRPr sz="1333">
                <a:latin typeface="+mn-lt"/>
              </a:defRPr>
            </a:lvl1pPr>
            <a:lvl2pPr marL="457143" indent="0" algn="ctr">
              <a:buFontTx/>
              <a:buNone/>
              <a:defRPr sz="900"/>
            </a:lvl2pPr>
            <a:lvl3pPr marL="914286" indent="0" algn="ctr">
              <a:buFontTx/>
              <a:buNone/>
              <a:defRPr sz="900"/>
            </a:lvl3pPr>
            <a:lvl4pPr marL="1371430" indent="0" algn="ctr">
              <a:buFontTx/>
              <a:buNone/>
              <a:defRPr sz="900"/>
            </a:lvl4pPr>
            <a:lvl5pPr marL="1828573" indent="0" algn="ctr">
              <a:buFontTx/>
              <a:buNone/>
              <a:defRPr sz="900"/>
            </a:lvl5pPr>
          </a:lstStyle>
          <a:p>
            <a:pPr marL="0" marR="0" lvl="0" indent="0" algn="ctr" defTabSz="457143" rtl="0" eaLnBrk="1" fontAlgn="auto" latinLnBrk="0" hangingPunct="1">
              <a:lnSpc>
                <a:spcPct val="100000"/>
              </a:lnSpc>
              <a:spcBef>
                <a:spcPct val="20000"/>
              </a:spcBef>
              <a:spcAft>
                <a:spcPts val="0"/>
              </a:spcAft>
              <a:buClr>
                <a:srgbClr val="E1061C"/>
              </a:buClr>
              <a:buSzTx/>
              <a:buFontTx/>
              <a:buNone/>
              <a:tabLst/>
              <a:defRPr/>
            </a:pPr>
            <a:r>
              <a:rPr lang="en-GB" noProof="0"/>
              <a:t>[Insert legal entity - classification level]</a:t>
            </a:r>
          </a:p>
        </p:txBody>
      </p:sp>
      <p:sp>
        <p:nvSpPr>
          <p:cNvPr id="8" name="Footer"/>
          <p:cNvSpPr>
            <a:spLocks noGrp="1"/>
          </p:cNvSpPr>
          <p:nvPr>
            <p:ph type="body" sz="quarter" idx="16" hasCustomPrompt="1"/>
          </p:nvPr>
        </p:nvSpPr>
        <p:spPr>
          <a:xfrm>
            <a:off x="720000" y="6138333"/>
            <a:ext cx="7704000" cy="480000"/>
          </a:xfrm>
        </p:spPr>
        <p:txBody>
          <a:bodyPr>
            <a:noAutofit/>
          </a:bodyPr>
          <a:lstStyle>
            <a:lvl1pPr marL="0" indent="0">
              <a:buNone/>
              <a:defRPr sz="1067">
                <a:latin typeface="+mn-lt"/>
                <a:cs typeface="Arial" panose="020B0604020202020204" pitchFamily="34" charset="0"/>
              </a:defRPr>
            </a:lvl1pPr>
            <a:lvl2pPr marL="457154" indent="0">
              <a:buNone/>
              <a:defRPr sz="933">
                <a:latin typeface="Arial" panose="020B0604020202020204" pitchFamily="34" charset="0"/>
                <a:cs typeface="Arial" panose="020B0604020202020204" pitchFamily="34" charset="0"/>
              </a:defRPr>
            </a:lvl2pPr>
            <a:lvl3pPr marL="914309" indent="0">
              <a:buNone/>
              <a:defRPr sz="933">
                <a:latin typeface="Arial" panose="020B0604020202020204" pitchFamily="34" charset="0"/>
                <a:cs typeface="Arial" panose="020B0604020202020204" pitchFamily="34" charset="0"/>
              </a:defRPr>
            </a:lvl3pPr>
            <a:lvl4pPr marL="1371462" indent="0">
              <a:buNone/>
              <a:defRPr sz="933">
                <a:latin typeface="Arial" panose="020B0604020202020204" pitchFamily="34" charset="0"/>
                <a:cs typeface="Arial" panose="020B0604020202020204" pitchFamily="34" charset="0"/>
              </a:defRPr>
            </a:lvl4pPr>
            <a:lvl5pPr marL="1828618" indent="0">
              <a:buNone/>
              <a:defRPr sz="933">
                <a:latin typeface="Arial" panose="020B0604020202020204" pitchFamily="34" charset="0"/>
                <a:cs typeface="Arial" panose="020B0604020202020204" pitchFamily="34" charset="0"/>
              </a:defRPr>
            </a:lvl5pPr>
          </a:lstStyle>
          <a:p>
            <a:pPr lvl="0"/>
            <a:r>
              <a:rPr lang="en-GB" noProof="0"/>
              <a:t>Insert notes</a:t>
            </a:r>
          </a:p>
        </p:txBody>
      </p:sp>
      <p:sp>
        <p:nvSpPr>
          <p:cNvPr id="4" name="SlideNumber"/>
          <p:cNvSpPr>
            <a:spLocks noGrp="1"/>
          </p:cNvSpPr>
          <p:nvPr>
            <p:ph type="sldNum" sz="quarter" idx="11"/>
          </p:nvPr>
        </p:nvSpPr>
        <p:spPr>
          <a:xfrm>
            <a:off x="252000" y="6480201"/>
            <a:ext cx="180000" cy="184667"/>
          </a:xfrm>
        </p:spPr>
        <p:txBody>
          <a:bodyPr/>
          <a:lstStyle/>
          <a:p>
            <a:fld id="{9E8169F0-646E-455B-AF5A-6D6C02EAEAF6}" type="slidenum">
              <a:rPr lang="en-GB" noProof="1" dirty="0" smtClean="0"/>
              <a:t>‹N›</a:t>
            </a:fld>
            <a:endParaRPr lang="en-GB" noProof="1"/>
          </a:p>
        </p:txBody>
      </p:sp>
      <p:sp>
        <p:nvSpPr>
          <p:cNvPr id="5" name="Text"/>
          <p:cNvSpPr>
            <a:spLocks noGrp="1"/>
          </p:cNvSpPr>
          <p:nvPr>
            <p:ph sz="quarter" idx="15" hasCustomPrompt="1"/>
          </p:nvPr>
        </p:nvSpPr>
        <p:spPr>
          <a:xfrm>
            <a:off x="270000" y="1262400"/>
            <a:ext cx="8679600" cy="4416000"/>
          </a:xfrm>
        </p:spPr>
        <p:txBody>
          <a:bodyPr/>
          <a:lstStyle>
            <a:lvl1pPr marL="176193" marR="0" indent="-176193" algn="l" defTabSz="457143" rtl="0" eaLnBrk="1" fontAlgn="auto" latinLnBrk="0" hangingPunct="1">
              <a:lnSpc>
                <a:spcPct val="100000"/>
              </a:lnSpc>
              <a:spcBef>
                <a:spcPct val="20000"/>
              </a:spcBef>
              <a:spcAft>
                <a:spcPts val="0"/>
              </a:spcAft>
              <a:buClr>
                <a:srgbClr val="E1061C"/>
              </a:buClr>
              <a:buSzTx/>
              <a:buFont typeface="Arial"/>
              <a:buChar char="•"/>
              <a:tabLst/>
              <a:defRPr/>
            </a:lvl1pPr>
            <a:lvl2pPr marL="626983" marR="0" indent="-169842" algn="l" defTabSz="457143" rtl="0" eaLnBrk="1" fontAlgn="auto" latinLnBrk="0" hangingPunct="1">
              <a:lnSpc>
                <a:spcPct val="100000"/>
              </a:lnSpc>
              <a:spcBef>
                <a:spcPct val="20000"/>
              </a:spcBef>
              <a:spcAft>
                <a:spcPts val="0"/>
              </a:spcAft>
              <a:buClr>
                <a:srgbClr val="E1061C"/>
              </a:buClr>
              <a:buSzTx/>
              <a:buFont typeface="Arial"/>
              <a:buChar char="•"/>
              <a:tabLst/>
              <a:defRPr/>
            </a:lvl2pPr>
            <a:lvl3pPr marL="1079366" marR="0" indent="-165080" algn="l" defTabSz="457143" rtl="0" eaLnBrk="1" fontAlgn="auto" latinLnBrk="0" hangingPunct="1">
              <a:lnSpc>
                <a:spcPct val="100000"/>
              </a:lnSpc>
              <a:spcBef>
                <a:spcPct val="20000"/>
              </a:spcBef>
              <a:spcAft>
                <a:spcPts val="0"/>
              </a:spcAft>
              <a:buClr>
                <a:srgbClr val="E1061C"/>
              </a:buClr>
              <a:buSzTx/>
              <a:buFont typeface="Arial"/>
              <a:buChar char="•"/>
              <a:tabLst/>
              <a:defRPr/>
            </a:lvl3pPr>
            <a:lvl4pPr marL="1522223" marR="0" indent="-150795" algn="l" defTabSz="457143" rtl="0" eaLnBrk="1" fontAlgn="auto" latinLnBrk="0" hangingPunct="1">
              <a:lnSpc>
                <a:spcPct val="100000"/>
              </a:lnSpc>
              <a:spcBef>
                <a:spcPct val="20000"/>
              </a:spcBef>
              <a:spcAft>
                <a:spcPts val="0"/>
              </a:spcAft>
              <a:buClr>
                <a:srgbClr val="E1061C"/>
              </a:buClr>
              <a:buSzTx/>
              <a:buFont typeface="Arial"/>
              <a:buChar char="•"/>
              <a:tabLst/>
              <a:defRPr/>
            </a:lvl4pPr>
            <a:lvl5pPr marL="1973016" marR="0" indent="-144443" algn="l" defTabSz="457143"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a:t>Insert text</a:t>
            </a:r>
          </a:p>
          <a:p>
            <a:pPr lvl="1"/>
            <a:r>
              <a:rPr lang="en-GB" noProof="0"/>
              <a:t>2° level</a:t>
            </a:r>
          </a:p>
          <a:p>
            <a:pPr lvl="2"/>
            <a:r>
              <a:rPr lang="en-GB" noProof="0"/>
              <a:t>3° level</a:t>
            </a:r>
          </a:p>
          <a:p>
            <a:pPr lvl="3"/>
            <a:r>
              <a:rPr lang="en-GB" noProof="0"/>
              <a:t>4° level</a:t>
            </a:r>
          </a:p>
          <a:p>
            <a:pPr lvl="4"/>
            <a:r>
              <a:rPr lang="en-GB" noProof="0"/>
              <a:t>5° level</a:t>
            </a:r>
          </a:p>
        </p:txBody>
      </p:sp>
      <p:sp>
        <p:nvSpPr>
          <p:cNvPr id="2" name="Title"/>
          <p:cNvSpPr>
            <a:spLocks noGrp="1"/>
          </p:cNvSpPr>
          <p:nvPr>
            <p:ph type="title" hasCustomPrompt="1"/>
          </p:nvPr>
        </p:nvSpPr>
        <p:spPr/>
        <p:txBody>
          <a:bodyPr vert="horz" lIns="0" tIns="0" rIns="0" bIns="0" rtlCol="0" anchor="ctr">
            <a:noAutofit/>
          </a:bodyPr>
          <a:lstStyle>
            <a:lvl1pPr>
              <a:defRPr lang="en-GB" noProof="0" dirty="0"/>
            </a:lvl1pPr>
          </a:lstStyle>
          <a:p>
            <a:pPr lvl="0">
              <a:lnSpc>
                <a:spcPts val="3200"/>
              </a:lnSpc>
            </a:pPr>
            <a:r>
              <a:rPr lang="en-GB" noProof="0"/>
              <a:t>Insert title</a:t>
            </a:r>
          </a:p>
        </p:txBody>
      </p:sp>
    </p:spTree>
    <p:extLst>
      <p:ext uri="{BB962C8B-B14F-4D97-AF65-F5344CB8AC3E}">
        <p14:creationId xmlns:p14="http://schemas.microsoft.com/office/powerpoint/2010/main" val="2829344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252733" y="83797"/>
            <a:ext cx="8476615" cy="801545"/>
          </a:xfrm>
          <a:prstGeom prst="rect">
            <a:avLst/>
          </a:prstGeom>
          <a:noFill/>
          <a:ln w="0" cmpd="sng">
            <a:noFill/>
            <a:prstDash val="solid"/>
          </a:ln>
        </p:spPr>
        <p:txBody>
          <a:bodyPr vert="horz" lIns="0" tIns="0" rIns="0" bIns="0" anchor="t">
            <a:normAutofit fontScale="90000"/>
          </a:bodyPr>
          <a:lstStyle>
            <a:lvl1pPr marL="0" marR="0" indent="0" algn="l">
              <a:lnSpc>
                <a:spcPts val="2300"/>
              </a:lnSpc>
              <a:spcBef>
                <a:spcPts val="0"/>
              </a:spcBef>
              <a:spcAft>
                <a:spcPts val="0"/>
              </a:spcAft>
              <a:defRPr/>
            </a:lvl1pPr>
          </a:lstStyle>
          <a:p>
            <a:pPr marL="0" marR="0" indent="0" algn="l">
              <a:lnSpc>
                <a:spcPts val="2400"/>
              </a:lnSpc>
              <a:spcAft>
                <a:spcPts val="0"/>
              </a:spcAft>
            </a:pPr>
            <a:r>
              <a:rPr lang="en-US" sz="2732" b="1" spc="60">
                <a:solidFill>
                  <a:srgbClr val="FFFFFF"/>
                </a:solidFill>
                <a:latin typeface="Tahoma" panose="02020603050405020304" pitchFamily="2"/>
              </a:rPr>
              <a:t>UniCredit ESG ambitions set to support our clients’ green and social </a:t>
            </a:r>
          </a:p>
          <a:p>
            <a:pPr marL="0" marR="0" indent="0" algn="l">
              <a:lnSpc>
                <a:spcPts val="2300"/>
              </a:lnSpc>
              <a:spcBef>
                <a:spcPts val="0"/>
              </a:spcBef>
              <a:spcAft>
                <a:spcPts val="0"/>
              </a:spcAft>
            </a:pPr>
            <a:r>
              <a:rPr lang="en-US" sz="2932" b="1" spc="0">
                <a:solidFill>
                  <a:srgbClr val="FFFFFF"/>
                </a:solidFill>
                <a:latin typeface="Arial Narrow" panose="02020603050405020304" pitchFamily="2"/>
              </a:rPr>
              <a:t>transition, empowering communities to progress </a:t>
            </a:r>
          </a:p>
        </p:txBody>
      </p:sp>
      <p:sp>
        <p:nvSpPr>
          <p:cNvPr id="5" name="Segnaposto testo 4"/>
          <p:cNvSpPr>
            <a:spLocks noGrp="1"/>
          </p:cNvSpPr>
          <p:nvPr>
            <p:ph type="body" idx="10"/>
          </p:nvPr>
        </p:nvSpPr>
        <p:spPr>
          <a:xfrm>
            <a:off x="213998" y="6456382"/>
            <a:ext cx="139065" cy="184516"/>
          </a:xfrm>
          <a:prstGeom prst="rect">
            <a:avLst/>
          </a:prstGeom>
          <a:noFill/>
          <a:ln w="0" cmpd="sng">
            <a:noFill/>
            <a:prstDash val="solid"/>
          </a:ln>
        </p:spPr>
        <p:txBody>
          <a:bodyPr vert="horz" lIns="0" tIns="15875" rIns="0" bIns="0" anchor="t"/>
          <a:lstStyle>
            <a:lvl1pPr marL="0" marR="0" indent="0" algn="l">
              <a:lnSpc>
                <a:spcPts val="900"/>
              </a:lnSpc>
              <a:spcAft>
                <a:spcPts val="0"/>
              </a:spcAft>
              <a:defRPr/>
            </a:lvl1pPr>
          </a:lstStyle>
          <a:p>
            <a:pPr marL="0" marR="0" indent="0" algn="l">
              <a:lnSpc>
                <a:spcPts val="900"/>
              </a:lnSpc>
              <a:spcAft>
                <a:spcPts val="0"/>
              </a:spcAft>
            </a:pPr>
            <a:r>
              <a:rPr lang="en-US" sz="1267" b="1" spc="0">
                <a:solidFill>
                  <a:srgbClr val="6B6B6B"/>
                </a:solidFill>
                <a:latin typeface="Arial Narrow" panose="02020603050405020304" pitchFamily="2"/>
              </a:rPr>
              <a:t>3 </a:t>
            </a:r>
          </a:p>
        </p:txBody>
      </p:sp>
      <p:sp>
        <p:nvSpPr>
          <p:cNvPr id="6" name="Segnaposto testo 5"/>
          <p:cNvSpPr>
            <a:spLocks noGrp="1"/>
          </p:cNvSpPr>
          <p:nvPr>
            <p:ph type="body" idx="10"/>
          </p:nvPr>
        </p:nvSpPr>
        <p:spPr>
          <a:xfrm>
            <a:off x="902337" y="6413213"/>
            <a:ext cx="7080250" cy="237840"/>
          </a:xfrm>
          <a:prstGeom prst="rect">
            <a:avLst/>
          </a:prstGeom>
          <a:noFill/>
          <a:ln w="0" cmpd="sng">
            <a:noFill/>
            <a:prstDash val="solid"/>
          </a:ln>
        </p:spPr>
        <p:txBody>
          <a:bodyPr vert="horz" lIns="0" tIns="3175" rIns="0" bIns="0" anchor="t"/>
          <a:lstStyle>
            <a:lvl1pPr marL="0" marR="0" indent="0" algn="l">
              <a:lnSpc>
                <a:spcPts val="1300"/>
              </a:lnSpc>
              <a:spcAft>
                <a:spcPts val="0"/>
              </a:spcAft>
              <a:defRPr/>
            </a:lvl1pPr>
          </a:lstStyle>
          <a:p>
            <a:pPr marL="0" marR="0" indent="0" algn="l">
              <a:lnSpc>
                <a:spcPts val="1300"/>
              </a:lnSpc>
              <a:spcAft>
                <a:spcPts val="0"/>
              </a:spcAft>
            </a:pPr>
            <a:r>
              <a:rPr lang="en-US" sz="1667" spc="0">
                <a:solidFill>
                  <a:srgbClr val="000000"/>
                </a:solidFill>
                <a:latin typeface="UniCredit Heavy" panose="02020603050405020304" pitchFamily="2"/>
              </a:rPr>
              <a:t>Innovative product offering and enhanced advisory service to support our clients as their needs change </a:t>
            </a:r>
          </a:p>
        </p:txBody>
      </p:sp>
    </p:spTree>
    <p:extLst>
      <p:ext uri="{BB962C8B-B14F-4D97-AF65-F5344CB8AC3E}">
        <p14:creationId xmlns:p14="http://schemas.microsoft.com/office/powerpoint/2010/main" val="3837867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05236"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19"/>
            <a:ext cx="7148108" cy="496329"/>
          </a:xfrm>
        </p:spPr>
        <p:txBody>
          <a:bodyPr anchor="b">
            <a:noAutofit/>
          </a:bodyPr>
          <a:lstStyle>
            <a:lvl1pPr marL="476239" indent="-476239">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1"/>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9" lvl="0" indent="-235189"/>
            <a:r>
              <a:rPr lang="en-GB"/>
              <a:t>&lt;Section title&gt;</a:t>
            </a:r>
            <a:endParaRPr lang="en-US"/>
          </a:p>
        </p:txBody>
      </p:sp>
      <p:sp>
        <p:nvSpPr>
          <p:cNvPr id="12" name="SlideNumber">
            <a:extLst>
              <a:ext uri="{FF2B5EF4-FFF2-40B4-BE49-F238E27FC236}">
                <a16:creationId xmlns:a16="http://schemas.microsoft.com/office/drawing/2014/main" id="{B5FCB00A-1DFA-4F86-911B-F6DFAFA4D90B}"/>
              </a:ext>
            </a:extLst>
          </p:cNvPr>
          <p:cNvSpPr txBox="1">
            <a:spLocks/>
          </p:cNvSpPr>
          <p:nvPr userDrawn="1"/>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2229831470"/>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1" name="LegalEntity">
            <a:extLst>
              <a:ext uri="{FF2B5EF4-FFF2-40B4-BE49-F238E27FC236}">
                <a16:creationId xmlns:a16="http://schemas.microsoft.com/office/drawing/2014/main" id="{256C320B-0A79-4BA6-974E-A7CDA0A12C3A}"/>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4" name="SlideNumber">
            <a:extLst>
              <a:ext uri="{FF2B5EF4-FFF2-40B4-BE49-F238E27FC236}">
                <a16:creationId xmlns:a16="http://schemas.microsoft.com/office/drawing/2014/main" id="{CBC8A9E5-3245-4343-AA7C-148078149850}"/>
              </a:ext>
            </a:extLst>
          </p:cNvPr>
          <p:cNvSpPr>
            <a:spLocks noGrp="1"/>
          </p:cNvSpPr>
          <p:nvPr>
            <p:ph type="sldNum" sz="quarter" idx="11"/>
          </p:nvPr>
        </p:nvSpPr>
        <p:spPr/>
        <p:txBody>
          <a:bodyPr/>
          <a:lstStyle/>
          <a:p>
            <a:fld id="{A16BCC70-F889-4DE4-937F-6D2CDDA6874B}" type="slidenum">
              <a:rPr lang="de-DE" smtClean="0"/>
              <a:pPr/>
              <a:t>‹N›</a:t>
            </a:fld>
            <a:endParaRPr lang="de-DE"/>
          </a:p>
        </p:txBody>
      </p:sp>
      <p:sp>
        <p:nvSpPr>
          <p:cNvPr id="6" name="SourceNotes">
            <a:extLst>
              <a:ext uri="{FF2B5EF4-FFF2-40B4-BE49-F238E27FC236}">
                <a16:creationId xmlns:a16="http://schemas.microsoft.com/office/drawing/2014/main" id="{5FA17C92-966E-4CAD-B480-8F95D907F9D0}"/>
              </a:ext>
            </a:extLst>
          </p:cNvPr>
          <p:cNvSpPr>
            <a:spLocks noGrp="1"/>
          </p:cNvSpPr>
          <p:nvPr>
            <p:ph type="body" sz="quarter" idx="16"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5" name="Content">
            <a:extLst>
              <a:ext uri="{FF2B5EF4-FFF2-40B4-BE49-F238E27FC236}">
                <a16:creationId xmlns:a16="http://schemas.microsoft.com/office/drawing/2014/main" id="{16C94B46-FBF0-43E6-B51A-2C2F18891ABF}"/>
              </a:ext>
            </a:extLst>
          </p:cNvPr>
          <p:cNvSpPr>
            <a:spLocks noGrp="1"/>
          </p:cNvSpPr>
          <p:nvPr>
            <p:ph sz="quarter" idx="18" hasCustomPrompt="1"/>
          </p:nvPr>
        </p:nvSpPr>
        <p:spPr>
          <a:xfrm>
            <a:off x="252413" y="1411200"/>
            <a:ext cx="8640000" cy="4416000"/>
          </a:xfrm>
        </p:spPr>
        <p:txBody>
          <a:bodyPr/>
          <a:lstStyle>
            <a:lvl1pPr>
              <a:defRPr/>
            </a:lvl1p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2" name="PageTitle">
            <a:extLst>
              <a:ext uri="{FF2B5EF4-FFF2-40B4-BE49-F238E27FC236}">
                <a16:creationId xmlns:a16="http://schemas.microsoft.com/office/drawing/2014/main" id="{D2C8F15A-407F-41D9-BB02-27CB3FC1A28C}"/>
              </a:ext>
            </a:extLst>
          </p:cNvPr>
          <p:cNvSpPr>
            <a:spLocks noGrp="1"/>
          </p:cNvSpPr>
          <p:nvPr>
            <p:ph type="title" hasCustomPrompt="1"/>
          </p:nvPr>
        </p:nvSpPr>
        <p:spPr>
          <a:xfrm>
            <a:off x="252000" y="385958"/>
            <a:ext cx="8640000" cy="492443"/>
          </a:xfrm>
        </p:spPr>
        <p:txBody>
          <a:bodyPr/>
          <a:lstStyle/>
          <a:p>
            <a:r>
              <a:rPr lang="en-US"/>
              <a:t>&lt; Page title&gt;</a:t>
            </a:r>
            <a:endParaRPr lang="de-DE"/>
          </a:p>
        </p:txBody>
      </p:sp>
      <p:sp>
        <p:nvSpPr>
          <p:cNvPr id="8" name="SectionTitle">
            <a:extLst>
              <a:ext uri="{FF2B5EF4-FFF2-40B4-BE49-F238E27FC236}">
                <a16:creationId xmlns:a16="http://schemas.microsoft.com/office/drawing/2014/main" id="{5D019442-6501-4629-B0BA-1F8FC4BDC5DB}"/>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394652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_Statement 2">
    <p:spTree>
      <p:nvGrpSpPr>
        <p:cNvPr id="1" name=""/>
        <p:cNvGrpSpPr/>
        <p:nvPr/>
      </p:nvGrpSpPr>
      <p:grpSpPr>
        <a:xfrm>
          <a:off x="0" y="0"/>
          <a:ext cx="0" cy="0"/>
          <a:chOff x="0" y="0"/>
          <a:chExt cx="0" cy="0"/>
        </a:xfrm>
      </p:grpSpPr>
      <p:pic>
        <p:nvPicPr>
          <p:cNvPr id="7" name="Picture 6" descr="A picture containing blur&#10;&#10;Description automatically generated">
            <a:extLst>
              <a:ext uri="{FF2B5EF4-FFF2-40B4-BE49-F238E27FC236}">
                <a16:creationId xmlns:a16="http://schemas.microsoft.com/office/drawing/2014/main" id="{0C4BA7B6-C490-D54A-AC5F-E365A459E0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4" name="Picture Placeholder 3">
            <a:extLst>
              <a:ext uri="{FF2B5EF4-FFF2-40B4-BE49-F238E27FC236}">
                <a16:creationId xmlns:a16="http://schemas.microsoft.com/office/drawing/2014/main" id="{0C495214-F51E-BB48-A796-650CAA8C7475}"/>
              </a:ext>
            </a:extLst>
          </p:cNvPr>
          <p:cNvSpPr>
            <a:spLocks noGrp="1"/>
          </p:cNvSpPr>
          <p:nvPr>
            <p:ph type="pic" sz="quarter" idx="10"/>
          </p:nvPr>
        </p:nvSpPr>
        <p:spPr>
          <a:xfrm>
            <a:off x="0" y="3"/>
            <a:ext cx="4572000" cy="6857999"/>
          </a:xfrm>
          <a:prstGeom prst="rect">
            <a:avLst/>
          </a:prstGeom>
        </p:spPr>
        <p:txBody>
          <a:bodyPr/>
          <a:lstStyle>
            <a:lvl1pPr>
              <a:defRPr/>
            </a:lvl1pPr>
          </a:lstStyle>
          <a:p>
            <a:r>
              <a:rPr lang="en-US"/>
              <a:t>Click icon to add picture</a:t>
            </a:r>
          </a:p>
        </p:txBody>
      </p:sp>
      <p:sp>
        <p:nvSpPr>
          <p:cNvPr id="9" name="Text Placeholder 8">
            <a:extLst>
              <a:ext uri="{FF2B5EF4-FFF2-40B4-BE49-F238E27FC236}">
                <a16:creationId xmlns:a16="http://schemas.microsoft.com/office/drawing/2014/main" id="{76315AA6-CFB7-4531-BE52-E00E5B4A2BE6}"/>
              </a:ext>
            </a:extLst>
          </p:cNvPr>
          <p:cNvSpPr>
            <a:spLocks noGrp="1"/>
          </p:cNvSpPr>
          <p:nvPr>
            <p:ph type="body" sz="quarter" idx="11" hasCustomPrompt="1"/>
          </p:nvPr>
        </p:nvSpPr>
        <p:spPr>
          <a:xfrm>
            <a:off x="5514977" y="933451"/>
            <a:ext cx="2714625" cy="4761604"/>
          </a:xfrm>
          <a:prstGeom prst="rect">
            <a:avLst/>
          </a:prstGeom>
        </p:spPr>
        <p:txBody>
          <a:bodyPr/>
          <a:lstStyle>
            <a:lvl1pPr marL="16933" indent="0">
              <a:tabLst/>
              <a:defRPr sz="3200">
                <a:solidFill>
                  <a:schemeClr val="bg1"/>
                </a:solidFill>
              </a:defRPr>
            </a:lvl1pPr>
            <a:lvl2pPr marL="16933" indent="0">
              <a:spcBef>
                <a:spcPts val="2400"/>
              </a:spcBef>
              <a:spcAft>
                <a:spcPts val="400"/>
              </a:spcAft>
              <a:tabLst/>
              <a:defRPr>
                <a:solidFill>
                  <a:schemeClr val="bg1"/>
                </a:solidFill>
              </a:defRPr>
            </a:lvl2pPr>
            <a:lvl3pPr marL="16933" indent="0">
              <a:spcBef>
                <a:spcPts val="0"/>
              </a:spcBef>
              <a:tabLst/>
              <a:defRPr sz="1467">
                <a:solidFill>
                  <a:schemeClr val="bg1"/>
                </a:solidFill>
              </a:defRPr>
            </a:lvl3pPr>
            <a:lvl4pPr>
              <a:defRPr>
                <a:solidFill>
                  <a:schemeClr val="bg1"/>
                </a:solidFill>
              </a:defRPr>
            </a:lvl4pPr>
            <a:lvl5pPr>
              <a:defRPr>
                <a:solidFill>
                  <a:schemeClr val="bg1"/>
                </a:solidFill>
              </a:defRPr>
            </a:lvl5pPr>
          </a:lstStyle>
          <a:p>
            <a:pPr lvl="0"/>
            <a:r>
              <a:rPr lang="en-GB" noProof="0"/>
              <a:t>&lt;Quote&gt;</a:t>
            </a:r>
          </a:p>
          <a:p>
            <a:pPr lvl="1"/>
            <a:r>
              <a:rPr lang="en-GB" noProof="0"/>
              <a:t>&lt;Source 1&gt;</a:t>
            </a:r>
          </a:p>
          <a:p>
            <a:pPr lvl="2"/>
            <a:r>
              <a:rPr lang="en-GB" noProof="0"/>
              <a:t>&lt;Source 2&gt;</a:t>
            </a:r>
          </a:p>
        </p:txBody>
      </p:sp>
      <p:pic>
        <p:nvPicPr>
          <p:cNvPr id="12" name="Graphic 10">
            <a:extLst>
              <a:ext uri="{FF2B5EF4-FFF2-40B4-BE49-F238E27FC236}">
                <a16:creationId xmlns:a16="http://schemas.microsoft.com/office/drawing/2014/main" id="{AD5999E9-646A-4E43-8975-9871313A84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534157" y="6121117"/>
            <a:ext cx="360000" cy="480000"/>
          </a:xfrm>
          <a:prstGeom prst="rect">
            <a:avLst/>
          </a:prstGeom>
        </p:spPr>
      </p:pic>
    </p:spTree>
    <p:extLst>
      <p:ext uri="{BB962C8B-B14F-4D97-AF65-F5344CB8AC3E}">
        <p14:creationId xmlns:p14="http://schemas.microsoft.com/office/powerpoint/2010/main" val="4016944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05236"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21"/>
            <a:ext cx="7148108" cy="496329"/>
          </a:xfrm>
        </p:spPr>
        <p:txBody>
          <a:bodyPr anchor="b">
            <a:noAutofit/>
          </a:bodyPr>
          <a:lstStyle>
            <a:lvl1pPr marL="476227" indent="-476227">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1"/>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3" lvl="0" indent="-235183"/>
            <a:r>
              <a:rPr lang="en-GB"/>
              <a:t>&lt;Section title&gt;</a:t>
            </a:r>
            <a:endParaRPr lang="en-US"/>
          </a:p>
        </p:txBody>
      </p:sp>
      <p:sp>
        <p:nvSpPr>
          <p:cNvPr id="12" name="SlideNumber">
            <a:extLst>
              <a:ext uri="{FF2B5EF4-FFF2-40B4-BE49-F238E27FC236}">
                <a16:creationId xmlns:a16="http://schemas.microsoft.com/office/drawing/2014/main" id="{B5FCB00A-1DFA-4F86-911B-F6DFAFA4D90B}"/>
              </a:ext>
            </a:extLst>
          </p:cNvPr>
          <p:cNvSpPr txBox="1">
            <a:spLocks/>
          </p:cNvSpPr>
          <p:nvPr userDrawn="1"/>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1479077702"/>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611562" y="6473203"/>
            <a:ext cx="2519362" cy="148799"/>
          </a:xfrm>
          <a:noFill/>
        </p:spPr>
        <p:txBody>
          <a:bodyPr vert="horz" wrap="square" lIns="0" tIns="0" rIns="0" bIns="0" rtlCol="0">
            <a:noAutofit/>
          </a:bodyPr>
          <a:lstStyle>
            <a:lvl1pPr>
              <a:defRPr lang="en-GB" sz="1195"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userDrawn="1"/>
        </p:nvSpPr>
        <p:spPr>
          <a:xfrm>
            <a:off x="252000" y="6473202"/>
            <a:ext cx="270000" cy="165495"/>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195" noProof="1" smtClean="0">
                <a:solidFill>
                  <a:schemeClr val="tx2"/>
                </a:solidFill>
                <a:latin typeface="UniCredit (Body)"/>
              </a:rPr>
              <a:pPr lvl="0"/>
              <a:t>‹N›</a:t>
            </a:fld>
            <a:endParaRPr lang="en-GB" sz="1195"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3" y="5780621"/>
            <a:ext cx="7148108" cy="496329"/>
          </a:xfrm>
        </p:spPr>
        <p:txBody>
          <a:bodyPr anchor="b">
            <a:noAutofit/>
          </a:bodyPr>
          <a:lstStyle>
            <a:lvl1pPr marL="474179" indent="-474179">
              <a:spcBef>
                <a:spcPts val="0"/>
              </a:spcBef>
              <a:spcAft>
                <a:spcPts val="0"/>
              </a:spcAft>
              <a:buNone/>
              <a:tabLst/>
              <a:defRPr sz="1195">
                <a:solidFill>
                  <a:schemeClr val="tx2"/>
                </a:solidFill>
              </a:defRPr>
            </a:lvl1pPr>
            <a:lvl2pPr>
              <a:defRPr sz="1063"/>
            </a:lvl2pPr>
            <a:lvl3pPr>
              <a:defRPr sz="1063"/>
            </a:lvl3pPr>
            <a:lvl4pPr>
              <a:defRPr sz="1063"/>
            </a:lvl4pPr>
            <a:lvl5pPr>
              <a:defRPr sz="1063"/>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0"/>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1"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70"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40"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2" y="116191"/>
            <a:ext cx="8280815" cy="336000"/>
          </a:xfrm>
        </p:spPr>
        <p:txBody>
          <a:bodyPr vert="horz" wrap="none" lIns="0" tIns="0" rIns="0" bIns="0" rtlCol="0">
            <a:noAutofit/>
          </a:bodyPr>
          <a:lstStyle>
            <a:lvl1pPr marL="0" indent="0">
              <a:buNone/>
              <a:defRPr lang="en-US" sz="2391" b="0" dirty="0" smtClean="0">
                <a:solidFill>
                  <a:schemeClr val="bg1"/>
                </a:solidFill>
              </a:defRPr>
            </a:lvl1pPr>
          </a:lstStyle>
          <a:p>
            <a:pPr marL="234171" lvl="0" indent="-234171"/>
            <a:r>
              <a:rPr lang="en-GB"/>
              <a:t>&lt;Section title&gt;</a:t>
            </a:r>
            <a:endParaRPr lang="en-US"/>
          </a:p>
        </p:txBody>
      </p:sp>
    </p:spTree>
    <p:extLst>
      <p:ext uri="{BB962C8B-B14F-4D97-AF65-F5344CB8AC3E}">
        <p14:creationId xmlns:p14="http://schemas.microsoft.com/office/powerpoint/2010/main" val="247926513"/>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2" y="389152"/>
            <a:ext cx="8280813" cy="492443"/>
          </a:xfrm>
        </p:spPr>
        <p:txBody>
          <a:bodyPr>
            <a:spAutoFit/>
          </a:bodyPr>
          <a:lstStyle>
            <a:lvl1pPr>
              <a:defRPr/>
            </a:lvl1pPr>
          </a:lstStyle>
          <a:p>
            <a:r>
              <a:rPr lang="en-GB" noProof="0"/>
              <a:t>&lt;Page title&gt;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0" y="116189"/>
            <a:ext cx="8280814" cy="336000"/>
          </a:xfrm>
          <a:prstGeom prst="rect">
            <a:avLst/>
          </a:prstGeom>
        </p:spPr>
        <p:txBody>
          <a:bodyPr vert="horz" wrap="none" lIns="0" tIns="0" rIns="0" bIns="0" rtlCol="0">
            <a:noAutofit/>
          </a:bodyPr>
          <a:lstStyle>
            <a:lvl1pPr marL="0" indent="0">
              <a:buNone/>
              <a:defRPr lang="en-US" sz="2400" b="0" dirty="0" smtClean="0">
                <a:solidFill>
                  <a:schemeClr val="bg1"/>
                </a:solidFill>
              </a:defRPr>
            </a:lvl1pPr>
          </a:lstStyle>
          <a:p>
            <a:pPr marL="235183" lvl="0" indent="-235183"/>
            <a:r>
              <a:rPr lang="en-GB"/>
              <a:t>&lt;Section title&gt;</a:t>
            </a:r>
            <a:endParaRPr lang="en-US"/>
          </a:p>
        </p:txBody>
      </p:sp>
      <p:sp>
        <p:nvSpPr>
          <p:cNvPr id="12" name="SlideNumber">
            <a:extLst>
              <a:ext uri="{FF2B5EF4-FFF2-40B4-BE49-F238E27FC236}">
                <a16:creationId xmlns:a16="http://schemas.microsoft.com/office/drawing/2014/main" id="{B5FCB00A-1DFA-4F86-911B-F6DFAFA4D90B}"/>
              </a:ext>
            </a:extLst>
          </p:cNvPr>
          <p:cNvSpPr txBox="1">
            <a:spLocks/>
          </p:cNvSpPr>
          <p:nvPr userDrawn="1"/>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19" name="Text Placeholder 6">
            <a:extLst>
              <a:ext uri="{FF2B5EF4-FFF2-40B4-BE49-F238E27FC236}">
                <a16:creationId xmlns:a16="http://schemas.microsoft.com/office/drawing/2014/main" id="{4F4A06C4-074A-41AB-B549-0AB4FB0BE3FB}"/>
              </a:ext>
            </a:extLst>
          </p:cNvPr>
          <p:cNvSpPr>
            <a:spLocks noGrp="1"/>
          </p:cNvSpPr>
          <p:nvPr>
            <p:ph type="body" sz="quarter" idx="15" hasCustomPrompt="1"/>
          </p:nvPr>
        </p:nvSpPr>
        <p:spPr>
          <a:xfrm>
            <a:off x="252001" y="5828099"/>
            <a:ext cx="7148108" cy="448848"/>
          </a:xfrm>
          <a:prstGeom prst="rect">
            <a:avLst/>
          </a:prstGeom>
        </p:spPr>
        <p:txBody>
          <a:bodyPr anchor="b">
            <a:noAutofit/>
          </a:bodyPr>
          <a:lstStyle>
            <a:lvl1pPr marL="0" indent="0">
              <a:spcBef>
                <a:spcPts val="0"/>
              </a:spcBef>
              <a:spcAft>
                <a:spcPts val="0"/>
              </a:spcAft>
              <a:buNone/>
              <a:tabLst/>
              <a:defRPr sz="1067" b="0">
                <a:solidFill>
                  <a:schemeClr val="tx2"/>
                </a:solidFill>
              </a:defRPr>
            </a:lvl1pPr>
            <a:lvl2pPr>
              <a:defRPr sz="1067"/>
            </a:lvl2pPr>
            <a:lvl3pPr>
              <a:defRPr sz="1067"/>
            </a:lvl3pPr>
            <a:lvl4pPr>
              <a:defRPr sz="1067"/>
            </a:lvl4pPr>
            <a:lvl5pPr>
              <a:defRPr sz="1067"/>
            </a:lvl5pPr>
          </a:lstStyle>
          <a:p>
            <a:pPr lvl="0"/>
            <a:r>
              <a:rPr lang="en-GB"/>
              <a:t>Source:	XYZ</a:t>
            </a:r>
          </a:p>
          <a:p>
            <a:pPr lvl="0"/>
            <a:r>
              <a:rPr lang="en-US"/>
              <a:t>Notes:	(1) XYZ</a:t>
            </a:r>
          </a:p>
        </p:txBody>
      </p:sp>
    </p:spTree>
    <p:extLst>
      <p:ext uri="{BB962C8B-B14F-4D97-AF65-F5344CB8AC3E}">
        <p14:creationId xmlns:p14="http://schemas.microsoft.com/office/powerpoint/2010/main" val="3188864787"/>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Vuota">
    <p:spTree>
      <p:nvGrpSpPr>
        <p:cNvPr id="1" name=""/>
        <p:cNvGrpSpPr/>
        <p:nvPr/>
      </p:nvGrpSpPr>
      <p:grpSpPr>
        <a:xfrm>
          <a:off x="0" y="0"/>
          <a:ext cx="0" cy="0"/>
          <a:chOff x="0" y="0"/>
          <a:chExt cx="0" cy="0"/>
        </a:xfrm>
      </p:grpSpPr>
      <p:sp>
        <p:nvSpPr>
          <p:cNvPr id="7" name="LegalEntity">
            <a:extLst>
              <a:ext uri="{FF2B5EF4-FFF2-40B4-BE49-F238E27FC236}">
                <a16:creationId xmlns:a16="http://schemas.microsoft.com/office/drawing/2014/main" id="{CF7C0B54-CA3B-40E4-821F-5194AF2EF1A4}"/>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78C13DC6-F346-4B23-8734-B84B5F9665A1}"/>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4" name="SourceNotes">
            <a:extLst>
              <a:ext uri="{FF2B5EF4-FFF2-40B4-BE49-F238E27FC236}">
                <a16:creationId xmlns:a16="http://schemas.microsoft.com/office/drawing/2014/main" id="{A604C837-00F8-4240-9C59-EC39A537F741}"/>
              </a:ext>
            </a:extLst>
          </p:cNvPr>
          <p:cNvSpPr>
            <a:spLocks noGrp="1"/>
          </p:cNvSpPr>
          <p:nvPr>
            <p:ph type="body" sz="quarter" idx="11"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5" name="PageTitle">
            <a:extLst>
              <a:ext uri="{FF2B5EF4-FFF2-40B4-BE49-F238E27FC236}">
                <a16:creationId xmlns:a16="http://schemas.microsoft.com/office/drawing/2014/main" id="{1F41B251-4C1F-4C44-A64B-049674666274}"/>
              </a:ext>
            </a:extLst>
          </p:cNvPr>
          <p:cNvSpPr>
            <a:spLocks noGrp="1"/>
          </p:cNvSpPr>
          <p:nvPr>
            <p:ph type="title" hasCustomPrompt="1"/>
          </p:nvPr>
        </p:nvSpPr>
        <p:spPr bwMode="gray">
          <a:xfrm>
            <a:off x="252000" y="492887"/>
            <a:ext cx="8640000" cy="387286"/>
          </a:xfrm>
          <a:prstGeom prst="rect">
            <a:avLst/>
          </a:prstGeom>
        </p:spPr>
        <p:txBody>
          <a:bodyPr vert="horz" lIns="0" tIns="0" rIns="0" bIns="0" rtlCol="0" anchor="b">
            <a:spAutoFit/>
          </a:bodyPr>
          <a:lstStyle>
            <a:lvl1pPr>
              <a:defRPr kumimoji="0" lang="de-DE" i="0" u="none" strike="noStrike" cap="none" spc="0" normalizeH="0" baseline="0" dirty="0">
                <a:ln>
                  <a:noFill/>
                </a:ln>
                <a:solidFill>
                  <a:srgbClr val="FFFFFF"/>
                </a:solidFill>
                <a:effectLst/>
                <a:uLnTx/>
                <a:uFillTx/>
                <a:latin typeface="+mj-lt"/>
              </a:defRPr>
            </a:lvl1pPr>
          </a:lstStyle>
          <a:p>
            <a:pPr marL="0" marR="0" lvl="0" indent="0" defTabSz="1219170" latinLnBrk="0">
              <a:lnSpc>
                <a:spcPts val="2933"/>
              </a:lnSpc>
              <a:buClrTx/>
              <a:buSzTx/>
              <a:buFontTx/>
              <a:buNone/>
              <a:tabLst/>
            </a:pPr>
            <a:r>
              <a:rPr lang="en-US"/>
              <a:t>&lt; Page title&gt;</a:t>
            </a:r>
            <a:endParaRPr lang="de-DE"/>
          </a:p>
        </p:txBody>
      </p:sp>
      <p:sp>
        <p:nvSpPr>
          <p:cNvPr id="6" name="SectionTitle">
            <a:extLst>
              <a:ext uri="{FF2B5EF4-FFF2-40B4-BE49-F238E27FC236}">
                <a16:creationId xmlns:a16="http://schemas.microsoft.com/office/drawing/2014/main" id="{DD52A70A-9382-4C6D-8D5B-5065993805AC}"/>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1365429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ody Slide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7B5B34-9F1A-4101-9D32-4DCCA7982EB2}"/>
              </a:ext>
            </a:extLst>
          </p:cNvPr>
          <p:cNvGraphicFramePr>
            <a:graphicFrameLocks noChangeAspect="1"/>
          </p:cNvGraphicFramePr>
          <p:nvPr userDrawn="1">
            <p:custDataLst>
              <p:tags r:id="rId2"/>
            </p:custDataLst>
            <p:extLst>
              <p:ext uri="{D42A27DB-BD31-4B8C-83A1-F6EECF244321}">
                <p14:modId xmlns:p14="http://schemas.microsoft.com/office/powerpoint/2010/main" val="1934249166"/>
              </p:ext>
            </p:extLst>
          </p:nvPr>
        </p:nvGraphicFramePr>
        <p:xfrm>
          <a:off x="1193" y="1590"/>
          <a:ext cx="1191" cy="1588"/>
        </p:xfrm>
        <a:graphic>
          <a:graphicData uri="http://schemas.openxmlformats.org/presentationml/2006/ole">
            <mc:AlternateContent xmlns:mc="http://schemas.openxmlformats.org/markup-compatibility/2006">
              <mc:Choice xmlns:v="urn:schemas-microsoft-com:vml" Requires="v">
                <p:oleObj spid="_x0000_s2060" name="Diapositiva think-cell" r:id="rId4" imgW="338" imgH="344" progId="TCLayout.ActiveDocument.1">
                  <p:embed/>
                </p:oleObj>
              </mc:Choice>
              <mc:Fallback>
                <p:oleObj name="Diapositiva think-cell" r:id="rId4" imgW="338" imgH="344" progId="TCLayout.ActiveDocument.1">
                  <p:embed/>
                  <p:pic>
                    <p:nvPicPr>
                      <p:cNvPr id="6" name="Object 5" hidden="1">
                        <a:extLst>
                          <a:ext uri="{FF2B5EF4-FFF2-40B4-BE49-F238E27FC236}">
                            <a16:creationId xmlns:a16="http://schemas.microsoft.com/office/drawing/2014/main" id="{C57B5B34-9F1A-4101-9D32-4DCCA7982EB2}"/>
                          </a:ext>
                        </a:extLst>
                      </p:cNvPr>
                      <p:cNvPicPr/>
                      <p:nvPr/>
                    </p:nvPicPr>
                    <p:blipFill>
                      <a:blip r:embed="rId5"/>
                      <a:stretch>
                        <a:fillRect/>
                      </a:stretch>
                    </p:blipFill>
                    <p:spPr>
                      <a:xfrm>
                        <a:off x="1193" y="1590"/>
                        <a:ext cx="1191"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A1882FD-076D-D293-11A0-61DABAAE9243}"/>
              </a:ext>
            </a:extLst>
          </p:cNvPr>
          <p:cNvSpPr>
            <a:spLocks noGrp="1"/>
          </p:cNvSpPr>
          <p:nvPr>
            <p:ph type="title"/>
          </p:nvPr>
        </p:nvSpPr>
        <p:spPr>
          <a:xfrm>
            <a:off x="252000" y="436976"/>
            <a:ext cx="8640000" cy="443199"/>
          </a:xfrm>
        </p:spPr>
        <p:txBody>
          <a:bodyPr/>
          <a:lstStyle>
            <a:lvl1pPr>
              <a:lnSpc>
                <a:spcPct val="90000"/>
              </a:lnSpc>
              <a:defRPr sz="3200"/>
            </a:lvl1pPr>
          </a:lstStyle>
          <a:p>
            <a:r>
              <a:rPr lang="en-GB"/>
              <a:t>Click to edit Master title style</a:t>
            </a:r>
          </a:p>
        </p:txBody>
      </p:sp>
      <p:sp>
        <p:nvSpPr>
          <p:cNvPr id="8" name="Text Placeholder 3">
            <a:extLst>
              <a:ext uri="{FF2B5EF4-FFF2-40B4-BE49-F238E27FC236}">
                <a16:creationId xmlns:a16="http://schemas.microsoft.com/office/drawing/2014/main" id="{94C72B9D-7D21-E514-D279-4E3E939FECF5}"/>
              </a:ext>
            </a:extLst>
          </p:cNvPr>
          <p:cNvSpPr>
            <a:spLocks noGrp="1"/>
          </p:cNvSpPr>
          <p:nvPr>
            <p:ph type="body" sz="quarter" idx="18" hasCustomPrompt="1"/>
          </p:nvPr>
        </p:nvSpPr>
        <p:spPr>
          <a:xfrm>
            <a:off x="796500" y="6139556"/>
            <a:ext cx="7528350" cy="365488"/>
          </a:xfrm>
          <a:prstGeom prst="rect">
            <a:avLst/>
          </a:prstGeom>
        </p:spPr>
        <p:txBody>
          <a:bodyPr lIns="0" tIns="0" rIns="0" bIns="0" anchor="b">
            <a:noAutofit/>
          </a:bodyPr>
          <a:lstStyle>
            <a:lvl1pPr marL="0" indent="0" algn="r">
              <a:lnSpc>
                <a:spcPct val="80000"/>
              </a:lnSpc>
              <a:spcBef>
                <a:spcPts val="0"/>
              </a:spcBef>
              <a:buNone/>
              <a:defRPr sz="2400" b="0">
                <a:solidFill>
                  <a:schemeClr val="tx1"/>
                </a:solidFill>
              </a:defRPr>
            </a:lvl1pPr>
            <a:lvl2pPr marL="609539" indent="0" algn="r">
              <a:buNone/>
              <a:defRPr sz="2000"/>
            </a:lvl2pPr>
            <a:lvl3pPr marL="1219078" indent="0" algn="r">
              <a:buNone/>
              <a:defRPr sz="2000"/>
            </a:lvl3pPr>
            <a:lvl4pPr marL="1828618" indent="0" algn="r">
              <a:buNone/>
              <a:defRPr sz="2000"/>
            </a:lvl4pPr>
            <a:lvl5pPr marL="2438158" indent="0" algn="r">
              <a:buNone/>
              <a:defRPr sz="2000"/>
            </a:lvl5pPr>
          </a:lstStyle>
          <a:p>
            <a:pPr lvl="0"/>
            <a:r>
              <a:rPr lang="en-GB"/>
              <a:t>&lt;Notes&gt;</a:t>
            </a:r>
          </a:p>
        </p:txBody>
      </p:sp>
      <p:sp>
        <p:nvSpPr>
          <p:cNvPr id="9" name="SlideNumber">
            <a:extLst>
              <a:ext uri="{FF2B5EF4-FFF2-40B4-BE49-F238E27FC236}">
                <a16:creationId xmlns:a16="http://schemas.microsoft.com/office/drawing/2014/main" id="{A2C06FE3-336B-A93C-2F57-69192AC00CA6}"/>
              </a:ext>
            </a:extLst>
          </p:cNvPr>
          <p:cNvSpPr>
            <a:spLocks noGrp="1"/>
          </p:cNvSpPr>
          <p:nvPr>
            <p:ph type="sldNum" sz="quarter" idx="4"/>
          </p:nvPr>
        </p:nvSpPr>
        <p:spPr>
          <a:xfrm>
            <a:off x="276858" y="6356330"/>
            <a:ext cx="270000" cy="138499"/>
          </a:xfrm>
          <a:prstGeom prst="rect">
            <a:avLst/>
          </a:prstGeom>
        </p:spPr>
        <p:txBody>
          <a:bodyPr vert="horz" lIns="0" tIns="0" rIns="0" bIns="0" rtlCol="0" anchor="b"/>
          <a:lstStyle>
            <a:lvl1pPr algn="l" fontAlgn="auto">
              <a:spcBef>
                <a:spcPts val="0"/>
              </a:spcBef>
              <a:spcAft>
                <a:spcPts val="0"/>
              </a:spcAft>
              <a:defRPr sz="900" b="1" baseline="0" smtClean="0">
                <a:solidFill>
                  <a:schemeClr val="tx1"/>
                </a:solidFill>
                <a:latin typeface="+mn-lt"/>
                <a:cs typeface="Arial" panose="020B0604020202020204" pitchFamily="34" charset="0"/>
              </a:defRPr>
            </a:lvl1pPr>
          </a:lstStyle>
          <a:p>
            <a:fld id="{9E8169F0-646E-455B-AF5A-6D6C02EAEAF6}" type="slidenum">
              <a:rPr lang="en-GB" noProof="1" smtClean="0"/>
              <a:pPr/>
              <a:t>‹N›</a:t>
            </a:fld>
            <a:endParaRPr lang="en-GB" noProof="1"/>
          </a:p>
        </p:txBody>
      </p:sp>
      <p:sp>
        <p:nvSpPr>
          <p:cNvPr id="7" name="Text Placeholder 3">
            <a:extLst>
              <a:ext uri="{FF2B5EF4-FFF2-40B4-BE49-F238E27FC236}">
                <a16:creationId xmlns:a16="http://schemas.microsoft.com/office/drawing/2014/main" id="{C32E78D1-6A23-4BBC-AB1F-30F14EA1E559}"/>
              </a:ext>
            </a:extLst>
          </p:cNvPr>
          <p:cNvSpPr>
            <a:spLocks noGrp="1"/>
          </p:cNvSpPr>
          <p:nvPr>
            <p:ph type="body" sz="quarter" idx="19" hasCustomPrompt="1"/>
          </p:nvPr>
        </p:nvSpPr>
        <p:spPr>
          <a:xfrm>
            <a:off x="294063" y="5567864"/>
            <a:ext cx="7528350" cy="365488"/>
          </a:xfrm>
          <a:prstGeom prst="rect">
            <a:avLst/>
          </a:prstGeom>
        </p:spPr>
        <p:txBody>
          <a:bodyPr lIns="0" tIns="0" rIns="0" bIns="0" anchor="b">
            <a:noAutofit/>
          </a:bodyPr>
          <a:lstStyle>
            <a:lvl1pPr marL="0" indent="0" algn="l">
              <a:lnSpc>
                <a:spcPct val="90000"/>
              </a:lnSpc>
              <a:spcBef>
                <a:spcPts val="0"/>
              </a:spcBef>
              <a:buNone/>
              <a:defRPr sz="900" b="0">
                <a:solidFill>
                  <a:schemeClr val="accent2"/>
                </a:solidFill>
              </a:defRPr>
            </a:lvl1pPr>
            <a:lvl2pPr marL="609539" indent="0" algn="r">
              <a:buNone/>
              <a:defRPr sz="2000"/>
            </a:lvl2pPr>
            <a:lvl3pPr marL="1219078" indent="0" algn="r">
              <a:buNone/>
              <a:defRPr sz="2000"/>
            </a:lvl3pPr>
            <a:lvl4pPr marL="1828618" indent="0" algn="r">
              <a:buNone/>
              <a:defRPr sz="2000"/>
            </a:lvl4pPr>
            <a:lvl5pPr marL="2438158" indent="0" algn="r">
              <a:buNone/>
              <a:defRPr sz="2000"/>
            </a:lvl5pPr>
          </a:lstStyle>
          <a:p>
            <a:pPr lvl="0"/>
            <a:r>
              <a:rPr lang="en-GB"/>
              <a:t>&lt;Notes&gt;</a:t>
            </a:r>
          </a:p>
        </p:txBody>
      </p:sp>
    </p:spTree>
    <p:extLst>
      <p:ext uri="{BB962C8B-B14F-4D97-AF65-F5344CB8AC3E}">
        <p14:creationId xmlns:p14="http://schemas.microsoft.com/office/powerpoint/2010/main" val="1675013984"/>
      </p:ext>
    </p:extLst>
  </p:cSld>
  <p:clrMapOvr>
    <a:masterClrMapping/>
  </p:clrMapOvr>
  <p:extLst>
    <p:ext uri="{DCECCB84-F9BA-43D5-87BE-67443E8EF086}">
      <p15:sldGuideLst xmlns:p15="http://schemas.microsoft.com/office/powerpoint/2012/main">
        <p15:guide id="1" orient="horz" pos="407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05236"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21"/>
            <a:ext cx="7148108" cy="496329"/>
          </a:xfrm>
        </p:spPr>
        <p:txBody>
          <a:bodyPr anchor="b">
            <a:noAutofit/>
          </a:bodyPr>
          <a:lstStyle>
            <a:lvl1pPr marL="476227" indent="-476227">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1"/>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3" lvl="0" indent="-235183"/>
            <a:r>
              <a:rPr lang="en-GB"/>
              <a:t>&lt;Section title&gt;</a:t>
            </a:r>
            <a:endParaRPr lang="en-US"/>
          </a:p>
        </p:txBody>
      </p:sp>
      <p:sp>
        <p:nvSpPr>
          <p:cNvPr id="12" name="SlideNumber">
            <a:extLst>
              <a:ext uri="{FF2B5EF4-FFF2-40B4-BE49-F238E27FC236}">
                <a16:creationId xmlns:a16="http://schemas.microsoft.com/office/drawing/2014/main" id="{B5FCB00A-1DFA-4F86-911B-F6DFAFA4D90B}"/>
              </a:ext>
            </a:extLst>
          </p:cNvPr>
          <p:cNvSpPr txBox="1">
            <a:spLocks/>
          </p:cNvSpPr>
          <p:nvPr userDrawn="1"/>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85256813"/>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ntent 1">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15865"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6" name="Content Placeholder 2">
            <a:extLst>
              <a:ext uri="{FF2B5EF4-FFF2-40B4-BE49-F238E27FC236}">
                <a16:creationId xmlns:a16="http://schemas.microsoft.com/office/drawing/2014/main" id="{7FF24D8C-B08E-774C-A129-3155A162F17F}"/>
              </a:ext>
            </a:extLst>
          </p:cNvPr>
          <p:cNvSpPr>
            <a:spLocks noGrp="1"/>
          </p:cNvSpPr>
          <p:nvPr>
            <p:ph sz="quarter" idx="18" hasCustomPrompt="1"/>
          </p:nvPr>
        </p:nvSpPr>
        <p:spPr>
          <a:xfrm>
            <a:off x="251999" y="1410744"/>
            <a:ext cx="8640001" cy="4416000"/>
          </a:xfrm>
        </p:spPr>
        <p:txBody>
          <a:bodyPr vert="horz" lIns="0" tIns="0" rIns="0" bIns="0" rtlCol="0">
            <a:noAutofit/>
          </a:bodyPr>
          <a:lstStyle>
            <a:lvl1pPr>
              <a:defRPr lang="en-GB" noProof="0" dirty="0" smtClean="0"/>
            </a:lvl1pPr>
            <a:lvl2pPr>
              <a:defRPr lang="en-GB" noProof="0" dirty="0" smtClean="0"/>
            </a:lvl2pPr>
            <a:lvl3pPr>
              <a:spcBef>
                <a:spcPts val="800"/>
              </a:spcBef>
              <a:defRPr lang="en-GB" noProof="0" dirty="0" smtClean="0"/>
            </a:lvl3pPr>
            <a:lvl4pPr>
              <a:defRPr lang="en-GB" noProof="0" dirty="0" smtClean="0"/>
            </a:lvl4pPr>
            <a:lvl5pPr>
              <a:defRPr lang="en-GB" noProof="0" dirty="0" smtClean="0"/>
            </a:lvl5pPr>
            <a:lvl6pPr>
              <a:defRPr lang="en-GB" noProof="0" dirty="0"/>
            </a:lvl6pPr>
            <a:lvl7pPr>
              <a:defRPr lang="en-GB" noProof="0" dirty="0" smtClean="0"/>
            </a:lvl7pPr>
            <a:lvl8pPr>
              <a:defRPr lang="en-GB" noProof="0" dirty="0" smtClean="0"/>
            </a:lvl8pPr>
            <a:lvl9pPr>
              <a:defRPr lang="en-GB" noProof="0" dirty="0" smtClean="0"/>
            </a:lvl9pPr>
          </a:lstStyle>
          <a:p>
            <a:pPr lvl="0"/>
            <a:r>
              <a:rPr lang="en-GB" noProof="0" dirty="0"/>
              <a:t>&lt;Heading (16pt)&gt;</a:t>
            </a:r>
          </a:p>
          <a:p>
            <a:pPr lvl="1"/>
            <a:r>
              <a:rPr lang="en-GB" noProof="0" dirty="0"/>
              <a:t>&lt;Subheading (14pt)&gt;</a:t>
            </a:r>
          </a:p>
          <a:p>
            <a:pPr lvl="2"/>
            <a:r>
              <a:rPr lang="en-GB" noProof="0" dirty="0"/>
              <a:t>&lt;Normal (14pt)&gt;</a:t>
            </a:r>
          </a:p>
          <a:p>
            <a:pPr lvl="3"/>
            <a:r>
              <a:rPr lang="en-GB" noProof="0" dirty="0"/>
              <a:t>&lt;Bullet 1 (14pt)&gt;</a:t>
            </a:r>
          </a:p>
          <a:p>
            <a:pPr lvl="4"/>
            <a:r>
              <a:rPr lang="en-GB" noProof="0" dirty="0"/>
              <a:t>&lt;Bullet 2 (14pt)&gt;</a:t>
            </a:r>
          </a:p>
          <a:p>
            <a:pPr lvl="5"/>
            <a:r>
              <a:rPr lang="en-GB" noProof="0" dirty="0"/>
              <a:t>&lt;Bullet 3 (14pt)&gt;</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1"/>
            <a:ext cx="8640000" cy="492443"/>
          </a:xfrm>
        </p:spPr>
        <p:txBody>
          <a:bodyPr/>
          <a:lstStyle>
            <a:lvl1pPr>
              <a:defRPr/>
            </a:lvl1pPr>
          </a:lstStyle>
          <a:p>
            <a:r>
              <a:rPr lang="en-GB" noProof="0"/>
              <a:t>&lt;Page title&gt;</a:t>
            </a:r>
          </a:p>
        </p:txBody>
      </p:sp>
      <p:sp>
        <p:nvSpPr>
          <p:cNvPr id="28" name="Text Placeholder 5">
            <a:extLst>
              <a:ext uri="{FF2B5EF4-FFF2-40B4-BE49-F238E27FC236}">
                <a16:creationId xmlns:a16="http://schemas.microsoft.com/office/drawing/2014/main" id="{37DEC77E-57C3-B440-843D-A97D1A3642B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9" lvl="0" indent="-235189"/>
            <a:r>
              <a:rPr lang="en-GB" dirty="0"/>
              <a:t>&lt;Section title&gt;</a:t>
            </a:r>
            <a:endParaRPr lang="en-US" dirty="0"/>
          </a:p>
        </p:txBody>
      </p:sp>
      <p:sp>
        <p:nvSpPr>
          <p:cNvPr id="13" name="SlideNumber">
            <a:extLst>
              <a:ext uri="{FF2B5EF4-FFF2-40B4-BE49-F238E27FC236}">
                <a16:creationId xmlns:a16="http://schemas.microsoft.com/office/drawing/2014/main" id="{115F3095-660A-44A2-A78A-7319F6797225}"/>
              </a:ext>
            </a:extLst>
          </p:cNvPr>
          <p:cNvSpPr txBox="1">
            <a:spLocks/>
          </p:cNvSpPr>
          <p:nvPr userDrawn="1"/>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19" name="Text Placeholder 6">
            <a:extLst>
              <a:ext uri="{FF2B5EF4-FFF2-40B4-BE49-F238E27FC236}">
                <a16:creationId xmlns:a16="http://schemas.microsoft.com/office/drawing/2014/main" id="{01C3D501-63C0-4938-9F50-D2D90080A2BF}"/>
              </a:ext>
            </a:extLst>
          </p:cNvPr>
          <p:cNvSpPr>
            <a:spLocks noGrp="1"/>
          </p:cNvSpPr>
          <p:nvPr>
            <p:ph type="body" sz="quarter" idx="15" hasCustomPrompt="1"/>
          </p:nvPr>
        </p:nvSpPr>
        <p:spPr>
          <a:xfrm>
            <a:off x="252001" y="5827200"/>
            <a:ext cx="7148108" cy="448848"/>
          </a:xfrm>
        </p:spPr>
        <p:txBody>
          <a:bodyPr anchor="b">
            <a:noAutofit/>
          </a:bodyPr>
          <a:lstStyle>
            <a:lvl1pPr marL="476239" indent="-476239">
              <a:spcBef>
                <a:spcPts val="0"/>
              </a:spcBef>
              <a:spcAft>
                <a:spcPts val="0"/>
              </a:spcAft>
              <a:buNone/>
              <a:tabLst/>
              <a:defRPr sz="1067" b="0">
                <a:solidFill>
                  <a:schemeClr val="tx2"/>
                </a:solidFill>
              </a:defRPr>
            </a:lvl1pPr>
            <a:lvl2pPr>
              <a:defRPr sz="1067"/>
            </a:lvl2pPr>
            <a:lvl3pPr>
              <a:defRPr sz="1067"/>
            </a:lvl3pPr>
            <a:lvl4pPr>
              <a:defRPr sz="1067"/>
            </a:lvl4pPr>
            <a:lvl5pPr>
              <a:defRPr sz="1067"/>
            </a:lvl5pPr>
          </a:lstStyle>
          <a:p>
            <a:pPr lvl="0"/>
            <a:r>
              <a:rPr lang="en-GB" dirty="0"/>
              <a:t>Source:	XYZ</a:t>
            </a:r>
          </a:p>
          <a:p>
            <a:pPr lvl="0"/>
            <a:r>
              <a:rPr lang="en-US" dirty="0"/>
              <a:t>Notes:	(1) XYZ</a:t>
            </a:r>
          </a:p>
        </p:txBody>
      </p:sp>
    </p:spTree>
    <p:extLst>
      <p:ext uri="{BB962C8B-B14F-4D97-AF65-F5344CB8AC3E}">
        <p14:creationId xmlns:p14="http://schemas.microsoft.com/office/powerpoint/2010/main" val="281613020"/>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Vuota">
    <p:spTree>
      <p:nvGrpSpPr>
        <p:cNvPr id="1" name=""/>
        <p:cNvGrpSpPr/>
        <p:nvPr/>
      </p:nvGrpSpPr>
      <p:grpSpPr>
        <a:xfrm>
          <a:off x="0" y="0"/>
          <a:ext cx="0" cy="0"/>
          <a:chOff x="0" y="0"/>
          <a:chExt cx="0" cy="0"/>
        </a:xfrm>
      </p:grpSpPr>
      <p:sp>
        <p:nvSpPr>
          <p:cNvPr id="7" name="LegalEntity">
            <a:extLst>
              <a:ext uri="{FF2B5EF4-FFF2-40B4-BE49-F238E27FC236}">
                <a16:creationId xmlns:a16="http://schemas.microsoft.com/office/drawing/2014/main" id="{CF7C0B54-CA3B-40E4-821F-5194AF2EF1A4}"/>
              </a:ext>
            </a:extLst>
          </p:cNvPr>
          <p:cNvSpPr>
            <a:spLocks noGrp="1"/>
          </p:cNvSpPr>
          <p:nvPr>
            <p:ph type="body" sz="quarter" idx="17"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3" name="SlideNumber">
            <a:extLst>
              <a:ext uri="{FF2B5EF4-FFF2-40B4-BE49-F238E27FC236}">
                <a16:creationId xmlns:a16="http://schemas.microsoft.com/office/drawing/2014/main" id="{78C13DC6-F346-4B23-8734-B84B5F9665A1}"/>
              </a:ext>
            </a:extLst>
          </p:cNvPr>
          <p:cNvSpPr>
            <a:spLocks noGrp="1"/>
          </p:cNvSpPr>
          <p:nvPr>
            <p:ph type="sldNum" sz="quarter" idx="10"/>
          </p:nvPr>
        </p:nvSpPr>
        <p:spPr>
          <a:xfrm>
            <a:off x="252000" y="6480000"/>
            <a:ext cx="180000" cy="168000"/>
          </a:xfrm>
          <a:prstGeom prst="rect">
            <a:avLst/>
          </a:prstGeom>
        </p:spPr>
        <p:txBody>
          <a:bodyPr/>
          <a:lstStyle/>
          <a:p>
            <a:fld id="{B22CF112-F857-4DC5-9E7A-1BC5DC30C86B}" type="slidenum">
              <a:rPr lang="de-DE" smtClean="0"/>
              <a:pPr/>
              <a:t>‹N›</a:t>
            </a:fld>
            <a:endParaRPr lang="de-DE"/>
          </a:p>
        </p:txBody>
      </p:sp>
      <p:sp>
        <p:nvSpPr>
          <p:cNvPr id="4" name="SourceNotes">
            <a:extLst>
              <a:ext uri="{FF2B5EF4-FFF2-40B4-BE49-F238E27FC236}">
                <a16:creationId xmlns:a16="http://schemas.microsoft.com/office/drawing/2014/main" id="{A604C837-00F8-4240-9C59-EC39A537F741}"/>
              </a:ext>
            </a:extLst>
          </p:cNvPr>
          <p:cNvSpPr>
            <a:spLocks noGrp="1"/>
          </p:cNvSpPr>
          <p:nvPr>
            <p:ph type="body" sz="quarter" idx="11"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5" name="PageTitle">
            <a:extLst>
              <a:ext uri="{FF2B5EF4-FFF2-40B4-BE49-F238E27FC236}">
                <a16:creationId xmlns:a16="http://schemas.microsoft.com/office/drawing/2014/main" id="{1F41B251-4C1F-4C44-A64B-049674666274}"/>
              </a:ext>
            </a:extLst>
          </p:cNvPr>
          <p:cNvSpPr>
            <a:spLocks noGrp="1"/>
          </p:cNvSpPr>
          <p:nvPr>
            <p:ph type="title" hasCustomPrompt="1"/>
          </p:nvPr>
        </p:nvSpPr>
        <p:spPr bwMode="gray">
          <a:xfrm>
            <a:off x="252000" y="492887"/>
            <a:ext cx="8640000" cy="387286"/>
          </a:xfrm>
          <a:prstGeom prst="rect">
            <a:avLst/>
          </a:prstGeom>
        </p:spPr>
        <p:txBody>
          <a:bodyPr vert="horz" lIns="0" tIns="0" rIns="0" bIns="0" rtlCol="0" anchor="b">
            <a:spAutoFit/>
          </a:bodyPr>
          <a:lstStyle>
            <a:lvl1pPr>
              <a:defRPr kumimoji="0" lang="de-DE" i="0" u="none" strike="noStrike" cap="none" spc="0" normalizeH="0" baseline="0" dirty="0">
                <a:ln>
                  <a:noFill/>
                </a:ln>
                <a:solidFill>
                  <a:srgbClr val="FFFFFF"/>
                </a:solidFill>
                <a:effectLst/>
                <a:uLnTx/>
                <a:uFillTx/>
                <a:latin typeface="+mj-lt"/>
              </a:defRPr>
            </a:lvl1pPr>
          </a:lstStyle>
          <a:p>
            <a:pPr marL="0" marR="0" lvl="0" indent="0" defTabSz="1219170" latinLnBrk="0">
              <a:lnSpc>
                <a:spcPts val="2933"/>
              </a:lnSpc>
              <a:buClrTx/>
              <a:buSzTx/>
              <a:buFontTx/>
              <a:buNone/>
              <a:tabLst/>
            </a:pPr>
            <a:r>
              <a:rPr lang="en-US"/>
              <a:t>&lt; Page title&gt;</a:t>
            </a:r>
            <a:endParaRPr lang="de-DE"/>
          </a:p>
        </p:txBody>
      </p:sp>
      <p:sp>
        <p:nvSpPr>
          <p:cNvPr id="6" name="SectionTitle">
            <a:extLst>
              <a:ext uri="{FF2B5EF4-FFF2-40B4-BE49-F238E27FC236}">
                <a16:creationId xmlns:a16="http://schemas.microsoft.com/office/drawing/2014/main" id="{DD52A70A-9382-4C6D-8D5B-5065993805AC}"/>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1763463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Content 1">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15865"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6" name="Content Placeholder 2">
            <a:extLst>
              <a:ext uri="{FF2B5EF4-FFF2-40B4-BE49-F238E27FC236}">
                <a16:creationId xmlns:a16="http://schemas.microsoft.com/office/drawing/2014/main" id="{7FF24D8C-B08E-774C-A129-3155A162F17F}"/>
              </a:ext>
            </a:extLst>
          </p:cNvPr>
          <p:cNvSpPr>
            <a:spLocks noGrp="1"/>
          </p:cNvSpPr>
          <p:nvPr>
            <p:ph sz="quarter" idx="18" hasCustomPrompt="1"/>
          </p:nvPr>
        </p:nvSpPr>
        <p:spPr>
          <a:xfrm>
            <a:off x="251999" y="1410747"/>
            <a:ext cx="8280000" cy="4369871"/>
          </a:xfrm>
        </p:spPr>
        <p:txBody>
          <a:bodyPr vert="horz" lIns="0" tIns="0" rIns="0" bIns="0" rtlCol="0">
            <a:noAutofit/>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smtClean="0"/>
            </a:lvl5pPr>
            <a:lvl6pPr>
              <a:defRPr lang="en-GB" noProof="0" dirty="0"/>
            </a:lvl6pPr>
            <a:lvl7pPr>
              <a:defRPr lang="en-GB" noProof="0" dirty="0" smtClean="0"/>
            </a:lvl7pPr>
            <a:lvl8pPr>
              <a:defRPr lang="en-GB" noProof="0" dirty="0" smtClean="0"/>
            </a:lvl8pPr>
            <a:lvl9pPr>
              <a:defRPr lang="en-GB" noProof="0" dirty="0" smtClean="0"/>
            </a:lvl9pPr>
          </a:lstStyle>
          <a:p>
            <a:pPr lvl="0"/>
            <a:r>
              <a:rPr lang="en-GB" noProof="0"/>
              <a:t>&lt;Heading (18pt)&gt;</a:t>
            </a:r>
          </a:p>
          <a:p>
            <a:pPr lvl="1"/>
            <a:r>
              <a:rPr lang="en-GB" noProof="0"/>
              <a:t>&lt;Subheading (14pt)&gt;</a:t>
            </a:r>
          </a:p>
          <a:p>
            <a:pPr lvl="2"/>
            <a:r>
              <a:rPr lang="en-GB" noProof="0"/>
              <a:t>&lt;Normal (14pt)&gt;</a:t>
            </a:r>
          </a:p>
          <a:p>
            <a:pPr lvl="3"/>
            <a:r>
              <a:rPr lang="en-GB" noProof="0"/>
              <a:t>&lt;Bullet 1 (14pt)&gt;</a:t>
            </a:r>
          </a:p>
          <a:p>
            <a:pPr lvl="4"/>
            <a:r>
              <a:rPr lang="en-GB" noProof="0"/>
              <a:t>&lt;Bullet 2 (14pt)&gt;</a:t>
            </a:r>
          </a:p>
          <a:p>
            <a:pPr lvl="5"/>
            <a:r>
              <a:rPr lang="en-GB" noProof="0"/>
              <a:t>&lt;Bullet 3 (14pt)&gt;</a:t>
            </a:r>
          </a:p>
          <a:p>
            <a:pPr lvl="6"/>
            <a:r>
              <a:rPr lang="en-GB" noProof="0"/>
              <a:t>Reduced Normal (11pt)</a:t>
            </a:r>
          </a:p>
          <a:p>
            <a:pPr lvl="7"/>
            <a:r>
              <a:rPr lang="en-GB" noProof="0"/>
              <a:t>&lt;Tick (14pt)&gt;</a:t>
            </a:r>
          </a:p>
          <a:p>
            <a:pPr lvl="8"/>
            <a:r>
              <a:rPr lang="en-GB" noProof="0"/>
              <a:t>&lt;Cross (14pt)&gt;</a:t>
            </a:r>
          </a:p>
          <a:p>
            <a:pPr lvl="5"/>
            <a:endParaRPr lang="en-GB" noProof="0"/>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21"/>
            <a:ext cx="7148108" cy="496329"/>
          </a:xfrm>
        </p:spPr>
        <p:txBody>
          <a:bodyPr anchor="b">
            <a:noAutofit/>
          </a:bodyPr>
          <a:lstStyle>
            <a:lvl1pPr marL="476227" indent="-476227">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0"/>
            <a:ext cx="8640000" cy="492443"/>
          </a:xfrm>
        </p:spPr>
        <p:txBody>
          <a:bodyPr/>
          <a:lstStyle>
            <a:lvl1pPr>
              <a:defRPr/>
            </a:lvl1pPr>
          </a:lstStyle>
          <a:p>
            <a:r>
              <a:rPr lang="en-GB" noProof="0"/>
              <a:t>&lt;Page title&gt;</a:t>
            </a:r>
          </a:p>
        </p:txBody>
      </p:sp>
      <p:sp>
        <p:nvSpPr>
          <p:cNvPr id="14" name="Text Placeholder 4">
            <a:extLst>
              <a:ext uri="{FF2B5EF4-FFF2-40B4-BE49-F238E27FC236}">
                <a16:creationId xmlns:a16="http://schemas.microsoft.com/office/drawing/2014/main" id="{3E6EC389-DC61-754D-9086-472A7807D728}"/>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145D10E8-77B8-F841-A524-5AA58AA3FE74}"/>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759B0678-90AF-D841-A838-3D11B68A7A73}"/>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E14FF60A-7D44-FA49-9B2A-BAD89D5CB7E8}"/>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4">
            <a:extLst>
              <a:ext uri="{FF2B5EF4-FFF2-40B4-BE49-F238E27FC236}">
                <a16:creationId xmlns:a16="http://schemas.microsoft.com/office/drawing/2014/main" id="{4B33F6EB-7496-FE40-BCC6-037094D1205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8" name="Text Placeholder 5">
            <a:extLst>
              <a:ext uri="{FF2B5EF4-FFF2-40B4-BE49-F238E27FC236}">
                <a16:creationId xmlns:a16="http://schemas.microsoft.com/office/drawing/2014/main" id="{37DEC77E-57C3-B440-843D-A97D1A3642B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3" lvl="0" indent="-235183"/>
            <a:r>
              <a:rPr lang="en-GB"/>
              <a:t>&lt;Section title&gt;</a:t>
            </a:r>
            <a:endParaRPr lang="en-US"/>
          </a:p>
        </p:txBody>
      </p:sp>
      <p:sp>
        <p:nvSpPr>
          <p:cNvPr id="13" name="SlideNumber">
            <a:extLst>
              <a:ext uri="{FF2B5EF4-FFF2-40B4-BE49-F238E27FC236}">
                <a16:creationId xmlns:a16="http://schemas.microsoft.com/office/drawing/2014/main" id="{115F3095-660A-44A2-A78A-7319F6797225}"/>
              </a:ext>
            </a:extLst>
          </p:cNvPr>
          <p:cNvSpPr txBox="1">
            <a:spLocks/>
          </p:cNvSpPr>
          <p:nvPr userDrawn="1"/>
        </p:nvSpPr>
        <p:spPr>
          <a:xfrm>
            <a:off x="252000" y="6473203"/>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2211007626"/>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LegalEntity">
            <a:extLst>
              <a:ext uri="{FF2B5EF4-FFF2-40B4-BE49-F238E27FC236}">
                <a16:creationId xmlns:a16="http://schemas.microsoft.com/office/drawing/2014/main" id="{B92E2003-78F9-4785-9039-4BF25B7170C7}"/>
              </a:ext>
            </a:extLst>
          </p:cNvPr>
          <p:cNvSpPr>
            <a:spLocks noGrp="1"/>
          </p:cNvSpPr>
          <p:nvPr>
            <p:ph type="body" sz="quarter" idx="18"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4" name="SlideNumber">
            <a:extLst>
              <a:ext uri="{FF2B5EF4-FFF2-40B4-BE49-F238E27FC236}">
                <a16:creationId xmlns:a16="http://schemas.microsoft.com/office/drawing/2014/main" id="{1884A067-2C1A-4963-A5B6-1DDC52781F0D}"/>
              </a:ext>
            </a:extLst>
          </p:cNvPr>
          <p:cNvSpPr>
            <a:spLocks noGrp="1"/>
          </p:cNvSpPr>
          <p:nvPr>
            <p:ph type="sldNum" sz="quarter" idx="11"/>
          </p:nvPr>
        </p:nvSpPr>
        <p:spPr/>
        <p:txBody>
          <a:bodyPr/>
          <a:lstStyle/>
          <a:p>
            <a:fld id="{A16BCC70-F889-4DE4-937F-6D2CDDA6874B}" type="slidenum">
              <a:rPr lang="de-DE" smtClean="0"/>
              <a:pPr/>
              <a:t>‹N›</a:t>
            </a:fld>
            <a:endParaRPr lang="de-DE"/>
          </a:p>
        </p:txBody>
      </p:sp>
      <p:sp>
        <p:nvSpPr>
          <p:cNvPr id="5" name="SourceNotes">
            <a:extLst>
              <a:ext uri="{FF2B5EF4-FFF2-40B4-BE49-F238E27FC236}">
                <a16:creationId xmlns:a16="http://schemas.microsoft.com/office/drawing/2014/main" id="{14D5E4D4-CFE8-41BB-B394-CD63B0CEB1A4}"/>
              </a:ext>
            </a:extLst>
          </p:cNvPr>
          <p:cNvSpPr>
            <a:spLocks noGrp="1"/>
          </p:cNvSpPr>
          <p:nvPr>
            <p:ph type="body" sz="quarter" idx="17"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12" name="ContentColumn2">
            <a:extLst>
              <a:ext uri="{FF2B5EF4-FFF2-40B4-BE49-F238E27FC236}">
                <a16:creationId xmlns:a16="http://schemas.microsoft.com/office/drawing/2014/main" id="{B9469784-F33B-4515-B773-E54FE499DA74}"/>
              </a:ext>
            </a:extLst>
          </p:cNvPr>
          <p:cNvSpPr>
            <a:spLocks noGrp="1"/>
          </p:cNvSpPr>
          <p:nvPr>
            <p:ph sz="quarter" idx="20" hasCustomPrompt="1"/>
          </p:nvPr>
        </p:nvSpPr>
        <p:spPr>
          <a:xfrm>
            <a:off x="4716000" y="1401600"/>
            <a:ext cx="4176000" cy="4416000"/>
          </a:xfrm>
        </p:spPr>
        <p:txBody>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10" name="ContentColumn1">
            <a:extLst>
              <a:ext uri="{FF2B5EF4-FFF2-40B4-BE49-F238E27FC236}">
                <a16:creationId xmlns:a16="http://schemas.microsoft.com/office/drawing/2014/main" id="{CE10E7B7-60FA-4B77-9C90-140382268C2B}"/>
              </a:ext>
            </a:extLst>
          </p:cNvPr>
          <p:cNvSpPr>
            <a:spLocks noGrp="1"/>
          </p:cNvSpPr>
          <p:nvPr>
            <p:ph sz="quarter" idx="19" hasCustomPrompt="1"/>
          </p:nvPr>
        </p:nvSpPr>
        <p:spPr>
          <a:xfrm>
            <a:off x="252413" y="1401600"/>
            <a:ext cx="4032000" cy="4416000"/>
          </a:xfrm>
        </p:spPr>
        <p:txBody>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2" name="PageTitle">
            <a:extLst>
              <a:ext uri="{FF2B5EF4-FFF2-40B4-BE49-F238E27FC236}">
                <a16:creationId xmlns:a16="http://schemas.microsoft.com/office/drawing/2014/main" id="{A7A55EFA-0CF9-49EF-AFC3-3FFB57974D16}"/>
              </a:ext>
            </a:extLst>
          </p:cNvPr>
          <p:cNvSpPr>
            <a:spLocks noGrp="1"/>
          </p:cNvSpPr>
          <p:nvPr>
            <p:ph type="title" hasCustomPrompt="1"/>
          </p:nvPr>
        </p:nvSpPr>
        <p:spPr>
          <a:xfrm>
            <a:off x="252000" y="385958"/>
            <a:ext cx="8640000" cy="492443"/>
          </a:xfrm>
        </p:spPr>
        <p:txBody>
          <a:bodyPr/>
          <a:lstStyle/>
          <a:p>
            <a:r>
              <a:rPr lang="en-US"/>
              <a:t>&lt; Page title&gt;</a:t>
            </a:r>
            <a:endParaRPr lang="de-DE"/>
          </a:p>
        </p:txBody>
      </p:sp>
      <p:sp>
        <p:nvSpPr>
          <p:cNvPr id="8" name="SectionTitle">
            <a:extLst>
              <a:ext uri="{FF2B5EF4-FFF2-40B4-BE49-F238E27FC236}">
                <a16:creationId xmlns:a16="http://schemas.microsoft.com/office/drawing/2014/main" id="{419E9C7E-E520-4FA5-B460-7F895E428BF0}"/>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2222448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505236" y="6473200"/>
            <a:ext cx="2519362" cy="148800"/>
          </a:xfrm>
          <a:noFill/>
        </p:spPr>
        <p:txBody>
          <a:bodyPr vert="horz" wrap="square" lIns="0" tIns="0" rIns="0" bIns="0" rtlCol="0">
            <a:noAutofit/>
          </a:bodyPr>
          <a:lstStyle>
            <a:lvl1pPr>
              <a:defRPr lang="en-GB" sz="1200" b="0" i="0" noProof="0" dirty="0">
                <a:solidFill>
                  <a:schemeClr val="tx2"/>
                </a:solidFill>
                <a:effectLst/>
                <a:cs typeface="+mn-cs"/>
              </a:defRPr>
            </a:lvl1pPr>
          </a:lstStyle>
          <a:p>
            <a:pPr lvl="0"/>
            <a:r>
              <a:rPr lang="en-GB" noProof="0" dirty="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1" y="5780619"/>
            <a:ext cx="7148108" cy="496329"/>
          </a:xfrm>
        </p:spPr>
        <p:txBody>
          <a:bodyPr anchor="b">
            <a:noAutofit/>
          </a:bodyPr>
          <a:lstStyle>
            <a:lvl1pPr marL="476239" indent="-476239">
              <a:spcBef>
                <a:spcPts val="0"/>
              </a:spcBef>
              <a:spcAft>
                <a:spcPts val="0"/>
              </a:spcAft>
              <a:buNone/>
              <a:tabLst/>
              <a:defRPr sz="1200">
                <a:solidFill>
                  <a:schemeClr val="tx2"/>
                </a:solidFill>
              </a:defRPr>
            </a:lvl1pPr>
            <a:lvl2pPr>
              <a:defRPr sz="1067"/>
            </a:lvl2pPr>
            <a:lvl3pPr>
              <a:defRPr sz="1067"/>
            </a:lvl3pPr>
            <a:lvl4pPr>
              <a:defRPr sz="1067"/>
            </a:lvl4pPr>
            <a:lvl5pPr>
              <a:defRPr sz="1067"/>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1"/>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0"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69" y="813451"/>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39"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7"/>
            <a:ext cx="180000" cy="240000"/>
          </a:xfrm>
          <a:prstGeom prst="ellipse">
            <a:avLst/>
          </a:prstGeom>
          <a:solidFill>
            <a:schemeClr val="bg2"/>
          </a:solidFill>
          <a:ln>
            <a:noFill/>
          </a:ln>
        </p:spPr>
        <p:txBody>
          <a:bodyPr anchor="ctr"/>
          <a:lstStyle>
            <a:lvl1pPr algn="ctr">
              <a:defRPr sz="1067" b="1">
                <a:solidFill>
                  <a:schemeClr val="tx2"/>
                </a:solidFill>
              </a:defRPr>
            </a:lvl1pPr>
            <a:lvl2pPr>
              <a:defRPr sz="1067"/>
            </a:lvl2pPr>
            <a:lvl3pPr>
              <a:defRPr sz="1067"/>
            </a:lvl3pPr>
            <a:lvl4pPr>
              <a:defRPr sz="1067"/>
            </a:lvl4pPr>
            <a:lvl5pPr>
              <a:defRPr sz="1067"/>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0" y="116189"/>
            <a:ext cx="8280814" cy="336000"/>
          </a:xfrm>
        </p:spPr>
        <p:txBody>
          <a:bodyPr vert="horz" wrap="none" lIns="0" tIns="0" rIns="0" bIns="0" rtlCol="0">
            <a:noAutofit/>
          </a:bodyPr>
          <a:lstStyle>
            <a:lvl1pPr marL="0" indent="0">
              <a:buNone/>
              <a:defRPr lang="en-US" sz="2400" b="0" dirty="0" smtClean="0">
                <a:solidFill>
                  <a:schemeClr val="bg1"/>
                </a:solidFill>
              </a:defRPr>
            </a:lvl1pPr>
          </a:lstStyle>
          <a:p>
            <a:pPr marL="235189" lvl="0" indent="-235189"/>
            <a:r>
              <a:rPr lang="en-GB"/>
              <a:t>&lt;Section title&gt;</a:t>
            </a:r>
            <a:endParaRPr lang="en-US"/>
          </a:p>
        </p:txBody>
      </p:sp>
      <p:sp>
        <p:nvSpPr>
          <p:cNvPr id="12" name="SlideNumber">
            <a:extLst>
              <a:ext uri="{FF2B5EF4-FFF2-40B4-BE49-F238E27FC236}">
                <a16:creationId xmlns:a16="http://schemas.microsoft.com/office/drawing/2014/main" id="{B5FCB00A-1DFA-4F86-911B-F6DFAFA4D90B}"/>
              </a:ext>
            </a:extLst>
          </p:cNvPr>
          <p:cNvSpPr txBox="1">
            <a:spLocks/>
          </p:cNvSpPr>
          <p:nvPr userDrawn="1"/>
        </p:nvSpPr>
        <p:spPr>
          <a:xfrm>
            <a:off x="252000" y="6473202"/>
            <a:ext cx="270000" cy="166199"/>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200" noProof="1" smtClean="0">
                <a:solidFill>
                  <a:schemeClr val="tx2"/>
                </a:solidFill>
                <a:latin typeface="UniCredit (Body)"/>
              </a:rPr>
              <a:pPr lvl="0"/>
              <a:t>‹N›</a:t>
            </a:fld>
            <a:endParaRPr lang="en-GB" sz="1200" noProof="1">
              <a:solidFill>
                <a:schemeClr val="tx2"/>
              </a:solidFill>
              <a:latin typeface="UniCredit (Body)"/>
            </a:endParaRPr>
          </a:p>
        </p:txBody>
      </p:sp>
    </p:spTree>
    <p:extLst>
      <p:ext uri="{BB962C8B-B14F-4D97-AF65-F5344CB8AC3E}">
        <p14:creationId xmlns:p14="http://schemas.microsoft.com/office/powerpoint/2010/main" val="2846445395"/>
      </p:ext>
    </p:extLst>
  </p:cSld>
  <p:clrMapOvr>
    <a:masterClrMapping/>
  </p:clrMapOvr>
  <p:extLst>
    <p:ext uri="{DCECCB84-F9BA-43D5-87BE-67443E8EF086}">
      <p15:sldGuideLst xmlns:p15="http://schemas.microsoft.com/office/powerpoint/2012/main">
        <p15:guide id="3" orient="horz" pos="3117" userDrawn="1">
          <p15:clr>
            <a:srgbClr val="FBAE40"/>
          </p15:clr>
        </p15:guide>
        <p15:guide id="4" pos="216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611562" y="6473203"/>
            <a:ext cx="2519362" cy="148799"/>
          </a:xfrm>
          <a:noFill/>
        </p:spPr>
        <p:txBody>
          <a:bodyPr vert="horz" wrap="square" lIns="0" tIns="0" rIns="0" bIns="0" rtlCol="0">
            <a:noAutofit/>
          </a:bodyPr>
          <a:lstStyle>
            <a:lvl1pPr>
              <a:defRPr lang="en-GB" sz="1195"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userDrawn="1"/>
        </p:nvSpPr>
        <p:spPr>
          <a:xfrm>
            <a:off x="252000" y="6473202"/>
            <a:ext cx="270000" cy="165495"/>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195" noProof="1" smtClean="0">
                <a:solidFill>
                  <a:schemeClr val="tx2"/>
                </a:solidFill>
                <a:latin typeface="UniCredit (Body)"/>
              </a:rPr>
              <a:pPr lvl="0"/>
              <a:t>‹N›</a:t>
            </a:fld>
            <a:endParaRPr lang="en-GB" sz="1195"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3" y="5780621"/>
            <a:ext cx="7148108" cy="496329"/>
          </a:xfrm>
        </p:spPr>
        <p:txBody>
          <a:bodyPr anchor="b">
            <a:noAutofit/>
          </a:bodyPr>
          <a:lstStyle>
            <a:lvl1pPr marL="474179" indent="-474179">
              <a:spcBef>
                <a:spcPts val="0"/>
              </a:spcBef>
              <a:spcAft>
                <a:spcPts val="0"/>
              </a:spcAft>
              <a:buNone/>
              <a:tabLst/>
              <a:defRPr sz="1195">
                <a:solidFill>
                  <a:schemeClr val="tx2"/>
                </a:solidFill>
              </a:defRPr>
            </a:lvl1pPr>
            <a:lvl2pPr>
              <a:defRPr sz="1063"/>
            </a:lvl2pPr>
            <a:lvl3pPr>
              <a:defRPr sz="1063"/>
            </a:lvl3pPr>
            <a:lvl4pPr>
              <a:defRPr sz="1063"/>
            </a:lvl4pPr>
            <a:lvl5pPr>
              <a:defRPr sz="1063"/>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0"/>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1"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70"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40"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2" y="116191"/>
            <a:ext cx="8280815" cy="336000"/>
          </a:xfrm>
        </p:spPr>
        <p:txBody>
          <a:bodyPr vert="horz" wrap="none" lIns="0" tIns="0" rIns="0" bIns="0" rtlCol="0">
            <a:noAutofit/>
          </a:bodyPr>
          <a:lstStyle>
            <a:lvl1pPr marL="0" indent="0">
              <a:buNone/>
              <a:defRPr lang="en-US" sz="2391" b="0" dirty="0" smtClean="0">
                <a:solidFill>
                  <a:schemeClr val="bg1"/>
                </a:solidFill>
              </a:defRPr>
            </a:lvl1pPr>
          </a:lstStyle>
          <a:p>
            <a:pPr marL="234171" lvl="0" indent="-234171"/>
            <a:r>
              <a:rPr lang="en-GB"/>
              <a:t>&lt;Section title&gt;</a:t>
            </a:r>
            <a:endParaRPr lang="en-US"/>
          </a:p>
        </p:txBody>
      </p:sp>
    </p:spTree>
    <p:extLst>
      <p:ext uri="{BB962C8B-B14F-4D97-AF65-F5344CB8AC3E}">
        <p14:creationId xmlns:p14="http://schemas.microsoft.com/office/powerpoint/2010/main" val="1722859623"/>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16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15" name="LegalEntity">
            <a:extLst>
              <a:ext uri="{FF2B5EF4-FFF2-40B4-BE49-F238E27FC236}">
                <a16:creationId xmlns:a16="http://schemas.microsoft.com/office/drawing/2014/main" id="{E6856FBA-0A77-5844-9825-FEDB6EC5ED3C}"/>
              </a:ext>
            </a:extLst>
          </p:cNvPr>
          <p:cNvSpPr>
            <a:spLocks noGrp="1"/>
          </p:cNvSpPr>
          <p:nvPr>
            <p:ph type="body" sz="quarter" idx="14" hasCustomPrompt="1"/>
          </p:nvPr>
        </p:nvSpPr>
        <p:spPr>
          <a:xfrm>
            <a:off x="611562" y="6473203"/>
            <a:ext cx="2519362" cy="148799"/>
          </a:xfrm>
          <a:noFill/>
        </p:spPr>
        <p:txBody>
          <a:bodyPr vert="horz" wrap="square" lIns="0" tIns="0" rIns="0" bIns="0" rtlCol="0">
            <a:noAutofit/>
          </a:bodyPr>
          <a:lstStyle>
            <a:lvl1pPr>
              <a:defRPr lang="en-GB" sz="1195" b="0" i="0" noProof="0" dirty="0">
                <a:solidFill>
                  <a:schemeClr val="tx2"/>
                </a:solidFill>
                <a:effectLst/>
                <a:cs typeface="+mn-cs"/>
              </a:defRPr>
            </a:lvl1pPr>
          </a:lstStyle>
          <a:p>
            <a:pPr lvl="0"/>
            <a:r>
              <a:rPr lang="en-GB" noProof="0"/>
              <a:t>[Insert legal entity - classification level]</a:t>
            </a:r>
          </a:p>
        </p:txBody>
      </p:sp>
      <p:sp>
        <p:nvSpPr>
          <p:cNvPr id="16" name="SlideNumber">
            <a:extLst>
              <a:ext uri="{FF2B5EF4-FFF2-40B4-BE49-F238E27FC236}">
                <a16:creationId xmlns:a16="http://schemas.microsoft.com/office/drawing/2014/main" id="{AC142F3A-5120-BF4D-AD2C-77CD585B70D1}"/>
              </a:ext>
            </a:extLst>
          </p:cNvPr>
          <p:cNvSpPr txBox="1">
            <a:spLocks/>
          </p:cNvSpPr>
          <p:nvPr userDrawn="1"/>
        </p:nvSpPr>
        <p:spPr>
          <a:xfrm>
            <a:off x="252000" y="6473202"/>
            <a:ext cx="270000" cy="165495"/>
          </a:xfrm>
          <a:prstGeom prst="rect">
            <a:avLst/>
          </a:prstGeom>
          <a:noFill/>
        </p:spPr>
        <p:txBody>
          <a:bodyPr wrap="square" lIns="0" tIns="0" rIns="0" bIns="0" rtlCol="0">
            <a:spAutoFit/>
          </a:bodyPr>
          <a:lstStyle>
            <a:defPPr>
              <a:defRPr lang="en-US"/>
            </a:defPPr>
            <a:lvl1pPr>
              <a:lnSpc>
                <a:spcPct val="90000"/>
              </a:lnSpc>
              <a:defRPr sz="800" b="1" i="0">
                <a:solidFill>
                  <a:schemeClr val="accent1"/>
                </a:solidFill>
                <a:effectLst/>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fld id="{9E8169F0-646E-455B-AF5A-6D6C02EAEAF6}" type="slidenum">
              <a:rPr lang="en-GB" sz="1195" noProof="1" smtClean="0">
                <a:solidFill>
                  <a:schemeClr val="tx2"/>
                </a:solidFill>
                <a:latin typeface="UniCredit (Body)"/>
              </a:rPr>
              <a:pPr lvl="0"/>
              <a:t>‹N›</a:t>
            </a:fld>
            <a:endParaRPr lang="en-GB" sz="1195" noProof="1">
              <a:solidFill>
                <a:schemeClr val="tx2"/>
              </a:solidFill>
              <a:latin typeface="UniCredit (Body)"/>
            </a:endParaRPr>
          </a:p>
        </p:txBody>
      </p:sp>
      <p:sp>
        <p:nvSpPr>
          <p:cNvPr id="27" name="Text Placeholder 6">
            <a:extLst>
              <a:ext uri="{FF2B5EF4-FFF2-40B4-BE49-F238E27FC236}">
                <a16:creationId xmlns:a16="http://schemas.microsoft.com/office/drawing/2014/main" id="{337A0785-3155-2447-868B-EB4B4565CB42}"/>
              </a:ext>
            </a:extLst>
          </p:cNvPr>
          <p:cNvSpPr>
            <a:spLocks noGrp="1"/>
          </p:cNvSpPr>
          <p:nvPr>
            <p:ph type="body" sz="quarter" idx="15" hasCustomPrompt="1"/>
          </p:nvPr>
        </p:nvSpPr>
        <p:spPr>
          <a:xfrm>
            <a:off x="252003" y="5780621"/>
            <a:ext cx="7148108" cy="496329"/>
          </a:xfrm>
        </p:spPr>
        <p:txBody>
          <a:bodyPr anchor="b">
            <a:noAutofit/>
          </a:bodyPr>
          <a:lstStyle>
            <a:lvl1pPr marL="474179" indent="-474179">
              <a:spcBef>
                <a:spcPts val="0"/>
              </a:spcBef>
              <a:spcAft>
                <a:spcPts val="0"/>
              </a:spcAft>
              <a:buNone/>
              <a:tabLst/>
              <a:defRPr sz="1195">
                <a:solidFill>
                  <a:schemeClr val="tx2"/>
                </a:solidFill>
              </a:defRPr>
            </a:lvl1pPr>
            <a:lvl2pPr>
              <a:defRPr sz="1063"/>
            </a:lvl2pPr>
            <a:lvl3pPr>
              <a:defRPr sz="1063"/>
            </a:lvl3pPr>
            <a:lvl4pPr>
              <a:defRPr sz="1063"/>
            </a:lvl4pPr>
            <a:lvl5pPr>
              <a:defRPr sz="1063"/>
            </a:lvl5pPr>
          </a:lstStyle>
          <a:p>
            <a:pPr lvl="0"/>
            <a:r>
              <a:rPr lang="en-GB" noProof="0"/>
              <a:t>Source:	XYZ</a:t>
            </a:r>
          </a:p>
          <a:p>
            <a:pPr lvl="0"/>
            <a:r>
              <a:rPr lang="en-GB" noProof="0"/>
              <a:t>Notes:	(1) XYZ</a:t>
            </a:r>
          </a:p>
        </p:txBody>
      </p:sp>
      <p:sp>
        <p:nvSpPr>
          <p:cNvPr id="3" name="Title 2">
            <a:extLst>
              <a:ext uri="{FF2B5EF4-FFF2-40B4-BE49-F238E27FC236}">
                <a16:creationId xmlns:a16="http://schemas.microsoft.com/office/drawing/2014/main" id="{1BA8C724-E815-4592-87ED-9BA7AF9418E1}"/>
              </a:ext>
            </a:extLst>
          </p:cNvPr>
          <p:cNvSpPr>
            <a:spLocks noGrp="1"/>
          </p:cNvSpPr>
          <p:nvPr>
            <p:ph type="title" hasCustomPrompt="1"/>
          </p:nvPr>
        </p:nvSpPr>
        <p:spPr>
          <a:xfrm>
            <a:off x="252000" y="387730"/>
            <a:ext cx="8640000" cy="492443"/>
          </a:xfrm>
        </p:spPr>
        <p:txBody>
          <a:bodyPr/>
          <a:lstStyle>
            <a:lvl1pPr>
              <a:defRPr/>
            </a:lvl1pPr>
          </a:lstStyle>
          <a:p>
            <a:r>
              <a:rPr lang="en-GB" noProof="0"/>
              <a:t>&lt;Page title&gt;</a:t>
            </a:r>
          </a:p>
        </p:txBody>
      </p:sp>
      <p:sp>
        <p:nvSpPr>
          <p:cNvPr id="13" name="Text Placeholder 4">
            <a:extLst>
              <a:ext uri="{FF2B5EF4-FFF2-40B4-BE49-F238E27FC236}">
                <a16:creationId xmlns:a16="http://schemas.microsoft.com/office/drawing/2014/main" id="{8C343268-8BF8-CB48-BE98-5C59E81F1B22}"/>
              </a:ext>
            </a:extLst>
          </p:cNvPr>
          <p:cNvSpPr>
            <a:spLocks noGrp="1"/>
          </p:cNvSpPr>
          <p:nvPr>
            <p:ph type="body" sz="quarter" idx="20" hasCustomPrompt="1"/>
          </p:nvPr>
        </p:nvSpPr>
        <p:spPr>
          <a:xfrm>
            <a:off x="8712001"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4" name="Text Placeholder 4">
            <a:extLst>
              <a:ext uri="{FF2B5EF4-FFF2-40B4-BE49-F238E27FC236}">
                <a16:creationId xmlns:a16="http://schemas.microsoft.com/office/drawing/2014/main" id="{4E53DA91-561C-D54B-ACFF-399F7C06CFA7}"/>
              </a:ext>
            </a:extLst>
          </p:cNvPr>
          <p:cNvSpPr>
            <a:spLocks noGrp="1"/>
          </p:cNvSpPr>
          <p:nvPr>
            <p:ph type="body" sz="quarter" idx="21" hasCustomPrompt="1"/>
          </p:nvPr>
        </p:nvSpPr>
        <p:spPr>
          <a:xfrm>
            <a:off x="847148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18" name="Text Placeholder 4">
            <a:extLst>
              <a:ext uri="{FF2B5EF4-FFF2-40B4-BE49-F238E27FC236}">
                <a16:creationId xmlns:a16="http://schemas.microsoft.com/office/drawing/2014/main" id="{273251EC-F8D1-1C46-9FD7-E4E5E8F4ED57}"/>
              </a:ext>
            </a:extLst>
          </p:cNvPr>
          <p:cNvSpPr>
            <a:spLocks noGrp="1"/>
          </p:cNvSpPr>
          <p:nvPr>
            <p:ph type="body" sz="quarter" idx="22" hasCustomPrompt="1"/>
          </p:nvPr>
        </p:nvSpPr>
        <p:spPr>
          <a:xfrm>
            <a:off x="8230970" y="813453"/>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1" name="Text Placeholder 4">
            <a:extLst>
              <a:ext uri="{FF2B5EF4-FFF2-40B4-BE49-F238E27FC236}">
                <a16:creationId xmlns:a16="http://schemas.microsoft.com/office/drawing/2014/main" id="{3ECA4906-EE8A-0943-97C2-DB4D43BED34D}"/>
              </a:ext>
            </a:extLst>
          </p:cNvPr>
          <p:cNvSpPr>
            <a:spLocks noGrp="1"/>
          </p:cNvSpPr>
          <p:nvPr>
            <p:ph type="body" sz="quarter" idx="23" hasCustomPrompt="1"/>
          </p:nvPr>
        </p:nvSpPr>
        <p:spPr>
          <a:xfrm>
            <a:off x="7749940"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4" name="Text Placeholder 4">
            <a:extLst>
              <a:ext uri="{FF2B5EF4-FFF2-40B4-BE49-F238E27FC236}">
                <a16:creationId xmlns:a16="http://schemas.microsoft.com/office/drawing/2014/main" id="{96985E5A-02BB-B04E-B95F-578242B405AC}"/>
              </a:ext>
            </a:extLst>
          </p:cNvPr>
          <p:cNvSpPr>
            <a:spLocks noGrp="1"/>
          </p:cNvSpPr>
          <p:nvPr>
            <p:ph type="body" sz="quarter" idx="24" hasCustomPrompt="1"/>
          </p:nvPr>
        </p:nvSpPr>
        <p:spPr>
          <a:xfrm>
            <a:off x="7990454" y="811469"/>
            <a:ext cx="180000" cy="240001"/>
          </a:xfrm>
          <a:prstGeom prst="ellipse">
            <a:avLst/>
          </a:prstGeom>
          <a:solidFill>
            <a:schemeClr val="bg2"/>
          </a:solidFill>
          <a:ln>
            <a:noFill/>
          </a:ln>
        </p:spPr>
        <p:txBody>
          <a:bodyPr anchor="ctr"/>
          <a:lstStyle>
            <a:lvl1pPr algn="ctr">
              <a:defRPr sz="1063" b="1">
                <a:solidFill>
                  <a:schemeClr val="tx2"/>
                </a:solidFill>
              </a:defRPr>
            </a:lvl1pPr>
            <a:lvl2pPr>
              <a:defRPr sz="1063"/>
            </a:lvl2pPr>
            <a:lvl3pPr>
              <a:defRPr sz="1063"/>
            </a:lvl3pPr>
            <a:lvl4pPr>
              <a:defRPr sz="1063"/>
            </a:lvl4pPr>
            <a:lvl5pPr>
              <a:defRPr sz="1063"/>
            </a:lvl5pPr>
          </a:lstStyle>
          <a:p>
            <a:pPr lvl="0"/>
            <a:r>
              <a:rPr lang="en-GB" noProof="0"/>
              <a:t>#</a:t>
            </a:r>
          </a:p>
        </p:txBody>
      </p:sp>
      <p:sp>
        <p:nvSpPr>
          <p:cNvPr id="25" name="Text Placeholder 5">
            <a:extLst>
              <a:ext uri="{FF2B5EF4-FFF2-40B4-BE49-F238E27FC236}">
                <a16:creationId xmlns:a16="http://schemas.microsoft.com/office/drawing/2014/main" id="{CCD080DA-271A-DB42-A60B-77BB996477E9}"/>
              </a:ext>
            </a:extLst>
          </p:cNvPr>
          <p:cNvSpPr>
            <a:spLocks noGrp="1"/>
          </p:cNvSpPr>
          <p:nvPr>
            <p:ph type="body" sz="quarter" idx="16" hasCustomPrompt="1"/>
          </p:nvPr>
        </p:nvSpPr>
        <p:spPr>
          <a:xfrm>
            <a:off x="252002" y="116191"/>
            <a:ext cx="8280815" cy="336000"/>
          </a:xfrm>
        </p:spPr>
        <p:txBody>
          <a:bodyPr vert="horz" wrap="none" lIns="0" tIns="0" rIns="0" bIns="0" rtlCol="0">
            <a:noAutofit/>
          </a:bodyPr>
          <a:lstStyle>
            <a:lvl1pPr marL="0" indent="0">
              <a:buNone/>
              <a:defRPr lang="en-US" sz="2391" b="0" dirty="0" smtClean="0">
                <a:solidFill>
                  <a:schemeClr val="bg1"/>
                </a:solidFill>
              </a:defRPr>
            </a:lvl1pPr>
          </a:lstStyle>
          <a:p>
            <a:pPr marL="234171" lvl="0" indent="-234171"/>
            <a:r>
              <a:rPr lang="en-GB"/>
              <a:t>&lt;Section title&gt;</a:t>
            </a:r>
            <a:endParaRPr lang="en-US"/>
          </a:p>
        </p:txBody>
      </p:sp>
    </p:spTree>
    <p:extLst>
      <p:ext uri="{BB962C8B-B14F-4D97-AF65-F5344CB8AC3E}">
        <p14:creationId xmlns:p14="http://schemas.microsoft.com/office/powerpoint/2010/main" val="2251297105"/>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16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852A88D-BC41-4AB0-A8CC-14564E8893AE}"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508389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52A88D-BC41-4AB0-A8CC-14564E8893AE}"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1764105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852A88D-BC41-4AB0-A8CC-14564E8893AE}"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4069887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852A88D-BC41-4AB0-A8CC-14564E8893AE}"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784423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852A88D-BC41-4AB0-A8CC-14564E8893AE}" type="datetimeFigureOut">
              <a:rPr lang="it-IT" smtClean="0"/>
              <a:t>27/02/2024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3750390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852A88D-BC41-4AB0-A8CC-14564E8893AE}" type="datetimeFigureOut">
              <a:rPr lang="it-IT" smtClean="0"/>
              <a:t>27/02/2024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2228274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A88D-BC41-4AB0-A8CC-14564E8893AE}" type="datetimeFigureOut">
              <a:rPr lang="it-IT" smtClean="0"/>
              <a:t>27/02/2024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428974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0" name="LegalEntity">
            <a:extLst>
              <a:ext uri="{FF2B5EF4-FFF2-40B4-BE49-F238E27FC236}">
                <a16:creationId xmlns:a16="http://schemas.microsoft.com/office/drawing/2014/main" id="{4499A25F-E1D1-4388-8C1F-C657E8DCEB15}"/>
              </a:ext>
            </a:extLst>
          </p:cNvPr>
          <p:cNvSpPr>
            <a:spLocks noGrp="1"/>
          </p:cNvSpPr>
          <p:nvPr>
            <p:ph type="body" sz="quarter" idx="19" hasCustomPrompt="1"/>
          </p:nvPr>
        </p:nvSpPr>
        <p:spPr>
          <a:xfrm>
            <a:off x="504000" y="6475200"/>
            <a:ext cx="2520000" cy="148800"/>
          </a:xfrm>
          <a:prstGeom prst="rect">
            <a:avLst/>
          </a:prstGeom>
        </p:spPr>
        <p:txBody>
          <a:bodyPr lIns="0" tIns="0" rIns="0" bIns="0">
            <a:noAutofit/>
          </a:bodyPr>
          <a:lstStyle>
            <a:lvl1pPr marL="0" indent="0">
              <a:buFontTx/>
              <a:buNone/>
              <a:defRPr sz="1067" baseline="0">
                <a:solidFill>
                  <a:srgbClr val="666666"/>
                </a:solidFill>
              </a:defRPr>
            </a:lvl1pPr>
            <a:lvl2pPr marL="239994" indent="0">
              <a:buFontTx/>
              <a:buNone/>
              <a:defRPr sz="1067" baseline="0">
                <a:solidFill>
                  <a:srgbClr val="666666"/>
                </a:solidFill>
              </a:defRPr>
            </a:lvl2pPr>
            <a:lvl3pPr marL="479988" indent="0">
              <a:buFontTx/>
              <a:buNone/>
              <a:defRPr sz="1067" baseline="0">
                <a:solidFill>
                  <a:srgbClr val="666666"/>
                </a:solidFill>
              </a:defRPr>
            </a:lvl3pPr>
            <a:lvl4pPr marL="719982" indent="0">
              <a:buFontTx/>
              <a:buNone/>
              <a:defRPr sz="1067" baseline="0">
                <a:solidFill>
                  <a:srgbClr val="666666"/>
                </a:solidFill>
              </a:defRPr>
            </a:lvl4pPr>
            <a:lvl5pPr marL="959976" indent="0">
              <a:buFontTx/>
              <a:buNone/>
              <a:defRPr sz="1067" baseline="0">
                <a:solidFill>
                  <a:srgbClr val="666666"/>
                </a:solidFill>
              </a:defRPr>
            </a:lvl5pPr>
          </a:lstStyle>
          <a:p>
            <a:pPr lvl="0"/>
            <a:r>
              <a:rPr lang="en-US"/>
              <a:t>[Insert legal entity - classification level]</a:t>
            </a:r>
            <a:endParaRPr lang="de-DE"/>
          </a:p>
        </p:txBody>
      </p:sp>
      <p:sp>
        <p:nvSpPr>
          <p:cNvPr id="4" name="SlideNumber">
            <a:extLst>
              <a:ext uri="{FF2B5EF4-FFF2-40B4-BE49-F238E27FC236}">
                <a16:creationId xmlns:a16="http://schemas.microsoft.com/office/drawing/2014/main" id="{27B119F9-537E-4FB3-80CE-C0C8ED69F94C}"/>
              </a:ext>
            </a:extLst>
          </p:cNvPr>
          <p:cNvSpPr>
            <a:spLocks noGrp="1"/>
          </p:cNvSpPr>
          <p:nvPr>
            <p:ph type="sldNum" sz="quarter" idx="11"/>
          </p:nvPr>
        </p:nvSpPr>
        <p:spPr/>
        <p:txBody>
          <a:bodyPr/>
          <a:lstStyle/>
          <a:p>
            <a:fld id="{A16BCC70-F889-4DE4-937F-6D2CDDA6874B}" type="slidenum">
              <a:rPr lang="de-DE" smtClean="0"/>
              <a:pPr/>
              <a:t>‹N›</a:t>
            </a:fld>
            <a:endParaRPr lang="de-DE"/>
          </a:p>
        </p:txBody>
      </p:sp>
      <p:sp>
        <p:nvSpPr>
          <p:cNvPr id="5" name="SourceNotes">
            <a:extLst>
              <a:ext uri="{FF2B5EF4-FFF2-40B4-BE49-F238E27FC236}">
                <a16:creationId xmlns:a16="http://schemas.microsoft.com/office/drawing/2014/main" id="{7ED1FBB9-1DAF-4FB1-8111-7497D416CDC2}"/>
              </a:ext>
            </a:extLst>
          </p:cNvPr>
          <p:cNvSpPr>
            <a:spLocks noGrp="1"/>
          </p:cNvSpPr>
          <p:nvPr>
            <p:ph type="body" sz="quarter" idx="17" hasCustomPrompt="1"/>
          </p:nvPr>
        </p:nvSpPr>
        <p:spPr>
          <a:xfrm>
            <a:off x="252001" y="5827200"/>
            <a:ext cx="7149600" cy="451200"/>
          </a:xfrm>
          <a:prstGeom prst="rect">
            <a:avLst/>
          </a:prstGeom>
        </p:spPr>
        <p:txBody>
          <a:bodyPr vert="horz" lIns="0" tIns="0" rIns="0" bIns="0" rtlCol="0" anchor="b">
            <a:noAutofit/>
          </a:bodyPr>
          <a:lstStyle>
            <a:lvl1pPr marL="0" indent="0">
              <a:buNone/>
              <a:defRPr kumimoji="0" lang="en-US" sz="1067" b="0" i="0" u="none" strike="noStrike" cap="none" spc="0" normalizeH="0" dirty="0" smtClean="0">
                <a:ln>
                  <a:noFill/>
                </a:ln>
                <a:solidFill>
                  <a:srgbClr val="666666"/>
                </a:solidFill>
                <a:effectLst/>
                <a:uLnTx/>
                <a:uFillTx/>
                <a:latin typeface="UniCredit (Body)"/>
              </a:defRPr>
            </a:lvl1pPr>
            <a:lvl2pPr>
              <a:defRPr lang="en-US" sz="1067" b="0" dirty="0" smtClean="0">
                <a:latin typeface="UniCredit (Body)"/>
              </a:defRPr>
            </a:lvl2pPr>
            <a:lvl3pPr>
              <a:defRPr lang="en-US" sz="1067" b="0" dirty="0" smtClean="0">
                <a:latin typeface="UniCredit (Body)"/>
              </a:defRPr>
            </a:lvl3pPr>
            <a:lvl4pPr>
              <a:defRPr lang="en-US" sz="1067" b="0" dirty="0" smtClean="0">
                <a:latin typeface="UniCredit (Body)"/>
              </a:defRPr>
            </a:lvl4pPr>
            <a:lvl5pPr>
              <a:defRPr lang="de-DE" sz="1067" b="0" dirty="0">
                <a:latin typeface="UniCredit (Body)"/>
              </a:defRPr>
            </a:lvl5pPr>
          </a:lstStyle>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GB"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Source:	XYZ</a:t>
            </a:r>
          </a:p>
          <a:p>
            <a:pPr marL="239994" marR="0" lvl="0" indent="-239994" algn="l" defTabSz="457155" rtl="0" eaLnBrk="1" fontAlgn="auto" latinLnBrk="0" hangingPunct="1">
              <a:lnSpc>
                <a:spcPct val="90000"/>
              </a:lnSpc>
              <a:spcBef>
                <a:spcPts val="0"/>
              </a:spcBef>
              <a:spcAft>
                <a:spcPts val="0"/>
              </a:spcAft>
              <a:buClr>
                <a:srgbClr val="E1061C"/>
              </a:buClr>
              <a:buSzTx/>
              <a:tabLst/>
              <a:defRPr/>
            </a:pPr>
            <a:r>
              <a:rPr kumimoji="0" lang="en-US" sz="1067" b="0" i="0" u="none" strike="noStrike" kern="1200" cap="none" spc="0" normalizeH="0" baseline="0" noProof="0">
                <a:ln>
                  <a:noFill/>
                </a:ln>
                <a:solidFill>
                  <a:srgbClr val="666666"/>
                </a:solidFill>
                <a:effectLst/>
                <a:uLnTx/>
                <a:uFillTx/>
                <a:latin typeface="UniCredit (Body)"/>
                <a:ea typeface="+mn-ea"/>
                <a:cs typeface="UniCredit" panose="020B0604020202020204" pitchFamily="34" charset="0"/>
              </a:rPr>
              <a:t>Notes:	(1) XYZ</a:t>
            </a:r>
          </a:p>
        </p:txBody>
      </p:sp>
      <p:sp>
        <p:nvSpPr>
          <p:cNvPr id="11" name="ContentColumn3">
            <a:extLst>
              <a:ext uri="{FF2B5EF4-FFF2-40B4-BE49-F238E27FC236}">
                <a16:creationId xmlns:a16="http://schemas.microsoft.com/office/drawing/2014/main" id="{903FF6BC-2B66-4BA6-B017-FADBD1270377}"/>
              </a:ext>
            </a:extLst>
          </p:cNvPr>
          <p:cNvSpPr>
            <a:spLocks noGrp="1"/>
          </p:cNvSpPr>
          <p:nvPr>
            <p:ph sz="quarter" idx="20" hasCustomPrompt="1"/>
          </p:nvPr>
        </p:nvSpPr>
        <p:spPr>
          <a:xfrm>
            <a:off x="6228000" y="1411200"/>
            <a:ext cx="2664000" cy="4416000"/>
          </a:xfrm>
        </p:spPr>
        <p:txBody>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12" name="ContentColumn2">
            <a:extLst>
              <a:ext uri="{FF2B5EF4-FFF2-40B4-BE49-F238E27FC236}">
                <a16:creationId xmlns:a16="http://schemas.microsoft.com/office/drawing/2014/main" id="{5BB70715-642A-40E5-ABED-E9B1C0724620}"/>
              </a:ext>
            </a:extLst>
          </p:cNvPr>
          <p:cNvSpPr>
            <a:spLocks noGrp="1"/>
          </p:cNvSpPr>
          <p:nvPr>
            <p:ph sz="quarter" idx="21" hasCustomPrompt="1"/>
          </p:nvPr>
        </p:nvSpPr>
        <p:spPr>
          <a:xfrm>
            <a:off x="3240000" y="1411200"/>
            <a:ext cx="2664000" cy="4416000"/>
          </a:xfrm>
        </p:spPr>
        <p:txBody>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13" name="ContentColumn1">
            <a:extLst>
              <a:ext uri="{FF2B5EF4-FFF2-40B4-BE49-F238E27FC236}">
                <a16:creationId xmlns:a16="http://schemas.microsoft.com/office/drawing/2014/main" id="{C98C6E86-8407-4927-8CF1-D0A1E3BA6979}"/>
              </a:ext>
            </a:extLst>
          </p:cNvPr>
          <p:cNvSpPr>
            <a:spLocks noGrp="1"/>
          </p:cNvSpPr>
          <p:nvPr>
            <p:ph sz="quarter" idx="22" hasCustomPrompt="1"/>
          </p:nvPr>
        </p:nvSpPr>
        <p:spPr>
          <a:xfrm>
            <a:off x="252000" y="1411200"/>
            <a:ext cx="2664000" cy="4416000"/>
          </a:xfrm>
        </p:spPr>
        <p:txBody>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2" name="PageTitle">
            <a:extLst>
              <a:ext uri="{FF2B5EF4-FFF2-40B4-BE49-F238E27FC236}">
                <a16:creationId xmlns:a16="http://schemas.microsoft.com/office/drawing/2014/main" id="{0B67824A-D3E9-47BC-8D31-07915EE77993}"/>
              </a:ext>
            </a:extLst>
          </p:cNvPr>
          <p:cNvSpPr>
            <a:spLocks noGrp="1"/>
          </p:cNvSpPr>
          <p:nvPr>
            <p:ph type="title" hasCustomPrompt="1"/>
          </p:nvPr>
        </p:nvSpPr>
        <p:spPr>
          <a:xfrm>
            <a:off x="252000" y="385958"/>
            <a:ext cx="8640000" cy="492443"/>
          </a:xfrm>
        </p:spPr>
        <p:txBody>
          <a:bodyPr/>
          <a:lstStyle/>
          <a:p>
            <a:r>
              <a:rPr lang="en-US"/>
              <a:t>&lt; Page title&gt;</a:t>
            </a:r>
            <a:endParaRPr lang="de-DE"/>
          </a:p>
        </p:txBody>
      </p:sp>
      <p:sp>
        <p:nvSpPr>
          <p:cNvPr id="9" name="SectionTitle">
            <a:extLst>
              <a:ext uri="{FF2B5EF4-FFF2-40B4-BE49-F238E27FC236}">
                <a16:creationId xmlns:a16="http://schemas.microsoft.com/office/drawing/2014/main" id="{38F7D372-A83B-413C-A706-81A90F8B224A}"/>
              </a:ext>
            </a:extLst>
          </p:cNvPr>
          <p:cNvSpPr>
            <a:spLocks noGrp="1"/>
          </p:cNvSpPr>
          <p:nvPr>
            <p:ph type="body" sz="quarter" idx="12" hasCustomPrompt="1"/>
          </p:nvPr>
        </p:nvSpPr>
        <p:spPr bwMode="gray">
          <a:xfrm>
            <a:off x="252413" y="115200"/>
            <a:ext cx="8640000" cy="336000"/>
          </a:xfrm>
          <a:prstGeom prst="rect">
            <a:avLst/>
          </a:prstGeom>
        </p:spPr>
        <p:txBody>
          <a:bodyPr vert="horz" wrap="none" lIns="0" tIns="0" rIns="0" bIns="0" rtlCol="0">
            <a:noAutofit/>
          </a:bodyPr>
          <a:lstStyle>
            <a:lvl1pPr marL="0" indent="0">
              <a:buNone/>
              <a:defRPr kumimoji="0" lang="en-US" sz="2400" b="0" i="0" u="none" strike="noStrike" cap="none" spc="0" normalizeH="0" baseline="0" dirty="0" smtClean="0">
                <a:ln>
                  <a:noFill/>
                </a:ln>
                <a:solidFill>
                  <a:srgbClr val="FFFFFF"/>
                </a:solidFill>
                <a:effectLst/>
                <a:uLnTx/>
                <a:uFillTx/>
                <a:latin typeface="+mn-lt"/>
              </a:defRPr>
            </a:lvl1pPr>
            <a:lvl2pPr>
              <a:defRPr lang="en-US" b="0" dirty="0" smtClean="0">
                <a:latin typeface="UniCredit (Body)"/>
              </a:defRPr>
            </a:lvl2pPr>
            <a:lvl3pPr>
              <a:defRPr lang="en-US" b="0" dirty="0" smtClean="0">
                <a:latin typeface="UniCredit (Body)"/>
              </a:defRPr>
            </a:lvl3pPr>
            <a:lvl4pPr>
              <a:defRPr lang="en-US" b="0" dirty="0" smtClean="0">
                <a:latin typeface="UniCredit (Body)"/>
              </a:defRPr>
            </a:lvl4pPr>
            <a:lvl5pPr>
              <a:defRPr lang="de-DE" b="0" dirty="0">
                <a:latin typeface="UniCredit (Body)"/>
              </a:defRPr>
            </a:lvl5pPr>
          </a:lstStyle>
          <a:p>
            <a:pPr marL="239994" marR="0" lvl="0" indent="-239994" algn="l" defTabSz="457155" rtl="0" eaLnBrk="1" fontAlgn="auto" latinLnBrk="0" hangingPunct="1">
              <a:lnSpc>
                <a:spcPct val="90000"/>
              </a:lnSpc>
              <a:spcBef>
                <a:spcPts val="800"/>
              </a:spcBef>
              <a:spcAft>
                <a:spcPts val="0"/>
              </a:spcAft>
              <a:buClr>
                <a:srgbClr val="E1061C"/>
              </a:buClr>
              <a:buSzTx/>
              <a:tabLst/>
              <a:defRPr/>
            </a:pPr>
            <a:r>
              <a:rPr kumimoji="0" lang="en-GB" sz="2400" b="0" i="0" u="none" strike="noStrike" kern="1200" cap="none" spc="0" normalizeH="0" baseline="0" noProof="0">
                <a:ln>
                  <a:noFill/>
                </a:ln>
                <a:solidFill>
                  <a:srgbClr val="FFFFFF"/>
                </a:solidFill>
                <a:effectLst/>
                <a:uLnTx/>
                <a:uFillTx/>
                <a:latin typeface="UniCredit"/>
                <a:ea typeface="+mn-ea"/>
                <a:cs typeface="UniCredit" panose="020B0604020202020204" pitchFamily="34" charset="0"/>
              </a:rPr>
              <a:t>&lt;Section title&gt;</a:t>
            </a:r>
          </a:p>
        </p:txBody>
      </p:sp>
    </p:spTree>
    <p:extLst>
      <p:ext uri="{BB962C8B-B14F-4D97-AF65-F5344CB8AC3E}">
        <p14:creationId xmlns:p14="http://schemas.microsoft.com/office/powerpoint/2010/main" val="11747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52A88D-BC41-4AB0-A8CC-14564E8893AE}"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158820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852A88D-BC41-4AB0-A8CC-14564E8893AE}" type="datetimeFigureOut">
              <a:rPr lang="it-IT" smtClean="0"/>
              <a:t>27/02/2024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2575234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52A88D-BC41-4AB0-A8CC-14564E8893AE}"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826469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852A88D-BC41-4AB0-A8CC-14564E8893AE}" type="datetimeFigureOut">
              <a:rPr lang="it-IT" smtClean="0"/>
              <a:t>27/02/2024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72E221-8D72-4B70-82D6-4BC9D9768CEB}" type="slidenum">
              <a:rPr lang="it-IT" smtClean="0"/>
              <a:t>‹N›</a:t>
            </a:fld>
            <a:endParaRPr lang="it-IT"/>
          </a:p>
        </p:txBody>
      </p:sp>
    </p:spTree>
    <p:extLst>
      <p:ext uri="{BB962C8B-B14F-4D97-AF65-F5344CB8AC3E}">
        <p14:creationId xmlns:p14="http://schemas.microsoft.com/office/powerpoint/2010/main" val="2125765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Title page - Text - Standar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E8094D8-4B36-4DC1-B0B9-3B02B5EF321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4280400"/>
            <a:ext cx="9144000" cy="2592000"/>
          </a:xfrm>
          <a:prstGeom prst="rect">
            <a:avLst/>
          </a:prstGeom>
          <a:effectLst>
            <a:outerShdw blurRad="50800" dist="50800" dir="5400000" algn="ctr" rotWithShape="0">
              <a:srgbClr val="000000">
                <a:alpha val="0"/>
              </a:srgbClr>
            </a:outerShdw>
          </a:effectLst>
        </p:spPr>
      </p:pic>
      <p:sp>
        <p:nvSpPr>
          <p:cNvPr id="7" name="CityDate"/>
          <p:cNvSpPr>
            <a:spLocks noGrp="1"/>
          </p:cNvSpPr>
          <p:nvPr>
            <p:ph type="body" sz="quarter" idx="18" hasCustomPrompt="1"/>
          </p:nvPr>
        </p:nvSpPr>
        <p:spPr>
          <a:xfrm>
            <a:off x="540000" y="4942800"/>
            <a:ext cx="5040000" cy="208800"/>
          </a:xfrm>
        </p:spPr>
        <p:txBody>
          <a:bodyPr anchor="b">
            <a:normAutofit/>
          </a:bodyPr>
          <a:lstStyle>
            <a:lvl1pPr marL="0" indent="0" fontAlgn="auto">
              <a:spcBef>
                <a:spcPts val="0"/>
              </a:spcBef>
              <a:spcAft>
                <a:spcPts val="0"/>
              </a:spcAft>
              <a:buNone/>
              <a:defRPr sz="1000" b="1">
                <a:solidFill>
                  <a:schemeClr val="bg1"/>
                </a:solidFill>
                <a:latin typeface="+mn-lt"/>
              </a:defRPr>
            </a:lvl1pPr>
          </a:lstStyle>
          <a:p>
            <a:pPr fontAlgn="auto">
              <a:spcBef>
                <a:spcPts val="0"/>
              </a:spcBef>
              <a:spcAft>
                <a:spcPts val="0"/>
              </a:spcAft>
            </a:pPr>
            <a:r>
              <a:rPr lang="en-GB" noProof="0" dirty="0"/>
              <a:t>Insert city and date</a:t>
            </a:r>
          </a:p>
        </p:txBody>
      </p:sp>
      <p:sp>
        <p:nvSpPr>
          <p:cNvPr id="3" name="NameFunction"/>
          <p:cNvSpPr>
            <a:spLocks noGrp="1"/>
          </p:cNvSpPr>
          <p:nvPr>
            <p:ph type="body" sz="quarter" idx="17" hasCustomPrompt="1"/>
          </p:nvPr>
        </p:nvSpPr>
        <p:spPr>
          <a:xfrm>
            <a:off x="539750" y="4546800"/>
            <a:ext cx="5040000" cy="208800"/>
          </a:xfrm>
        </p:spPr>
        <p:txBody>
          <a:bodyPr>
            <a:noAutofit/>
          </a:bodyPr>
          <a:lstStyle>
            <a:lvl1pPr marL="0" indent="0">
              <a:spcBef>
                <a:spcPts val="0"/>
              </a:spcBef>
              <a:buNone/>
              <a:defRPr sz="1200" b="1">
                <a:solidFill>
                  <a:schemeClr val="bg1"/>
                </a:solidFill>
                <a:latin typeface="+mn-lt"/>
              </a:defRPr>
            </a:lvl1pPr>
            <a:lvl2pPr marL="457188" indent="0">
              <a:buNone/>
              <a:defRPr sz="1200" b="1">
                <a:latin typeface="UniCredit" panose="02000506040000020004" pitchFamily="2" charset="0"/>
              </a:defRPr>
            </a:lvl2pPr>
            <a:lvl3pPr marL="914377" indent="0">
              <a:buNone/>
              <a:defRPr sz="1200" b="1">
                <a:latin typeface="UniCredit" panose="02000506040000020004" pitchFamily="2" charset="0"/>
              </a:defRPr>
            </a:lvl3pPr>
            <a:lvl4pPr marL="1371566" indent="0">
              <a:buNone/>
              <a:defRPr sz="1200" b="1">
                <a:latin typeface="UniCredit" panose="02000506040000020004" pitchFamily="2" charset="0"/>
              </a:defRPr>
            </a:lvl4pPr>
            <a:lvl5pPr marL="1828755" indent="0">
              <a:buNone/>
              <a:defRPr sz="1200" b="1">
                <a:latin typeface="UniCredit" panose="02000506040000020004" pitchFamily="2" charset="0"/>
              </a:defRPr>
            </a:lvl5pPr>
          </a:lstStyle>
          <a:p>
            <a:pPr>
              <a:defRPr/>
            </a:pPr>
            <a:r>
              <a:rPr lang="en-GB" noProof="0" dirty="0"/>
              <a:t>Insert name and function</a:t>
            </a:r>
          </a:p>
        </p:txBody>
      </p:sp>
      <p:sp>
        <p:nvSpPr>
          <p:cNvPr id="24" name="Subtitle"/>
          <p:cNvSpPr>
            <a:spLocks noGrp="1"/>
          </p:cNvSpPr>
          <p:nvPr>
            <p:ph type="body" sz="quarter" idx="12" hasCustomPrompt="1"/>
          </p:nvPr>
        </p:nvSpPr>
        <p:spPr>
          <a:xfrm>
            <a:off x="539749" y="3279600"/>
            <a:ext cx="8179200" cy="828000"/>
          </a:xfrm>
          <a:prstGeom prst="rect">
            <a:avLst/>
          </a:prstGeom>
        </p:spPr>
        <p:txBody>
          <a:bodyPr lIns="0" tIns="0" rIns="0" bIns="0" anchor="b" anchorCtr="0">
            <a:normAutofit/>
          </a:bodyPr>
          <a:lstStyle>
            <a:lvl1pPr marL="0" indent="0">
              <a:lnSpc>
                <a:spcPts val="2400"/>
              </a:lnSpc>
              <a:spcBef>
                <a:spcPts val="0"/>
              </a:spcBef>
              <a:buNone/>
              <a:defRPr sz="2400"/>
            </a:lvl1pPr>
          </a:lstStyle>
          <a:p>
            <a:pPr lvl="0"/>
            <a:r>
              <a:rPr lang="en-GB" noProof="0" dirty="0"/>
              <a:t>Insert subtitle</a:t>
            </a:r>
          </a:p>
        </p:txBody>
      </p:sp>
      <p:sp>
        <p:nvSpPr>
          <p:cNvPr id="21" name="Title"/>
          <p:cNvSpPr>
            <a:spLocks noGrp="1"/>
          </p:cNvSpPr>
          <p:nvPr>
            <p:ph type="title" hasCustomPrompt="1"/>
          </p:nvPr>
        </p:nvSpPr>
        <p:spPr>
          <a:xfrm>
            <a:off x="540000" y="892800"/>
            <a:ext cx="6663600" cy="2224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nSpc>
                <a:spcPts val="3200"/>
              </a:lnSpc>
              <a:defRPr lang="en-GB" sz="3400" noProof="0" dirty="0">
                <a:latin typeface="+mj-lt"/>
                <a:cs typeface="+mj-cs"/>
              </a:defRPr>
            </a:lvl1pPr>
          </a:lstStyle>
          <a:p>
            <a:pPr lvl="0" defTabSz="966788"/>
            <a:r>
              <a:rPr lang="en-GB" noProof="0" dirty="0"/>
              <a:t>Insert title</a:t>
            </a:r>
          </a:p>
        </p:txBody>
      </p:sp>
    </p:spTree>
    <p:extLst>
      <p:ext uri="{BB962C8B-B14F-4D97-AF65-F5344CB8AC3E}">
        <p14:creationId xmlns:p14="http://schemas.microsoft.com/office/powerpoint/2010/main" val="990292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ernal Slide - 1 Column Text">
    <p:spTree>
      <p:nvGrpSpPr>
        <p:cNvPr id="1" name=""/>
        <p:cNvGrpSpPr/>
        <p:nvPr/>
      </p:nvGrpSpPr>
      <p:grpSpPr>
        <a:xfrm>
          <a:off x="0" y="0"/>
          <a:ext cx="0" cy="0"/>
          <a:chOff x="0" y="0"/>
          <a:chExt cx="0" cy="0"/>
        </a:xfrm>
      </p:grpSpPr>
      <p:sp>
        <p:nvSpPr>
          <p:cNvPr id="8" name="Baseline"/>
          <p:cNvSpPr>
            <a:spLocks noChangeShapeType="1"/>
          </p:cNvSpPr>
          <p:nvPr userDrawn="1"/>
        </p:nvSpPr>
        <p:spPr bwMode="auto">
          <a:xfrm>
            <a:off x="0" y="6127200"/>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
        <p:nvSpPr>
          <p:cNvPr id="6" name="Text"/>
          <p:cNvSpPr>
            <a:spLocks noGrp="1"/>
          </p:cNvSpPr>
          <p:nvPr>
            <p:ph sz="quarter" idx="15" hasCustomPrompt="1"/>
          </p:nvPr>
        </p:nvSpPr>
        <p:spPr>
          <a:xfrm>
            <a:off x="270000" y="1260002"/>
            <a:ext cx="8683200" cy="1514261"/>
          </a:xfrm>
        </p:spPr>
        <p:txBody>
          <a:bodyPr/>
          <a:lstStyle>
            <a:lvl1pPr marL="176209" marR="0" indent="-176209" algn="l" defTabSz="457189" rtl="0" eaLnBrk="1" fontAlgn="auto" latinLnBrk="0" hangingPunct="1">
              <a:lnSpc>
                <a:spcPct val="100000"/>
              </a:lnSpc>
              <a:spcBef>
                <a:spcPct val="20000"/>
              </a:spcBef>
              <a:spcAft>
                <a:spcPts val="0"/>
              </a:spcAft>
              <a:buClr>
                <a:srgbClr val="E1061C"/>
              </a:buClr>
              <a:buSzTx/>
              <a:buFont typeface="Arial"/>
              <a:buChar char="•"/>
              <a:tabLst/>
              <a:defRPr/>
            </a:lvl1pPr>
            <a:lvl2pPr marL="627047" marR="0" indent="-169858" algn="l" defTabSz="457189" rtl="0" eaLnBrk="1" fontAlgn="auto" latinLnBrk="0" hangingPunct="1">
              <a:lnSpc>
                <a:spcPct val="100000"/>
              </a:lnSpc>
              <a:spcBef>
                <a:spcPct val="20000"/>
              </a:spcBef>
              <a:spcAft>
                <a:spcPts val="0"/>
              </a:spcAft>
              <a:buClr>
                <a:srgbClr val="E1061C"/>
              </a:buClr>
              <a:buSzTx/>
              <a:buFont typeface="Arial"/>
              <a:buChar char="•"/>
              <a:tabLst/>
              <a:defRPr/>
            </a:lvl2pPr>
            <a:lvl3pPr marL="1079473" marR="0" indent="-165096" algn="l" defTabSz="457189" rtl="0" eaLnBrk="1" fontAlgn="auto" latinLnBrk="0" hangingPunct="1">
              <a:lnSpc>
                <a:spcPct val="100000"/>
              </a:lnSpc>
              <a:spcBef>
                <a:spcPct val="20000"/>
              </a:spcBef>
              <a:spcAft>
                <a:spcPts val="0"/>
              </a:spcAft>
              <a:buClr>
                <a:srgbClr val="E1061C"/>
              </a:buClr>
              <a:buSzTx/>
              <a:buFont typeface="Arial"/>
              <a:buChar char="•"/>
              <a:tabLst/>
              <a:defRPr/>
            </a:lvl3pPr>
            <a:lvl4pPr marL="1522375" marR="0" indent="-150810" algn="l" defTabSz="457189" rtl="0" eaLnBrk="1" fontAlgn="auto" latinLnBrk="0" hangingPunct="1">
              <a:lnSpc>
                <a:spcPct val="100000"/>
              </a:lnSpc>
              <a:spcBef>
                <a:spcPct val="20000"/>
              </a:spcBef>
              <a:spcAft>
                <a:spcPts val="0"/>
              </a:spcAft>
              <a:buClr>
                <a:srgbClr val="E1061C"/>
              </a:buClr>
              <a:buSzTx/>
              <a:buFont typeface="Arial"/>
              <a:buChar char="•"/>
              <a:tabLst/>
              <a:defRPr/>
            </a:lvl4pPr>
            <a:lvl5pPr marL="1973213" marR="0" indent="-144459" algn="l" defTabSz="457189" rtl="0" eaLnBrk="1" fontAlgn="auto" latinLnBrk="0" hangingPunct="1">
              <a:lnSpc>
                <a:spcPct val="100000"/>
              </a:lnSpc>
              <a:spcBef>
                <a:spcPct val="20000"/>
              </a:spcBef>
              <a:spcAft>
                <a:spcPts val="0"/>
              </a:spcAft>
              <a:buClr>
                <a:srgbClr val="E1061C"/>
              </a:buClr>
              <a:buSzTx/>
              <a:buFont typeface="Arial"/>
              <a:buChar char="•"/>
              <a:tabLst/>
              <a:defRPr/>
            </a:lvl5pPr>
          </a:lstStyle>
          <a:p>
            <a:pPr lvl="0"/>
            <a:r>
              <a:rPr lang="en-GB" noProof="0" dirty="0"/>
              <a:t>Insert text</a:t>
            </a:r>
          </a:p>
          <a:p>
            <a:pPr lvl="1"/>
            <a:r>
              <a:rPr lang="en-GB" noProof="0" dirty="0"/>
              <a:t>2° level</a:t>
            </a:r>
          </a:p>
          <a:p>
            <a:pPr lvl="2"/>
            <a:r>
              <a:rPr lang="en-GB" noProof="0" dirty="0"/>
              <a:t>3° level</a:t>
            </a:r>
          </a:p>
          <a:p>
            <a:pPr lvl="3"/>
            <a:r>
              <a:rPr lang="en-GB" noProof="0" dirty="0"/>
              <a:t>4° level</a:t>
            </a:r>
          </a:p>
          <a:p>
            <a:pPr lvl="4"/>
            <a:r>
              <a:rPr lang="en-GB" noProof="0" dirty="0"/>
              <a:t>5° level</a:t>
            </a:r>
          </a:p>
        </p:txBody>
      </p:sp>
      <p:sp>
        <p:nvSpPr>
          <p:cNvPr id="2" name="Title"/>
          <p:cNvSpPr>
            <a:spLocks noGrp="1"/>
          </p:cNvSpPr>
          <p:nvPr>
            <p:ph type="title" hasCustomPrompt="1"/>
          </p:nvPr>
        </p:nvSpPr>
        <p:spPr>
          <a:xfrm>
            <a:off x="257353" y="147955"/>
            <a:ext cx="8186420" cy="286104"/>
          </a:xfrm>
        </p:spPr>
        <p:txBody>
          <a:bodyPr/>
          <a:lstStyle>
            <a:lvl1pPr>
              <a:lnSpc>
                <a:spcPts val="2200"/>
              </a:lnSpc>
              <a:defRPr/>
            </a:lvl1pPr>
          </a:lstStyle>
          <a:p>
            <a:r>
              <a:rPr lang="en-GB" noProof="0" dirty="0"/>
              <a:t>Insert title</a:t>
            </a:r>
          </a:p>
        </p:txBody>
      </p:sp>
      <p:sp>
        <p:nvSpPr>
          <p:cNvPr id="7" name="Baseline">
            <a:extLst>
              <a:ext uri="{FF2B5EF4-FFF2-40B4-BE49-F238E27FC236}">
                <a16:creationId xmlns:a16="http://schemas.microsoft.com/office/drawing/2014/main" id="{774AF1E4-602F-4A3A-B8A8-7466F5E700D0}"/>
              </a:ext>
            </a:extLst>
          </p:cNvPr>
          <p:cNvSpPr>
            <a:spLocks noChangeShapeType="1"/>
          </p:cNvSpPr>
          <p:nvPr userDrawn="1"/>
        </p:nvSpPr>
        <p:spPr bwMode="auto">
          <a:xfrm>
            <a:off x="0" y="981994"/>
            <a:ext cx="9144000" cy="0"/>
          </a:xfrm>
          <a:prstGeom prst="line">
            <a:avLst/>
          </a:prstGeom>
          <a:noFill/>
          <a:ln w="19050">
            <a:solidFill>
              <a:srgbClr val="00A197"/>
            </a:solidFill>
            <a:round/>
            <a:headEnd/>
            <a:tailEnd type="none" w="med" len="med"/>
          </a:ln>
          <a:extLst>
            <a:ext uri="{909E8E84-426E-40DD-AFC4-6F175D3DCCD1}">
              <a14:hiddenFill xmlns:a14="http://schemas.microsoft.com/office/drawing/2010/main">
                <a:noFill/>
              </a14:hiddenFill>
            </a:ext>
          </a:extLst>
        </p:spPr>
        <p:txBody>
          <a:bodyPr lIns="0" tIns="0" rIns="0" bIns="0" anchor="ctr">
            <a:spAutoFit/>
          </a:bodyPr>
          <a:lstStyle/>
          <a:p>
            <a:endParaRPr lang="en-GB" sz="133" noProof="1">
              <a:latin typeface="UniCredit" panose="02000506040000020004" pitchFamily="2" charset="0"/>
            </a:endParaRPr>
          </a:p>
        </p:txBody>
      </p:sp>
    </p:spTree>
    <p:extLst>
      <p:ext uri="{BB962C8B-B14F-4D97-AF65-F5344CB8AC3E}">
        <p14:creationId xmlns:p14="http://schemas.microsoft.com/office/powerpoint/2010/main" val="122869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SlideNumber">
            <a:extLst>
              <a:ext uri="{FF2B5EF4-FFF2-40B4-BE49-F238E27FC236}">
                <a16:creationId xmlns:a16="http://schemas.microsoft.com/office/drawing/2014/main" id="{BB1F8503-0591-4B3D-8CBA-41C544D7AF81}"/>
              </a:ext>
            </a:extLst>
          </p:cNvPr>
          <p:cNvSpPr>
            <a:spLocks noGrp="1"/>
          </p:cNvSpPr>
          <p:nvPr>
            <p:ph type="sldNum" sz="quarter" idx="10"/>
          </p:nvPr>
        </p:nvSpPr>
        <p:spPr bwMode="gray">
          <a:xfrm>
            <a:off x="0" y="6859200"/>
            <a:ext cx="0" cy="0"/>
          </a:xfrm>
        </p:spPr>
        <p:txBody>
          <a:bodyPr/>
          <a:lstStyle>
            <a:lvl1pPr>
              <a:defRPr sz="133" baseline="0">
                <a:noFill/>
              </a:defRPr>
            </a:lvl1pPr>
          </a:lstStyle>
          <a:p>
            <a:fld id="{A16BCC70-F889-4DE4-937F-6D2CDDA6874B}" type="slidenum">
              <a:rPr lang="de-DE" smtClean="0"/>
              <a:pPr/>
              <a:t>‹N›</a:t>
            </a:fld>
            <a:endParaRPr lang="de-DE"/>
          </a:p>
        </p:txBody>
      </p:sp>
      <p:pic>
        <p:nvPicPr>
          <p:cNvPr id="4" name="Background">
            <a:extLst>
              <a:ext uri="{FF2B5EF4-FFF2-40B4-BE49-F238E27FC236}">
                <a16:creationId xmlns:a16="http://schemas.microsoft.com/office/drawing/2014/main" id="{1E00B4A3-2C65-4AD2-A9E8-B2F11D05F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190750" cy="6858000"/>
          </a:xfrm>
          <a:prstGeom prst="rect">
            <a:avLst/>
          </a:prstGeom>
        </p:spPr>
      </p:pic>
      <p:pic>
        <p:nvPicPr>
          <p:cNvPr id="5" name="UCOne" descr="sfere 2D.png">
            <a:extLst>
              <a:ext uri="{FF2B5EF4-FFF2-40B4-BE49-F238E27FC236}">
                <a16:creationId xmlns:a16="http://schemas.microsoft.com/office/drawing/2014/main" id="{325BAE84-EC9E-4F02-954D-844F998659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3200" y="6138432"/>
            <a:ext cx="359676" cy="479568"/>
          </a:xfrm>
          <a:prstGeom prst="rect">
            <a:avLst/>
          </a:prstGeom>
        </p:spPr>
      </p:pic>
      <p:sp>
        <p:nvSpPr>
          <p:cNvPr id="6" name="Comment">
            <a:extLst>
              <a:ext uri="{FF2B5EF4-FFF2-40B4-BE49-F238E27FC236}">
                <a16:creationId xmlns:a16="http://schemas.microsoft.com/office/drawing/2014/main" id="{BE79CBA5-B71E-4814-A21E-BA4DA701053C}"/>
              </a:ext>
            </a:extLst>
          </p:cNvPr>
          <p:cNvSpPr>
            <a:spLocks noGrp="1"/>
          </p:cNvSpPr>
          <p:nvPr>
            <p:ph type="body" sz="quarter" idx="15" hasCustomPrompt="1"/>
          </p:nvPr>
        </p:nvSpPr>
        <p:spPr bwMode="gray">
          <a:xfrm>
            <a:off x="252000" y="2284800"/>
            <a:ext cx="1681200" cy="3499200"/>
          </a:xfrm>
          <a:prstGeom prst="rect">
            <a:avLst/>
          </a:prstGeom>
        </p:spPr>
        <p:txBody>
          <a:bodyPr anchor="t" anchorCtr="0">
            <a:noAutofit/>
          </a:bodyPr>
          <a:lstStyle>
            <a:lvl1pPr marL="0" indent="0">
              <a:spcBef>
                <a:spcPts val="576"/>
              </a:spcBef>
              <a:buNone/>
              <a:defRPr sz="2133" b="1" i="0" baseline="0">
                <a:solidFill>
                  <a:schemeClr val="bg1"/>
                </a:solidFill>
              </a:defRPr>
            </a:lvl1pPr>
            <a:lvl2pPr>
              <a:spcBef>
                <a:spcPts val="576"/>
              </a:spcBef>
              <a:defRPr sz="1867" baseline="0">
                <a:solidFill>
                  <a:schemeClr val="bg1"/>
                </a:solidFill>
              </a:defRPr>
            </a:lvl2pPr>
            <a:lvl3pPr>
              <a:spcBef>
                <a:spcPts val="576"/>
              </a:spcBef>
              <a:defRPr sz="1867" baseline="0">
                <a:solidFill>
                  <a:schemeClr val="bg1"/>
                </a:solidFill>
              </a:defRPr>
            </a:lvl3pPr>
            <a:lvl4pPr>
              <a:spcBef>
                <a:spcPts val="576"/>
              </a:spcBef>
              <a:defRPr sz="1867" baseline="0">
                <a:solidFill>
                  <a:schemeClr val="bg1"/>
                </a:solidFill>
              </a:defRPr>
            </a:lvl4pPr>
            <a:lvl5pPr>
              <a:spcBef>
                <a:spcPts val="576"/>
              </a:spcBef>
              <a:defRPr sz="1867" baseline="0">
                <a:solidFill>
                  <a:schemeClr val="bg1"/>
                </a:solidFill>
              </a:defRPr>
            </a:lvl5pPr>
          </a:lstStyle>
          <a:p>
            <a:pPr lvl="0"/>
            <a:r>
              <a:rPr lang="en-GB" noProof="0"/>
              <a:t>&lt;Comment&gt;</a:t>
            </a:r>
          </a:p>
        </p:txBody>
      </p:sp>
      <p:sp>
        <p:nvSpPr>
          <p:cNvPr id="2" name="Agenda">
            <a:extLst>
              <a:ext uri="{FF2B5EF4-FFF2-40B4-BE49-F238E27FC236}">
                <a16:creationId xmlns:a16="http://schemas.microsoft.com/office/drawing/2014/main" id="{5C4CB505-F721-4E24-B0FE-76008EB71208}"/>
              </a:ext>
            </a:extLst>
          </p:cNvPr>
          <p:cNvSpPr>
            <a:spLocks noGrp="1"/>
          </p:cNvSpPr>
          <p:nvPr>
            <p:ph type="title" hasCustomPrompt="1"/>
          </p:nvPr>
        </p:nvSpPr>
        <p:spPr bwMode="gray">
          <a:xfrm>
            <a:off x="252000" y="-13328"/>
            <a:ext cx="1681200" cy="1477328"/>
          </a:xfrm>
        </p:spPr>
        <p:txBody>
          <a:bodyPr/>
          <a:lstStyle>
            <a:lvl1pPr>
              <a:defRPr sz="4800" baseline="0"/>
            </a:lvl1pPr>
          </a:lstStyle>
          <a:p>
            <a:r>
              <a:rPr lang="en-US"/>
              <a:t>Agenda</a:t>
            </a:r>
            <a:endParaRPr lang="de-DE"/>
          </a:p>
        </p:txBody>
      </p:sp>
    </p:spTree>
    <p:extLst>
      <p:ext uri="{BB962C8B-B14F-4D97-AF65-F5344CB8AC3E}">
        <p14:creationId xmlns:p14="http://schemas.microsoft.com/office/powerpoint/2010/main" val="271296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Numbered)">
    <p:spTree>
      <p:nvGrpSpPr>
        <p:cNvPr id="1" name=""/>
        <p:cNvGrpSpPr/>
        <p:nvPr/>
      </p:nvGrpSpPr>
      <p:grpSpPr>
        <a:xfrm>
          <a:off x="0" y="0"/>
          <a:ext cx="0" cy="0"/>
          <a:chOff x="0" y="0"/>
          <a:chExt cx="0" cy="0"/>
        </a:xfrm>
      </p:grpSpPr>
      <p:sp>
        <p:nvSpPr>
          <p:cNvPr id="3" name="SlideNumber" hidden="1">
            <a:extLst>
              <a:ext uri="{FF2B5EF4-FFF2-40B4-BE49-F238E27FC236}">
                <a16:creationId xmlns:a16="http://schemas.microsoft.com/office/drawing/2014/main" id="{B50301C4-59E3-4C75-A264-32243B48553B}"/>
              </a:ext>
            </a:extLst>
          </p:cNvPr>
          <p:cNvSpPr>
            <a:spLocks noGrp="1"/>
          </p:cNvSpPr>
          <p:nvPr>
            <p:ph type="sldNum" sz="quarter" idx="10"/>
          </p:nvPr>
        </p:nvSpPr>
        <p:spPr>
          <a:xfrm>
            <a:off x="0" y="6859200"/>
            <a:ext cx="0" cy="0"/>
          </a:xfrm>
        </p:spPr>
        <p:txBody>
          <a:bodyPr/>
          <a:lstStyle>
            <a:lvl1pPr>
              <a:defRPr sz="133" baseline="0">
                <a:noFill/>
              </a:defRPr>
            </a:lvl1pPr>
          </a:lstStyle>
          <a:p>
            <a:fld id="{A16BCC70-F889-4DE4-937F-6D2CDDA6874B}" type="slidenum">
              <a:rPr lang="de-DE" smtClean="0"/>
              <a:pPr/>
              <a:t>‹N›</a:t>
            </a:fld>
            <a:endParaRPr lang="de-DE"/>
          </a:p>
        </p:txBody>
      </p:sp>
      <p:pic>
        <p:nvPicPr>
          <p:cNvPr id="14" name="Background">
            <a:extLst>
              <a:ext uri="{FF2B5EF4-FFF2-40B4-BE49-F238E27FC236}">
                <a16:creationId xmlns:a16="http://schemas.microsoft.com/office/drawing/2014/main" id="{25690D37-3446-43DF-84D7-F76D07B91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2001"/>
            <a:ext cx="9144000" cy="1028700"/>
          </a:xfrm>
          <a:prstGeom prst="rect">
            <a:avLst/>
          </a:prstGeom>
        </p:spPr>
      </p:pic>
      <p:pic>
        <p:nvPicPr>
          <p:cNvPr id="15" name="UCOne">
            <a:extLst>
              <a:ext uri="{FF2B5EF4-FFF2-40B4-BE49-F238E27FC236}">
                <a16:creationId xmlns:a16="http://schemas.microsoft.com/office/drawing/2014/main" id="{DC885855-5D3C-4820-A24A-3124163B84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601" y="6120001"/>
            <a:ext cx="359781" cy="479708"/>
          </a:xfrm>
          <a:prstGeom prst="rect">
            <a:avLst/>
          </a:prstGeom>
        </p:spPr>
      </p:pic>
      <p:cxnSp>
        <p:nvCxnSpPr>
          <p:cNvPr id="16" name="DotLine">
            <a:extLst>
              <a:ext uri="{FF2B5EF4-FFF2-40B4-BE49-F238E27FC236}">
                <a16:creationId xmlns:a16="http://schemas.microsoft.com/office/drawing/2014/main" id="{4FBA43D1-AC4B-4622-A1A7-253B2CA49D69}"/>
              </a:ext>
            </a:extLst>
          </p:cNvPr>
          <p:cNvCxnSpPr>
            <a:cxnSpLocks/>
          </p:cNvCxnSpPr>
          <p:nvPr userDrawn="1"/>
        </p:nvCxnSpPr>
        <p:spPr>
          <a:xfrm>
            <a:off x="1235924" y="0"/>
            <a:ext cx="0" cy="6858000"/>
          </a:xfrm>
          <a:prstGeom prst="line">
            <a:avLst/>
          </a:prstGeom>
          <a:ln w="19050" cap="rnd" cmpd="sng">
            <a:solidFill>
              <a:srgbClr val="666666"/>
            </a:solidFill>
            <a:prstDash val="dot"/>
          </a:ln>
        </p:spPr>
        <p:style>
          <a:lnRef idx="1">
            <a:schemeClr val="accent1"/>
          </a:lnRef>
          <a:fillRef idx="0">
            <a:schemeClr val="accent1"/>
          </a:fillRef>
          <a:effectRef idx="0">
            <a:schemeClr val="accent1"/>
          </a:effectRef>
          <a:fontRef idx="minor">
            <a:schemeClr val="tx1"/>
          </a:fontRef>
        </p:style>
      </p:cxnSp>
      <p:grpSp>
        <p:nvGrpSpPr>
          <p:cNvPr id="17" name="Group">
            <a:extLst>
              <a:ext uri="{FF2B5EF4-FFF2-40B4-BE49-F238E27FC236}">
                <a16:creationId xmlns:a16="http://schemas.microsoft.com/office/drawing/2014/main" id="{3F0B9CD4-6D28-4595-9864-C8921DA17F05}"/>
              </a:ext>
            </a:extLst>
          </p:cNvPr>
          <p:cNvGrpSpPr/>
          <p:nvPr userDrawn="1"/>
        </p:nvGrpSpPr>
        <p:grpSpPr>
          <a:xfrm>
            <a:off x="503238" y="1016000"/>
            <a:ext cx="1465372" cy="1954544"/>
            <a:chOff x="4373135" y="1004456"/>
            <a:chExt cx="134813" cy="134862"/>
          </a:xfrm>
        </p:grpSpPr>
        <p:sp>
          <p:nvSpPr>
            <p:cNvPr id="18" name="Circle3">
              <a:extLst>
                <a:ext uri="{FF2B5EF4-FFF2-40B4-BE49-F238E27FC236}">
                  <a16:creationId xmlns:a16="http://schemas.microsoft.com/office/drawing/2014/main" id="{7A9C2076-B8AE-4699-B7D5-C0A271144935}"/>
                </a:ext>
              </a:extLst>
            </p:cNvPr>
            <p:cNvSpPr>
              <a:spLocks noChangeAspect="1"/>
            </p:cNvSpPr>
            <p:nvPr/>
          </p:nvSpPr>
          <p:spPr>
            <a:xfrm>
              <a:off x="4373135" y="1004456"/>
              <a:ext cx="134813" cy="134862"/>
            </a:xfrm>
            <a:prstGeom prst="ellipse">
              <a:avLst/>
            </a:prstGeom>
            <a:solidFill>
              <a:srgbClr val="D73928">
                <a:lumMod val="75000"/>
              </a:srgbClr>
            </a:solidFill>
            <a:ln w="25400" cap="flat" cmpd="sng" algn="ctr">
              <a:noFill/>
              <a:prstDash val="solid"/>
            </a:ln>
            <a:effectLst/>
          </p:spPr>
          <p:txBody>
            <a:bodyPr tIns="72000"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a:ln>
                  <a:noFill/>
                </a:ln>
                <a:solidFill>
                  <a:srgbClr val="FFFFFF"/>
                </a:solidFill>
                <a:effectLst/>
                <a:uLnTx/>
                <a:uFillTx/>
                <a:latin typeface="UniCredit (Body)"/>
                <a:ea typeface="+mn-ea"/>
                <a:cs typeface="+mn-cs"/>
              </a:endParaRPr>
            </a:p>
          </p:txBody>
        </p:sp>
        <p:sp>
          <p:nvSpPr>
            <p:cNvPr id="19" name="Circle2">
              <a:extLst>
                <a:ext uri="{FF2B5EF4-FFF2-40B4-BE49-F238E27FC236}">
                  <a16:creationId xmlns:a16="http://schemas.microsoft.com/office/drawing/2014/main" id="{D9A765F8-06D2-4F17-93E6-F723061A7974}"/>
                </a:ext>
              </a:extLst>
            </p:cNvPr>
            <p:cNvSpPr>
              <a:spLocks noChangeAspect="1"/>
            </p:cNvSpPr>
            <p:nvPr/>
          </p:nvSpPr>
          <p:spPr>
            <a:xfrm>
              <a:off x="4384350" y="1015694"/>
              <a:ext cx="112383" cy="112385"/>
            </a:xfrm>
            <a:prstGeom prst="ellipse">
              <a:avLst/>
            </a:prstGeom>
            <a:solidFill>
              <a:srgbClr val="EA5C4D"/>
            </a:solidFill>
            <a:ln w="25400" cap="flat" cmpd="sng" algn="ctr">
              <a:noFill/>
              <a:prstDash val="solid"/>
            </a:ln>
            <a:effectLst/>
          </p:spPr>
          <p:txBody>
            <a:bodyPr tIns="72000" rtlCol="0" anchor="ctr"/>
            <a:lstStyle/>
            <a:p>
              <a:pPr marL="0" marR="0" lvl="0" indent="0" algn="ctr" defTabSz="1625519" eaLnBrk="1" fontAlgn="auto" latinLnBrk="0" hangingPunct="1">
                <a:lnSpc>
                  <a:spcPct val="100000"/>
                </a:lnSpc>
                <a:spcBef>
                  <a:spcPts val="0"/>
                </a:spcBef>
                <a:spcAft>
                  <a:spcPts val="0"/>
                </a:spcAft>
                <a:buClrTx/>
                <a:buSzTx/>
                <a:buFontTx/>
                <a:buNone/>
                <a:tabLst/>
                <a:defRPr/>
              </a:pPr>
              <a:endParaRPr kumimoji="0" lang="en-GB" sz="4800" b="0" i="0" u="none" strike="noStrike" kern="0" cap="none" spc="0" normalizeH="0" baseline="0" noProof="0">
                <a:ln>
                  <a:noFill/>
                </a:ln>
                <a:solidFill>
                  <a:srgbClr val="FFFFFF"/>
                </a:solidFill>
                <a:effectLst/>
                <a:uLnTx/>
                <a:uFillTx/>
                <a:latin typeface="UniCredit (Body)"/>
                <a:ea typeface="+mn-ea"/>
                <a:cs typeface="+mn-cs"/>
              </a:endParaRPr>
            </a:p>
          </p:txBody>
        </p:sp>
        <p:sp>
          <p:nvSpPr>
            <p:cNvPr id="20" name="Circle1">
              <a:extLst>
                <a:ext uri="{FF2B5EF4-FFF2-40B4-BE49-F238E27FC236}">
                  <a16:creationId xmlns:a16="http://schemas.microsoft.com/office/drawing/2014/main" id="{49C04482-45C8-4E5E-9AD3-EB3AC7B8D3FA}"/>
                </a:ext>
              </a:extLst>
            </p:cNvPr>
            <p:cNvSpPr>
              <a:spLocks noChangeAspect="1"/>
            </p:cNvSpPr>
            <p:nvPr/>
          </p:nvSpPr>
          <p:spPr>
            <a:xfrm>
              <a:off x="4395587" y="1026933"/>
              <a:ext cx="89908" cy="89908"/>
            </a:xfrm>
            <a:prstGeom prst="ellipse">
              <a:avLst/>
            </a:prstGeom>
            <a:solidFill>
              <a:srgbClr val="E2001A"/>
            </a:solidFill>
            <a:ln w="25400" cap="flat" cmpd="sng" algn="ctr">
              <a:noFill/>
              <a:prstDash val="solid"/>
            </a:ln>
            <a:effectLst/>
          </p:spPr>
          <p:txBody>
            <a:bodyPr wrap="none" lIns="0" tIns="72000" rIns="0" bIns="0" rtlCol="0" anchor="ctr"/>
            <a:lstStyle/>
            <a:p>
              <a:pPr marL="0" marR="0" lvl="0" indent="0" algn="ctr" defTabSz="1219139" eaLnBrk="1" fontAlgn="auto" latinLnBrk="0" hangingPunct="1">
                <a:lnSpc>
                  <a:spcPct val="90000"/>
                </a:lnSpc>
                <a:spcBef>
                  <a:spcPts val="1600"/>
                </a:spcBef>
                <a:spcAft>
                  <a:spcPts val="0"/>
                </a:spcAft>
                <a:buClrTx/>
                <a:buSzTx/>
                <a:buFontTx/>
                <a:buNone/>
                <a:tabLst/>
                <a:defRPr/>
              </a:pPr>
              <a:endParaRPr kumimoji="0" lang="en-GB" sz="1867" b="0" i="0" u="none" strike="noStrike" kern="0" cap="none" spc="0" normalizeH="0" baseline="0" noProof="0">
                <a:ln>
                  <a:noFill/>
                </a:ln>
                <a:solidFill>
                  <a:srgbClr val="FFFFFF"/>
                </a:solidFill>
                <a:effectLst/>
                <a:uLnTx/>
                <a:uFillTx/>
                <a:latin typeface="UniCredit (Body)"/>
                <a:ea typeface="+mn-ea"/>
                <a:cs typeface="+mn-cs"/>
              </a:endParaRPr>
            </a:p>
          </p:txBody>
        </p:sp>
      </p:grpSp>
      <p:sp>
        <p:nvSpPr>
          <p:cNvPr id="21" name="Number">
            <a:extLst>
              <a:ext uri="{FF2B5EF4-FFF2-40B4-BE49-F238E27FC236}">
                <a16:creationId xmlns:a16="http://schemas.microsoft.com/office/drawing/2014/main" id="{D51DAD85-C15B-4CE3-8655-CA3C6FF2377B}"/>
              </a:ext>
            </a:extLst>
          </p:cNvPr>
          <p:cNvSpPr txBox="1">
            <a:spLocks/>
          </p:cNvSpPr>
          <p:nvPr userDrawn="1"/>
        </p:nvSpPr>
        <p:spPr bwMode="gray">
          <a:xfrm>
            <a:off x="1049818" y="1737155"/>
            <a:ext cx="372215" cy="528000"/>
          </a:xfrm>
          <a:prstGeom prst="rect">
            <a:avLst/>
          </a:prstGeom>
        </p:spPr>
        <p:txBody>
          <a:bodyPr vert="horz" lIns="0" tIns="0" rIns="0" bIns="0" rtlCol="0" anchor="ctr">
            <a:noAutofit/>
          </a:bodyPr>
          <a:lstStyle>
            <a:lvl1pPr marL="0" marR="0" indent="0" algn="ctr" defTabSz="342875" rtl="0" eaLnBrk="1" fontAlgn="auto" latinLnBrk="0" hangingPunct="1">
              <a:lnSpc>
                <a:spcPct val="90000"/>
              </a:lnSpc>
              <a:spcBef>
                <a:spcPts val="600"/>
              </a:spcBef>
              <a:spcAft>
                <a:spcPts val="0"/>
              </a:spcAft>
              <a:buClr>
                <a:srgbClr val="E1061C"/>
              </a:buClr>
              <a:buSzTx/>
              <a:buFont typeface="UniCredit"/>
              <a:buNone/>
              <a:tabLst/>
              <a:defRPr sz="3600" b="0" kern="1200" baseline="0">
                <a:solidFill>
                  <a:schemeClr val="bg1"/>
                </a:solidFill>
                <a:latin typeface="UniCredit (Body)"/>
                <a:ea typeface="+mn-ea"/>
                <a:cs typeface="UniCredit" panose="020B0604020202020204" pitchFamily="34" charset="0"/>
              </a:defRPr>
            </a:lvl1pPr>
            <a:lvl2pPr marL="180000" marR="0" indent="-180000" algn="l" defTabSz="342875" rtl="0" eaLnBrk="1" fontAlgn="auto" latinLnBrk="0" hangingPunct="1">
              <a:lnSpc>
                <a:spcPct val="90000"/>
              </a:lnSpc>
              <a:spcBef>
                <a:spcPts val="600"/>
              </a:spcBef>
              <a:spcAft>
                <a:spcPts val="0"/>
              </a:spcAft>
              <a:buClr>
                <a:srgbClr val="CCCCCC"/>
              </a:buClr>
              <a:buSzTx/>
              <a:buFont typeface="UniCredit" panose="020B0604020202020204" pitchFamily="34" charset="0"/>
              <a:buChar char="●"/>
              <a:tabLst/>
              <a:defRPr sz="1400" b="0" kern="1200" baseline="0">
                <a:solidFill>
                  <a:schemeClr val="tx1"/>
                </a:solidFill>
                <a:latin typeface="UniCredit (Body)"/>
                <a:ea typeface="+mn-ea"/>
                <a:cs typeface="UniCredit" panose="020B0604020202020204" pitchFamily="34" charset="0"/>
              </a:defRPr>
            </a:lvl2pPr>
            <a:lvl3pPr marL="360000" marR="0" indent="-180000" algn="l" defTabSz="342875" rtl="0" eaLnBrk="1" fontAlgn="auto" latinLnBrk="0" hangingPunct="1">
              <a:lnSpc>
                <a:spcPct val="90000"/>
              </a:lnSpc>
              <a:spcBef>
                <a:spcPts val="600"/>
              </a:spcBef>
              <a:spcAft>
                <a:spcPts val="0"/>
              </a:spcAft>
              <a:buClr>
                <a:srgbClr val="CCCCCC"/>
              </a:buClr>
              <a:buSzTx/>
              <a:buFont typeface="UniCredit" panose="020B0604020202020204" pitchFamily="34" charset="0"/>
              <a:buChar char="●"/>
              <a:tabLst/>
              <a:defRPr sz="1400" b="0" kern="1200" baseline="0">
                <a:solidFill>
                  <a:schemeClr val="tx1"/>
                </a:solidFill>
                <a:latin typeface="UniCredit (Body)"/>
                <a:ea typeface="+mn-ea"/>
                <a:cs typeface="UniCredit" panose="020B0604020202020204" pitchFamily="34" charset="0"/>
              </a:defRPr>
            </a:lvl3pPr>
            <a:lvl4pPr marL="540000" marR="0" indent="-180000" algn="l" defTabSz="342875" rtl="0" eaLnBrk="1" fontAlgn="auto" latinLnBrk="0" hangingPunct="1">
              <a:lnSpc>
                <a:spcPct val="90000"/>
              </a:lnSpc>
              <a:spcBef>
                <a:spcPts val="600"/>
              </a:spcBef>
              <a:spcAft>
                <a:spcPts val="0"/>
              </a:spcAft>
              <a:buClr>
                <a:srgbClr val="CCCCCC"/>
              </a:buClr>
              <a:buSzTx/>
              <a:buFont typeface="UniCredit" panose="020B0604020202020204" pitchFamily="34" charset="0"/>
              <a:buChar char="●"/>
              <a:tabLst/>
              <a:defRPr sz="1400" b="0" kern="1200" baseline="0">
                <a:solidFill>
                  <a:schemeClr val="tx1"/>
                </a:solidFill>
                <a:latin typeface="UniCredit (Body)"/>
                <a:ea typeface="+mn-ea"/>
                <a:cs typeface="UniCredit" panose="020B0604020202020204" pitchFamily="34" charset="0"/>
              </a:defRPr>
            </a:lvl4pPr>
            <a:lvl5pPr marL="720000" marR="0" indent="-180000" algn="l" defTabSz="342875" rtl="0" eaLnBrk="1" fontAlgn="auto" latinLnBrk="0" hangingPunct="1">
              <a:lnSpc>
                <a:spcPct val="90000"/>
              </a:lnSpc>
              <a:spcBef>
                <a:spcPts val="600"/>
              </a:spcBef>
              <a:spcAft>
                <a:spcPts val="0"/>
              </a:spcAft>
              <a:buClr>
                <a:srgbClr val="CCCCCC"/>
              </a:buClr>
              <a:buSzTx/>
              <a:buFont typeface="UniCredit" panose="020B0604020202020204" pitchFamily="34" charset="0"/>
              <a:buChar char="●"/>
              <a:tabLst/>
              <a:defRPr sz="1400" b="0" kern="1200" baseline="0">
                <a:solidFill>
                  <a:schemeClr val="tx1"/>
                </a:solidFill>
                <a:latin typeface="UniCredit (Body)"/>
                <a:ea typeface="+mn-ea"/>
                <a:cs typeface="UniCredit" panose="020B0604020202020204" pitchFamily="34" charset="0"/>
              </a:defRPr>
            </a:lvl5pPr>
            <a:lvl6pPr marL="540000" indent="-180000" algn="l" defTabSz="685749" rtl="0" eaLnBrk="1" latinLnBrk="0" hangingPunct="1">
              <a:lnSpc>
                <a:spcPct val="90000"/>
              </a:lnSpc>
              <a:spcBef>
                <a:spcPts val="600"/>
              </a:spcBef>
              <a:spcAft>
                <a:spcPts val="0"/>
              </a:spcAft>
              <a:buClr>
                <a:srgbClr val="CCCCCC"/>
              </a:buClr>
              <a:buFont typeface="UniCredit" panose="020B0604020202020204" pitchFamily="34" charset="0"/>
              <a:buChar char="●"/>
              <a:tabLst/>
              <a:defRPr sz="1400" kern="1200">
                <a:solidFill>
                  <a:schemeClr val="tx1"/>
                </a:solidFill>
                <a:latin typeface="UniCredit (Body)"/>
                <a:ea typeface="+mn-ea"/>
                <a:cs typeface="+mn-cs"/>
              </a:defRPr>
            </a:lvl6pPr>
            <a:lvl7pPr marL="1037" indent="0" algn="l" defTabSz="685749" rtl="0" eaLnBrk="1" latinLnBrk="0" hangingPunct="1">
              <a:lnSpc>
                <a:spcPct val="90000"/>
              </a:lnSpc>
              <a:spcBef>
                <a:spcPts val="300"/>
              </a:spcBef>
              <a:buClr>
                <a:schemeClr val="accent1"/>
              </a:buClr>
              <a:buSzPct val="80000"/>
              <a:buFont typeface="System Font Regular"/>
              <a:buNone/>
              <a:tabLst/>
              <a:defRPr sz="1200" kern="1200">
                <a:solidFill>
                  <a:schemeClr val="tx1"/>
                </a:solidFill>
                <a:latin typeface="UniCredit (Body)"/>
                <a:ea typeface="+mn-ea"/>
                <a:cs typeface="+mn-cs"/>
              </a:defRPr>
            </a:lvl7pPr>
            <a:lvl8pPr marL="288000" indent="-288000" algn="l" defTabSz="685749" rtl="0" eaLnBrk="1" latinLnBrk="0" hangingPunct="1">
              <a:lnSpc>
                <a:spcPct val="90000"/>
              </a:lnSpc>
              <a:spcBef>
                <a:spcPts val="1200"/>
              </a:spcBef>
              <a:buClr>
                <a:srgbClr val="999999"/>
              </a:buClr>
              <a:buSzPct val="100000"/>
              <a:buFontTx/>
              <a:buBlip>
                <a:blip r:embed="rId4"/>
              </a:buBlip>
              <a:tabLst/>
              <a:defRPr sz="1400" kern="1200">
                <a:solidFill>
                  <a:schemeClr val="tx1"/>
                </a:solidFill>
                <a:latin typeface="UniCredit (Body)"/>
                <a:ea typeface="+mn-ea"/>
                <a:cs typeface="+mn-cs"/>
              </a:defRPr>
            </a:lvl8pPr>
            <a:lvl9pPr marL="288000" indent="-288000" algn="l" defTabSz="685749" rtl="0" eaLnBrk="1" latinLnBrk="0" hangingPunct="1">
              <a:lnSpc>
                <a:spcPct val="90000"/>
              </a:lnSpc>
              <a:spcBef>
                <a:spcPts val="1200"/>
              </a:spcBef>
              <a:buFontTx/>
              <a:buBlip>
                <a:blip r:embed="rId5">
                  <a:extLst>
                    <a:ext uri="{96DAC541-7B7A-43D3-8B79-37D633B846F1}">
                      <asvg:svgBlip xmlns:asvg="http://schemas.microsoft.com/office/drawing/2016/SVG/main" r:embed="rId6"/>
                    </a:ext>
                  </a:extLst>
                </a:blip>
              </a:buBlip>
              <a:tabLst/>
              <a:defRPr sz="1400" kern="1200">
                <a:solidFill>
                  <a:schemeClr val="tx1"/>
                </a:solidFill>
                <a:latin typeface="UniCredit (Body)"/>
                <a:ea typeface="+mn-ea"/>
                <a:cs typeface="+mn-cs"/>
              </a:defRPr>
            </a:lvl9pPr>
          </a:lstStyle>
          <a:p>
            <a:pPr marL="0" marR="0" lvl="0" indent="0" algn="ctr" defTabSz="457155" rtl="0" eaLnBrk="1" fontAlgn="auto" latinLnBrk="0" hangingPunct="1">
              <a:lnSpc>
                <a:spcPct val="90000"/>
              </a:lnSpc>
              <a:spcBef>
                <a:spcPts val="800"/>
              </a:spcBef>
              <a:spcAft>
                <a:spcPts val="0"/>
              </a:spcAft>
              <a:buClr>
                <a:srgbClr val="E1061C"/>
              </a:buClr>
              <a:buSzTx/>
              <a:buFont typeface="UniCredit"/>
              <a:buNone/>
              <a:tabLst/>
              <a:defRPr/>
            </a:pPr>
            <a:r>
              <a:rPr kumimoji="0" lang="en-GB" sz="4800" b="0" i="0" u="none" strike="noStrike" kern="1200" cap="none" spc="0" normalizeH="0" baseline="0" noProof="0">
                <a:ln>
                  <a:noFill/>
                </a:ln>
                <a:solidFill>
                  <a:srgbClr val="FFFFFF"/>
                </a:solidFill>
                <a:effectLst/>
                <a:uLnTx/>
                <a:uFillTx/>
                <a:latin typeface="UniCredit (Body)"/>
                <a:ea typeface="+mn-ea"/>
                <a:cs typeface="UniCredit" panose="020B0604020202020204" pitchFamily="34" charset="0"/>
              </a:rPr>
              <a:t>#</a:t>
            </a:r>
          </a:p>
        </p:txBody>
      </p:sp>
      <p:sp>
        <p:nvSpPr>
          <p:cNvPr id="22" name="Heading">
            <a:extLst>
              <a:ext uri="{FF2B5EF4-FFF2-40B4-BE49-F238E27FC236}">
                <a16:creationId xmlns:a16="http://schemas.microsoft.com/office/drawing/2014/main" id="{0FC815FE-EBE4-4397-A349-DAB147FF6CBB}"/>
              </a:ext>
            </a:extLst>
          </p:cNvPr>
          <p:cNvSpPr>
            <a:spLocks noGrp="1"/>
          </p:cNvSpPr>
          <p:nvPr>
            <p:ph type="body" sz="quarter" idx="11" hasCustomPrompt="1"/>
          </p:nvPr>
        </p:nvSpPr>
        <p:spPr>
          <a:xfrm>
            <a:off x="2459039" y="2803200"/>
            <a:ext cx="5413375" cy="2227200"/>
          </a:xfrm>
          <a:prstGeom prst="rect">
            <a:avLst/>
          </a:prstGeom>
        </p:spPr>
        <p:txBody>
          <a:bodyPr>
            <a:normAutofit/>
          </a:bodyPr>
          <a:lstStyle>
            <a:lvl1pPr marL="383990" indent="-383990">
              <a:spcBef>
                <a:spcPts val="1600"/>
              </a:spcBef>
              <a:buFontTx/>
              <a:buBlip>
                <a:blip r:embed="rId7"/>
              </a:buBlip>
              <a:defRPr sz="2400" baseline="0"/>
            </a:lvl1pPr>
            <a:lvl2pPr>
              <a:defRPr sz="2400" baseline="0"/>
            </a:lvl2pPr>
            <a:lvl3pPr>
              <a:defRPr sz="2400" baseline="0"/>
            </a:lvl3pPr>
            <a:lvl4pPr>
              <a:defRPr sz="2400" baseline="0"/>
            </a:lvl4pPr>
            <a:lvl5pPr>
              <a:defRPr sz="2400" baseline="0"/>
            </a:lvl5pPr>
          </a:lstStyle>
          <a:p>
            <a:pPr lvl="0"/>
            <a:r>
              <a:rPr lang="de-DE"/>
              <a:t>&lt;Page </a:t>
            </a:r>
            <a:r>
              <a:rPr lang="de-DE" err="1"/>
              <a:t>Heading</a:t>
            </a:r>
            <a:r>
              <a:rPr lang="de-DE"/>
              <a:t> (18pt)&gt;</a:t>
            </a:r>
          </a:p>
        </p:txBody>
      </p:sp>
      <p:sp>
        <p:nvSpPr>
          <p:cNvPr id="23" name="Detail">
            <a:extLst>
              <a:ext uri="{FF2B5EF4-FFF2-40B4-BE49-F238E27FC236}">
                <a16:creationId xmlns:a16="http://schemas.microsoft.com/office/drawing/2014/main" id="{BF94E3E3-1D15-4C14-A945-12AD1A37A849}"/>
              </a:ext>
            </a:extLst>
          </p:cNvPr>
          <p:cNvSpPr>
            <a:spLocks noGrp="1"/>
          </p:cNvSpPr>
          <p:nvPr>
            <p:ph type="body" sz="quarter" idx="12" hasCustomPrompt="1"/>
          </p:nvPr>
        </p:nvSpPr>
        <p:spPr>
          <a:xfrm>
            <a:off x="2459037" y="2091275"/>
            <a:ext cx="5414400" cy="305455"/>
          </a:xfrm>
          <a:prstGeom prst="rect">
            <a:avLst/>
          </a:prstGeom>
        </p:spPr>
        <p:txBody>
          <a:bodyPr>
            <a:noAutofit/>
          </a:bodyPr>
          <a:lstStyle>
            <a:lvl1pPr marL="0" indent="0">
              <a:buNone/>
              <a:defRPr sz="2400" baseline="0"/>
            </a:lvl1pPr>
            <a:lvl2pPr>
              <a:defRPr sz="2400" baseline="0"/>
            </a:lvl2pPr>
            <a:lvl3pPr>
              <a:defRPr sz="2400" baseline="0"/>
            </a:lvl3pPr>
            <a:lvl4pPr>
              <a:defRPr sz="2400" baseline="0"/>
            </a:lvl4pPr>
            <a:lvl5pPr>
              <a:defRPr sz="2400" baseline="0"/>
            </a:lvl5pPr>
          </a:lstStyle>
          <a:p>
            <a:pPr lvl="0"/>
            <a:r>
              <a:rPr lang="de-DE"/>
              <a:t>&lt;</a:t>
            </a:r>
            <a:r>
              <a:rPr lang="de-DE" err="1"/>
              <a:t>Divider</a:t>
            </a:r>
            <a:r>
              <a:rPr lang="de-DE"/>
              <a:t> </a:t>
            </a:r>
            <a:r>
              <a:rPr lang="de-DE" err="1"/>
              <a:t>detail</a:t>
            </a:r>
            <a:r>
              <a:rPr lang="de-DE"/>
              <a:t> (18pt)&gt;</a:t>
            </a:r>
          </a:p>
        </p:txBody>
      </p:sp>
      <p:sp>
        <p:nvSpPr>
          <p:cNvPr id="2" name="Title">
            <a:extLst>
              <a:ext uri="{FF2B5EF4-FFF2-40B4-BE49-F238E27FC236}">
                <a16:creationId xmlns:a16="http://schemas.microsoft.com/office/drawing/2014/main" id="{141C3E40-4373-4295-BABC-75B3B4257BA6}"/>
              </a:ext>
            </a:extLst>
          </p:cNvPr>
          <p:cNvSpPr>
            <a:spLocks noGrp="1"/>
          </p:cNvSpPr>
          <p:nvPr>
            <p:ph type="title" hasCustomPrompt="1"/>
          </p:nvPr>
        </p:nvSpPr>
        <p:spPr>
          <a:xfrm>
            <a:off x="2458800" y="1168900"/>
            <a:ext cx="5414400" cy="854978"/>
          </a:xfrm>
          <a:noFill/>
          <a:ln w="9525">
            <a:noFill/>
            <a:miter lim="800000"/>
            <a:headEnd/>
            <a:tailEnd/>
          </a:ln>
          <a:effectLst/>
        </p:spPr>
        <p:txBody>
          <a:bodyPr vert="horz" wrap="square" lIns="0" tIns="0" rIns="0" bIns="0" numCol="1" rtlCol="0" anchor="b" anchorCtr="0" compatLnSpc="1">
            <a:prstTxWarp prst="textNoShape">
              <a:avLst/>
            </a:prstTxWarp>
            <a:spAutoFit/>
          </a:bodyPr>
          <a:lstStyle>
            <a:lvl1pPr>
              <a:defRPr lang="de-DE" sz="4800">
                <a:solidFill>
                  <a:schemeClr val="tx1"/>
                </a:solidFill>
              </a:defRPr>
            </a:lvl1pPr>
          </a:lstStyle>
          <a:p>
            <a:pPr lvl="0" defTabSz="966692">
              <a:lnSpc>
                <a:spcPts val="7200"/>
              </a:lnSpc>
            </a:pPr>
            <a:r>
              <a:rPr lang="en-US"/>
              <a:t>&lt;Divider title (36pt)&gt;</a:t>
            </a:r>
            <a:endParaRPr lang="de-DE"/>
          </a:p>
        </p:txBody>
      </p:sp>
    </p:spTree>
    <p:extLst>
      <p:ext uri="{BB962C8B-B14F-4D97-AF65-F5344CB8AC3E}">
        <p14:creationId xmlns:p14="http://schemas.microsoft.com/office/powerpoint/2010/main" val="307622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Non-numbered)">
    <p:spTree>
      <p:nvGrpSpPr>
        <p:cNvPr id="1" name=""/>
        <p:cNvGrpSpPr/>
        <p:nvPr/>
      </p:nvGrpSpPr>
      <p:grpSpPr>
        <a:xfrm>
          <a:off x="0" y="0"/>
          <a:ext cx="0" cy="0"/>
          <a:chOff x="0" y="0"/>
          <a:chExt cx="0" cy="0"/>
        </a:xfrm>
      </p:grpSpPr>
      <p:sp>
        <p:nvSpPr>
          <p:cNvPr id="3" name="SlideNumber" hidden="1">
            <a:extLst>
              <a:ext uri="{FF2B5EF4-FFF2-40B4-BE49-F238E27FC236}">
                <a16:creationId xmlns:a16="http://schemas.microsoft.com/office/drawing/2014/main" id="{F80DB435-F437-4BDC-B2F6-C2669C190C97}"/>
              </a:ext>
            </a:extLst>
          </p:cNvPr>
          <p:cNvSpPr>
            <a:spLocks noGrp="1"/>
          </p:cNvSpPr>
          <p:nvPr>
            <p:ph type="sldNum" sz="quarter" idx="10"/>
          </p:nvPr>
        </p:nvSpPr>
        <p:spPr>
          <a:xfrm>
            <a:off x="0" y="6859200"/>
            <a:ext cx="0" cy="0"/>
          </a:xfrm>
        </p:spPr>
        <p:txBody>
          <a:bodyPr/>
          <a:lstStyle>
            <a:lvl1pPr>
              <a:defRPr sz="133" baseline="0"/>
            </a:lvl1pPr>
          </a:lstStyle>
          <a:p>
            <a:fld id="{A16BCC70-F889-4DE4-937F-6D2CDDA6874B}" type="slidenum">
              <a:rPr lang="de-DE" smtClean="0"/>
              <a:pPr/>
              <a:t>‹N›</a:t>
            </a:fld>
            <a:endParaRPr lang="de-DE"/>
          </a:p>
        </p:txBody>
      </p:sp>
      <p:pic>
        <p:nvPicPr>
          <p:cNvPr id="4" name="Background">
            <a:extLst>
              <a:ext uri="{FF2B5EF4-FFF2-40B4-BE49-F238E27FC236}">
                <a16:creationId xmlns:a16="http://schemas.microsoft.com/office/drawing/2014/main" id="{771B858C-1B58-4B10-BD00-7376BC274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2001"/>
            <a:ext cx="9144000" cy="1028700"/>
          </a:xfrm>
          <a:prstGeom prst="rect">
            <a:avLst/>
          </a:prstGeom>
        </p:spPr>
      </p:pic>
      <p:pic>
        <p:nvPicPr>
          <p:cNvPr id="5" name="UCOne">
            <a:extLst>
              <a:ext uri="{FF2B5EF4-FFF2-40B4-BE49-F238E27FC236}">
                <a16:creationId xmlns:a16="http://schemas.microsoft.com/office/drawing/2014/main" id="{E6AF3105-7197-46C4-864C-46CCC94616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601" y="6120001"/>
            <a:ext cx="359781" cy="479708"/>
          </a:xfrm>
          <a:prstGeom prst="rect">
            <a:avLst/>
          </a:prstGeom>
        </p:spPr>
      </p:pic>
      <p:sp>
        <p:nvSpPr>
          <p:cNvPr id="6" name="Subsection">
            <a:extLst>
              <a:ext uri="{FF2B5EF4-FFF2-40B4-BE49-F238E27FC236}">
                <a16:creationId xmlns:a16="http://schemas.microsoft.com/office/drawing/2014/main" id="{C30EF996-7DDA-4E43-880C-2C22F1C5D40F}"/>
              </a:ext>
            </a:extLst>
          </p:cNvPr>
          <p:cNvSpPr>
            <a:spLocks noGrp="1"/>
          </p:cNvSpPr>
          <p:nvPr>
            <p:ph type="body" sz="quarter" idx="11" hasCustomPrompt="1"/>
          </p:nvPr>
        </p:nvSpPr>
        <p:spPr>
          <a:xfrm>
            <a:off x="504001" y="2803200"/>
            <a:ext cx="5413375" cy="2227200"/>
          </a:xfrm>
          <a:prstGeom prst="rect">
            <a:avLst/>
          </a:prstGeom>
        </p:spPr>
        <p:txBody>
          <a:bodyPr>
            <a:normAutofit/>
          </a:bodyPr>
          <a:lstStyle>
            <a:lvl1pPr marL="383990" indent="-383990">
              <a:spcBef>
                <a:spcPts val="1600"/>
              </a:spcBef>
              <a:buFontTx/>
              <a:buBlip>
                <a:blip r:embed="rId4"/>
              </a:buBlip>
              <a:defRPr sz="2400" baseline="0"/>
            </a:lvl1pPr>
            <a:lvl2pPr>
              <a:defRPr sz="2400" baseline="0"/>
            </a:lvl2pPr>
            <a:lvl3pPr>
              <a:defRPr sz="2400" baseline="0"/>
            </a:lvl3pPr>
            <a:lvl4pPr>
              <a:defRPr sz="2400" baseline="0"/>
            </a:lvl4pPr>
            <a:lvl5pPr>
              <a:defRPr sz="2400" baseline="0"/>
            </a:lvl5pPr>
          </a:lstStyle>
          <a:p>
            <a:pPr lvl="0"/>
            <a:r>
              <a:rPr lang="de-DE"/>
              <a:t>&lt;Subsection (18pt)&gt;</a:t>
            </a:r>
          </a:p>
        </p:txBody>
      </p:sp>
      <p:sp>
        <p:nvSpPr>
          <p:cNvPr id="7" name="Detail">
            <a:extLst>
              <a:ext uri="{FF2B5EF4-FFF2-40B4-BE49-F238E27FC236}">
                <a16:creationId xmlns:a16="http://schemas.microsoft.com/office/drawing/2014/main" id="{65EF8101-92C2-48FD-82A4-2AB6148603E3}"/>
              </a:ext>
            </a:extLst>
          </p:cNvPr>
          <p:cNvSpPr>
            <a:spLocks noGrp="1"/>
          </p:cNvSpPr>
          <p:nvPr>
            <p:ph type="body" sz="quarter" idx="12" hasCustomPrompt="1"/>
          </p:nvPr>
        </p:nvSpPr>
        <p:spPr>
          <a:xfrm>
            <a:off x="504000" y="2059200"/>
            <a:ext cx="5414400" cy="369600"/>
          </a:xfrm>
          <a:prstGeom prst="rect">
            <a:avLst/>
          </a:prstGeom>
        </p:spPr>
        <p:txBody>
          <a:bodyPr>
            <a:noAutofit/>
          </a:bodyPr>
          <a:lstStyle>
            <a:lvl1pPr marL="0" indent="0">
              <a:buNone/>
              <a:defRPr sz="2400" baseline="0"/>
            </a:lvl1pPr>
            <a:lvl2pPr>
              <a:defRPr sz="2400" baseline="0"/>
            </a:lvl2pPr>
            <a:lvl3pPr>
              <a:defRPr sz="2400" baseline="0"/>
            </a:lvl3pPr>
            <a:lvl4pPr>
              <a:defRPr sz="2400" baseline="0"/>
            </a:lvl4pPr>
            <a:lvl5pPr>
              <a:defRPr sz="2400" baseline="0"/>
            </a:lvl5pPr>
          </a:lstStyle>
          <a:p>
            <a:pPr lvl="0"/>
            <a:r>
              <a:rPr lang="de-DE"/>
              <a:t>&lt;</a:t>
            </a:r>
            <a:r>
              <a:rPr lang="de-DE" err="1"/>
              <a:t>Divider</a:t>
            </a:r>
            <a:r>
              <a:rPr lang="de-DE"/>
              <a:t> </a:t>
            </a:r>
            <a:r>
              <a:rPr lang="de-DE" err="1"/>
              <a:t>detail</a:t>
            </a:r>
            <a:r>
              <a:rPr lang="de-DE"/>
              <a:t> (18pt)&gt;</a:t>
            </a:r>
          </a:p>
        </p:txBody>
      </p:sp>
      <p:sp>
        <p:nvSpPr>
          <p:cNvPr id="2" name="Title">
            <a:extLst>
              <a:ext uri="{FF2B5EF4-FFF2-40B4-BE49-F238E27FC236}">
                <a16:creationId xmlns:a16="http://schemas.microsoft.com/office/drawing/2014/main" id="{D4C8200C-5C9D-4C79-95F1-9646D8E3E1C7}"/>
              </a:ext>
            </a:extLst>
          </p:cNvPr>
          <p:cNvSpPr>
            <a:spLocks noGrp="1"/>
          </p:cNvSpPr>
          <p:nvPr>
            <p:ph type="title" hasCustomPrompt="1"/>
          </p:nvPr>
        </p:nvSpPr>
        <p:spPr>
          <a:xfrm>
            <a:off x="504000" y="1168900"/>
            <a:ext cx="5414400" cy="854978"/>
          </a:xfrm>
          <a:noFill/>
          <a:ln w="9525">
            <a:noFill/>
            <a:miter lim="800000"/>
            <a:headEnd/>
            <a:tailEnd/>
          </a:ln>
          <a:effectLst/>
        </p:spPr>
        <p:txBody>
          <a:bodyPr vert="horz" wrap="square" lIns="0" tIns="0" rIns="0" bIns="0" numCol="1" rtlCol="0" anchor="b" anchorCtr="0" compatLnSpc="1">
            <a:prstTxWarp prst="textNoShape">
              <a:avLst/>
            </a:prstTxWarp>
            <a:spAutoFit/>
          </a:bodyPr>
          <a:lstStyle>
            <a:lvl1pPr>
              <a:defRPr lang="de-DE" sz="4800">
                <a:solidFill>
                  <a:schemeClr val="tx1"/>
                </a:solidFill>
              </a:defRPr>
            </a:lvl1pPr>
          </a:lstStyle>
          <a:p>
            <a:pPr lvl="0" defTabSz="966692">
              <a:lnSpc>
                <a:spcPts val="7200"/>
              </a:lnSpc>
            </a:pPr>
            <a:r>
              <a:rPr lang="en-US"/>
              <a:t>&lt;Divider title (36pt)&gt;</a:t>
            </a:r>
            <a:endParaRPr lang="de-DE"/>
          </a:p>
        </p:txBody>
      </p:sp>
    </p:spTree>
    <p:extLst>
      <p:ext uri="{BB962C8B-B14F-4D97-AF65-F5344CB8AC3E}">
        <p14:creationId xmlns:p14="http://schemas.microsoft.com/office/powerpoint/2010/main" val="151234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1">
    <p:spTree>
      <p:nvGrpSpPr>
        <p:cNvPr id="1" name=""/>
        <p:cNvGrpSpPr/>
        <p:nvPr/>
      </p:nvGrpSpPr>
      <p:grpSpPr>
        <a:xfrm>
          <a:off x="0" y="0"/>
          <a:ext cx="0" cy="0"/>
          <a:chOff x="0" y="0"/>
          <a:chExt cx="0" cy="0"/>
        </a:xfrm>
      </p:grpSpPr>
      <p:sp>
        <p:nvSpPr>
          <p:cNvPr id="3" name="SlideNumber" hidden="1">
            <a:extLst>
              <a:ext uri="{FF2B5EF4-FFF2-40B4-BE49-F238E27FC236}">
                <a16:creationId xmlns:a16="http://schemas.microsoft.com/office/drawing/2014/main" id="{DC2C13C4-15BA-459C-9949-D3AADB1D245D}"/>
              </a:ext>
            </a:extLst>
          </p:cNvPr>
          <p:cNvSpPr>
            <a:spLocks noGrp="1"/>
          </p:cNvSpPr>
          <p:nvPr>
            <p:ph type="sldNum" sz="quarter" idx="10"/>
          </p:nvPr>
        </p:nvSpPr>
        <p:spPr>
          <a:xfrm>
            <a:off x="0" y="6859200"/>
            <a:ext cx="0" cy="0"/>
          </a:xfrm>
        </p:spPr>
        <p:txBody>
          <a:bodyPr/>
          <a:lstStyle>
            <a:lvl1pPr>
              <a:defRPr sz="133" baseline="0"/>
            </a:lvl1pPr>
          </a:lstStyle>
          <a:p>
            <a:fld id="{A16BCC70-F889-4DE4-937F-6D2CDDA6874B}" type="slidenum">
              <a:rPr lang="de-DE" smtClean="0"/>
              <a:pPr/>
              <a:t>‹N›</a:t>
            </a:fld>
            <a:endParaRPr lang="de-DE"/>
          </a:p>
        </p:txBody>
      </p:sp>
      <p:pic>
        <p:nvPicPr>
          <p:cNvPr id="4" name="Background">
            <a:extLst>
              <a:ext uri="{FF2B5EF4-FFF2-40B4-BE49-F238E27FC236}">
                <a16:creationId xmlns:a16="http://schemas.microsoft.com/office/drawing/2014/main" id="{27741759-DF0E-48C1-ADF5-D4A3E53B2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40587"/>
            <a:ext cx="9144000" cy="1028700"/>
          </a:xfrm>
          <a:prstGeom prst="rect">
            <a:avLst/>
          </a:prstGeom>
        </p:spPr>
      </p:pic>
      <p:pic>
        <p:nvPicPr>
          <p:cNvPr id="5" name="UCOne">
            <a:extLst>
              <a:ext uri="{FF2B5EF4-FFF2-40B4-BE49-F238E27FC236}">
                <a16:creationId xmlns:a16="http://schemas.microsoft.com/office/drawing/2014/main" id="{DCDB8B27-231B-42E6-805D-32FF091AD4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601" y="6120001"/>
            <a:ext cx="359781" cy="479708"/>
          </a:xfrm>
          <a:prstGeom prst="rect">
            <a:avLst/>
          </a:prstGeom>
        </p:spPr>
      </p:pic>
      <p:sp>
        <p:nvSpPr>
          <p:cNvPr id="6" name="Picture">
            <a:extLst>
              <a:ext uri="{FF2B5EF4-FFF2-40B4-BE49-F238E27FC236}">
                <a16:creationId xmlns:a16="http://schemas.microsoft.com/office/drawing/2014/main" id="{2D1BE2EE-6F27-4DD0-B0E2-F2AC89C48414}"/>
              </a:ext>
            </a:extLst>
          </p:cNvPr>
          <p:cNvSpPr>
            <a:spLocks noGrp="1"/>
          </p:cNvSpPr>
          <p:nvPr>
            <p:ph type="pic" sz="quarter" idx="13"/>
          </p:nvPr>
        </p:nvSpPr>
        <p:spPr>
          <a:xfrm>
            <a:off x="0" y="0"/>
            <a:ext cx="9144000" cy="5832000"/>
          </a:xfrm>
          <a:prstGeom prst="rect">
            <a:avLst/>
          </a:prstGeom>
        </p:spPr>
        <p:txBody>
          <a:bodyPr vert="horz" lIns="0" tIns="0" rIns="0" bIns="0" rtlCol="0">
            <a:normAutofit/>
          </a:bodyPr>
          <a:lstStyle>
            <a:lvl1pPr marL="0" indent="0">
              <a:buNone/>
              <a:defRPr kumimoji="0" lang="en-GB" b="0" i="0" u="none" strike="noStrike" cap="none" spc="0" normalizeH="0" noProof="1">
                <a:ln>
                  <a:noFill/>
                </a:ln>
                <a:solidFill>
                  <a:schemeClr val="tx1"/>
                </a:solidFill>
                <a:effectLst/>
                <a:uLnTx/>
                <a:uFillTx/>
              </a:defRPr>
            </a:lvl1pPr>
          </a:lstStyle>
          <a:p>
            <a:pPr marL="239994" lvl="0" indent="-239994">
              <a:buClr>
                <a:srgbClr val="E1061C"/>
              </a:buClr>
            </a:pPr>
            <a:r>
              <a:rPr lang="en-US" noProof="1"/>
              <a:t>Click icon to add picture</a:t>
            </a:r>
            <a:endParaRPr lang="en-GB" noProof="1"/>
          </a:p>
        </p:txBody>
      </p:sp>
      <p:sp>
        <p:nvSpPr>
          <p:cNvPr id="7" name="Comment">
            <a:extLst>
              <a:ext uri="{FF2B5EF4-FFF2-40B4-BE49-F238E27FC236}">
                <a16:creationId xmlns:a16="http://schemas.microsoft.com/office/drawing/2014/main" id="{67D7EAF8-A233-4157-A290-A4969517CC3C}"/>
              </a:ext>
            </a:extLst>
          </p:cNvPr>
          <p:cNvSpPr>
            <a:spLocks noGrp="1"/>
          </p:cNvSpPr>
          <p:nvPr>
            <p:ph type="body" sz="quarter" idx="17" hasCustomPrompt="1"/>
          </p:nvPr>
        </p:nvSpPr>
        <p:spPr bwMode="gray">
          <a:xfrm>
            <a:off x="252001" y="6115049"/>
            <a:ext cx="6886575" cy="499200"/>
          </a:xfrm>
          <a:prstGeom prst="rect">
            <a:avLst/>
          </a:prstGeom>
        </p:spPr>
        <p:txBody>
          <a:bodyPr vert="horz" lIns="0" tIns="0" rIns="0" bIns="0" rtlCol="0">
            <a:normAutofit/>
          </a:bodyPr>
          <a:lstStyle>
            <a:lvl1pPr marL="0" indent="0">
              <a:buFontTx/>
              <a:buNone/>
              <a:defRPr lang="de-DE" sz="1867" b="1" i="0" baseline="0" dirty="0">
                <a:solidFill>
                  <a:schemeClr val="bg1"/>
                </a:solidFill>
              </a:defRPr>
            </a:lvl1pPr>
          </a:lstStyle>
          <a:p>
            <a:pPr marL="239994" lvl="0" indent="-239994"/>
            <a:r>
              <a:rPr lang="de-DE"/>
              <a:t>&lt;Additional </a:t>
            </a:r>
            <a:r>
              <a:rPr lang="de-DE" err="1"/>
              <a:t>commentary</a:t>
            </a:r>
            <a:r>
              <a:rPr lang="de-DE"/>
              <a:t> </a:t>
            </a:r>
            <a:r>
              <a:rPr lang="de-DE" err="1"/>
              <a:t>if</a:t>
            </a:r>
            <a:r>
              <a:rPr lang="de-DE"/>
              <a:t> </a:t>
            </a:r>
            <a:r>
              <a:rPr lang="de-DE" err="1"/>
              <a:t>required</a:t>
            </a:r>
            <a:r>
              <a:rPr lang="de-DE"/>
              <a:t>&gt;</a:t>
            </a:r>
          </a:p>
        </p:txBody>
      </p:sp>
      <p:sp>
        <p:nvSpPr>
          <p:cNvPr id="2" name="KeyStatement">
            <a:extLst>
              <a:ext uri="{FF2B5EF4-FFF2-40B4-BE49-F238E27FC236}">
                <a16:creationId xmlns:a16="http://schemas.microsoft.com/office/drawing/2014/main" id="{94A9BD3A-1AA0-4D1A-81D5-5BB6964810DD}"/>
              </a:ext>
            </a:extLst>
          </p:cNvPr>
          <p:cNvSpPr>
            <a:spLocks noGrp="1"/>
          </p:cNvSpPr>
          <p:nvPr>
            <p:ph type="title" hasCustomPrompt="1"/>
          </p:nvPr>
        </p:nvSpPr>
        <p:spPr>
          <a:xfrm>
            <a:off x="252000" y="441600"/>
            <a:ext cx="3009600" cy="2476800"/>
          </a:xfrm>
        </p:spPr>
        <p:txBody>
          <a:bodyPr vert="horz" lIns="0" tIns="0" rIns="0" bIns="0" rtlCol="0" anchor="t">
            <a:normAutofit/>
          </a:bodyPr>
          <a:lstStyle>
            <a:lvl1pPr>
              <a:defRPr lang="de-DE" sz="4800" b="0" i="0" baseline="0">
                <a:solidFill>
                  <a:schemeClr val="tx1"/>
                </a:solidFill>
                <a:latin typeface="+mn-lt"/>
                <a:ea typeface="+mn-ea"/>
              </a:defRPr>
            </a:lvl1pPr>
          </a:lstStyle>
          <a:p>
            <a:pPr marL="0" marR="0" lvl="0" indent="0" defTabSz="457155" fontAlgn="auto" latinLnBrk="0">
              <a:lnSpc>
                <a:spcPct val="90000"/>
              </a:lnSpc>
              <a:spcBef>
                <a:spcPts val="800"/>
              </a:spcBef>
              <a:spcAft>
                <a:spcPts val="0"/>
              </a:spcAft>
              <a:buClr>
                <a:srgbClr val="CCCCCC"/>
              </a:buClr>
              <a:buSzTx/>
              <a:buFont typeface="UniCredit" panose="020B0604020202020204" pitchFamily="34" charset="0"/>
              <a:buNone/>
              <a:tabLst/>
            </a:pPr>
            <a:r>
              <a:rPr lang="en-US"/>
              <a:t>&lt;Key Statement&gt;</a:t>
            </a:r>
          </a:p>
        </p:txBody>
      </p:sp>
    </p:spTree>
    <p:extLst>
      <p:ext uri="{BB962C8B-B14F-4D97-AF65-F5344CB8AC3E}">
        <p14:creationId xmlns:p14="http://schemas.microsoft.com/office/powerpoint/2010/main" val="392990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2">
    <p:spTree>
      <p:nvGrpSpPr>
        <p:cNvPr id="1" name=""/>
        <p:cNvGrpSpPr/>
        <p:nvPr/>
      </p:nvGrpSpPr>
      <p:grpSpPr>
        <a:xfrm>
          <a:off x="0" y="0"/>
          <a:ext cx="0" cy="0"/>
          <a:chOff x="0" y="0"/>
          <a:chExt cx="0" cy="0"/>
        </a:xfrm>
      </p:grpSpPr>
      <p:sp>
        <p:nvSpPr>
          <p:cNvPr id="3" name="SlideNumber" hidden="1">
            <a:extLst>
              <a:ext uri="{FF2B5EF4-FFF2-40B4-BE49-F238E27FC236}">
                <a16:creationId xmlns:a16="http://schemas.microsoft.com/office/drawing/2014/main" id="{4A26FE8C-9AE8-4D7F-87BA-14E59B6DC7E8}"/>
              </a:ext>
            </a:extLst>
          </p:cNvPr>
          <p:cNvSpPr>
            <a:spLocks noGrp="1"/>
          </p:cNvSpPr>
          <p:nvPr>
            <p:ph type="sldNum" sz="quarter" idx="10"/>
          </p:nvPr>
        </p:nvSpPr>
        <p:spPr>
          <a:xfrm>
            <a:off x="9144000" y="6859200"/>
            <a:ext cx="0" cy="0"/>
          </a:xfrm>
        </p:spPr>
        <p:txBody>
          <a:bodyPr/>
          <a:lstStyle>
            <a:lvl1pPr>
              <a:defRPr sz="133" baseline="0">
                <a:noFill/>
              </a:defRPr>
            </a:lvl1pPr>
          </a:lstStyle>
          <a:p>
            <a:fld id="{A16BCC70-F889-4DE4-937F-6D2CDDA6874B}" type="slidenum">
              <a:rPr lang="de-DE" smtClean="0"/>
              <a:pPr/>
              <a:t>‹N›</a:t>
            </a:fld>
            <a:endParaRPr lang="de-DE"/>
          </a:p>
        </p:txBody>
      </p:sp>
      <p:pic>
        <p:nvPicPr>
          <p:cNvPr id="4" name="Background">
            <a:extLst>
              <a:ext uri="{FF2B5EF4-FFF2-40B4-BE49-F238E27FC236}">
                <a16:creationId xmlns:a16="http://schemas.microsoft.com/office/drawing/2014/main" id="{452E4151-02B7-47CD-A65E-F7D5763118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572000" y="0"/>
            <a:ext cx="4572000" cy="6858000"/>
          </a:xfrm>
          <a:prstGeom prst="rect">
            <a:avLst/>
          </a:prstGeom>
        </p:spPr>
      </p:pic>
      <p:pic>
        <p:nvPicPr>
          <p:cNvPr id="5" name="UCOne">
            <a:extLst>
              <a:ext uri="{FF2B5EF4-FFF2-40B4-BE49-F238E27FC236}">
                <a16:creationId xmlns:a16="http://schemas.microsoft.com/office/drawing/2014/main" id="{BC8152B6-CBC8-47EF-8B56-B6B8B3368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601" y="6120001"/>
            <a:ext cx="359781" cy="479708"/>
          </a:xfrm>
          <a:prstGeom prst="rect">
            <a:avLst/>
          </a:prstGeom>
        </p:spPr>
      </p:pic>
      <p:sp>
        <p:nvSpPr>
          <p:cNvPr id="6" name="Picture">
            <a:extLst>
              <a:ext uri="{FF2B5EF4-FFF2-40B4-BE49-F238E27FC236}">
                <a16:creationId xmlns:a16="http://schemas.microsoft.com/office/drawing/2014/main" id="{DD7BF28B-2C28-4FDD-9657-539FA733403A}"/>
              </a:ext>
            </a:extLst>
          </p:cNvPr>
          <p:cNvSpPr>
            <a:spLocks noGrp="1"/>
          </p:cNvSpPr>
          <p:nvPr>
            <p:ph type="pic" sz="quarter" idx="13"/>
          </p:nvPr>
        </p:nvSpPr>
        <p:spPr>
          <a:xfrm>
            <a:off x="0" y="0"/>
            <a:ext cx="4572000" cy="6859200"/>
          </a:xfrm>
          <a:prstGeom prst="rect">
            <a:avLst/>
          </a:prstGeom>
          <a:noFill/>
        </p:spPr>
        <p:txBody>
          <a:bodyPr lIns="0" tIns="0" rIns="0" bIns="0" anchor="t" anchorCtr="0">
            <a:normAutofit/>
          </a:bodyPr>
          <a:lstStyle>
            <a:lvl1pPr marL="0" indent="0" algn="l">
              <a:buNone/>
              <a:defRPr sz="1867" baseline="0">
                <a:solidFill>
                  <a:schemeClr val="tx1"/>
                </a:solidFill>
                <a:latin typeface="+mn-lt"/>
              </a:defRPr>
            </a:lvl1pPr>
          </a:lstStyle>
          <a:p>
            <a:r>
              <a:rPr lang="en-US" noProof="1"/>
              <a:t>Click icon to add picture</a:t>
            </a:r>
            <a:endParaRPr lang="en-GB" noProof="1"/>
          </a:p>
        </p:txBody>
      </p:sp>
      <p:sp>
        <p:nvSpPr>
          <p:cNvPr id="7" name="Quote">
            <a:extLst>
              <a:ext uri="{FF2B5EF4-FFF2-40B4-BE49-F238E27FC236}">
                <a16:creationId xmlns:a16="http://schemas.microsoft.com/office/drawing/2014/main" id="{FDFAAE41-9346-4413-819C-0C30B36C93B5}"/>
              </a:ext>
            </a:extLst>
          </p:cNvPr>
          <p:cNvSpPr>
            <a:spLocks noGrp="1"/>
          </p:cNvSpPr>
          <p:nvPr>
            <p:ph type="body" sz="quarter" idx="14" hasCustomPrompt="1"/>
          </p:nvPr>
        </p:nvSpPr>
        <p:spPr bwMode="gray">
          <a:xfrm>
            <a:off x="5515200" y="935567"/>
            <a:ext cx="2714400" cy="4762500"/>
          </a:xfrm>
          <a:prstGeom prst="rect">
            <a:avLst/>
          </a:prstGeom>
        </p:spPr>
        <p:txBody>
          <a:bodyPr vert="horz" lIns="0" tIns="0" rIns="0" bIns="0" rtlCol="0" anchor="t">
            <a:noAutofit/>
          </a:bodyPr>
          <a:lstStyle>
            <a:lvl1pPr marL="0" indent="0">
              <a:buFontTx/>
              <a:buNone/>
              <a:defRPr kumimoji="0" lang="en-US" sz="3200" b="1" i="0" u="none" strike="noStrike" cap="none" spc="0" normalizeH="0" baseline="0" smtClean="0">
                <a:ln>
                  <a:noFill/>
                </a:ln>
                <a:solidFill>
                  <a:schemeClr val="bg1"/>
                </a:solidFill>
                <a:effectLst/>
                <a:uLnTx/>
                <a:uFillTx/>
                <a:latin typeface="+mn-lt"/>
                <a:ea typeface="+mj-ea"/>
              </a:defRPr>
            </a:lvl1pPr>
            <a:lvl2pPr>
              <a:defRPr lang="en-US" sz="4400" smtClean="0">
                <a:latin typeface="UniCredit" charset="0"/>
                <a:cs typeface="+mn-cs"/>
              </a:defRPr>
            </a:lvl2pPr>
            <a:lvl3pPr>
              <a:defRPr lang="en-US" sz="4400" smtClean="0">
                <a:latin typeface="UniCredit" charset="0"/>
                <a:cs typeface="+mn-cs"/>
              </a:defRPr>
            </a:lvl3pPr>
            <a:lvl4pPr>
              <a:defRPr lang="en-US" sz="4400" smtClean="0">
                <a:latin typeface="UniCredit" charset="0"/>
                <a:cs typeface="+mn-cs"/>
              </a:defRPr>
            </a:lvl4pPr>
            <a:lvl5pPr>
              <a:defRPr lang="de-DE" sz="4400">
                <a:latin typeface="UniCredit" charset="0"/>
                <a:cs typeface="+mn-cs"/>
              </a:defRPr>
            </a:lvl5pPr>
          </a:lstStyle>
          <a:p>
            <a:pPr marL="239994" marR="0" lvl="0" indent="-239994" algn="l" defTabSz="1219170" rtl="0" eaLnBrk="1" fontAlgn="base" latinLnBrk="0" hangingPunct="1">
              <a:lnSpc>
                <a:spcPts val="4800"/>
              </a:lnSpc>
              <a:spcBef>
                <a:spcPct val="0"/>
              </a:spcBef>
              <a:spcAft>
                <a:spcPct val="0"/>
              </a:spcAft>
              <a:buClrTx/>
              <a:buSzTx/>
              <a:tabLst/>
              <a:defRPr/>
            </a:pPr>
            <a:r>
              <a:rPr kumimoji="0" lang="en-US" sz="3200" b="1"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&lt;Quote&gt;</a:t>
            </a:r>
          </a:p>
          <a:p>
            <a:pPr marL="239994" marR="0" lvl="0" indent="-239994" algn="l" defTabSz="1219170" rtl="0" eaLnBrk="1" fontAlgn="base" latinLnBrk="0" hangingPunct="1">
              <a:lnSpc>
                <a:spcPct val="100000"/>
              </a:lnSpc>
              <a:spcBef>
                <a:spcPct val="0"/>
              </a:spcBef>
              <a:spcAft>
                <a:spcPct val="0"/>
              </a:spcAft>
              <a:buClrTx/>
              <a:buSzTx/>
              <a:tabLst/>
              <a:defRPr/>
            </a:pPr>
            <a:r>
              <a:rPr kumimoji="0" lang="en-US" sz="1867" b="1"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&lt;Name&gt;</a:t>
            </a:r>
          </a:p>
          <a:p>
            <a:pPr marL="239994" marR="0" lvl="0" indent="-239994" algn="l" defTabSz="1219170" rtl="0" eaLnBrk="1" fontAlgn="base" latinLnBrk="0" hangingPunct="1">
              <a:lnSpc>
                <a:spcPct val="100000"/>
              </a:lnSpc>
              <a:spcBef>
                <a:spcPct val="0"/>
              </a:spcBef>
              <a:spcAft>
                <a:spcPct val="0"/>
              </a:spcAft>
              <a:buClrTx/>
              <a:buSzTx/>
              <a:tabLst/>
              <a:defRPr/>
            </a:pPr>
            <a:r>
              <a:rPr kumimoji="0" lang="en-US" sz="1600" b="1" i="0" u="none" strike="noStrike" kern="1200" cap="none" spc="0" normalizeH="0" baseline="0" noProof="0">
                <a:ln>
                  <a:noFill/>
                </a:ln>
                <a:solidFill>
                  <a:prstClr val="white"/>
                </a:solidFill>
                <a:effectLst/>
                <a:uLnTx/>
                <a:uFillTx/>
                <a:latin typeface="UniCredit"/>
                <a:ea typeface="+mn-ea"/>
                <a:cs typeface="UniCredit" panose="020B0604020202020204" pitchFamily="34" charset="0"/>
              </a:rPr>
              <a:t>&lt;Job Title&gt;</a:t>
            </a:r>
          </a:p>
          <a:p>
            <a:pPr marL="239994" lvl="0" indent="-239994" defTabSz="1219170" fontAlgn="base">
              <a:lnSpc>
                <a:spcPts val="4800"/>
              </a:lnSpc>
              <a:spcBef>
                <a:spcPct val="0"/>
              </a:spcBef>
              <a:spcAft>
                <a:spcPct val="0"/>
              </a:spcAft>
              <a:buClrTx/>
            </a:pPr>
            <a:endParaRPr lang="de-DE"/>
          </a:p>
        </p:txBody>
      </p:sp>
    </p:spTree>
    <p:extLst>
      <p:ext uri="{BB962C8B-B14F-4D97-AF65-F5344CB8AC3E}">
        <p14:creationId xmlns:p14="http://schemas.microsoft.com/office/powerpoint/2010/main" val="14590815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ackground">
            <a:extLst>
              <a:ext uri="{FF2B5EF4-FFF2-40B4-BE49-F238E27FC236}">
                <a16:creationId xmlns:a16="http://schemas.microsoft.com/office/drawing/2014/main" id="{FC74059D-DDDC-4B4E-A829-F61273AFBFA5}"/>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0" y="0"/>
            <a:ext cx="9144000" cy="965200"/>
          </a:xfrm>
          <a:prstGeom prst="rect">
            <a:avLst/>
          </a:prstGeom>
        </p:spPr>
      </p:pic>
      <p:pic>
        <p:nvPicPr>
          <p:cNvPr id="12" name="UCOne"/>
          <p:cNvPicPr>
            <a:picLocks noChangeAspect="1"/>
          </p:cNvPicPr>
          <p:nvPr userDrawn="1"/>
        </p:nvPicPr>
        <p:blipFill>
          <a:blip r:embed="rId35" cstate="print">
            <a:extLst>
              <a:ext uri="{28A0092B-C50C-407E-A947-70E740481C1C}">
                <a14:useLocalDpi xmlns:a14="http://schemas.microsoft.com/office/drawing/2010/main" val="0"/>
              </a:ext>
            </a:extLst>
          </a:blip>
          <a:srcRect/>
          <a:stretch/>
        </p:blipFill>
        <p:spPr>
          <a:xfrm>
            <a:off x="8593200" y="6138432"/>
            <a:ext cx="359676" cy="479568"/>
          </a:xfrm>
          <a:prstGeom prst="rect">
            <a:avLst/>
          </a:prstGeom>
        </p:spPr>
      </p:pic>
      <p:sp>
        <p:nvSpPr>
          <p:cNvPr id="8" name="SlideNumber">
            <a:extLst>
              <a:ext uri="{FF2B5EF4-FFF2-40B4-BE49-F238E27FC236}">
                <a16:creationId xmlns:a16="http://schemas.microsoft.com/office/drawing/2014/main" id="{7F5D4032-F14E-45A9-A14F-D6A385924A6D}"/>
              </a:ext>
            </a:extLst>
          </p:cNvPr>
          <p:cNvSpPr>
            <a:spLocks noGrp="1"/>
          </p:cNvSpPr>
          <p:nvPr>
            <p:ph type="sldNum" sz="quarter" idx="4"/>
          </p:nvPr>
        </p:nvSpPr>
        <p:spPr>
          <a:xfrm>
            <a:off x="252000" y="6480000"/>
            <a:ext cx="180000" cy="168000"/>
          </a:xfrm>
          <a:prstGeom prst="rect">
            <a:avLst/>
          </a:prstGeom>
        </p:spPr>
        <p:txBody>
          <a:bodyPr vert="horz" lIns="0" tIns="0" rIns="0" bIns="0" rtlCol="0" anchor="ctr"/>
          <a:lstStyle>
            <a:lvl1pPr algn="l">
              <a:defRPr sz="1200" b="1" i="0" baseline="0">
                <a:solidFill>
                  <a:schemeClr val="tx1">
                    <a:tint val="75000"/>
                  </a:schemeClr>
                </a:solidFill>
              </a:defRPr>
            </a:lvl1pPr>
          </a:lstStyle>
          <a:p>
            <a:fld id="{A16BCC70-F889-4DE4-937F-6D2CDDA6874B}" type="slidenum">
              <a:rPr lang="de-DE" smtClean="0"/>
              <a:pPr/>
              <a:t>‹N›</a:t>
            </a:fld>
            <a:endParaRPr lang="de-DE"/>
          </a:p>
        </p:txBody>
      </p:sp>
      <p:sp>
        <p:nvSpPr>
          <p:cNvPr id="6" name="Text">
            <a:extLst>
              <a:ext uri="{FF2B5EF4-FFF2-40B4-BE49-F238E27FC236}">
                <a16:creationId xmlns:a16="http://schemas.microsoft.com/office/drawing/2014/main" id="{DD636A81-770C-44BC-B736-D52D2C86158B}"/>
              </a:ext>
            </a:extLst>
          </p:cNvPr>
          <p:cNvSpPr>
            <a:spLocks noGrp="1"/>
          </p:cNvSpPr>
          <p:nvPr>
            <p:ph type="body" idx="1"/>
          </p:nvPr>
        </p:nvSpPr>
        <p:spPr>
          <a:xfrm>
            <a:off x="252000" y="1411200"/>
            <a:ext cx="8640000" cy="4416000"/>
          </a:xfrm>
          <a:prstGeom prst="rect">
            <a:avLst/>
          </a:prstGeom>
        </p:spPr>
        <p:txBody>
          <a:bodyPr vert="horz" lIns="0" tIns="0" rIns="0" bIns="0" rtlCol="0">
            <a:normAutofit/>
          </a:bodyPr>
          <a:lstStyle/>
          <a:p>
            <a:pPr lvl="0"/>
            <a:r>
              <a:rPr lang="en-US"/>
              <a:t>Insert text</a:t>
            </a:r>
          </a:p>
          <a:p>
            <a:pPr lvl="1"/>
            <a:r>
              <a:rPr lang="en-US"/>
              <a:t>Second level</a:t>
            </a:r>
          </a:p>
          <a:p>
            <a:pPr lvl="2"/>
            <a:r>
              <a:rPr lang="en-US"/>
              <a:t>Third level</a:t>
            </a:r>
          </a:p>
          <a:p>
            <a:pPr lvl="3"/>
            <a:r>
              <a:rPr lang="en-US"/>
              <a:t>Fourth level</a:t>
            </a:r>
          </a:p>
          <a:p>
            <a:pPr lvl="4"/>
            <a:r>
              <a:rPr lang="en-US"/>
              <a:t>Fifth level</a:t>
            </a:r>
          </a:p>
        </p:txBody>
      </p:sp>
      <p:sp>
        <p:nvSpPr>
          <p:cNvPr id="4" name="Title">
            <a:extLst>
              <a:ext uri="{FF2B5EF4-FFF2-40B4-BE49-F238E27FC236}">
                <a16:creationId xmlns:a16="http://schemas.microsoft.com/office/drawing/2014/main" id="{4E9A926F-91F9-4C8F-B37D-DDEE86702987}"/>
              </a:ext>
            </a:extLst>
          </p:cNvPr>
          <p:cNvSpPr>
            <a:spLocks noGrp="1"/>
          </p:cNvSpPr>
          <p:nvPr>
            <p:ph type="title"/>
          </p:nvPr>
        </p:nvSpPr>
        <p:spPr bwMode="gray">
          <a:xfrm>
            <a:off x="252000" y="492887"/>
            <a:ext cx="8640000" cy="387286"/>
          </a:xfrm>
          <a:prstGeom prst="rect">
            <a:avLst/>
          </a:prstGeom>
        </p:spPr>
        <p:txBody>
          <a:bodyPr vert="horz" lIns="0" tIns="0" rIns="0" bIns="0" rtlCol="0" anchor="b">
            <a:spAutoFit/>
          </a:bodyPr>
          <a:lstStyle/>
          <a:p>
            <a:pPr marL="0" marR="0" lvl="0" indent="0" defTabSz="1219170" latinLnBrk="0">
              <a:lnSpc>
                <a:spcPts val="2933"/>
              </a:lnSpc>
              <a:buClrTx/>
              <a:buSzTx/>
              <a:buFontTx/>
              <a:buNone/>
              <a:tabLst/>
            </a:pPr>
            <a:r>
              <a:rPr lang="en-US"/>
              <a:t>&lt; Page title&gt;</a:t>
            </a:r>
            <a:endParaRPr lang="de-DE"/>
          </a:p>
        </p:txBody>
      </p:sp>
    </p:spTree>
    <p:extLst>
      <p:ext uri="{BB962C8B-B14F-4D97-AF65-F5344CB8AC3E}">
        <p14:creationId xmlns:p14="http://schemas.microsoft.com/office/powerpoint/2010/main" val="179548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dt="0"/>
  <p:txStyles>
    <p:titleStyle>
      <a:lvl1pPr algn="l" rtl="0" eaLnBrk="1" fontAlgn="base" hangingPunct="1">
        <a:spcBef>
          <a:spcPct val="0"/>
        </a:spcBef>
        <a:spcAft>
          <a:spcPct val="0"/>
        </a:spcAft>
        <a:defRPr kumimoji="0" lang="de-DE" sz="3200" b="1" i="0" u="none" strike="noStrike" kern="1200" cap="none" spc="0" normalizeH="0" baseline="0" noProof="0" smtClean="0">
          <a:ln>
            <a:noFill/>
          </a:ln>
          <a:solidFill>
            <a:srgbClr val="FFFFFF"/>
          </a:solidFill>
          <a:effectLst/>
          <a:uLnTx/>
          <a:uFillTx/>
          <a:latin typeface="+mj-lt"/>
          <a:ea typeface="+mj-ea"/>
          <a:cs typeface="UniCredit" panose="020B0604020202020204" pitchFamily="34" charset="0"/>
        </a:defRPr>
      </a:lvl1pPr>
      <a:lvl2pPr algn="ctr" rtl="0" eaLnBrk="1" fontAlgn="base" hangingPunct="1">
        <a:spcBef>
          <a:spcPct val="0"/>
        </a:spcBef>
        <a:spcAft>
          <a:spcPct val="0"/>
        </a:spcAft>
        <a:defRPr sz="4400">
          <a:solidFill>
            <a:schemeClr val="tx1"/>
          </a:solidFill>
          <a:latin typeface="UniCredit" charset="0"/>
        </a:defRPr>
      </a:lvl2pPr>
      <a:lvl3pPr algn="ctr" rtl="0" eaLnBrk="1" fontAlgn="base" hangingPunct="1">
        <a:spcBef>
          <a:spcPct val="0"/>
        </a:spcBef>
        <a:spcAft>
          <a:spcPct val="0"/>
        </a:spcAft>
        <a:defRPr sz="4400">
          <a:solidFill>
            <a:schemeClr val="tx1"/>
          </a:solidFill>
          <a:latin typeface="UniCredit" charset="0"/>
        </a:defRPr>
      </a:lvl3pPr>
      <a:lvl4pPr algn="ctr" rtl="0" eaLnBrk="1" fontAlgn="base" hangingPunct="1">
        <a:spcBef>
          <a:spcPct val="0"/>
        </a:spcBef>
        <a:spcAft>
          <a:spcPct val="0"/>
        </a:spcAft>
        <a:defRPr sz="4400">
          <a:solidFill>
            <a:schemeClr val="tx1"/>
          </a:solidFill>
          <a:latin typeface="UniCredit" charset="0"/>
        </a:defRPr>
      </a:lvl4pPr>
      <a:lvl5pPr algn="ctr" rtl="0" eaLnBrk="1" fontAlgn="base" hangingPunct="1">
        <a:spcBef>
          <a:spcPct val="0"/>
        </a:spcBef>
        <a:spcAft>
          <a:spcPct val="0"/>
        </a:spcAft>
        <a:defRPr sz="4400">
          <a:solidFill>
            <a:schemeClr val="tx1"/>
          </a:solidFill>
          <a:latin typeface="UniCredit" charset="0"/>
        </a:defRPr>
      </a:lvl5pPr>
      <a:lvl6pPr marL="457155" algn="ctr" rtl="0" eaLnBrk="1" fontAlgn="base" hangingPunct="1">
        <a:spcBef>
          <a:spcPct val="0"/>
        </a:spcBef>
        <a:spcAft>
          <a:spcPct val="0"/>
        </a:spcAft>
        <a:defRPr sz="4400">
          <a:solidFill>
            <a:schemeClr val="tx1"/>
          </a:solidFill>
          <a:latin typeface="UniCredit" charset="0"/>
        </a:defRPr>
      </a:lvl6pPr>
      <a:lvl7pPr marL="914309" algn="ctr" rtl="0" eaLnBrk="1" fontAlgn="base" hangingPunct="1">
        <a:spcBef>
          <a:spcPct val="0"/>
        </a:spcBef>
        <a:spcAft>
          <a:spcPct val="0"/>
        </a:spcAft>
        <a:defRPr sz="4400">
          <a:solidFill>
            <a:schemeClr val="tx1"/>
          </a:solidFill>
          <a:latin typeface="UniCredit" charset="0"/>
        </a:defRPr>
      </a:lvl7pPr>
      <a:lvl8pPr marL="1371464" algn="ctr" rtl="0" eaLnBrk="1" fontAlgn="base" hangingPunct="1">
        <a:spcBef>
          <a:spcPct val="0"/>
        </a:spcBef>
        <a:spcAft>
          <a:spcPct val="0"/>
        </a:spcAft>
        <a:defRPr sz="4400">
          <a:solidFill>
            <a:schemeClr val="tx1"/>
          </a:solidFill>
          <a:latin typeface="UniCredit" charset="0"/>
        </a:defRPr>
      </a:lvl8pPr>
      <a:lvl9pPr marL="1828618" algn="ctr" rtl="0" eaLnBrk="1" fontAlgn="base" hangingPunct="1">
        <a:spcBef>
          <a:spcPct val="0"/>
        </a:spcBef>
        <a:spcAft>
          <a:spcPct val="0"/>
        </a:spcAft>
        <a:defRPr sz="4400">
          <a:solidFill>
            <a:schemeClr val="tx1"/>
          </a:solidFill>
          <a:latin typeface="UniCredit" charset="0"/>
        </a:defRPr>
      </a:lvl9pPr>
    </p:titleStyle>
    <p:bodyStyle>
      <a:lvl1pPr marL="0" marR="0" indent="0" algn="l" defTabSz="457155" rtl="0" eaLnBrk="1" fontAlgn="auto" latinLnBrk="0" hangingPunct="1">
        <a:lnSpc>
          <a:spcPct val="90000"/>
        </a:lnSpc>
        <a:spcBef>
          <a:spcPts val="800"/>
        </a:spcBef>
        <a:spcAft>
          <a:spcPts val="0"/>
        </a:spcAft>
        <a:buClr>
          <a:srgbClr val="CCCCCC"/>
        </a:buClr>
        <a:buSzTx/>
        <a:buFont typeface="UniCredit" panose="020B0604020202020204" pitchFamily="34" charset="0"/>
        <a:buNone/>
        <a:tabLst/>
        <a:defRPr sz="1867" kern="1200" baseline="0">
          <a:solidFill>
            <a:schemeClr val="tx1"/>
          </a:solidFill>
          <a:latin typeface="+mn-lt"/>
          <a:ea typeface="+mn-ea"/>
          <a:cs typeface="UniCredit" panose="020B0604020202020204" pitchFamily="34" charset="0"/>
        </a:defRPr>
      </a:lvl1pPr>
      <a:lvl2pPr marL="239994" marR="0" indent="-239994" algn="l" defTabSz="457155" rtl="0" eaLnBrk="1" fontAlgn="auto" latinLnBrk="0" hangingPunct="1">
        <a:lnSpc>
          <a:spcPct val="90000"/>
        </a:lnSpc>
        <a:spcBef>
          <a:spcPts val="800"/>
        </a:spcBef>
        <a:spcAft>
          <a:spcPts val="0"/>
        </a:spcAft>
        <a:buClr>
          <a:srgbClr val="CCCCCC"/>
        </a:buClr>
        <a:buSzTx/>
        <a:buFont typeface="UniCredit" panose="020B0604020202020204" pitchFamily="34" charset="0"/>
        <a:buChar char="●"/>
        <a:tabLst/>
        <a:defRPr lang="en-GB" sz="1867" b="0" kern="1200" baseline="0" noProof="0" dirty="0">
          <a:solidFill>
            <a:schemeClr val="tx1"/>
          </a:solidFill>
          <a:latin typeface="UniCredit (Body)"/>
          <a:ea typeface="+mn-ea"/>
          <a:cs typeface="Arial" panose="020B0604020202020204" pitchFamily="34" charset="0"/>
        </a:defRPr>
      </a:lvl2pPr>
      <a:lvl3pPr marL="479988" marR="0" indent="-239994" algn="l" defTabSz="457155" rtl="0" eaLnBrk="1" fontAlgn="auto" latinLnBrk="0" hangingPunct="1">
        <a:lnSpc>
          <a:spcPct val="90000"/>
        </a:lnSpc>
        <a:spcBef>
          <a:spcPts val="800"/>
        </a:spcBef>
        <a:spcAft>
          <a:spcPts val="0"/>
        </a:spcAft>
        <a:buClr>
          <a:srgbClr val="CCCCCC"/>
        </a:buClr>
        <a:buSzTx/>
        <a:buFont typeface="UniCredit" panose="020B0604020202020204" pitchFamily="34" charset="0"/>
        <a:buChar char="●"/>
        <a:tabLst/>
        <a:defRPr lang="en-GB" sz="1867" b="0" kern="1200" baseline="0" noProof="0" dirty="0">
          <a:solidFill>
            <a:schemeClr val="tx1"/>
          </a:solidFill>
          <a:latin typeface="UniCredit (Body)"/>
          <a:ea typeface="+mn-ea"/>
          <a:cs typeface="Arial" panose="020B0604020202020204" pitchFamily="34" charset="0"/>
        </a:defRPr>
      </a:lvl3pPr>
      <a:lvl4pPr marL="719982" marR="0" indent="-239994" algn="l" defTabSz="457155" rtl="0" eaLnBrk="1" fontAlgn="auto" latinLnBrk="0" hangingPunct="1">
        <a:lnSpc>
          <a:spcPct val="90000"/>
        </a:lnSpc>
        <a:spcBef>
          <a:spcPts val="800"/>
        </a:spcBef>
        <a:spcAft>
          <a:spcPts val="0"/>
        </a:spcAft>
        <a:buClr>
          <a:srgbClr val="CCCCCC"/>
        </a:buClr>
        <a:buSzTx/>
        <a:buFont typeface="UniCredit" panose="020B0604020202020204" pitchFamily="34" charset="0"/>
        <a:buChar char="●"/>
        <a:tabLst/>
        <a:defRPr lang="en-GB" sz="1867" b="0" kern="1200" baseline="0" noProof="0" dirty="0">
          <a:solidFill>
            <a:schemeClr val="tx1"/>
          </a:solidFill>
          <a:latin typeface="UniCredit (Body)"/>
          <a:ea typeface="+mn-ea"/>
          <a:cs typeface="Arial" panose="020B0604020202020204" pitchFamily="34" charset="0"/>
        </a:defRPr>
      </a:lvl4pPr>
      <a:lvl5pPr marL="959976" marR="0" indent="-239994" algn="l" defTabSz="457155" rtl="0" eaLnBrk="1" fontAlgn="auto" latinLnBrk="0" hangingPunct="1">
        <a:lnSpc>
          <a:spcPct val="90000"/>
        </a:lnSpc>
        <a:spcBef>
          <a:spcPts val="800"/>
        </a:spcBef>
        <a:spcAft>
          <a:spcPts val="0"/>
        </a:spcAft>
        <a:buClr>
          <a:srgbClr val="CCCCCC"/>
        </a:buClr>
        <a:buSzTx/>
        <a:buFont typeface="UniCredit" panose="020B0604020202020204" pitchFamily="34" charset="0"/>
        <a:buChar char="●"/>
        <a:tabLst/>
        <a:defRPr lang="en-GB" sz="1867" b="0" kern="1200" baseline="0" noProof="0" dirty="0">
          <a:solidFill>
            <a:schemeClr val="tx1"/>
          </a:solidFill>
          <a:latin typeface="UniCredit (Body)"/>
          <a:ea typeface="+mn-ea"/>
          <a:cs typeface="Arial" panose="020B0604020202020204" pitchFamily="34" charset="0"/>
        </a:defRPr>
      </a:lvl5pPr>
      <a:lvl6pPr marL="2034361" indent="0" algn="l" defTabSz="914309" rtl="0" eaLnBrk="1" latinLnBrk="0" hangingPunct="1">
        <a:spcBef>
          <a:spcPct val="20000"/>
        </a:spcBef>
        <a:buFont typeface="UniCredit" pitchFamily="34" charset="0"/>
        <a:buNone/>
        <a:defRPr sz="2267" kern="1200">
          <a:solidFill>
            <a:schemeClr val="tx1"/>
          </a:solidFill>
          <a:latin typeface="+mn-lt"/>
          <a:ea typeface="+mn-ea"/>
          <a:cs typeface="+mn-cs"/>
        </a:defRPr>
      </a:lvl6pPr>
      <a:lvl7pPr marL="2971504" indent="-228578" algn="l" defTabSz="914309" rtl="0" eaLnBrk="1" latinLnBrk="0" hangingPunct="1">
        <a:spcBef>
          <a:spcPct val="20000"/>
        </a:spcBef>
        <a:buFont typeface="UniCredit" pitchFamily="34" charset="0"/>
        <a:buChar char="•"/>
        <a:defRPr sz="2000" kern="1200">
          <a:solidFill>
            <a:schemeClr val="tx1"/>
          </a:solidFill>
          <a:latin typeface="+mn-lt"/>
          <a:ea typeface="+mn-ea"/>
          <a:cs typeface="+mn-cs"/>
        </a:defRPr>
      </a:lvl7pPr>
      <a:lvl8pPr marL="3428658" indent="-228578" algn="l" defTabSz="914309" rtl="0" eaLnBrk="1" latinLnBrk="0" hangingPunct="1">
        <a:spcBef>
          <a:spcPct val="20000"/>
        </a:spcBef>
        <a:buFont typeface="UniCredit" pitchFamily="34" charset="0"/>
        <a:buChar char="•"/>
        <a:defRPr sz="2000" kern="1200">
          <a:solidFill>
            <a:schemeClr val="tx1"/>
          </a:solidFill>
          <a:latin typeface="+mn-lt"/>
          <a:ea typeface="+mn-ea"/>
          <a:cs typeface="+mn-cs"/>
        </a:defRPr>
      </a:lvl8pPr>
      <a:lvl9pPr marL="3885814" indent="-228578" algn="l" defTabSz="914309" rtl="0" eaLnBrk="1" latinLnBrk="0" hangingPunct="1">
        <a:spcBef>
          <a:spcPct val="20000"/>
        </a:spcBef>
        <a:buFont typeface="UniCredit" pitchFamily="34" charset="0"/>
        <a:buChar char="•"/>
        <a:defRPr sz="2000" kern="1200">
          <a:solidFill>
            <a:schemeClr val="tx1"/>
          </a:solidFill>
          <a:latin typeface="+mn-lt"/>
          <a:ea typeface="+mn-ea"/>
          <a:cs typeface="+mn-cs"/>
        </a:defRPr>
      </a:lvl9pPr>
    </p:bodyStyle>
    <p:otherStyle>
      <a:defPPr>
        <a:defRPr lang="de-DE"/>
      </a:defPPr>
      <a:lvl1pPr marL="0" algn="l" defTabSz="914309" rtl="0" eaLnBrk="1" latinLnBrk="0" hangingPunct="1">
        <a:defRPr sz="1800" kern="1200">
          <a:solidFill>
            <a:schemeClr val="tx1"/>
          </a:solidFill>
          <a:latin typeface="+mn-lt"/>
          <a:ea typeface="+mn-ea"/>
          <a:cs typeface="+mn-cs"/>
        </a:defRPr>
      </a:lvl1pPr>
      <a:lvl2pPr marL="457155"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4"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4"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5"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2A88D-BC41-4AB0-A8CC-14564E8893AE}" type="datetimeFigureOut">
              <a:rPr lang="it-IT" smtClean="0"/>
              <a:t>27/02/2024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E221-8D72-4B70-82D6-4BC9D9768CEB}" type="slidenum">
              <a:rPr lang="it-IT" smtClean="0"/>
              <a:t>‹N›</a:t>
            </a:fld>
            <a:endParaRPr lang="it-IT"/>
          </a:p>
        </p:txBody>
      </p:sp>
    </p:spTree>
    <p:extLst>
      <p:ext uri="{BB962C8B-B14F-4D97-AF65-F5344CB8AC3E}">
        <p14:creationId xmlns:p14="http://schemas.microsoft.com/office/powerpoint/2010/main" val="18098432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image" Target="../media/image64.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5.xml"/><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9.png"/><Relationship Id="rId7" Type="http://schemas.openxmlformats.org/officeDocument/2006/relationships/image" Target="../media/image52.jpg"/><Relationship Id="rId2" Type="http://schemas.openxmlformats.org/officeDocument/2006/relationships/notesSlide" Target="../notesSlides/notesSlide13.xml"/><Relationship Id="rId1" Type="http://schemas.openxmlformats.org/officeDocument/2006/relationships/slideLayout" Target="../slideLayouts/slideLayout45.xml"/><Relationship Id="rId6" Type="http://schemas.openxmlformats.org/officeDocument/2006/relationships/image" Target="../media/image67.png"/><Relationship Id="rId5" Type="http://schemas.openxmlformats.org/officeDocument/2006/relationships/image" Target="../media/image23.jpeg"/><Relationship Id="rId10" Type="http://schemas.openxmlformats.org/officeDocument/2006/relationships/image" Target="../media/image59.jpg"/><Relationship Id="rId4" Type="http://schemas.microsoft.com/office/2007/relationships/hdphoto" Target="../media/hdphoto2.wdp"/><Relationship Id="rId9" Type="http://schemas.openxmlformats.org/officeDocument/2006/relationships/image" Target="../media/image58.jpg"/></Relationships>
</file>

<file path=ppt/slides/_rels/slide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69.png"/><Relationship Id="rId4" Type="http://schemas.openxmlformats.org/officeDocument/2006/relationships/hyperlink" Target="https://economiapertutti.bancaditalia.it/glossario/?letter=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png"/><Relationship Id="rId7" Type="http://schemas.openxmlformats.org/officeDocument/2006/relationships/image" Target="../media/image56.jp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67.png"/><Relationship Id="rId5" Type="http://schemas.openxmlformats.org/officeDocument/2006/relationships/image" Target="../media/image23.jpeg"/><Relationship Id="rId10" Type="http://schemas.openxmlformats.org/officeDocument/2006/relationships/image" Target="../media/image59.jpg"/><Relationship Id="rId4" Type="http://schemas.microsoft.com/office/2007/relationships/hdphoto" Target="../media/hdphoto2.wdp"/><Relationship Id="rId9" Type="http://schemas.openxmlformats.org/officeDocument/2006/relationships/image" Target="../media/image58.jpg"/></Relationships>
</file>

<file path=ppt/slides/_rels/slide2.xml.rels><?xml version="1.0" encoding="UTF-8" standalone="yes"?>
<Relationships xmlns="http://schemas.openxmlformats.org/package/2006/relationships"><Relationship Id="rId3" Type="http://schemas.openxmlformats.org/officeDocument/2006/relationships/hyperlink" Target="http://www.unigens.it/"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 Id="rId4" Type="http://schemas.openxmlformats.org/officeDocument/2006/relationships/image" Target="../media/image2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45.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45.xml"/><Relationship Id="rId5" Type="http://schemas.openxmlformats.org/officeDocument/2006/relationships/image" Target="../media/image78.pn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9.png"/><Relationship Id="rId7" Type="http://schemas.openxmlformats.org/officeDocument/2006/relationships/image" Target="../media/image56.jpg"/><Relationship Id="rId2" Type="http://schemas.openxmlformats.org/officeDocument/2006/relationships/notesSlide" Target="../notesSlides/notesSlide23.xml"/><Relationship Id="rId1" Type="http://schemas.openxmlformats.org/officeDocument/2006/relationships/slideLayout" Target="../slideLayouts/slideLayout45.xml"/><Relationship Id="rId6" Type="http://schemas.openxmlformats.org/officeDocument/2006/relationships/image" Target="../media/image67.png"/><Relationship Id="rId5" Type="http://schemas.openxmlformats.org/officeDocument/2006/relationships/image" Target="../media/image23.jpeg"/><Relationship Id="rId10" Type="http://schemas.openxmlformats.org/officeDocument/2006/relationships/image" Target="../media/image59.jpg"/><Relationship Id="rId4" Type="http://schemas.microsoft.com/office/2007/relationships/hdphoto" Target="../media/hdphoto2.wdp"/><Relationship Id="rId9" Type="http://schemas.openxmlformats.org/officeDocument/2006/relationships/image" Target="../media/image54.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image" Target="../media/image79.png"/></Relationships>
</file>

<file path=ppt/slides/_rels/slide27.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9.png"/><Relationship Id="rId7" Type="http://schemas.openxmlformats.org/officeDocument/2006/relationships/image" Target="../media/image56.jpg"/><Relationship Id="rId2" Type="http://schemas.openxmlformats.org/officeDocument/2006/relationships/notesSlide" Target="../notesSlides/notesSlide26.xml"/><Relationship Id="rId1" Type="http://schemas.openxmlformats.org/officeDocument/2006/relationships/slideLayout" Target="../slideLayouts/slideLayout45.xml"/><Relationship Id="rId6" Type="http://schemas.openxmlformats.org/officeDocument/2006/relationships/image" Target="../media/image67.png"/><Relationship Id="rId5" Type="http://schemas.openxmlformats.org/officeDocument/2006/relationships/image" Target="../media/image23.jpeg"/><Relationship Id="rId10" Type="http://schemas.openxmlformats.org/officeDocument/2006/relationships/image" Target="../media/image55.jpg"/><Relationship Id="rId4" Type="http://schemas.microsoft.com/office/2007/relationships/hdphoto" Target="../media/hdphoto2.wdp"/><Relationship Id="rId9" Type="http://schemas.openxmlformats.org/officeDocument/2006/relationships/image" Target="../media/image58.jp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4.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3.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jpeg"/><Relationship Id="rId1" Type="http://schemas.openxmlformats.org/officeDocument/2006/relationships/slideLayout" Target="../slideLayouts/slideLayout4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8" Type="http://schemas.openxmlformats.org/officeDocument/2006/relationships/image" Target="../media/image45.jpg"/><Relationship Id="rId13" Type="http://schemas.microsoft.com/office/2007/relationships/hdphoto" Target="../media/hdphoto2.wdp"/><Relationship Id="rId3" Type="http://schemas.openxmlformats.org/officeDocument/2006/relationships/image" Target="../media/image23.jpe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microsoft.com/office/2007/relationships/hdphoto" Target="../media/hdphoto1.wdp"/><Relationship Id="rId11" Type="http://schemas.openxmlformats.org/officeDocument/2006/relationships/image" Target="../media/image48.jpe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42.jpeg"/><Relationship Id="rId9" Type="http://schemas.openxmlformats.org/officeDocument/2006/relationships/image" Target="../media/image46.jpe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49.png"/><Relationship Id="rId7" Type="http://schemas.openxmlformats.org/officeDocument/2006/relationships/image" Target="../media/image52.jpg"/><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51.png"/><Relationship Id="rId5" Type="http://schemas.openxmlformats.org/officeDocument/2006/relationships/image" Target="../media/image23.jpeg"/><Relationship Id="rId10" Type="http://schemas.openxmlformats.org/officeDocument/2006/relationships/image" Target="../media/image55.jpg"/><Relationship Id="rId4" Type="http://schemas.microsoft.com/office/2007/relationships/hdphoto" Target="../media/hdphoto2.wdp"/><Relationship Id="rId9" Type="http://schemas.openxmlformats.org/officeDocument/2006/relationships/image" Target="../media/image54.jpg"/></Relationships>
</file>

<file path=ppt/slides/_rels/slide8.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49.png"/><Relationship Id="rId7" Type="http://schemas.openxmlformats.org/officeDocument/2006/relationships/image" Target="../media/image56.jpg"/><Relationship Id="rId2" Type="http://schemas.openxmlformats.org/officeDocument/2006/relationships/notesSlide" Target="../notesSlides/notesSlide8.xml"/><Relationship Id="rId1" Type="http://schemas.openxmlformats.org/officeDocument/2006/relationships/slideLayout" Target="../slideLayouts/slideLayout45.xml"/><Relationship Id="rId6" Type="http://schemas.openxmlformats.org/officeDocument/2006/relationships/image" Target="../media/image51.png"/><Relationship Id="rId5" Type="http://schemas.openxmlformats.org/officeDocument/2006/relationships/image" Target="../media/image23.jpeg"/><Relationship Id="rId10" Type="http://schemas.openxmlformats.org/officeDocument/2006/relationships/image" Target="../media/image59.jpg"/><Relationship Id="rId4" Type="http://schemas.microsoft.com/office/2007/relationships/hdphoto" Target="../media/hdphoto2.wdp"/><Relationship Id="rId9" Type="http://schemas.openxmlformats.org/officeDocument/2006/relationships/image" Target="../media/image58.jpg"/></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62.png"/><Relationship Id="rId5" Type="http://schemas.openxmlformats.org/officeDocument/2006/relationships/image" Target="../media/image23.jpe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0776FE-9FCA-4B44-9ACB-01B50F94DDF0}"/>
              </a:ext>
            </a:extLst>
          </p:cNvPr>
          <p:cNvPicPr>
            <a:picLocks noChangeAspect="1"/>
          </p:cNvPicPr>
          <p:nvPr/>
        </p:nvPicPr>
        <p:blipFill rotWithShape="1">
          <a:blip r:embed="rId3">
            <a:extLst>
              <a:ext uri="{28A0092B-C50C-407E-A947-70E740481C1C}">
                <a14:useLocalDpi xmlns:a14="http://schemas.microsoft.com/office/drawing/2010/main" val="0"/>
              </a:ext>
            </a:extLst>
          </a:blip>
          <a:srcRect r="32703"/>
          <a:stretch/>
        </p:blipFill>
        <p:spPr>
          <a:xfrm>
            <a:off x="0" y="0"/>
            <a:ext cx="9144000" cy="4284000"/>
          </a:xfrm>
          <a:prstGeom prst="rect">
            <a:avLst/>
          </a:prstGeom>
        </p:spPr>
      </p:pic>
      <p:sp>
        <p:nvSpPr>
          <p:cNvPr id="6" name="Title 5"/>
          <p:cNvSpPr>
            <a:spLocks noGrp="1"/>
          </p:cNvSpPr>
          <p:nvPr>
            <p:ph type="title"/>
          </p:nvPr>
        </p:nvSpPr>
        <p:spPr>
          <a:xfrm>
            <a:off x="540000" y="1268760"/>
            <a:ext cx="7920432" cy="568616"/>
          </a:xfrm>
        </p:spPr>
        <p:txBody>
          <a:bodyPr>
            <a:noAutofit/>
          </a:bodyPr>
          <a:lstStyle/>
          <a:p>
            <a:r>
              <a:rPr lang="it-IT" b="1" dirty="0">
                <a:solidFill>
                  <a:schemeClr val="bg1"/>
                </a:solidFill>
                <a:latin typeface="Calibri" panose="020F0502020204030204" pitchFamily="34" charset="0"/>
                <a:cs typeface="Calibri" panose="020F0502020204030204" pitchFamily="34" charset="0"/>
              </a:rPr>
              <a:t>ESG gli investimenti ad impatto sociale per una nuova economia</a:t>
            </a:r>
            <a:endParaRPr lang="en-GB" b="1" dirty="0">
              <a:solidFill>
                <a:schemeClr val="bg1"/>
              </a:solidFill>
              <a:latin typeface="Calibri" panose="020F0502020204030204" pitchFamily="34" charset="0"/>
              <a:cs typeface="Calibri" panose="020F0502020204030204" pitchFamily="34" charset="0"/>
            </a:endParaRPr>
          </a:p>
        </p:txBody>
      </p:sp>
      <p:pic>
        <p:nvPicPr>
          <p:cNvPr id="9" name="Immagine 8">
            <a:extLst>
              <a:ext uri="{FF2B5EF4-FFF2-40B4-BE49-F238E27FC236}">
                <a16:creationId xmlns:a16="http://schemas.microsoft.com/office/drawing/2014/main" id="{D5B136DA-1214-4D0C-9AA2-485AC91CF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2" y="6120000"/>
            <a:ext cx="2463481" cy="360000"/>
          </a:xfrm>
          <a:prstGeom prst="rect">
            <a:avLst/>
          </a:prstGeom>
        </p:spPr>
      </p:pic>
      <p:sp>
        <p:nvSpPr>
          <p:cNvPr id="8" name="Text Placeholder 2">
            <a:extLst>
              <a:ext uri="{FF2B5EF4-FFF2-40B4-BE49-F238E27FC236}">
                <a16:creationId xmlns:a16="http://schemas.microsoft.com/office/drawing/2014/main" id="{8C884639-FF62-44F9-873E-4E8F54F594EC}"/>
              </a:ext>
            </a:extLst>
          </p:cNvPr>
          <p:cNvSpPr>
            <a:spLocks noGrp="1"/>
          </p:cNvSpPr>
          <p:nvPr>
            <p:ph type="body" sz="quarter" idx="18"/>
          </p:nvPr>
        </p:nvSpPr>
        <p:spPr>
          <a:xfrm>
            <a:off x="540000" y="5308432"/>
            <a:ext cx="5040000" cy="208800"/>
          </a:xfrm>
        </p:spPr>
        <p:txBody>
          <a:bodyPr>
            <a:normAutofit fontScale="85000" lnSpcReduction="20000"/>
          </a:bodyPr>
          <a:lstStyle/>
          <a:p>
            <a:r>
              <a:rPr lang="en-GB" sz="1200" dirty="0" err="1">
                <a:solidFill>
                  <a:schemeClr val="bg1"/>
                </a:solidFill>
              </a:rPr>
              <a:t>Luogo</a:t>
            </a:r>
            <a:r>
              <a:rPr lang="en-GB" sz="1200" dirty="0">
                <a:solidFill>
                  <a:schemeClr val="bg1"/>
                </a:solidFill>
              </a:rPr>
              <a:t> e data</a:t>
            </a:r>
          </a:p>
        </p:txBody>
      </p:sp>
      <p:sp>
        <p:nvSpPr>
          <p:cNvPr id="10" name="Text Placeholder 3">
            <a:extLst>
              <a:ext uri="{FF2B5EF4-FFF2-40B4-BE49-F238E27FC236}">
                <a16:creationId xmlns:a16="http://schemas.microsoft.com/office/drawing/2014/main" id="{807500FA-CEDD-4A38-824E-B81A10A0DD63}"/>
              </a:ext>
            </a:extLst>
          </p:cNvPr>
          <p:cNvSpPr>
            <a:spLocks noGrp="1"/>
          </p:cNvSpPr>
          <p:nvPr>
            <p:ph type="body" sz="quarter" idx="17"/>
          </p:nvPr>
        </p:nvSpPr>
        <p:spPr>
          <a:xfrm>
            <a:off x="539750" y="4546800"/>
            <a:ext cx="5040000" cy="208800"/>
          </a:xfrm>
        </p:spPr>
        <p:txBody>
          <a:bodyPr/>
          <a:lstStyle/>
          <a:p>
            <a:r>
              <a:rPr lang="en-GB" dirty="0" err="1"/>
              <a:t>Docenti</a:t>
            </a:r>
            <a:endParaRPr lang="en-GB" dirty="0">
              <a:solidFill>
                <a:schemeClr val="bg1"/>
              </a:solidFill>
            </a:endParaRPr>
          </a:p>
        </p:txBody>
      </p:sp>
    </p:spTree>
    <p:extLst>
      <p:ext uri="{BB962C8B-B14F-4D97-AF65-F5344CB8AC3E}">
        <p14:creationId xmlns:p14="http://schemas.microsoft.com/office/powerpoint/2010/main" val="57504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12F8E3D-A1EC-43FB-A39E-28F9DC59CE90}"/>
              </a:ext>
            </a:extLst>
          </p:cNvPr>
          <p:cNvPicPr>
            <a:picLocks noChangeAspect="1"/>
          </p:cNvPicPr>
          <p:nvPr/>
        </p:nvPicPr>
        <p:blipFill>
          <a:blip r:embed="rId3"/>
          <a:stretch>
            <a:fillRect/>
          </a:stretch>
        </p:blipFill>
        <p:spPr>
          <a:xfrm>
            <a:off x="462114" y="2695452"/>
            <a:ext cx="3304684" cy="3369017"/>
          </a:xfrm>
          <a:prstGeom prst="rect">
            <a:avLst/>
          </a:prstGeom>
        </p:spPr>
      </p:pic>
      <p:sp>
        <p:nvSpPr>
          <p:cNvPr id="8" name="Segnaposto contenuto 3">
            <a:extLst>
              <a:ext uri="{FF2B5EF4-FFF2-40B4-BE49-F238E27FC236}">
                <a16:creationId xmlns:a16="http://schemas.microsoft.com/office/drawing/2014/main" id="{DD1879FE-C5BC-441C-85D2-B12A77B04B1A}"/>
              </a:ext>
            </a:extLst>
          </p:cNvPr>
          <p:cNvSpPr>
            <a:spLocks noGrp="1"/>
          </p:cNvSpPr>
          <p:nvPr>
            <p:ph sz="quarter" idx="15"/>
          </p:nvPr>
        </p:nvSpPr>
        <p:spPr>
          <a:xfrm>
            <a:off x="270000" y="1043854"/>
            <a:ext cx="8654400" cy="1365050"/>
          </a:xfrm>
        </p:spPr>
        <p:txBody>
          <a:bodyPr>
            <a:normAutofit fontScale="25000" lnSpcReduction="20000"/>
          </a:bodyPr>
          <a:lstStyle/>
          <a:p>
            <a:pPr marL="0" indent="0" algn="just" defTabSz="914400" eaLnBrk="0" fontAlgn="base" hangingPunct="0">
              <a:spcBef>
                <a:spcPct val="0"/>
              </a:spcBef>
              <a:spcAft>
                <a:spcPct val="0"/>
              </a:spcAft>
              <a:buClrTx/>
              <a:buNone/>
            </a:pPr>
            <a:r>
              <a:rPr lang="it-IT" altLang="it-IT" sz="7200" dirty="0">
                <a:solidFill>
                  <a:srgbClr val="000000"/>
                </a:solidFill>
                <a:ea typeface="Calibri" panose="020F0502020204030204" pitchFamily="34" charset="0"/>
                <a:cs typeface="Calibri" panose="020F0502020204030204" pitchFamily="34" charset="0"/>
              </a:rPr>
              <a:t>Un modello di business sostenibile permette alle aziende di agire concretamente nella direzione della </a:t>
            </a:r>
            <a:r>
              <a:rPr lang="it-IT" altLang="it-IT" sz="7200" b="1" dirty="0">
                <a:solidFill>
                  <a:srgbClr val="00A197"/>
                </a:solidFill>
                <a:ea typeface="Calibri" panose="020F0502020204030204" pitchFamily="34" charset="0"/>
                <a:cs typeface="Calibri" panose="020F0502020204030204" pitchFamily="34" charset="0"/>
              </a:rPr>
              <a:t>sostenibilità nelle sue tre dimensioni (ambientale, economica, sociale</a:t>
            </a:r>
            <a:r>
              <a:rPr lang="it-IT" altLang="it-IT" sz="7200" b="1" dirty="0">
                <a:solidFill>
                  <a:srgbClr val="000000"/>
                </a:solidFill>
                <a:ea typeface="Calibri" panose="020F0502020204030204" pitchFamily="34" charset="0"/>
                <a:cs typeface="Calibri" panose="020F0502020204030204" pitchFamily="34" charset="0"/>
              </a:rPr>
              <a:t>)</a:t>
            </a:r>
            <a:r>
              <a:rPr lang="it-IT" altLang="it-IT" sz="7200" dirty="0">
                <a:solidFill>
                  <a:srgbClr val="000000"/>
                </a:solidFill>
                <a:ea typeface="Calibri" panose="020F0502020204030204" pitchFamily="34" charset="0"/>
                <a:cs typeface="Calibri" panose="020F0502020204030204" pitchFamily="34" charset="0"/>
              </a:rPr>
              <a:t>. In questo modo, le imprese integrano strutturalmente la sostenibilità come orientamento fattivo in ogni ambito di azione, dalla definizione degli obiettivi di business allo svolgimento delle attività produttive.</a:t>
            </a:r>
          </a:p>
          <a:p>
            <a:pPr marL="0" indent="0" algn="just" defTabSz="914400" eaLnBrk="0" fontAlgn="base" hangingPunct="0">
              <a:spcBef>
                <a:spcPct val="0"/>
              </a:spcBef>
              <a:spcAft>
                <a:spcPct val="0"/>
              </a:spcAft>
              <a:buClrTx/>
              <a:buNone/>
            </a:pPr>
            <a:endParaRPr lang="it-IT" altLang="it-IT" sz="7200" dirty="0"/>
          </a:p>
          <a:p>
            <a:pPr algn="just" defTabSz="914400" eaLnBrk="0" fontAlgn="base" hangingPunct="0">
              <a:spcBef>
                <a:spcPct val="0"/>
              </a:spcBef>
              <a:spcAft>
                <a:spcPct val="0"/>
              </a:spcAft>
              <a:buClr>
                <a:srgbClr val="00A197"/>
              </a:buClr>
              <a:buFont typeface="Wingdings" panose="05000000000000000000" pitchFamily="2" charset="2"/>
              <a:buChar char="q"/>
            </a:pPr>
            <a:r>
              <a:rPr lang="it-IT" altLang="it-IT" sz="7200" dirty="0">
                <a:solidFill>
                  <a:srgbClr val="000000"/>
                </a:solidFill>
                <a:ea typeface="Calibri" panose="020F0502020204030204" pitchFamily="34" charset="0"/>
                <a:cs typeface="Calibri" panose="020F0502020204030204" pitchFamily="34" charset="0"/>
              </a:rPr>
              <a:t> Questi tre elementi, definiti come i tre principi del business sostenibile, devono coesistere perché le aziende abbiano successo e siano sostenibili al fine di ottenere Pace e Prosperità</a:t>
            </a:r>
            <a:endParaRPr lang="it-IT" altLang="it-IT" sz="7200" dirty="0"/>
          </a:p>
          <a:p>
            <a:endParaRPr lang="it-IT" dirty="0"/>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85927" y="475200"/>
            <a:ext cx="8838473" cy="282106"/>
          </a:xfrm>
        </p:spPr>
        <p:txBody>
          <a:bodyPr anchor="t" anchorCtr="0">
            <a:noAutofit/>
          </a:bodyPr>
          <a:lstStyle/>
          <a:p>
            <a:r>
              <a:rPr lang="it-IT" sz="2800" spc="-1" dirty="0">
                <a:latin typeface="+mn-lt"/>
              </a:rPr>
              <a:t>Sviluppo sostenibile = Mondo più sostenibile</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10</a:t>
            </a:r>
          </a:p>
        </p:txBody>
      </p:sp>
      <p:pic>
        <p:nvPicPr>
          <p:cNvPr id="5" name="Immagine 4">
            <a:extLst>
              <a:ext uri="{FF2B5EF4-FFF2-40B4-BE49-F238E27FC236}">
                <a16:creationId xmlns:a16="http://schemas.microsoft.com/office/drawing/2014/main" id="{53C49B14-4DAC-4EDC-BC1D-B3A22442F309}"/>
              </a:ext>
            </a:extLst>
          </p:cNvPr>
          <p:cNvPicPr>
            <a:picLocks noChangeAspect="1"/>
          </p:cNvPicPr>
          <p:nvPr/>
        </p:nvPicPr>
        <p:blipFill>
          <a:blip r:embed="rId5"/>
          <a:stretch>
            <a:fillRect/>
          </a:stretch>
        </p:blipFill>
        <p:spPr>
          <a:xfrm>
            <a:off x="4363616" y="4335089"/>
            <a:ext cx="902303" cy="376582"/>
          </a:xfrm>
          <a:prstGeom prst="rect">
            <a:avLst/>
          </a:prstGeom>
          <a:ln>
            <a:solidFill>
              <a:srgbClr val="00A197"/>
            </a:solidFill>
          </a:ln>
        </p:spPr>
      </p:pic>
      <p:sp>
        <p:nvSpPr>
          <p:cNvPr id="10" name="CasellaDiTesto 9">
            <a:extLst>
              <a:ext uri="{FF2B5EF4-FFF2-40B4-BE49-F238E27FC236}">
                <a16:creationId xmlns:a16="http://schemas.microsoft.com/office/drawing/2014/main" id="{45B964E7-7B31-4710-8B45-0891E61945B1}"/>
              </a:ext>
            </a:extLst>
          </p:cNvPr>
          <p:cNvSpPr txBox="1"/>
          <p:nvPr/>
        </p:nvSpPr>
        <p:spPr>
          <a:xfrm>
            <a:off x="5862737" y="3948284"/>
            <a:ext cx="3485868" cy="1077218"/>
          </a:xfrm>
          <a:prstGeom prst="rect">
            <a:avLst/>
          </a:prstGeom>
          <a:noFill/>
        </p:spPr>
        <p:txBody>
          <a:bodyPr wrap="square">
            <a:spAutoFit/>
          </a:bodyPr>
          <a:lstStyle/>
          <a:p>
            <a:pPr algn="ctr" eaLnBrk="0" fontAlgn="base" hangingPunct="0">
              <a:spcBef>
                <a:spcPct val="0"/>
              </a:spcBef>
              <a:spcAft>
                <a:spcPct val="0"/>
              </a:spcAft>
            </a:pPr>
            <a:r>
              <a:rPr lang="it-IT" altLang="it-IT" sz="3200" b="1" dirty="0">
                <a:solidFill>
                  <a:srgbClr val="00A197"/>
                </a:solidFill>
                <a:ea typeface="Calibri" panose="020F0502020204030204" pitchFamily="34" charset="0"/>
                <a:cs typeface="Times New Roman" panose="02020603050405020304" pitchFamily="18" charset="0"/>
              </a:rPr>
              <a:t>PACE</a:t>
            </a:r>
            <a:endParaRPr lang="it-IT" altLang="it-IT" sz="900" dirty="0">
              <a:solidFill>
                <a:srgbClr val="00A197"/>
              </a:solidFill>
            </a:endParaRPr>
          </a:p>
          <a:p>
            <a:pPr algn="ctr" eaLnBrk="0" fontAlgn="base" hangingPunct="0">
              <a:spcBef>
                <a:spcPct val="0"/>
              </a:spcBef>
              <a:spcAft>
                <a:spcPct val="0"/>
              </a:spcAft>
            </a:pPr>
            <a:r>
              <a:rPr lang="it-IT" altLang="it-IT" sz="3200" b="1" dirty="0">
                <a:solidFill>
                  <a:srgbClr val="00A197"/>
                </a:solidFill>
                <a:ea typeface="Calibri" panose="020F0502020204030204" pitchFamily="34" charset="0"/>
                <a:cs typeface="Times New Roman" panose="02020603050405020304" pitchFamily="18" charset="0"/>
              </a:rPr>
              <a:t>PROSPERITA’</a:t>
            </a:r>
            <a:endParaRPr lang="it-IT" sz="3200" dirty="0">
              <a:solidFill>
                <a:srgbClr val="00A197"/>
              </a:solidFill>
            </a:endParaRPr>
          </a:p>
        </p:txBody>
      </p:sp>
    </p:spTree>
    <p:extLst>
      <p:ext uri="{BB962C8B-B14F-4D97-AF65-F5344CB8AC3E}">
        <p14:creationId xmlns:p14="http://schemas.microsoft.com/office/powerpoint/2010/main" val="93223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a:xfrm>
            <a:off x="98208" y="1240338"/>
            <a:ext cx="10207238" cy="2387450"/>
          </a:xfrm>
        </p:spPr>
        <p:txBody>
          <a:bodyPr>
            <a:normAutofit/>
          </a:bodyPr>
          <a:lstStyle/>
          <a:p>
            <a:pPr>
              <a:buClr>
                <a:srgbClr val="00A197"/>
              </a:buClr>
            </a:pPr>
            <a:r>
              <a:rPr lang="it-IT" sz="4300" dirty="0"/>
              <a:t>Sostenibilità ambientale</a:t>
            </a:r>
          </a:p>
          <a:p>
            <a:pPr>
              <a:buClr>
                <a:srgbClr val="00A197"/>
              </a:buClr>
            </a:pPr>
            <a:r>
              <a:rPr lang="it-IT" sz="4300" dirty="0"/>
              <a:t>Sostenibilità sociale</a:t>
            </a:r>
          </a:p>
          <a:p>
            <a:pPr>
              <a:buClr>
                <a:srgbClr val="00A197"/>
              </a:buClr>
            </a:pPr>
            <a:r>
              <a:rPr lang="it-IT" sz="4300" dirty="0"/>
              <a:t>Sostenibilità economica</a:t>
            </a:r>
            <a:endParaRPr lang="it-IT" sz="4800" dirty="0"/>
          </a:p>
          <a:p>
            <a:pPr marL="0" indent="0" algn="just">
              <a:spcBef>
                <a:spcPts val="0"/>
              </a:spcBef>
              <a:buNone/>
            </a:pPr>
            <a:endParaRPr lang="it-IT" sz="7200" i="1" dirty="0">
              <a:latin typeface="Calibri" panose="020F0502020204030204" pitchFamily="34" charset="0"/>
              <a:cs typeface="Calibri" panose="020F0502020204030204" pitchFamily="34" charset="0"/>
            </a:endParaRP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234000" y="475200"/>
            <a:ext cx="8690400" cy="306366"/>
          </a:xfrm>
        </p:spPr>
        <p:txBody>
          <a:bodyPr anchor="t" anchorCtr="0">
            <a:noAutofit/>
          </a:bodyPr>
          <a:lstStyle/>
          <a:p>
            <a:r>
              <a:rPr lang="it-IT" sz="2800" spc="-1" dirty="0">
                <a:latin typeface="+mn-lt"/>
              </a:rPr>
              <a:t>I Pilastri dello Sviluppo Sostenibile</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11</a:t>
            </a:r>
          </a:p>
        </p:txBody>
      </p:sp>
      <p:pic>
        <p:nvPicPr>
          <p:cNvPr id="8" name="Immagine 7">
            <a:extLst>
              <a:ext uri="{FF2B5EF4-FFF2-40B4-BE49-F238E27FC236}">
                <a16:creationId xmlns:a16="http://schemas.microsoft.com/office/drawing/2014/main" id="{36C47180-5BC0-4597-8D32-F33DE756B6A8}"/>
              </a:ext>
            </a:extLst>
          </p:cNvPr>
          <p:cNvPicPr>
            <a:picLocks noChangeAspect="1"/>
          </p:cNvPicPr>
          <p:nvPr/>
        </p:nvPicPr>
        <p:blipFill>
          <a:blip r:embed="rId4"/>
          <a:stretch>
            <a:fillRect/>
          </a:stretch>
        </p:blipFill>
        <p:spPr>
          <a:xfrm>
            <a:off x="5705113" y="2754239"/>
            <a:ext cx="3340679" cy="3105788"/>
          </a:xfrm>
          <a:prstGeom prst="rect">
            <a:avLst/>
          </a:prstGeom>
        </p:spPr>
      </p:pic>
    </p:spTree>
    <p:extLst>
      <p:ext uri="{BB962C8B-B14F-4D97-AF65-F5344CB8AC3E}">
        <p14:creationId xmlns:p14="http://schemas.microsoft.com/office/powerpoint/2010/main" val="291425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a:xfrm>
            <a:off x="383457" y="2613129"/>
            <a:ext cx="4695913" cy="3617861"/>
          </a:xfrm>
        </p:spPr>
        <p:txBody>
          <a:bodyPr>
            <a:noAutofit/>
          </a:bodyPr>
          <a:lstStyle/>
          <a:p>
            <a:pPr marL="0" indent="0" algn="just">
              <a:spcBef>
                <a:spcPts val="0"/>
              </a:spcBef>
              <a:buNone/>
            </a:pPr>
            <a:r>
              <a:rPr lang="it-IT" b="1" i="1" dirty="0">
                <a:latin typeface="Calibri" panose="020F0502020204030204" pitchFamily="34" charset="0"/>
                <a:cs typeface="Calibri" panose="020F0502020204030204" pitchFamily="34" charset="0"/>
              </a:rPr>
              <a:t>2 agosto 2023:</a:t>
            </a:r>
          </a:p>
          <a:p>
            <a:pPr marL="0" indent="0" algn="just">
              <a:spcBef>
                <a:spcPts val="0"/>
              </a:spcBef>
              <a:buNone/>
            </a:pPr>
            <a:r>
              <a:rPr lang="it-IT" sz="2000" i="1" dirty="0">
                <a:latin typeface="Calibri" panose="020F0502020204030204" pitchFamily="34" charset="0"/>
                <a:cs typeface="Calibri" panose="020F0502020204030204" pitchFamily="34" charset="0"/>
              </a:rPr>
              <a:t>Dal 2 agosto, per tutto il resto del 2023, siamo in debito con la Terra: stiamo consumando l’equivalente di 1,7 pianeti all’anno e l'Italia è fra i primi paesi ad aver esaurito le risorse rinnovabili che il Pianeta offre in 365 giorni</a:t>
            </a:r>
          </a:p>
          <a:p>
            <a:pPr marL="0" indent="0" algn="just">
              <a:spcBef>
                <a:spcPts val="0"/>
              </a:spcBef>
              <a:buNone/>
            </a:pPr>
            <a:r>
              <a:rPr lang="it-IT" sz="1800" i="1" dirty="0">
                <a:latin typeface="Calibri" panose="020F0502020204030204" pitchFamily="34" charset="0"/>
                <a:cs typeface="Calibri" panose="020F0502020204030204" pitchFamily="34" charset="0"/>
              </a:rPr>
              <a:t>DAL 2 AGOSTO PER TUTTO IL RESTO DEL 2023 SIAMO IN DEBITO CON LA TERRA</a:t>
            </a:r>
          </a:p>
          <a:p>
            <a:pPr algn="just">
              <a:spcBef>
                <a:spcPts val="0"/>
              </a:spcBef>
              <a:buClr>
                <a:srgbClr val="00A197"/>
              </a:buClr>
            </a:pPr>
            <a:r>
              <a:rPr lang="it-IT" sz="1800" i="1" dirty="0">
                <a:latin typeface="Calibri" panose="020F0502020204030204" pitchFamily="34" charset="0"/>
                <a:cs typeface="Calibri" panose="020F0502020204030204" pitchFamily="34" charset="0"/>
              </a:rPr>
              <a:t>Nel 2020 l’OD è stato il 20 agosto </a:t>
            </a:r>
          </a:p>
          <a:p>
            <a:pPr algn="just">
              <a:spcBef>
                <a:spcPts val="0"/>
              </a:spcBef>
              <a:buClr>
                <a:srgbClr val="00A197"/>
              </a:buClr>
            </a:pPr>
            <a:r>
              <a:rPr lang="it-IT" sz="1800" i="1" dirty="0">
                <a:latin typeface="Calibri" panose="020F0502020204030204" pitchFamily="34" charset="0"/>
                <a:cs typeface="Calibri" panose="020F0502020204030204" pitchFamily="34" charset="0"/>
              </a:rPr>
              <a:t>Nel 1971 l’OD è stato il 25 dicembre</a:t>
            </a:r>
          </a:p>
          <a:p>
            <a:pPr marL="0" indent="0" algn="just">
              <a:spcBef>
                <a:spcPts val="0"/>
              </a:spcBef>
              <a:buNone/>
            </a:pPr>
            <a:endParaRPr lang="it-IT" sz="1800" i="1" dirty="0">
              <a:latin typeface="Calibri" panose="020F0502020204030204" pitchFamily="34" charset="0"/>
              <a:cs typeface="Calibri" panose="020F0502020204030204" pitchFamily="34" charset="0"/>
            </a:endParaRP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234000" y="475200"/>
            <a:ext cx="8690400" cy="306366"/>
          </a:xfrm>
        </p:spPr>
        <p:txBody>
          <a:bodyPr anchor="t" anchorCtr="0">
            <a:noAutofit/>
          </a:bodyPr>
          <a:lstStyle/>
          <a:p>
            <a:r>
              <a:rPr lang="it-IT" sz="2800" spc="-1" dirty="0" err="1">
                <a:latin typeface="+mn-lt"/>
              </a:rPr>
              <a:t>Overshoot</a:t>
            </a:r>
            <a:r>
              <a:rPr lang="it-IT" sz="2800" spc="-1" dirty="0">
                <a:latin typeface="+mn-lt"/>
              </a:rPr>
              <a:t> Day</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12</a:t>
            </a:r>
          </a:p>
        </p:txBody>
      </p:sp>
      <p:pic>
        <p:nvPicPr>
          <p:cNvPr id="5" name="Immagine 4">
            <a:extLst>
              <a:ext uri="{FF2B5EF4-FFF2-40B4-BE49-F238E27FC236}">
                <a16:creationId xmlns:a16="http://schemas.microsoft.com/office/drawing/2014/main" id="{416F7C07-899C-46CA-8BE4-91F8A1C1E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884" y="2900856"/>
            <a:ext cx="3637516" cy="2554013"/>
          </a:xfrm>
          <a:prstGeom prst="rect">
            <a:avLst/>
          </a:prstGeom>
        </p:spPr>
      </p:pic>
      <p:sp>
        <p:nvSpPr>
          <p:cNvPr id="8" name="CasellaDiTesto 7">
            <a:extLst>
              <a:ext uri="{FF2B5EF4-FFF2-40B4-BE49-F238E27FC236}">
                <a16:creationId xmlns:a16="http://schemas.microsoft.com/office/drawing/2014/main" id="{296BA080-4876-18D8-0DCF-7AC79EEB1FC4}"/>
              </a:ext>
            </a:extLst>
          </p:cNvPr>
          <p:cNvSpPr txBox="1"/>
          <p:nvPr/>
        </p:nvSpPr>
        <p:spPr>
          <a:xfrm>
            <a:off x="383457" y="1120877"/>
            <a:ext cx="8318091" cy="1569660"/>
          </a:xfrm>
          <a:prstGeom prst="rect">
            <a:avLst/>
          </a:prstGeom>
          <a:noFill/>
        </p:spPr>
        <p:txBody>
          <a:bodyPr wrap="square">
            <a:spAutoFit/>
          </a:bodyPr>
          <a:lstStyle/>
          <a:p>
            <a:pPr marL="0" indent="0" algn="just">
              <a:spcBef>
                <a:spcPts val="0"/>
              </a:spcBef>
              <a:buNone/>
            </a:pPr>
            <a:r>
              <a:rPr lang="it-IT" sz="2400" b="1" i="1" dirty="0">
                <a:latin typeface="Calibri" panose="020F0502020204030204" pitchFamily="34" charset="0"/>
                <a:cs typeface="Calibri" panose="020F0502020204030204" pitchFamily="34" charset="0"/>
              </a:rPr>
              <a:t>Earth </a:t>
            </a:r>
            <a:r>
              <a:rPr lang="it-IT" sz="2400" b="1" i="1" dirty="0" err="1">
                <a:latin typeface="Calibri" panose="020F0502020204030204" pitchFamily="34" charset="0"/>
                <a:cs typeface="Calibri" panose="020F0502020204030204" pitchFamily="34" charset="0"/>
              </a:rPr>
              <a:t>Overshoot</a:t>
            </a:r>
            <a:r>
              <a:rPr lang="it-IT" sz="2400" b="1" i="1" dirty="0">
                <a:latin typeface="Calibri" panose="020F0502020204030204" pitchFamily="34" charset="0"/>
                <a:cs typeface="Calibri" panose="020F0502020204030204" pitchFamily="34" charset="0"/>
              </a:rPr>
              <a:t> Day</a:t>
            </a:r>
            <a:r>
              <a:rPr lang="it-IT" sz="2400" i="1" dirty="0">
                <a:latin typeface="Calibri" panose="020F0502020204030204" pitchFamily="34" charset="0"/>
                <a:cs typeface="Calibri" panose="020F0502020204030204" pitchFamily="34" charset="0"/>
              </a:rPr>
              <a:t> = (</a:t>
            </a:r>
            <a:r>
              <a:rPr lang="it-IT" sz="2400" i="1" dirty="0" err="1">
                <a:latin typeface="Calibri" panose="020F0502020204030204" pitchFamily="34" charset="0"/>
                <a:cs typeface="Calibri" panose="020F0502020204030204" pitchFamily="34" charset="0"/>
              </a:rPr>
              <a:t>biocapacità</a:t>
            </a:r>
            <a:r>
              <a:rPr lang="it-IT" sz="2400" i="1" dirty="0">
                <a:latin typeface="Calibri" panose="020F0502020204030204" pitchFamily="34" charset="0"/>
                <a:cs typeface="Calibri" panose="020F0502020204030204" pitchFamily="34" charset="0"/>
              </a:rPr>
              <a:t> del pianeta Terra / impronta ecologica dell'umanità) x 365, dove: </a:t>
            </a:r>
            <a:r>
              <a:rPr lang="it-IT" sz="2400" i="1" dirty="0" err="1">
                <a:latin typeface="Calibri" panose="020F0502020204030204" pitchFamily="34" charset="0"/>
                <a:cs typeface="Calibri" panose="020F0502020204030204" pitchFamily="34" charset="0"/>
              </a:rPr>
              <a:t>biocapacità</a:t>
            </a:r>
            <a:r>
              <a:rPr lang="it-IT" sz="2400" i="1" dirty="0">
                <a:latin typeface="Calibri" panose="020F0502020204030204" pitchFamily="34" charset="0"/>
                <a:cs typeface="Calibri" panose="020F0502020204030204" pitchFamily="34" charset="0"/>
              </a:rPr>
              <a:t> del pianeta Terra: quantità di risorse ecologiche che la Terra è capace di generare nell'anno in corso</a:t>
            </a:r>
          </a:p>
        </p:txBody>
      </p:sp>
    </p:spTree>
    <p:extLst>
      <p:ext uri="{BB962C8B-B14F-4D97-AF65-F5344CB8AC3E}">
        <p14:creationId xmlns:p14="http://schemas.microsoft.com/office/powerpoint/2010/main" val="140146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a:ln>
            <a:solidFill>
              <a:schemeClr val="bg2"/>
            </a:solidFill>
          </a:ln>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36800"/>
            <a:ext cx="1952073"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36802"/>
            <a:ext cx="2150114" cy="646331"/>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a:ln>
            <a:solidFill>
              <a:schemeClr val="bg2"/>
            </a:solidFill>
          </a:ln>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13</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372186"/>
            <a:ext cx="2238195"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Impact </a:t>
            </a:r>
            <a:r>
              <a:rPr lang="it-IT" b="1" dirty="0" err="1">
                <a:solidFill>
                  <a:schemeClr val="bg2">
                    <a:lumMod val="90000"/>
                  </a:schemeClr>
                </a:solidFill>
                <a:latin typeface="Calibri" panose="020F0502020204030204" pitchFamily="34" charset="0"/>
                <a:cs typeface="Calibri" panose="020F0502020204030204" pitchFamily="34" charset="0"/>
              </a:rPr>
              <a:t>Investing</a:t>
            </a:r>
            <a:endParaRPr lang="it-IT" b="1" dirty="0">
              <a:solidFill>
                <a:schemeClr val="bg2">
                  <a:lumMod val="90000"/>
                </a:schemeClr>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a:ln>
            <a:solidFill>
              <a:schemeClr val="bg2"/>
            </a:solidFill>
          </a:ln>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2009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ESG? | Kiplinger">
            <a:extLst>
              <a:ext uri="{FF2B5EF4-FFF2-40B4-BE49-F238E27FC236}">
                <a16:creationId xmlns:a16="http://schemas.microsoft.com/office/drawing/2014/main" id="{19A86C99-743F-4F3F-BDFD-489B50C7F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302" y="1472918"/>
            <a:ext cx="5462664" cy="3277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5731EB1-06F5-F900-0AFF-7B73BFF07964}"/>
              </a:ext>
            </a:extLst>
          </p:cNvPr>
          <p:cNvSpPr txBox="1"/>
          <p:nvPr/>
        </p:nvSpPr>
        <p:spPr>
          <a:xfrm>
            <a:off x="388882" y="493759"/>
            <a:ext cx="4548033" cy="523220"/>
          </a:xfrm>
          <a:prstGeom prst="rect">
            <a:avLst/>
          </a:prstGeom>
          <a:noFill/>
        </p:spPr>
        <p:txBody>
          <a:bodyPr wrap="square">
            <a:spAutoFit/>
          </a:bodyPr>
          <a:lstStyle/>
          <a:p>
            <a:r>
              <a:rPr lang="it-IT" sz="2800" kern="150" dirty="0">
                <a:ea typeface="Calibri" panose="020F0502020204030204" pitchFamily="34" charset="0"/>
                <a:cs typeface="Courier New" panose="02070309020205020404" pitchFamily="49" charset="0"/>
              </a:rPr>
              <a:t>E.S.G.</a:t>
            </a:r>
            <a:endParaRPr lang="it-IT" sz="2800" dirty="0"/>
          </a:p>
        </p:txBody>
      </p:sp>
      <p:sp>
        <p:nvSpPr>
          <p:cNvPr id="8" name="CasellaDiTesto 7">
            <a:extLst>
              <a:ext uri="{FF2B5EF4-FFF2-40B4-BE49-F238E27FC236}">
                <a16:creationId xmlns:a16="http://schemas.microsoft.com/office/drawing/2014/main" id="{F16BC729-21E4-FDE5-5728-1A74A1CC1567}"/>
              </a:ext>
            </a:extLst>
          </p:cNvPr>
          <p:cNvSpPr txBox="1"/>
          <p:nvPr/>
        </p:nvSpPr>
        <p:spPr>
          <a:xfrm>
            <a:off x="273270" y="1103586"/>
            <a:ext cx="8019392" cy="369332"/>
          </a:xfrm>
          <a:prstGeom prst="rect">
            <a:avLst/>
          </a:prstGeom>
          <a:noFill/>
        </p:spPr>
        <p:txBody>
          <a:bodyPr wrap="square">
            <a:spAutoFit/>
          </a:bodyPr>
          <a:lstStyle/>
          <a:p>
            <a:pPr algn="ctr"/>
            <a:r>
              <a:rPr lang="it-IT" dirty="0">
                <a:solidFill>
                  <a:srgbClr val="111111"/>
                </a:solidFill>
                <a:latin typeface="Roboto" panose="02000000000000000000" pitchFamily="2" charset="0"/>
              </a:rPr>
              <a:t>            ESG è un acronimo che sta per</a:t>
            </a:r>
            <a:r>
              <a:rPr lang="it-IT" b="1" dirty="0">
                <a:solidFill>
                  <a:srgbClr val="111111"/>
                </a:solidFill>
                <a:latin typeface="Roboto" panose="02000000000000000000" pitchFamily="2" charset="0"/>
              </a:rPr>
              <a:t> </a:t>
            </a:r>
          </a:p>
        </p:txBody>
      </p:sp>
      <p:sp>
        <p:nvSpPr>
          <p:cNvPr id="6" name="CasellaDiTesto 5">
            <a:extLst>
              <a:ext uri="{FF2B5EF4-FFF2-40B4-BE49-F238E27FC236}">
                <a16:creationId xmlns:a16="http://schemas.microsoft.com/office/drawing/2014/main" id="{49443BBD-8889-4EA2-A53D-C4D687E2EAAE}"/>
              </a:ext>
            </a:extLst>
          </p:cNvPr>
          <p:cNvSpPr txBox="1"/>
          <p:nvPr/>
        </p:nvSpPr>
        <p:spPr>
          <a:xfrm>
            <a:off x="1429407" y="4876800"/>
            <a:ext cx="6863254" cy="944351"/>
          </a:xfrm>
          <a:prstGeom prst="rect">
            <a:avLst/>
          </a:prstGeom>
          <a:noFill/>
        </p:spPr>
        <p:txBody>
          <a:bodyPr wrap="square">
            <a:spAutoFit/>
          </a:bodyPr>
          <a:lstStyle/>
          <a:p>
            <a:endParaRPr lang="it-IT" b="1" dirty="0">
              <a:solidFill>
                <a:srgbClr val="111111"/>
              </a:solidFill>
              <a:latin typeface="Roboto" panose="02000000000000000000" pitchFamily="2" charset="0"/>
            </a:endParaRPr>
          </a:p>
          <a:p>
            <a:r>
              <a:rPr lang="it-IT" dirty="0">
                <a:solidFill>
                  <a:srgbClr val="111111"/>
                </a:solidFill>
                <a:latin typeface="Roboto" panose="02000000000000000000" pitchFamily="2" charset="0"/>
              </a:rPr>
              <a:t>rappresentano tre criteri fondamentali utilizzati per valutare la sostenibilità e</a:t>
            </a:r>
            <a:r>
              <a:rPr lang="it-IT" b="1" dirty="0">
                <a:solidFill>
                  <a:srgbClr val="111111"/>
                </a:solidFill>
                <a:latin typeface="Roboto" panose="02000000000000000000" pitchFamily="2" charset="0"/>
              </a:rPr>
              <a:t> l’etica sociale</a:t>
            </a:r>
            <a:r>
              <a:rPr lang="it-IT" dirty="0">
                <a:solidFill>
                  <a:srgbClr val="111111"/>
                </a:solidFill>
                <a:latin typeface="Roboto" panose="02000000000000000000" pitchFamily="2" charset="0"/>
              </a:rPr>
              <a:t> di</a:t>
            </a:r>
            <a:r>
              <a:rPr lang="it-IT" b="1" dirty="0">
                <a:solidFill>
                  <a:srgbClr val="111111"/>
                </a:solidFill>
                <a:latin typeface="Roboto" panose="02000000000000000000" pitchFamily="2" charset="0"/>
              </a:rPr>
              <a:t> un’azienda</a:t>
            </a:r>
            <a:r>
              <a:rPr lang="it-IT" dirty="0">
                <a:solidFill>
                  <a:srgbClr val="111111"/>
                </a:solidFill>
                <a:latin typeface="Roboto" panose="02000000000000000000" pitchFamily="2" charset="0"/>
              </a:rPr>
              <a:t> o di un investimento</a:t>
            </a:r>
            <a:endParaRPr lang="it-IT" dirty="0"/>
          </a:p>
        </p:txBody>
      </p:sp>
    </p:spTree>
    <p:extLst>
      <p:ext uri="{BB962C8B-B14F-4D97-AF65-F5344CB8AC3E}">
        <p14:creationId xmlns:p14="http://schemas.microsoft.com/office/powerpoint/2010/main" val="85726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108156" y="475200"/>
            <a:ext cx="8937522" cy="369332"/>
          </a:xfrm>
        </p:spPr>
        <p:txBody>
          <a:bodyPr>
            <a:normAutofit fontScale="90000"/>
          </a:bodyPr>
          <a:lstStyle/>
          <a:p>
            <a:r>
              <a:rPr lang="it-IT" sz="2800" spc="-1" dirty="0">
                <a:latin typeface="+mn-lt"/>
              </a:rPr>
              <a:t>Finanza Sostenibile				1/4</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34000" y="6382801"/>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14</a:t>
            </a:r>
          </a:p>
        </p:txBody>
      </p:sp>
      <p:sp>
        <p:nvSpPr>
          <p:cNvPr id="3" name="CasellaDiTesto 2">
            <a:extLst>
              <a:ext uri="{FF2B5EF4-FFF2-40B4-BE49-F238E27FC236}">
                <a16:creationId xmlns:a16="http://schemas.microsoft.com/office/drawing/2014/main" id="{0E249654-1799-968B-53AA-CC0202F3359D}"/>
              </a:ext>
            </a:extLst>
          </p:cNvPr>
          <p:cNvSpPr txBox="1"/>
          <p:nvPr/>
        </p:nvSpPr>
        <p:spPr>
          <a:xfrm>
            <a:off x="4123623" y="1639513"/>
            <a:ext cx="4912221" cy="4370427"/>
          </a:xfrm>
          <a:prstGeom prst="rect">
            <a:avLst/>
          </a:prstGeom>
          <a:noFill/>
        </p:spPr>
        <p:txBody>
          <a:bodyPr wrap="square" rtlCol="0">
            <a:spAutoFit/>
          </a:bodyPr>
          <a:lstStyle/>
          <a:p>
            <a:pPr algn="just"/>
            <a:r>
              <a:rPr lang="it-IT" sz="2000" dirty="0"/>
              <a:t>Si parla di finanza sostenibile quando il concetto di sviluppo sostenibile si applica all’attività finanziaria e quindi </a:t>
            </a:r>
            <a:r>
              <a:rPr lang="it-IT" sz="2000" dirty="0">
                <a:latin typeface="Calibri" panose="020F0502020204030204" pitchFamily="34" charset="0"/>
                <a:ea typeface="Calibri" panose="020F0502020204030204" pitchFamily="34" charset="0"/>
                <a:cs typeface="Times New Roman" panose="02020603050405020304" pitchFamily="18" charset="0"/>
              </a:rPr>
              <a:t>la finanza che tiene in considerazione fattori :</a:t>
            </a:r>
          </a:p>
          <a:p>
            <a:pPr marL="742950" lvl="1" indent="-285750" algn="just">
              <a:buFont typeface="Wingdings" panose="05000000000000000000" pitchFamily="2" charset="2"/>
              <a:buChar char="q"/>
            </a:pP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E</a:t>
            </a:r>
            <a:r>
              <a:rPr lang="it-IT" sz="2000" dirty="0">
                <a:solidFill>
                  <a:srgbClr val="00A197"/>
                </a:solidFill>
                <a:latin typeface="Calibri" panose="020F0502020204030204" pitchFamily="34" charset="0"/>
                <a:ea typeface="Calibri" panose="020F0502020204030204" pitchFamily="34" charset="0"/>
                <a:cs typeface="Times New Roman" panose="02020603050405020304" pitchFamily="18" charset="0"/>
              </a:rPr>
              <a:t> </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ambientale (</a:t>
            </a:r>
            <a:r>
              <a:rPr lang="it-IT" sz="2000" b="1" i="1" dirty="0" err="1">
                <a:solidFill>
                  <a:srgbClr val="00A197"/>
                </a:solidFill>
                <a:latin typeface="Calibri" panose="020F0502020204030204" pitchFamily="34" charset="0"/>
                <a:ea typeface="Calibri" panose="020F0502020204030204" pitchFamily="34" charset="0"/>
                <a:cs typeface="Times New Roman" panose="02020603050405020304" pitchFamily="18" charset="0"/>
              </a:rPr>
              <a:t>Environmental</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buFont typeface="Wingdings" panose="05000000000000000000" pitchFamily="2" charset="2"/>
              <a:buChar char="q"/>
            </a:pP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S sociale (</a:t>
            </a:r>
            <a:r>
              <a:rPr lang="it-IT" sz="2000" b="1" i="1" dirty="0">
                <a:solidFill>
                  <a:srgbClr val="00A197"/>
                </a:solidFill>
                <a:latin typeface="Calibri" panose="020F0502020204030204" pitchFamily="34" charset="0"/>
                <a:ea typeface="Calibri" panose="020F0502020204030204" pitchFamily="34" charset="0"/>
                <a:cs typeface="Times New Roman" panose="02020603050405020304" pitchFamily="18" charset="0"/>
              </a:rPr>
              <a:t>Social)</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buFont typeface="Wingdings" panose="05000000000000000000" pitchFamily="2" charset="2"/>
              <a:buChar char="q"/>
            </a:pP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G governo societario (</a:t>
            </a:r>
            <a:r>
              <a:rPr lang="it-IT" sz="2000" b="1" i="1" dirty="0">
                <a:solidFill>
                  <a:srgbClr val="00A197"/>
                </a:solidFill>
                <a:latin typeface="Calibri" panose="020F0502020204030204" pitchFamily="34" charset="0"/>
                <a:ea typeface="Calibri" panose="020F0502020204030204" pitchFamily="34" charset="0"/>
                <a:cs typeface="Times New Roman" panose="02020603050405020304" pitchFamily="18" charset="0"/>
              </a:rPr>
              <a:t>Governance</a:t>
            </a:r>
            <a:r>
              <a:rPr lang="it-IT" sz="2000" b="1" dirty="0">
                <a:solidFill>
                  <a:srgbClr val="00A197"/>
                </a:solidFill>
                <a:latin typeface="Calibri" panose="020F0502020204030204" pitchFamily="34" charset="0"/>
                <a:ea typeface="Calibri" panose="020F0502020204030204" pitchFamily="34" charset="0"/>
                <a:cs typeface="Times New Roman" panose="02020603050405020304" pitchFamily="18" charset="0"/>
              </a:rPr>
              <a:t>), </a:t>
            </a:r>
          </a:p>
          <a:p>
            <a:pPr algn="just"/>
            <a:r>
              <a:rPr lang="it-IT" sz="2000" dirty="0">
                <a:latin typeface="Calibri" panose="020F0502020204030204" pitchFamily="34" charset="0"/>
                <a:ea typeface="Calibri" panose="020F0502020204030204" pitchFamily="34" charset="0"/>
                <a:cs typeface="Times New Roman" panose="02020603050405020304" pitchFamily="18" charset="0"/>
              </a:rPr>
              <a:t>i cosiddetti fattori ESG, nel processo decisionale di investimento, indirizzando i capitali verso attività e progetti sostenibili a più lungo termine. La finanza sostenibile è dunque l'applicazione del concetto di </a:t>
            </a:r>
            <a:r>
              <a:rPr lang="it-IT" sz="2000" dirty="0">
                <a:solidFill>
                  <a:srgbClr val="00A197"/>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sviluppo sostenibile </a:t>
            </a:r>
            <a:r>
              <a:rPr lang="it-IT" sz="2000" dirty="0">
                <a:latin typeface="Calibri" panose="020F0502020204030204" pitchFamily="34" charset="0"/>
                <a:ea typeface="Calibri" panose="020F0502020204030204" pitchFamily="34" charset="0"/>
                <a:cs typeface="Times New Roman" panose="02020603050405020304" pitchFamily="18" charset="0"/>
              </a:rPr>
              <a:t>all'attività finanziaria</a:t>
            </a:r>
            <a:endParaRPr lang="it-IT" sz="2000" dirty="0"/>
          </a:p>
          <a:p>
            <a:r>
              <a:rPr lang="it-IT" dirty="0"/>
              <a:t> </a:t>
            </a:r>
          </a:p>
        </p:txBody>
      </p:sp>
      <p:pic>
        <p:nvPicPr>
          <p:cNvPr id="4" name="Immagine 3">
            <a:extLst>
              <a:ext uri="{FF2B5EF4-FFF2-40B4-BE49-F238E27FC236}">
                <a16:creationId xmlns:a16="http://schemas.microsoft.com/office/drawing/2014/main" id="{C7902F4C-86A1-4AFE-8B29-E8945D9016A7}"/>
              </a:ext>
            </a:extLst>
          </p:cNvPr>
          <p:cNvPicPr>
            <a:picLocks noChangeAspect="1"/>
          </p:cNvPicPr>
          <p:nvPr/>
        </p:nvPicPr>
        <p:blipFill>
          <a:blip r:embed="rId5"/>
          <a:stretch>
            <a:fillRect/>
          </a:stretch>
        </p:blipFill>
        <p:spPr>
          <a:xfrm>
            <a:off x="108156" y="1714126"/>
            <a:ext cx="4015467" cy="2336766"/>
          </a:xfrm>
          <a:prstGeom prst="rect">
            <a:avLst/>
          </a:prstGeom>
        </p:spPr>
      </p:pic>
    </p:spTree>
    <p:extLst>
      <p:ext uri="{BB962C8B-B14F-4D97-AF65-F5344CB8AC3E}">
        <p14:creationId xmlns:p14="http://schemas.microsoft.com/office/powerpoint/2010/main" val="950862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81944" y="249826"/>
            <a:ext cx="8731325" cy="672004"/>
          </a:xfrm>
        </p:spPr>
        <p:txBody>
          <a:bodyPr>
            <a:normAutofit fontScale="90000"/>
          </a:bodyPr>
          <a:lstStyle/>
          <a:p>
            <a:r>
              <a:rPr lang="it-IT" sz="3100" kern="150" dirty="0">
                <a:latin typeface="+mn-lt"/>
                <a:ea typeface="Calibri" panose="020F0502020204030204" pitchFamily="34" charset="0"/>
                <a:cs typeface="Courier New" panose="02070309020205020404" pitchFamily="49" charset="0"/>
              </a:rPr>
              <a:t>Quali sono gli attori che possono svolgere un ruolo attivo</a:t>
            </a:r>
            <a:endParaRPr lang="it-IT" sz="2800" spc="-1" dirty="0">
              <a:latin typeface="+mn-lt"/>
            </a:endParaRP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34000" y="6382801"/>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17</a:t>
            </a:r>
          </a:p>
        </p:txBody>
      </p:sp>
      <p:sp>
        <p:nvSpPr>
          <p:cNvPr id="21" name="CasellaDiTesto 20">
            <a:extLst>
              <a:ext uri="{FF2B5EF4-FFF2-40B4-BE49-F238E27FC236}">
                <a16:creationId xmlns:a16="http://schemas.microsoft.com/office/drawing/2014/main" id="{028E0348-B849-37E5-3031-64CE11EF642A}"/>
              </a:ext>
            </a:extLst>
          </p:cNvPr>
          <p:cNvSpPr txBox="1"/>
          <p:nvPr/>
        </p:nvSpPr>
        <p:spPr>
          <a:xfrm>
            <a:off x="5429136" y="3825551"/>
            <a:ext cx="1065167" cy="369332"/>
          </a:xfrm>
          <a:prstGeom prst="rect">
            <a:avLst/>
          </a:prstGeom>
          <a:noFill/>
        </p:spPr>
        <p:txBody>
          <a:bodyPr wrap="square" rtlCol="0">
            <a:spAutoFit/>
          </a:bodyPr>
          <a:lstStyle/>
          <a:p>
            <a:r>
              <a:rPr lang="it-IT" dirty="0">
                <a:solidFill>
                  <a:schemeClr val="bg1"/>
                </a:solidFill>
              </a:rPr>
              <a:t>Imprese</a:t>
            </a:r>
          </a:p>
        </p:txBody>
      </p:sp>
      <p:pic>
        <p:nvPicPr>
          <p:cNvPr id="10" name="Immagine 9">
            <a:extLst>
              <a:ext uri="{FF2B5EF4-FFF2-40B4-BE49-F238E27FC236}">
                <a16:creationId xmlns:a16="http://schemas.microsoft.com/office/drawing/2014/main" id="{42265E1B-B71B-1AF1-25FD-7059E8D4EA1C}"/>
              </a:ext>
            </a:extLst>
          </p:cNvPr>
          <p:cNvPicPr>
            <a:picLocks noChangeAspect="1"/>
          </p:cNvPicPr>
          <p:nvPr/>
        </p:nvPicPr>
        <p:blipFill>
          <a:blip r:embed="rId4"/>
          <a:stretch>
            <a:fillRect/>
          </a:stretch>
        </p:blipFill>
        <p:spPr>
          <a:xfrm>
            <a:off x="7927016" y="1002890"/>
            <a:ext cx="813625" cy="549982"/>
          </a:xfrm>
          <a:prstGeom prst="ellipse">
            <a:avLst/>
          </a:prstGeom>
          <a:ln>
            <a:noFill/>
          </a:ln>
          <a:effectLst>
            <a:softEdge rad="112500"/>
          </a:effectLst>
        </p:spPr>
      </p:pic>
      <p:pic>
        <p:nvPicPr>
          <p:cNvPr id="12" name="Immagine 11">
            <a:extLst>
              <a:ext uri="{FF2B5EF4-FFF2-40B4-BE49-F238E27FC236}">
                <a16:creationId xmlns:a16="http://schemas.microsoft.com/office/drawing/2014/main" id="{7DB01591-9AA0-E00D-5570-71A5F9AC6635}"/>
              </a:ext>
            </a:extLst>
          </p:cNvPr>
          <p:cNvPicPr>
            <a:picLocks noChangeAspect="1"/>
          </p:cNvPicPr>
          <p:nvPr/>
        </p:nvPicPr>
        <p:blipFill>
          <a:blip r:embed="rId5"/>
          <a:stretch>
            <a:fillRect/>
          </a:stretch>
        </p:blipFill>
        <p:spPr>
          <a:xfrm>
            <a:off x="457612" y="1002890"/>
            <a:ext cx="596262" cy="517274"/>
          </a:xfrm>
          <a:prstGeom prst="rect">
            <a:avLst/>
          </a:prstGeom>
        </p:spPr>
      </p:pic>
      <p:pic>
        <p:nvPicPr>
          <p:cNvPr id="18" name="Immagine 17">
            <a:extLst>
              <a:ext uri="{FF2B5EF4-FFF2-40B4-BE49-F238E27FC236}">
                <a16:creationId xmlns:a16="http://schemas.microsoft.com/office/drawing/2014/main" id="{EB77EC41-19A4-0EED-F36D-49EF8458CB48}"/>
              </a:ext>
            </a:extLst>
          </p:cNvPr>
          <p:cNvPicPr>
            <a:picLocks noChangeAspect="1"/>
          </p:cNvPicPr>
          <p:nvPr/>
        </p:nvPicPr>
        <p:blipFill>
          <a:blip r:embed="rId6"/>
          <a:stretch>
            <a:fillRect/>
          </a:stretch>
        </p:blipFill>
        <p:spPr>
          <a:xfrm>
            <a:off x="4194602" y="1002890"/>
            <a:ext cx="503032" cy="456296"/>
          </a:xfrm>
          <a:prstGeom prst="rect">
            <a:avLst/>
          </a:prstGeom>
        </p:spPr>
      </p:pic>
      <p:sp>
        <p:nvSpPr>
          <p:cNvPr id="25" name="Freccia a destra 24">
            <a:extLst>
              <a:ext uri="{FF2B5EF4-FFF2-40B4-BE49-F238E27FC236}">
                <a16:creationId xmlns:a16="http://schemas.microsoft.com/office/drawing/2014/main" id="{861EDCA4-400C-ABFE-1B67-A66DE5148043}"/>
              </a:ext>
            </a:extLst>
          </p:cNvPr>
          <p:cNvSpPr/>
          <p:nvPr/>
        </p:nvSpPr>
        <p:spPr>
          <a:xfrm>
            <a:off x="1412312" y="1016005"/>
            <a:ext cx="2603145" cy="486964"/>
          </a:xfrm>
          <a:prstGeom prst="rightArrow">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Valore Sociale</a:t>
            </a:r>
          </a:p>
        </p:txBody>
      </p:sp>
      <p:sp>
        <p:nvSpPr>
          <p:cNvPr id="27" name="Freccia a sinistra 26">
            <a:extLst>
              <a:ext uri="{FF2B5EF4-FFF2-40B4-BE49-F238E27FC236}">
                <a16:creationId xmlns:a16="http://schemas.microsoft.com/office/drawing/2014/main" id="{0CCF6956-EC11-E993-ECDD-D8B0921A9D9F}"/>
              </a:ext>
            </a:extLst>
          </p:cNvPr>
          <p:cNvSpPr/>
          <p:nvPr/>
        </p:nvSpPr>
        <p:spPr>
          <a:xfrm>
            <a:off x="4876779" y="1002890"/>
            <a:ext cx="2854909" cy="517274"/>
          </a:xfrm>
          <a:prstGeom prst="leftArrow">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a:t>Valore Finanziario</a:t>
            </a:r>
          </a:p>
        </p:txBody>
      </p:sp>
      <p:sp>
        <p:nvSpPr>
          <p:cNvPr id="6" name="Ovale 5">
            <a:extLst>
              <a:ext uri="{FF2B5EF4-FFF2-40B4-BE49-F238E27FC236}">
                <a16:creationId xmlns:a16="http://schemas.microsoft.com/office/drawing/2014/main" id="{632781DC-980E-4132-7D0F-978D4E270F7A}"/>
              </a:ext>
            </a:extLst>
          </p:cNvPr>
          <p:cNvSpPr/>
          <p:nvPr/>
        </p:nvSpPr>
        <p:spPr>
          <a:xfrm>
            <a:off x="530577" y="3015191"/>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Venture </a:t>
            </a:r>
            <a:r>
              <a:rPr lang="it-IT" dirty="0" err="1"/>
              <a:t>Philantropy</a:t>
            </a:r>
            <a:endParaRPr lang="it-IT" dirty="0"/>
          </a:p>
        </p:txBody>
      </p:sp>
      <p:sp>
        <p:nvSpPr>
          <p:cNvPr id="7" name="Ovale 6">
            <a:extLst>
              <a:ext uri="{FF2B5EF4-FFF2-40B4-BE49-F238E27FC236}">
                <a16:creationId xmlns:a16="http://schemas.microsoft.com/office/drawing/2014/main" id="{9825B17B-1F42-D2AC-33C2-F7B0559AA902}"/>
              </a:ext>
            </a:extLst>
          </p:cNvPr>
          <p:cNvSpPr/>
          <p:nvPr/>
        </p:nvSpPr>
        <p:spPr>
          <a:xfrm>
            <a:off x="1911803" y="3497287"/>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Program </a:t>
            </a:r>
            <a:r>
              <a:rPr lang="it-IT" dirty="0" err="1"/>
              <a:t>Related</a:t>
            </a:r>
            <a:r>
              <a:rPr lang="it-IT" dirty="0"/>
              <a:t> </a:t>
            </a:r>
            <a:r>
              <a:rPr lang="it-IT" dirty="0" err="1"/>
              <a:t>Investing</a:t>
            </a:r>
            <a:endParaRPr lang="it-IT" dirty="0"/>
          </a:p>
        </p:txBody>
      </p:sp>
      <p:sp>
        <p:nvSpPr>
          <p:cNvPr id="9" name="Ovale 8">
            <a:extLst>
              <a:ext uri="{FF2B5EF4-FFF2-40B4-BE49-F238E27FC236}">
                <a16:creationId xmlns:a16="http://schemas.microsoft.com/office/drawing/2014/main" id="{70B6F5F6-CDF6-6EF9-8100-15B83FAB5651}"/>
              </a:ext>
            </a:extLst>
          </p:cNvPr>
          <p:cNvSpPr/>
          <p:nvPr/>
        </p:nvSpPr>
        <p:spPr>
          <a:xfrm>
            <a:off x="3387510" y="3691105"/>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Impact </a:t>
            </a:r>
            <a:r>
              <a:rPr lang="it-IT" dirty="0" err="1"/>
              <a:t>Investing</a:t>
            </a:r>
            <a:endParaRPr lang="it-IT" dirty="0"/>
          </a:p>
        </p:txBody>
      </p:sp>
      <p:sp>
        <p:nvSpPr>
          <p:cNvPr id="11" name="Ovale 10">
            <a:extLst>
              <a:ext uri="{FF2B5EF4-FFF2-40B4-BE49-F238E27FC236}">
                <a16:creationId xmlns:a16="http://schemas.microsoft.com/office/drawing/2014/main" id="{AD0A8B5D-8DB4-6E45-C671-23541CF0D587}"/>
              </a:ext>
            </a:extLst>
          </p:cNvPr>
          <p:cNvSpPr/>
          <p:nvPr/>
        </p:nvSpPr>
        <p:spPr>
          <a:xfrm>
            <a:off x="4768736" y="3471636"/>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E.S.G.</a:t>
            </a:r>
          </a:p>
        </p:txBody>
      </p:sp>
      <p:sp>
        <p:nvSpPr>
          <p:cNvPr id="13" name="Ovale 12">
            <a:extLst>
              <a:ext uri="{FF2B5EF4-FFF2-40B4-BE49-F238E27FC236}">
                <a16:creationId xmlns:a16="http://schemas.microsoft.com/office/drawing/2014/main" id="{F274E8C2-5BB8-4DAA-61A5-E690A501C1DB}"/>
              </a:ext>
            </a:extLst>
          </p:cNvPr>
          <p:cNvSpPr/>
          <p:nvPr/>
        </p:nvSpPr>
        <p:spPr>
          <a:xfrm>
            <a:off x="6217351" y="2894356"/>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Social Responsible</a:t>
            </a:r>
          </a:p>
          <a:p>
            <a:pPr algn="ctr"/>
            <a:r>
              <a:rPr lang="it-IT" dirty="0"/>
              <a:t>Investments</a:t>
            </a:r>
          </a:p>
        </p:txBody>
      </p:sp>
      <p:sp>
        <p:nvSpPr>
          <p:cNvPr id="14" name="Ovale 13">
            <a:extLst>
              <a:ext uri="{FF2B5EF4-FFF2-40B4-BE49-F238E27FC236}">
                <a16:creationId xmlns:a16="http://schemas.microsoft.com/office/drawing/2014/main" id="{B7CF2C1B-8321-A602-8067-B30C7983631F}"/>
              </a:ext>
            </a:extLst>
          </p:cNvPr>
          <p:cNvSpPr/>
          <p:nvPr/>
        </p:nvSpPr>
        <p:spPr>
          <a:xfrm>
            <a:off x="7128385" y="1892505"/>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Investimenti Tradizionali</a:t>
            </a:r>
          </a:p>
        </p:txBody>
      </p:sp>
      <p:sp>
        <p:nvSpPr>
          <p:cNvPr id="3" name="Ovale 2">
            <a:extLst>
              <a:ext uri="{FF2B5EF4-FFF2-40B4-BE49-F238E27FC236}">
                <a16:creationId xmlns:a16="http://schemas.microsoft.com/office/drawing/2014/main" id="{7D96BA9C-B2F0-E6B5-E845-235D617191F2}"/>
              </a:ext>
            </a:extLst>
          </p:cNvPr>
          <p:cNvSpPr/>
          <p:nvPr/>
        </p:nvSpPr>
        <p:spPr>
          <a:xfrm>
            <a:off x="32785" y="2001319"/>
            <a:ext cx="1982830" cy="1351829"/>
          </a:xfrm>
          <a:prstGeom prst="ellipse">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Donazioni Filantropiche</a:t>
            </a:r>
          </a:p>
        </p:txBody>
      </p:sp>
    </p:spTree>
    <p:extLst>
      <p:ext uri="{BB962C8B-B14F-4D97-AF65-F5344CB8AC3E}">
        <p14:creationId xmlns:p14="http://schemas.microsoft.com/office/powerpoint/2010/main" val="468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3" grpId="0" animBg="1"/>
      <p:bldP spid="1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140091" y="198000"/>
            <a:ext cx="10064017" cy="744204"/>
          </a:xfrm>
        </p:spPr>
        <p:txBody>
          <a:bodyPr>
            <a:normAutofit/>
          </a:bodyPr>
          <a:lstStyle/>
          <a:p>
            <a:r>
              <a:rPr lang="it-IT" sz="2800" kern="150" dirty="0">
                <a:latin typeface="+mn-lt"/>
                <a:ea typeface="Calibri" panose="020F0502020204030204" pitchFamily="34" charset="0"/>
                <a:cs typeface="Times New Roman" panose="02020603050405020304" pitchFamily="18" charset="0"/>
              </a:rPr>
              <a:t>Relazione tra ESG * Impact </a:t>
            </a:r>
            <a:r>
              <a:rPr lang="it-IT" sz="2800" kern="150" dirty="0" err="1">
                <a:latin typeface="+mn-lt"/>
                <a:ea typeface="Calibri" panose="020F0502020204030204" pitchFamily="34" charset="0"/>
                <a:cs typeface="Times New Roman" panose="02020603050405020304" pitchFamily="18" charset="0"/>
              </a:rPr>
              <a:t>Investing</a:t>
            </a:r>
            <a:r>
              <a:rPr lang="it-IT" sz="2800" kern="150" dirty="0">
                <a:latin typeface="+mn-lt"/>
                <a:ea typeface="Calibri" panose="020F0502020204030204" pitchFamily="34" charset="0"/>
                <a:cs typeface="Times New Roman" panose="02020603050405020304" pitchFamily="18" charset="0"/>
              </a:rPr>
              <a:t> * SRI</a:t>
            </a:r>
            <a:br>
              <a:rPr lang="it-IT" sz="2800" kern="150" dirty="0">
                <a:latin typeface="+mn-lt"/>
                <a:ea typeface="Calibri" panose="020F0502020204030204" pitchFamily="34" charset="0"/>
                <a:cs typeface="Times New Roman" panose="02020603050405020304" pitchFamily="18" charset="0"/>
              </a:rPr>
            </a:br>
            <a:endParaRPr lang="it-IT" sz="2800" spc="-1" dirty="0">
              <a:latin typeface="+mn-lt"/>
            </a:endParaRP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34000" y="6382801"/>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18</a:t>
            </a:r>
          </a:p>
        </p:txBody>
      </p:sp>
      <p:sp>
        <p:nvSpPr>
          <p:cNvPr id="21" name="CasellaDiTesto 20">
            <a:extLst>
              <a:ext uri="{FF2B5EF4-FFF2-40B4-BE49-F238E27FC236}">
                <a16:creationId xmlns:a16="http://schemas.microsoft.com/office/drawing/2014/main" id="{028E0348-B849-37E5-3031-64CE11EF642A}"/>
              </a:ext>
            </a:extLst>
          </p:cNvPr>
          <p:cNvSpPr txBox="1"/>
          <p:nvPr/>
        </p:nvSpPr>
        <p:spPr>
          <a:xfrm>
            <a:off x="5429136" y="3825551"/>
            <a:ext cx="1065167" cy="369332"/>
          </a:xfrm>
          <a:prstGeom prst="rect">
            <a:avLst/>
          </a:prstGeom>
          <a:noFill/>
        </p:spPr>
        <p:txBody>
          <a:bodyPr wrap="square" rtlCol="0">
            <a:spAutoFit/>
          </a:bodyPr>
          <a:lstStyle/>
          <a:p>
            <a:r>
              <a:rPr lang="it-IT" dirty="0">
                <a:solidFill>
                  <a:schemeClr val="bg1"/>
                </a:solidFill>
              </a:rPr>
              <a:t>Imprese</a:t>
            </a:r>
          </a:p>
        </p:txBody>
      </p:sp>
      <p:sp>
        <p:nvSpPr>
          <p:cNvPr id="4" name="CasellaDiTesto 3">
            <a:extLst>
              <a:ext uri="{FF2B5EF4-FFF2-40B4-BE49-F238E27FC236}">
                <a16:creationId xmlns:a16="http://schemas.microsoft.com/office/drawing/2014/main" id="{5D8548B4-FAA2-D2AF-5BEF-E17A69960C69}"/>
              </a:ext>
            </a:extLst>
          </p:cNvPr>
          <p:cNvSpPr txBox="1"/>
          <p:nvPr/>
        </p:nvSpPr>
        <p:spPr>
          <a:xfrm>
            <a:off x="140090" y="1032387"/>
            <a:ext cx="8925251" cy="5003934"/>
          </a:xfrm>
          <a:prstGeom prst="rect">
            <a:avLst/>
          </a:prstGeom>
          <a:noFill/>
        </p:spPr>
        <p:txBody>
          <a:bodyPr wrap="square">
            <a:spAutoFit/>
          </a:bodyPr>
          <a:lstStyle/>
          <a:p>
            <a:pPr algn="ctr">
              <a:spcBef>
                <a:spcPts val="200"/>
              </a:spcBef>
            </a:pPr>
            <a:endParaRPr lang="it-IT" b="1" dirty="0">
              <a:solidFill>
                <a:srgbClr val="00A197"/>
              </a:solidFill>
              <a:ea typeface="Calibri" panose="020F0502020204030204" pitchFamily="34" charset="0"/>
              <a:cs typeface="Times New Roman" panose="02020603050405020304" pitchFamily="18" charset="0"/>
            </a:endParaRPr>
          </a:p>
          <a:p>
            <a:pPr algn="ctr">
              <a:spcBef>
                <a:spcPts val="200"/>
              </a:spcBef>
            </a:pPr>
            <a:endParaRPr lang="it-IT" b="1" dirty="0">
              <a:solidFill>
                <a:srgbClr val="00A197"/>
              </a:solidFill>
              <a:ea typeface="Calibri" panose="020F0502020204030204" pitchFamily="34" charset="0"/>
              <a:cs typeface="Times New Roman" panose="02020603050405020304" pitchFamily="18" charset="0"/>
            </a:endParaRPr>
          </a:p>
          <a:p>
            <a:pPr marL="342900" indent="-342900" algn="just">
              <a:spcBef>
                <a:spcPts val="200"/>
              </a:spcBef>
              <a:buFont typeface="Wingdings" panose="05000000000000000000" pitchFamily="2" charset="2"/>
              <a:buChar char="q"/>
            </a:pPr>
            <a:r>
              <a:rPr lang="it-IT" b="1" kern="150" dirty="0">
                <a:solidFill>
                  <a:srgbClr val="00A197"/>
                </a:solidFill>
                <a:ea typeface="Calibri" panose="020F0502020204030204" pitchFamily="34" charset="0"/>
                <a:cs typeface="Times New Roman" panose="02020603050405020304" pitchFamily="18" charset="0"/>
              </a:rPr>
              <a:t>ESG</a:t>
            </a:r>
            <a:endParaRPr lang="it-IT" b="1" kern="150" dirty="0">
              <a:solidFill>
                <a:srgbClr val="00A197"/>
              </a:solidFill>
              <a:ea typeface="Times New Roman" panose="02020603050405020304" pitchFamily="18" charset="0"/>
              <a:cs typeface="Times New Roman" panose="02020603050405020304" pitchFamily="18" charset="0"/>
            </a:endParaRPr>
          </a:p>
          <a:p>
            <a:pPr algn="just">
              <a:spcBef>
                <a:spcPts val="500"/>
              </a:spcBef>
              <a:spcAft>
                <a:spcPts val="500"/>
              </a:spcAft>
            </a:pPr>
            <a:r>
              <a:rPr lang="it-IT" dirty="0">
                <a:solidFill>
                  <a:srgbClr val="000000"/>
                </a:solidFill>
                <a:ea typeface="Calibri" panose="020F0502020204030204" pitchFamily="34" charset="0"/>
                <a:cs typeface="Times New Roman" panose="02020603050405020304" pitchFamily="18" charset="0"/>
              </a:rPr>
              <a:t>criteri che vengono presi in considerazione da alcuni investitori che cercano di investire in aziende che hanno anche la responsabilità ambientali sociali e di governance. </a:t>
            </a:r>
          </a:p>
          <a:p>
            <a:pPr marL="285750" indent="-285750" algn="just">
              <a:spcBef>
                <a:spcPts val="500"/>
              </a:spcBef>
              <a:spcAft>
                <a:spcPts val="500"/>
              </a:spcAft>
              <a:buFont typeface="Wingdings" panose="05000000000000000000" pitchFamily="2" charset="2"/>
              <a:buChar char="q"/>
            </a:pPr>
            <a:r>
              <a:rPr lang="it-IT" b="1" dirty="0">
                <a:solidFill>
                  <a:srgbClr val="00A197"/>
                </a:solidFill>
                <a:ea typeface="Calibri" panose="020F0502020204030204" pitchFamily="34" charset="0"/>
                <a:cs typeface="Times New Roman" panose="02020603050405020304" pitchFamily="18" charset="0"/>
              </a:rPr>
              <a:t>SRI </a:t>
            </a:r>
            <a:r>
              <a:rPr lang="it-IT" dirty="0">
                <a:solidFill>
                  <a:srgbClr val="00A197"/>
                </a:solidFill>
                <a:ea typeface="Calibri" panose="020F0502020204030204" pitchFamily="34" charset="0"/>
                <a:cs typeface="Times New Roman" panose="02020603050405020304" pitchFamily="18" charset="0"/>
              </a:rPr>
              <a:t>(</a:t>
            </a:r>
            <a:r>
              <a:rPr lang="it-IT" i="1" dirty="0" err="1">
                <a:solidFill>
                  <a:srgbClr val="00A197"/>
                </a:solidFill>
                <a:ea typeface="Calibri" panose="020F0502020204030204" pitchFamily="34" charset="0"/>
                <a:cs typeface="Times New Roman" panose="02020603050405020304" pitchFamily="18" charset="0"/>
              </a:rPr>
              <a:t>socially</a:t>
            </a:r>
            <a:r>
              <a:rPr lang="it-IT" i="1" dirty="0">
                <a:solidFill>
                  <a:srgbClr val="00A197"/>
                </a:solidFill>
                <a:ea typeface="Calibri" panose="020F0502020204030204" pitchFamily="34" charset="0"/>
                <a:cs typeface="Times New Roman" panose="02020603050405020304" pitchFamily="18" charset="0"/>
              </a:rPr>
              <a:t> </a:t>
            </a:r>
            <a:r>
              <a:rPr lang="it-IT" i="1" dirty="0" err="1">
                <a:solidFill>
                  <a:srgbClr val="00A197"/>
                </a:solidFill>
                <a:ea typeface="Calibri" panose="020F0502020204030204" pitchFamily="34" charset="0"/>
                <a:cs typeface="Times New Roman" panose="02020603050405020304" pitchFamily="18" charset="0"/>
              </a:rPr>
              <a:t>responsible</a:t>
            </a:r>
            <a:r>
              <a:rPr lang="it-IT" i="1" dirty="0">
                <a:solidFill>
                  <a:srgbClr val="00A197"/>
                </a:solidFill>
                <a:ea typeface="Calibri" panose="020F0502020204030204" pitchFamily="34" charset="0"/>
                <a:cs typeface="Times New Roman" panose="02020603050405020304" pitchFamily="18" charset="0"/>
              </a:rPr>
              <a:t> </a:t>
            </a:r>
            <a:r>
              <a:rPr lang="it-IT" i="1" dirty="0" err="1">
                <a:solidFill>
                  <a:srgbClr val="00A197"/>
                </a:solidFill>
                <a:ea typeface="Calibri" panose="020F0502020204030204" pitchFamily="34" charset="0"/>
                <a:cs typeface="Times New Roman" panose="02020603050405020304" pitchFamily="18" charset="0"/>
              </a:rPr>
              <a:t>investing</a:t>
            </a:r>
            <a:r>
              <a:rPr lang="it-IT" dirty="0">
                <a:solidFill>
                  <a:srgbClr val="00A197"/>
                </a:solidFill>
                <a:ea typeface="Calibri" panose="020F0502020204030204" pitchFamily="34" charset="0"/>
                <a:cs typeface="Times New Roman" panose="02020603050405020304" pitchFamily="18" charset="0"/>
              </a:rPr>
              <a:t>) </a:t>
            </a:r>
          </a:p>
          <a:p>
            <a:pPr algn="just">
              <a:spcBef>
                <a:spcPts val="500"/>
              </a:spcBef>
              <a:spcAft>
                <a:spcPts val="500"/>
              </a:spcAft>
            </a:pPr>
            <a:r>
              <a:rPr lang="it-IT" dirty="0">
                <a:solidFill>
                  <a:srgbClr val="000000"/>
                </a:solidFill>
                <a:ea typeface="Calibri" panose="020F0502020204030204" pitchFamily="34" charset="0"/>
                <a:cs typeface="Times New Roman" panose="02020603050405020304" pitchFamily="18" charset="0"/>
              </a:rPr>
              <a:t>è un tipo di investimento che non investe in alcuni settori cosi dette </a:t>
            </a:r>
            <a:r>
              <a:rPr lang="it-IT" b="1" dirty="0">
                <a:solidFill>
                  <a:srgbClr val="00A197"/>
                </a:solidFill>
                <a:ea typeface="Calibri" panose="020F0502020204030204" pitchFamily="34" charset="0"/>
                <a:cs typeface="Times New Roman" panose="02020603050405020304" pitchFamily="18" charset="0"/>
              </a:rPr>
              <a:t>sin stock</a:t>
            </a:r>
            <a:r>
              <a:rPr lang="it-IT" dirty="0">
                <a:solidFill>
                  <a:srgbClr val="000000"/>
                </a:solidFill>
                <a:ea typeface="Calibri" panose="020F0502020204030204" pitchFamily="34" charset="0"/>
                <a:cs typeface="Times New Roman" panose="02020603050405020304" pitchFamily="18" charset="0"/>
              </a:rPr>
              <a:t>. E’ un tipo di investimento che include criteri etici che tengono conto degli elementi ESG, che in questo caso è il </a:t>
            </a:r>
            <a:r>
              <a:rPr lang="it-IT" i="1" dirty="0">
                <a:solidFill>
                  <a:srgbClr val="000000"/>
                </a:solidFill>
                <a:ea typeface="Calibri" panose="020F0502020204030204" pitchFamily="34" charset="0"/>
                <a:cs typeface="Times New Roman" panose="02020603050405020304" pitchFamily="18" charset="0"/>
              </a:rPr>
              <a:t>fattore ambientale</a:t>
            </a:r>
            <a:r>
              <a:rPr lang="it-IT" dirty="0">
                <a:solidFill>
                  <a:srgbClr val="000000"/>
                </a:solidFill>
                <a:ea typeface="Calibri" panose="020F0502020204030204" pitchFamily="34" charset="0"/>
                <a:cs typeface="Times New Roman" panose="02020603050405020304" pitchFamily="18" charset="0"/>
              </a:rPr>
              <a:t> e </a:t>
            </a:r>
            <a:r>
              <a:rPr lang="it-IT" i="1" dirty="0">
                <a:solidFill>
                  <a:srgbClr val="000000"/>
                </a:solidFill>
                <a:ea typeface="Calibri" panose="020F0502020204030204" pitchFamily="34" charset="0"/>
                <a:cs typeface="Times New Roman" panose="02020603050405020304" pitchFamily="18" charset="0"/>
              </a:rPr>
              <a:t>sociale</a:t>
            </a:r>
            <a:r>
              <a:rPr lang="it-IT" dirty="0">
                <a:solidFill>
                  <a:srgbClr val="000000"/>
                </a:solidFill>
                <a:ea typeface="Calibri" panose="020F0502020204030204" pitchFamily="34" charset="0"/>
                <a:cs typeface="Times New Roman" panose="02020603050405020304" pitchFamily="18" charset="0"/>
              </a:rPr>
              <a:t> e l'uso della “</a:t>
            </a:r>
            <a:r>
              <a:rPr lang="it-IT" i="1" dirty="0">
                <a:solidFill>
                  <a:srgbClr val="000000"/>
                </a:solidFill>
                <a:ea typeface="Calibri" panose="020F0502020204030204" pitchFamily="34" charset="0"/>
                <a:cs typeface="Times New Roman" panose="02020603050405020304" pitchFamily="18" charset="0"/>
              </a:rPr>
              <a:t>corporate governance</a:t>
            </a:r>
            <a:r>
              <a:rPr lang="it-IT" dirty="0">
                <a:solidFill>
                  <a:srgbClr val="000000"/>
                </a:solidFill>
                <a:ea typeface="Calibri" panose="020F0502020204030204" pitchFamily="34" charset="0"/>
                <a:cs typeface="Times New Roman" panose="02020603050405020304" pitchFamily="18" charset="0"/>
              </a:rPr>
              <a:t>”, senza abbandonare l'intenzione di ottenere ritorni economici.</a:t>
            </a:r>
          </a:p>
          <a:p>
            <a:pPr marL="285750" indent="-285750" algn="just">
              <a:spcBef>
                <a:spcPts val="500"/>
              </a:spcBef>
              <a:spcAft>
                <a:spcPts val="500"/>
              </a:spcAft>
              <a:buFont typeface="Wingdings" panose="05000000000000000000" pitchFamily="2" charset="2"/>
              <a:buChar char="q"/>
            </a:pPr>
            <a:r>
              <a:rPr lang="it-IT" b="1" kern="150" dirty="0">
                <a:solidFill>
                  <a:srgbClr val="00A197"/>
                </a:solidFill>
                <a:ea typeface="Calibri" panose="020F0502020204030204" pitchFamily="34" charset="0"/>
                <a:cs typeface="Times New Roman" panose="02020603050405020304" pitchFamily="18" charset="0"/>
              </a:rPr>
              <a:t>IMPACT INVESTING</a:t>
            </a:r>
            <a:r>
              <a:rPr lang="it-IT" kern="150" dirty="0">
                <a:solidFill>
                  <a:srgbClr val="00A197"/>
                </a:solidFill>
                <a:ea typeface="Calibri" panose="020F0502020204030204" pitchFamily="34" charset="0"/>
                <a:cs typeface="Times New Roman" panose="02020603050405020304" pitchFamily="18" charset="0"/>
              </a:rPr>
              <a:t> 		RUOLO ATTIVO DELL’IMPRENDITORE</a:t>
            </a:r>
          </a:p>
          <a:p>
            <a:pPr algn="just">
              <a:spcBef>
                <a:spcPts val="500"/>
              </a:spcBef>
              <a:spcAft>
                <a:spcPts val="500"/>
              </a:spcAft>
            </a:pPr>
            <a:r>
              <a:rPr lang="it-IT" b="1" kern="150" dirty="0">
                <a:solidFill>
                  <a:srgbClr val="00A197"/>
                </a:solidFill>
                <a:latin typeface="Calibri" panose="020F0502020204030204" pitchFamily="34" charset="0"/>
                <a:ea typeface="Calibri" panose="020F0502020204030204" pitchFamily="34" charset="0"/>
                <a:cs typeface="Times New Roman" panose="02020603050405020304" pitchFamily="18" charset="0"/>
              </a:rPr>
              <a:t>Investimenti fatti in società, organizzazioni e fondi con l’intento di generare un impatto sociale o ambientale misurabile e favorevole a fianco o in sostituzione di un rendimento finanziario</a:t>
            </a:r>
            <a:endParaRPr lang="it-IT" kern="150" dirty="0">
              <a:solidFill>
                <a:srgbClr val="000000"/>
              </a:solidFill>
              <a:ea typeface="Calibri" panose="020F0502020204030204" pitchFamily="34" charset="0"/>
              <a:cs typeface="Times New Roman" panose="02020603050405020304" pitchFamily="18" charset="0"/>
            </a:endParaRPr>
          </a:p>
          <a:p>
            <a:pPr algn="just">
              <a:spcBef>
                <a:spcPts val="500"/>
              </a:spcBef>
              <a:spcAft>
                <a:spcPts val="500"/>
              </a:spcAft>
            </a:pPr>
            <a:endParaRPr lang="it-IT" dirty="0">
              <a:ea typeface="Times New Roman" panose="02020603050405020304" pitchFamily="18" charset="0"/>
            </a:endParaRPr>
          </a:p>
        </p:txBody>
      </p:sp>
      <p:sp>
        <p:nvSpPr>
          <p:cNvPr id="3" name="Freccia a destra 2">
            <a:extLst>
              <a:ext uri="{FF2B5EF4-FFF2-40B4-BE49-F238E27FC236}">
                <a16:creationId xmlns:a16="http://schemas.microsoft.com/office/drawing/2014/main" id="{F18FCB94-5948-7565-4716-C30AD857A692}"/>
              </a:ext>
            </a:extLst>
          </p:cNvPr>
          <p:cNvSpPr/>
          <p:nvPr/>
        </p:nvSpPr>
        <p:spPr>
          <a:xfrm>
            <a:off x="2536720" y="4286865"/>
            <a:ext cx="1179873" cy="314632"/>
          </a:xfrm>
          <a:prstGeom prst="rightArrow">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highlight>
                <a:srgbClr val="00A197"/>
              </a:highlight>
            </a:endParaRPr>
          </a:p>
        </p:txBody>
      </p:sp>
    </p:spTree>
    <p:extLst>
      <p:ext uri="{BB962C8B-B14F-4D97-AF65-F5344CB8AC3E}">
        <p14:creationId xmlns:p14="http://schemas.microsoft.com/office/powerpoint/2010/main" val="15373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3999" y="197999"/>
            <a:ext cx="9970109" cy="913045"/>
          </a:xfrm>
        </p:spPr>
        <p:txBody>
          <a:bodyPr>
            <a:normAutofit/>
          </a:bodyPr>
          <a:lstStyle/>
          <a:p>
            <a:r>
              <a:rPr lang="it-IT" sz="2800" kern="150" dirty="0">
                <a:latin typeface="+mn-lt"/>
                <a:ea typeface="Calibri" panose="020F0502020204030204" pitchFamily="34" charset="0"/>
                <a:cs typeface="Times New Roman" panose="02020603050405020304" pitchFamily="18" charset="0"/>
              </a:rPr>
              <a:t>Le dimensione del Mercato Globale</a:t>
            </a:r>
            <a:endParaRPr lang="it-IT" sz="2800" spc="-1" dirty="0">
              <a:latin typeface="+mn-lt"/>
            </a:endParaRP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34000" y="6382801"/>
            <a:ext cx="340158"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1*</a:t>
            </a:r>
          </a:p>
        </p:txBody>
      </p:sp>
      <p:sp>
        <p:nvSpPr>
          <p:cNvPr id="21" name="CasellaDiTesto 20">
            <a:extLst>
              <a:ext uri="{FF2B5EF4-FFF2-40B4-BE49-F238E27FC236}">
                <a16:creationId xmlns:a16="http://schemas.microsoft.com/office/drawing/2014/main" id="{028E0348-B849-37E5-3031-64CE11EF642A}"/>
              </a:ext>
            </a:extLst>
          </p:cNvPr>
          <p:cNvSpPr txBox="1"/>
          <p:nvPr/>
        </p:nvSpPr>
        <p:spPr>
          <a:xfrm>
            <a:off x="5429136" y="3825551"/>
            <a:ext cx="1065167" cy="369332"/>
          </a:xfrm>
          <a:prstGeom prst="rect">
            <a:avLst/>
          </a:prstGeom>
          <a:noFill/>
        </p:spPr>
        <p:txBody>
          <a:bodyPr wrap="square" rtlCol="0">
            <a:spAutoFit/>
          </a:bodyPr>
          <a:lstStyle/>
          <a:p>
            <a:r>
              <a:rPr lang="it-IT" dirty="0">
                <a:solidFill>
                  <a:schemeClr val="bg1"/>
                </a:solidFill>
              </a:rPr>
              <a:t>Imprese</a:t>
            </a:r>
          </a:p>
        </p:txBody>
      </p:sp>
      <p:pic>
        <p:nvPicPr>
          <p:cNvPr id="3" name="Segnaposto contenuto 7">
            <a:extLst>
              <a:ext uri="{FF2B5EF4-FFF2-40B4-BE49-F238E27FC236}">
                <a16:creationId xmlns:a16="http://schemas.microsoft.com/office/drawing/2014/main" id="{F3AD5DE3-1FF0-0D96-98A6-D234636526BA}"/>
              </a:ext>
            </a:extLst>
          </p:cNvPr>
          <p:cNvPicPr>
            <a:picLocks noChangeAspect="1"/>
          </p:cNvPicPr>
          <p:nvPr/>
        </p:nvPicPr>
        <p:blipFill>
          <a:blip r:embed="rId4"/>
          <a:stretch>
            <a:fillRect/>
          </a:stretch>
        </p:blipFill>
        <p:spPr>
          <a:xfrm>
            <a:off x="-1" y="1608083"/>
            <a:ext cx="9056393" cy="3405351"/>
          </a:xfrm>
          <a:prstGeom prst="rect">
            <a:avLst/>
          </a:prstGeom>
        </p:spPr>
      </p:pic>
    </p:spTree>
    <p:extLst>
      <p:ext uri="{BB962C8B-B14F-4D97-AF65-F5344CB8AC3E}">
        <p14:creationId xmlns:p14="http://schemas.microsoft.com/office/powerpoint/2010/main" val="282374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36800"/>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36802"/>
            <a:ext cx="2150114" cy="646331"/>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20</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372186"/>
            <a:ext cx="2238195"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rgbClr val="00A197"/>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Impact </a:t>
            </a:r>
            <a:r>
              <a:rPr lang="it-IT" b="1" dirty="0" err="1">
                <a:solidFill>
                  <a:srgbClr val="00A197"/>
                </a:solidFill>
                <a:latin typeface="Calibri" panose="020F0502020204030204" pitchFamily="34" charset="0"/>
                <a:cs typeface="Calibri" panose="020F0502020204030204" pitchFamily="34" charset="0"/>
              </a:rPr>
              <a:t>Investing</a:t>
            </a:r>
            <a:endParaRPr lang="it-IT" b="1" dirty="0">
              <a:solidFill>
                <a:srgbClr val="00A197"/>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7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txBox="1">
            <a:spLocks noGrp="1"/>
          </p:cNvSpPr>
          <p:nvPr>
            <p:ph sz="quarter" idx="15"/>
          </p:nvPr>
        </p:nvSpPr>
        <p:spPr>
          <a:xfrm>
            <a:off x="234000" y="1339203"/>
            <a:ext cx="8460000" cy="3600986"/>
          </a:xfrm>
          <a:prstGeom prst="rect">
            <a:avLst/>
          </a:prstGeom>
          <a:noFill/>
          <a:ln>
            <a:noFill/>
          </a:ln>
        </p:spPr>
        <p:txBody>
          <a:bodyPr wrap="square" rtlCol="0">
            <a:spAutoFit/>
          </a:bodyPr>
          <a:lstStyle/>
          <a:p>
            <a:pPr marL="0" indent="0" algn="just">
              <a:spcBef>
                <a:spcPts val="600"/>
              </a:spcBef>
              <a:buNone/>
            </a:pPr>
            <a:r>
              <a:rPr lang="it-IT" sz="1800" dirty="0">
                <a:latin typeface="Calibri" panose="020F0502020204030204" pitchFamily="34" charset="0"/>
                <a:cs typeface="Calibri" panose="020F0502020204030204" pitchFamily="34" charset="0"/>
              </a:rPr>
              <a:t>È un’</a:t>
            </a:r>
            <a:r>
              <a:rPr lang="it-IT" sz="1800" b="1" dirty="0">
                <a:solidFill>
                  <a:srgbClr val="00A197"/>
                </a:solidFill>
                <a:latin typeface="Calibri" panose="020F0502020204030204" pitchFamily="34" charset="0"/>
                <a:cs typeface="Calibri" panose="020F0502020204030204" pitchFamily="34" charset="0"/>
              </a:rPr>
              <a:t>Organizzazione di Volontariato (</a:t>
            </a:r>
            <a:r>
              <a:rPr lang="it-IT" sz="1800" b="1" dirty="0">
                <a:solidFill>
                  <a:srgbClr val="00A197"/>
                </a:solidFill>
                <a:latin typeface="Calibri" panose="020F0502020204030204" pitchFamily="34" charset="0"/>
                <a:cs typeface="Calibri" panose="020F0502020204030204" pitchFamily="34" charset="0"/>
                <a:hlinkClick r:id="rId3"/>
              </a:rPr>
              <a:t>www.unigens.it</a:t>
            </a:r>
            <a:r>
              <a:rPr lang="it-IT" sz="1800" b="1" dirty="0">
                <a:solidFill>
                  <a:srgbClr val="00A197"/>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che:</a:t>
            </a:r>
          </a:p>
          <a:p>
            <a:pPr marL="361925" indent="-361925" algn="just">
              <a:spcBef>
                <a:spcPts val="600"/>
              </a:spcBef>
              <a:buClr>
                <a:srgbClr val="00A197"/>
              </a:buClr>
              <a:buFont typeface="Wingdings" panose="05000000000000000000" pitchFamily="2" charset="2"/>
              <a:buChar char="ü"/>
            </a:pPr>
            <a:r>
              <a:rPr lang="it-IT" sz="1800" i="1" dirty="0">
                <a:latin typeface="Calibri" panose="020F0502020204030204" pitchFamily="34" charset="0"/>
                <a:cs typeface="Calibri" panose="020F0502020204030204" pitchFamily="34" charset="0"/>
              </a:rPr>
              <a:t>“</a:t>
            </a:r>
            <a:r>
              <a:rPr lang="it-IT" sz="1800" dirty="0">
                <a:latin typeface="Calibri" panose="020F0502020204030204" pitchFamily="34" charset="0"/>
                <a:cs typeface="Calibri" panose="020F0502020204030204" pitchFamily="34" charset="0"/>
              </a:rPr>
              <a:t>persegue esclusivamente finalità di </a:t>
            </a:r>
            <a:r>
              <a:rPr lang="it-IT" sz="1800" b="1" dirty="0">
                <a:solidFill>
                  <a:srgbClr val="00A197"/>
                </a:solidFill>
                <a:latin typeface="Calibri" panose="020F0502020204030204" pitchFamily="34" charset="0"/>
                <a:cs typeface="Calibri" panose="020F0502020204030204" pitchFamily="34" charset="0"/>
              </a:rPr>
              <a:t>solidarietà</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sociale</a:t>
            </a:r>
            <a:r>
              <a:rPr lang="it-IT" sz="1800" i="1" dirty="0">
                <a:latin typeface="Calibri" panose="020F0502020204030204" pitchFamily="34" charset="0"/>
                <a:cs typeface="Calibri" panose="020F0502020204030204" pitchFamily="34" charset="0"/>
              </a:rPr>
              <a:t>“</a:t>
            </a:r>
            <a:endParaRPr lang="it-IT" sz="1800" b="1" dirty="0">
              <a:solidFill>
                <a:srgbClr val="00A197"/>
              </a:solidFill>
              <a:latin typeface="Calibri" panose="020F0502020204030204" pitchFamily="34" charset="0"/>
              <a:cs typeface="Calibri" panose="020F0502020204030204" pitchFamily="34" charset="0"/>
            </a:endParaRP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Ad oggi conta su circa </a:t>
            </a:r>
            <a:r>
              <a:rPr lang="it-IT" sz="1800" b="1" dirty="0">
                <a:solidFill>
                  <a:srgbClr val="00A197"/>
                </a:solidFill>
                <a:latin typeface="Calibri" panose="020F0502020204030204" pitchFamily="34" charset="0"/>
                <a:cs typeface="Calibri" panose="020F0502020204030204" pitchFamily="34" charset="0"/>
              </a:rPr>
              <a:t>500</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volontari</a:t>
            </a:r>
            <a:r>
              <a:rPr lang="it-IT" sz="1800" b="1"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attivi, tutti </a:t>
            </a:r>
            <a:r>
              <a:rPr lang="it-IT" sz="1800" b="1" dirty="0">
                <a:solidFill>
                  <a:srgbClr val="00A197"/>
                </a:solidFill>
                <a:latin typeface="Calibri" panose="020F0502020204030204" pitchFamily="34" charset="0"/>
                <a:cs typeface="Calibri" panose="020F0502020204030204" pitchFamily="34" charset="0"/>
              </a:rPr>
              <a:t>ex-bancari</a:t>
            </a:r>
            <a:r>
              <a:rPr lang="it-IT" sz="1800" dirty="0">
                <a:latin typeface="Calibri" panose="020F0502020204030204" pitchFamily="34" charset="0"/>
                <a:cs typeface="Calibri" panose="020F0502020204030204" pitchFamily="34" charset="0"/>
              </a:rPr>
              <a:t> che hanno deciso di </a:t>
            </a:r>
            <a:r>
              <a:rPr lang="it-IT" sz="1800" b="1" dirty="0">
                <a:solidFill>
                  <a:srgbClr val="00A197"/>
                </a:solidFill>
                <a:latin typeface="Calibri" panose="020F0502020204030204" pitchFamily="34" charset="0"/>
                <a:cs typeface="Calibri" panose="020F0502020204030204" pitchFamily="34" charset="0"/>
              </a:rPr>
              <a:t>donare</a:t>
            </a:r>
            <a:r>
              <a:rPr lang="it-IT" sz="1800" dirty="0">
                <a:latin typeface="Calibri" panose="020F0502020204030204" pitchFamily="34" charset="0"/>
                <a:cs typeface="Calibri" panose="020F0502020204030204" pitchFamily="34" charset="0"/>
              </a:rPr>
              <a:t> le </a:t>
            </a:r>
            <a:r>
              <a:rPr lang="it-IT" sz="1800" b="1" dirty="0">
                <a:solidFill>
                  <a:srgbClr val="00A197"/>
                </a:solidFill>
                <a:latin typeface="Calibri" panose="020F0502020204030204" pitchFamily="34" charset="0"/>
                <a:cs typeface="Calibri" panose="020F0502020204030204" pitchFamily="34" charset="0"/>
              </a:rPr>
              <a:t>competenze</a:t>
            </a:r>
            <a:r>
              <a:rPr lang="it-IT" sz="1800" dirty="0">
                <a:latin typeface="Calibri" panose="020F0502020204030204" pitchFamily="34" charset="0"/>
                <a:cs typeface="Calibri" panose="020F0502020204030204" pitchFamily="34" charset="0"/>
              </a:rPr>
              <a:t> acquisite durante l’attività lavorativa</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Ha una </a:t>
            </a:r>
            <a:r>
              <a:rPr lang="it-IT" sz="1800" b="1" dirty="0">
                <a:solidFill>
                  <a:srgbClr val="00A197"/>
                </a:solidFill>
                <a:latin typeface="Calibri" panose="020F0502020204030204" pitchFamily="34" charset="0"/>
                <a:cs typeface="Calibri" panose="020F0502020204030204" pitchFamily="34" charset="0"/>
              </a:rPr>
              <a:t>sede</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centrale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Milano</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e </a:t>
            </a:r>
            <a:r>
              <a:rPr lang="it-IT" sz="1800" b="1" dirty="0">
                <a:solidFill>
                  <a:srgbClr val="00A197"/>
                </a:solidFill>
                <a:latin typeface="Calibri" panose="020F0502020204030204" pitchFamily="34" charset="0"/>
                <a:cs typeface="Calibri" panose="020F0502020204030204" pitchFamily="34" charset="0"/>
              </a:rPr>
              <a:t>7</a:t>
            </a:r>
            <a:r>
              <a:rPr lang="it-IT" sz="1800" b="1"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sedi</a:t>
            </a:r>
            <a:r>
              <a:rPr lang="it-IT" sz="1800" dirty="0">
                <a:solidFill>
                  <a:srgbClr val="009DBB"/>
                </a:solidFill>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secondarie</a:t>
            </a:r>
            <a:r>
              <a:rPr lang="it-IT" sz="1800" dirty="0">
                <a:solidFill>
                  <a:srgbClr val="009DBB"/>
                </a:solidFill>
                <a:latin typeface="Calibri" panose="020F0502020204030204" pitchFamily="34" charset="0"/>
                <a:cs typeface="Calibri" panose="020F0502020204030204" pitchFamily="34" charset="0"/>
              </a:rPr>
              <a:t> </a:t>
            </a:r>
            <a:r>
              <a:rPr lang="it-IT" sz="1800" dirty="0">
                <a:latin typeface="Calibri" panose="020F0502020204030204" pitchFamily="34" charset="0"/>
                <a:cs typeface="Calibri" panose="020F0502020204030204" pitchFamily="34" charset="0"/>
              </a:rPr>
              <a:t>(Milano, Torino, Verona, Bologna, Roma, Napoli, Palermo) </a:t>
            </a:r>
          </a:p>
          <a:p>
            <a:pPr marL="361925" indent="-361925" algn="just">
              <a:spcBef>
                <a:spcPts val="600"/>
              </a:spcBef>
              <a:buClr>
                <a:srgbClr val="00A197"/>
              </a:buClr>
              <a:buFont typeface="Wingdings" panose="05000000000000000000" pitchFamily="2" charset="2"/>
              <a:buChar char="ü"/>
            </a:pPr>
            <a:r>
              <a:rPr lang="it-IT" sz="1800" dirty="0">
                <a:latin typeface="Calibri" panose="020F0502020204030204" pitchFamily="34" charset="0"/>
                <a:cs typeface="Calibri" panose="020F0502020204030204" pitchFamily="34" charset="0"/>
              </a:rPr>
              <a:t>Il nostro </a:t>
            </a:r>
            <a:r>
              <a:rPr lang="it-IT" sz="1800" b="1" dirty="0">
                <a:solidFill>
                  <a:srgbClr val="00A197"/>
                </a:solidFill>
                <a:latin typeface="Calibri" panose="020F0502020204030204" pitchFamily="34" charset="0"/>
                <a:cs typeface="Calibri" panose="020F0502020204030204" pitchFamily="34" charset="0"/>
              </a:rPr>
              <a:t>principale</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ambito</a:t>
            </a:r>
            <a:r>
              <a:rPr lang="it-IT" sz="1800" dirty="0">
                <a:latin typeface="Calibri" panose="020F0502020204030204" pitchFamily="34" charset="0"/>
                <a:cs typeface="Calibri" panose="020F0502020204030204" pitchFamily="34" charset="0"/>
              </a:rPr>
              <a:t> di intervento è l’educazione finanziaria con: </a:t>
            </a: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interventi</a:t>
            </a:r>
            <a:r>
              <a:rPr lang="it-IT" sz="1800" dirty="0">
                <a:latin typeface="Calibri" panose="020F0502020204030204" pitchFamily="34" charset="0"/>
                <a:cs typeface="Calibri" panose="020F0502020204030204" pitchFamily="34" charset="0"/>
              </a:rPr>
              <a:t> di </a:t>
            </a:r>
            <a:r>
              <a:rPr lang="it-IT" sz="1800" b="1" dirty="0">
                <a:solidFill>
                  <a:srgbClr val="00A197"/>
                </a:solidFill>
                <a:latin typeface="Calibri" panose="020F0502020204030204" pitchFamily="34" charset="0"/>
                <a:cs typeface="Calibri" panose="020F0502020204030204" pitchFamily="34" charset="0"/>
              </a:rPr>
              <a:t>docenza</a:t>
            </a:r>
            <a:r>
              <a:rPr lang="it-IT" sz="1800" dirty="0">
                <a:latin typeface="Calibri" panose="020F0502020204030204" pitchFamily="34" charset="0"/>
                <a:cs typeface="Calibri" panose="020F0502020204030204" pitchFamily="34" charset="0"/>
              </a:rPr>
              <a:t> (studenti PCTO, studenti ITS, Università della Terza età, immigrati, detenuti a fine pena, ecc.) in </a:t>
            </a:r>
            <a:r>
              <a:rPr lang="it-IT" sz="1800" b="1" dirty="0">
                <a:solidFill>
                  <a:srgbClr val="00A197"/>
                </a:solidFill>
                <a:latin typeface="Calibri" panose="020F0502020204030204" pitchFamily="34" charset="0"/>
                <a:cs typeface="Calibri" panose="020F0502020204030204" pitchFamily="34" charset="0"/>
              </a:rPr>
              <a:t>presenza</a:t>
            </a:r>
            <a:r>
              <a:rPr lang="it-IT" sz="1800" dirty="0">
                <a:latin typeface="Calibri" panose="020F0502020204030204" pitchFamily="34" charset="0"/>
                <a:cs typeface="Calibri" panose="020F0502020204030204" pitchFamily="34" charset="0"/>
              </a:rPr>
              <a:t> o da </a:t>
            </a:r>
            <a:r>
              <a:rPr lang="it-IT" sz="1800" b="1" dirty="0">
                <a:solidFill>
                  <a:srgbClr val="00A197"/>
                </a:solidFill>
                <a:latin typeface="Calibri" panose="020F0502020204030204" pitchFamily="34" charset="0"/>
                <a:cs typeface="Calibri" panose="020F0502020204030204" pitchFamily="34" charset="0"/>
              </a:rPr>
              <a:t>remoto</a:t>
            </a:r>
            <a:endParaRPr lang="it-IT" sz="1800" dirty="0">
              <a:solidFill>
                <a:srgbClr val="FF0000"/>
              </a:solidFill>
              <a:latin typeface="Calibri" panose="020F0502020204030204" pitchFamily="34" charset="0"/>
              <a:cs typeface="Calibri" panose="020F0502020204030204" pitchFamily="34" charset="0"/>
            </a:endParaRPr>
          </a:p>
          <a:p>
            <a:pPr marL="895283" lvl="1" indent="-533360" algn="just">
              <a:spcBef>
                <a:spcPts val="600"/>
              </a:spcBef>
              <a:buClr>
                <a:srgbClr val="00A197"/>
              </a:buClr>
              <a:buFont typeface="Wingdings" panose="05000000000000000000" pitchFamily="2" charset="2"/>
              <a:buChar char="ü"/>
            </a:pPr>
            <a:r>
              <a:rPr lang="it-IT" sz="1800" b="1" dirty="0">
                <a:solidFill>
                  <a:srgbClr val="00A197"/>
                </a:solidFill>
                <a:latin typeface="Calibri" panose="020F0502020204030204" pitchFamily="34" charset="0"/>
                <a:cs typeface="Calibri" panose="020F0502020204030204" pitchFamily="34" charset="0"/>
              </a:rPr>
              <a:t>supporto</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individuale</a:t>
            </a:r>
            <a:r>
              <a:rPr lang="it-IT" sz="1800" dirty="0">
                <a:latin typeface="Calibri" panose="020F0502020204030204" pitchFamily="34" charset="0"/>
                <a:cs typeface="Calibri" panose="020F0502020204030204" pitchFamily="34" charset="0"/>
              </a:rPr>
              <a:t> a </a:t>
            </a:r>
            <a:r>
              <a:rPr lang="it-IT" sz="1800" b="1" dirty="0">
                <a:solidFill>
                  <a:srgbClr val="00A197"/>
                </a:solidFill>
                <a:latin typeface="Calibri" panose="020F0502020204030204" pitchFamily="34" charset="0"/>
                <a:cs typeface="Calibri" panose="020F0502020204030204" pitchFamily="34" charset="0"/>
              </a:rPr>
              <a:t>piccoli</a:t>
            </a:r>
            <a:r>
              <a:rPr lang="it-IT" sz="1800" dirty="0">
                <a:latin typeface="Calibri" panose="020F0502020204030204" pitchFamily="34" charset="0"/>
                <a:cs typeface="Calibri" panose="020F0502020204030204" pitchFamily="34" charset="0"/>
              </a:rPr>
              <a:t> </a:t>
            </a:r>
            <a:r>
              <a:rPr lang="it-IT" sz="1800" b="1" dirty="0">
                <a:solidFill>
                  <a:srgbClr val="00A197"/>
                </a:solidFill>
                <a:latin typeface="Calibri" panose="020F0502020204030204" pitchFamily="34" charset="0"/>
                <a:cs typeface="Calibri" panose="020F0502020204030204" pitchFamily="34" charset="0"/>
              </a:rPr>
              <a:t>imprenditori</a:t>
            </a:r>
            <a:r>
              <a:rPr lang="it-IT" sz="1800" dirty="0">
                <a:latin typeface="Calibri" panose="020F0502020204030204" pitchFamily="34" charset="0"/>
                <a:cs typeface="Calibri" panose="020F0502020204030204" pitchFamily="34" charset="0"/>
              </a:rPr>
              <a:t> (attività propedeutiche, avvio attività, sviluppo del business)</a:t>
            </a:r>
            <a:endParaRPr lang="it-IT" sz="1800" dirty="0">
              <a:solidFill>
                <a:srgbClr val="FF0000"/>
              </a:solidFill>
              <a:latin typeface="Calibri" panose="020F0502020204030204" pitchFamily="34" charset="0"/>
              <a:cs typeface="Calibri" panose="020F0502020204030204" pitchFamily="34" charset="0"/>
            </a:endParaRPr>
          </a:p>
        </p:txBody>
      </p:sp>
      <p:sp>
        <p:nvSpPr>
          <p:cNvPr id="6" name="Titolo 5"/>
          <p:cNvSpPr>
            <a:spLocks noGrp="1"/>
          </p:cNvSpPr>
          <p:nvPr>
            <p:ph type="title"/>
          </p:nvPr>
        </p:nvSpPr>
        <p:spPr>
          <a:xfrm>
            <a:off x="234000" y="475205"/>
            <a:ext cx="8690400" cy="306367"/>
          </a:xfrm>
        </p:spPr>
        <p:txBody>
          <a:bodyPr anchor="t" anchorCtr="0">
            <a:noAutofit/>
          </a:bodyPr>
          <a:lstStyle/>
          <a:p>
            <a:r>
              <a:rPr lang="it-IT" sz="2800" spc="-1" dirty="0">
                <a:latin typeface="+mn-lt"/>
              </a:rPr>
              <a:t>Chi è </a:t>
            </a:r>
            <a:r>
              <a:rPr lang="it-IT" sz="2800" spc="-1" dirty="0" err="1">
                <a:latin typeface="+mn-lt"/>
              </a:rPr>
              <a:t>UniGens</a:t>
            </a:r>
            <a:endParaRPr lang="it-IT" sz="2800" spc="-1" dirty="0">
              <a:latin typeface="+mn-lt"/>
            </a:endParaRPr>
          </a:p>
        </p:txBody>
      </p:sp>
      <p:sp>
        <p:nvSpPr>
          <p:cNvPr id="4" name="Segnaposto numero diapositiva 3">
            <a:extLst>
              <a:ext uri="{FF2B5EF4-FFF2-40B4-BE49-F238E27FC236}">
                <a16:creationId xmlns:a16="http://schemas.microsoft.com/office/drawing/2014/main" id="{576234CB-C33E-4B21-BFBA-0F9FDBA8DD9C}"/>
              </a:ext>
            </a:extLst>
          </p:cNvPr>
          <p:cNvSpPr>
            <a:spLocks noGrp="1"/>
          </p:cNvSpPr>
          <p:nvPr>
            <p:ph type="sldNum" sz="quarter" idx="4294967295"/>
          </p:nvPr>
        </p:nvSpPr>
        <p:spPr>
          <a:xfrm>
            <a:off x="7086600" y="6356350"/>
            <a:ext cx="2057400" cy="365125"/>
          </a:xfrm>
        </p:spPr>
        <p:txBody>
          <a:bodyPr/>
          <a:lstStyle/>
          <a:p>
            <a:pPr>
              <a:defRPr/>
            </a:pPr>
            <a:r>
              <a:rPr lang="en-GB" noProof="1"/>
              <a:t> </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8" y="6498000"/>
            <a:ext cx="1108567" cy="162000"/>
          </a:xfrm>
          <a:prstGeom prst="rect">
            <a:avLst/>
          </a:prstGeom>
        </p:spPr>
      </p:pic>
      <p:sp>
        <p:nvSpPr>
          <p:cNvPr id="9" name="CasellaDiTesto 8">
            <a:extLst>
              <a:ext uri="{FF2B5EF4-FFF2-40B4-BE49-F238E27FC236}">
                <a16:creationId xmlns:a16="http://schemas.microsoft.com/office/drawing/2014/main" id="{E470E5CA-BD8A-43D7-92E6-9559DF340BBC}"/>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475218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3">
            <a:extLst>
              <a:ext uri="{FF2B5EF4-FFF2-40B4-BE49-F238E27FC236}">
                <a16:creationId xmlns:a16="http://schemas.microsoft.com/office/drawing/2014/main" id="{DD1879FE-C5BC-441C-85D2-B12A77B04B1A}"/>
              </a:ext>
            </a:extLst>
          </p:cNvPr>
          <p:cNvSpPr>
            <a:spLocks noGrp="1"/>
          </p:cNvSpPr>
          <p:nvPr>
            <p:ph sz="quarter" idx="15"/>
          </p:nvPr>
        </p:nvSpPr>
        <p:spPr>
          <a:xfrm>
            <a:off x="0" y="1003611"/>
            <a:ext cx="9035846" cy="4850778"/>
          </a:xfrm>
        </p:spPr>
        <p:txBody>
          <a:bodyPr>
            <a:noAutofit/>
          </a:bodyPr>
          <a:lstStyle/>
          <a:p>
            <a:pPr marL="0" indent="0" algn="just">
              <a:spcBef>
                <a:spcPts val="500"/>
              </a:spcBef>
              <a:spcAft>
                <a:spcPts val="500"/>
              </a:spcAft>
              <a:buClr>
                <a:srgbClr val="00A197"/>
              </a:buClr>
              <a:buNone/>
            </a:pPr>
            <a:r>
              <a:rPr lang="it-IT" sz="1800" b="1" dirty="0">
                <a:solidFill>
                  <a:srgbClr val="00A197"/>
                </a:solidFill>
                <a:ea typeface="Calibri" panose="020F0502020204030204" pitchFamily="34" charset="0"/>
                <a:cs typeface="Times New Roman" panose="02020603050405020304" pitchFamily="18" charset="0"/>
              </a:rPr>
              <a:t>Un investimento "sostenibile" sulla base di indicatori, i rating ESG, che esprimono un giudizio sintetico sul livello di sostenibilità ambientale, sociale e di governo.</a:t>
            </a:r>
            <a:endParaRPr lang="it-IT" sz="1800" b="1" dirty="0">
              <a:solidFill>
                <a:srgbClr val="00A197"/>
              </a:solidFill>
              <a:ea typeface="Times New Roman" panose="02020603050405020304" pitchFamily="18" charset="0"/>
            </a:endParaRPr>
          </a:p>
          <a:p>
            <a:pPr algn="just">
              <a:spcBef>
                <a:spcPts val="500"/>
              </a:spcBef>
              <a:spcAft>
                <a:spcPts val="500"/>
              </a:spcAft>
              <a:buClr>
                <a:srgbClr val="00A197"/>
              </a:buClr>
              <a:buFont typeface="Arial" panose="020B0604020202020204" pitchFamily="34" charset="0"/>
              <a:buChar char="•"/>
            </a:pPr>
            <a:r>
              <a:rPr lang="it-IT" sz="1800" dirty="0">
                <a:solidFill>
                  <a:srgbClr val="000000"/>
                </a:solidFill>
                <a:ea typeface="Calibri" panose="020F0502020204030204" pitchFamily="34" charset="0"/>
                <a:cs typeface="Times New Roman" panose="02020603050405020304" pitchFamily="18" charset="0"/>
              </a:rPr>
              <a:t>I rating ESG sono assegnati da agenzie specializzate che li elaborano sulla base di analisi condotte a partire dalle informazioni di carattere non finanziario pubblicate dalle imprese: che riguardano i criteri di sostenibilità adottati: </a:t>
            </a:r>
          </a:p>
          <a:p>
            <a:pPr lvl="3">
              <a:buClr>
                <a:srgbClr val="00A197"/>
              </a:buClr>
              <a:buFont typeface="Arial" panose="020B0604020202020204" pitchFamily="34" charset="0"/>
              <a:buChar char="•"/>
            </a:pPr>
            <a:r>
              <a:rPr lang="it-IT" b="1" dirty="0">
                <a:solidFill>
                  <a:srgbClr val="00A197"/>
                </a:solidFill>
              </a:rPr>
              <a:t>Il criterio “Ambientale”  </a:t>
            </a:r>
            <a:r>
              <a:rPr lang="it-IT" b="1" dirty="0" err="1">
                <a:solidFill>
                  <a:srgbClr val="00A197"/>
                </a:solidFill>
              </a:rPr>
              <a:t>Enviromental</a:t>
            </a:r>
            <a:endParaRPr lang="it-IT" b="1" dirty="0">
              <a:solidFill>
                <a:srgbClr val="00A197"/>
              </a:solidFill>
            </a:endParaRPr>
          </a:p>
          <a:p>
            <a:pPr marL="1352528" lvl="3" indent="0">
              <a:buClr>
                <a:srgbClr val="00A197"/>
              </a:buClr>
              <a:buNone/>
            </a:pPr>
            <a:r>
              <a:rPr lang="it-IT" dirty="0"/>
              <a:t>riguarda l’impatto che un’azienda ha sull’ambiente</a:t>
            </a:r>
          </a:p>
          <a:p>
            <a:pPr marL="1352528" lvl="3" indent="0">
              <a:buClr>
                <a:srgbClr val="00A197"/>
              </a:buClr>
              <a:buNone/>
            </a:pPr>
            <a:endParaRPr lang="it-IT" dirty="0"/>
          </a:p>
          <a:p>
            <a:pPr marL="1638278" lvl="3" indent="-285750">
              <a:buClr>
                <a:srgbClr val="00A197"/>
              </a:buClr>
            </a:pPr>
            <a:r>
              <a:rPr lang="it-IT" b="1" dirty="0">
                <a:solidFill>
                  <a:srgbClr val="00A197"/>
                </a:solidFill>
              </a:rPr>
              <a:t>Il criterio “Sociale” Social</a:t>
            </a:r>
          </a:p>
          <a:p>
            <a:pPr marL="1352528" lvl="3" indent="0" algn="just">
              <a:buClr>
                <a:srgbClr val="00A197"/>
              </a:buClr>
              <a:buNone/>
            </a:pPr>
            <a:r>
              <a:rPr lang="it-IT" dirty="0"/>
              <a:t>si riferisce alle relazioni che l’azienda intrattiene con i lavoratori, i fornitori, i clienti e le comunità in cui opera </a:t>
            </a:r>
          </a:p>
          <a:p>
            <a:pPr marL="1352528" lvl="3" indent="0" algn="just">
              <a:buClr>
                <a:srgbClr val="00A197"/>
              </a:buClr>
              <a:buNone/>
            </a:pPr>
            <a:endParaRPr lang="it-IT" dirty="0"/>
          </a:p>
          <a:p>
            <a:pPr lvl="3">
              <a:buClr>
                <a:srgbClr val="00A197"/>
              </a:buClr>
              <a:buFont typeface="Arial" panose="020B0604020202020204" pitchFamily="34" charset="0"/>
              <a:buChar char="•"/>
            </a:pPr>
            <a:r>
              <a:rPr lang="it-IT" b="1" dirty="0">
                <a:solidFill>
                  <a:srgbClr val="00A197"/>
                </a:solidFill>
              </a:rPr>
              <a:t>Il criterio di “Governance”</a:t>
            </a:r>
            <a:r>
              <a:rPr lang="it-IT" dirty="0">
                <a:solidFill>
                  <a:srgbClr val="00A197"/>
                </a:solidFill>
              </a:rPr>
              <a:t> </a:t>
            </a:r>
          </a:p>
          <a:p>
            <a:pPr marL="1352528" lvl="3" indent="0" algn="just">
              <a:buClr>
                <a:srgbClr val="00A197"/>
              </a:buClr>
              <a:buNone/>
            </a:pPr>
            <a:r>
              <a:rPr lang="it-IT" dirty="0"/>
              <a:t>riguarda la gestione dell’azienda, includendo la struttura del consiglio di amministrazione, le politiche retributive, la corruzione, l’integrità aziendale, l’etica e la trasparenza fiscale. </a:t>
            </a: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333" y="467054"/>
            <a:ext cx="10158076" cy="303064"/>
          </a:xfrm>
        </p:spPr>
        <p:txBody>
          <a:bodyPr anchor="t" anchorCtr="0">
            <a:noAutofit/>
          </a:bodyPr>
          <a:lstStyle/>
          <a:p>
            <a:r>
              <a:rPr lang="it-IT" sz="2800" spc="-1" dirty="0">
                <a:latin typeface="+mn-lt"/>
              </a:rPr>
              <a:t>Quando un investimento può definirsi sostenibile       1/2</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21</a:t>
            </a:r>
          </a:p>
        </p:txBody>
      </p:sp>
      <p:pic>
        <p:nvPicPr>
          <p:cNvPr id="3" name="Immagine 2">
            <a:extLst>
              <a:ext uri="{FF2B5EF4-FFF2-40B4-BE49-F238E27FC236}">
                <a16:creationId xmlns:a16="http://schemas.microsoft.com/office/drawing/2014/main" id="{C847BDE9-1EA9-82F8-6561-4C3F12E03EDB}"/>
              </a:ext>
            </a:extLst>
          </p:cNvPr>
          <p:cNvPicPr>
            <a:picLocks noChangeAspect="1"/>
          </p:cNvPicPr>
          <p:nvPr/>
        </p:nvPicPr>
        <p:blipFill>
          <a:blip r:embed="rId4"/>
          <a:stretch>
            <a:fillRect/>
          </a:stretch>
        </p:blipFill>
        <p:spPr>
          <a:xfrm>
            <a:off x="270000" y="2587461"/>
            <a:ext cx="857723" cy="841539"/>
          </a:xfrm>
          <a:prstGeom prst="rect">
            <a:avLst/>
          </a:prstGeom>
        </p:spPr>
      </p:pic>
      <p:pic>
        <p:nvPicPr>
          <p:cNvPr id="13" name="Immagine 12">
            <a:extLst>
              <a:ext uri="{FF2B5EF4-FFF2-40B4-BE49-F238E27FC236}">
                <a16:creationId xmlns:a16="http://schemas.microsoft.com/office/drawing/2014/main" id="{35529468-2370-850E-C57B-DD21049041CB}"/>
              </a:ext>
            </a:extLst>
          </p:cNvPr>
          <p:cNvPicPr>
            <a:picLocks noChangeAspect="1"/>
          </p:cNvPicPr>
          <p:nvPr/>
        </p:nvPicPr>
        <p:blipFill>
          <a:blip r:embed="rId5"/>
          <a:stretch>
            <a:fillRect/>
          </a:stretch>
        </p:blipFill>
        <p:spPr>
          <a:xfrm>
            <a:off x="270000" y="3662493"/>
            <a:ext cx="857723" cy="868649"/>
          </a:xfrm>
          <a:prstGeom prst="rect">
            <a:avLst/>
          </a:prstGeom>
        </p:spPr>
      </p:pic>
      <p:pic>
        <p:nvPicPr>
          <p:cNvPr id="15" name="Immagine 14">
            <a:extLst>
              <a:ext uri="{FF2B5EF4-FFF2-40B4-BE49-F238E27FC236}">
                <a16:creationId xmlns:a16="http://schemas.microsoft.com/office/drawing/2014/main" id="{EA16EF9C-7631-55FA-FB99-D62757B23DC1}"/>
              </a:ext>
            </a:extLst>
          </p:cNvPr>
          <p:cNvPicPr>
            <a:picLocks noChangeAspect="1"/>
          </p:cNvPicPr>
          <p:nvPr/>
        </p:nvPicPr>
        <p:blipFill>
          <a:blip r:embed="rId6"/>
          <a:stretch>
            <a:fillRect/>
          </a:stretch>
        </p:blipFill>
        <p:spPr>
          <a:xfrm>
            <a:off x="270000" y="5012850"/>
            <a:ext cx="857723" cy="825559"/>
          </a:xfrm>
          <a:prstGeom prst="rect">
            <a:avLst/>
          </a:prstGeom>
        </p:spPr>
      </p:pic>
    </p:spTree>
    <p:extLst>
      <p:ext uri="{BB962C8B-B14F-4D97-AF65-F5344CB8AC3E}">
        <p14:creationId xmlns:p14="http://schemas.microsoft.com/office/powerpoint/2010/main" val="344348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 calcmode="lin" valueType="num">
                                      <p:cBhvr>
                                        <p:cTn id="1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8">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p:cTn id="19"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8">
                                            <p:txEl>
                                              <p:pRg st="5" end="5"/>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 calcmode="lin" valueType="num">
                                      <p:cBhvr>
                                        <p:cTn id="24"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p:cTn id="31"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33" dur="500"/>
                                        <p:tgtEl>
                                          <p:spTgt spid="8">
                                            <p:txEl>
                                              <p:pRg st="8" end="8"/>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 calcmode="lin" valueType="num">
                                      <p:cBhvr>
                                        <p:cTn id="36"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55212" y="475200"/>
            <a:ext cx="9157613" cy="350709"/>
          </a:xfrm>
        </p:spPr>
        <p:txBody>
          <a:bodyPr anchor="t" anchorCtr="0">
            <a:noAutofit/>
          </a:bodyPr>
          <a:lstStyle/>
          <a:p>
            <a:r>
              <a:rPr lang="it-IT" sz="2800" spc="-1" dirty="0">
                <a:latin typeface="+mn-lt"/>
              </a:rPr>
              <a:t>Quando un investimento può definirsi sostenibile                2/2</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22</a:t>
            </a:r>
          </a:p>
        </p:txBody>
      </p:sp>
      <p:sp>
        <p:nvSpPr>
          <p:cNvPr id="2" name="Rettangolo con angoli arrotondati 1">
            <a:extLst>
              <a:ext uri="{FF2B5EF4-FFF2-40B4-BE49-F238E27FC236}">
                <a16:creationId xmlns:a16="http://schemas.microsoft.com/office/drawing/2014/main" id="{E5FE09DB-0D81-8779-2BB9-BA1B416EDB9D}"/>
              </a:ext>
            </a:extLst>
          </p:cNvPr>
          <p:cNvSpPr/>
          <p:nvPr/>
        </p:nvSpPr>
        <p:spPr>
          <a:xfrm>
            <a:off x="69573" y="1028288"/>
            <a:ext cx="8946607" cy="424140"/>
          </a:xfrm>
          <a:prstGeom prst="round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b="1" dirty="0">
                <a:solidFill>
                  <a:srgbClr val="00A197"/>
                </a:solidFill>
              </a:rPr>
              <a:t>Esempi di criteri ESG</a:t>
            </a:r>
          </a:p>
        </p:txBody>
      </p:sp>
      <p:pic>
        <p:nvPicPr>
          <p:cNvPr id="5" name="Immagine 4">
            <a:extLst>
              <a:ext uri="{FF2B5EF4-FFF2-40B4-BE49-F238E27FC236}">
                <a16:creationId xmlns:a16="http://schemas.microsoft.com/office/drawing/2014/main" id="{9E646AB8-BBD0-ECFC-9D98-CDBF4DF95B51}"/>
              </a:ext>
            </a:extLst>
          </p:cNvPr>
          <p:cNvPicPr>
            <a:picLocks noChangeAspect="1"/>
          </p:cNvPicPr>
          <p:nvPr/>
        </p:nvPicPr>
        <p:blipFill>
          <a:blip r:embed="rId4"/>
          <a:stretch>
            <a:fillRect/>
          </a:stretch>
        </p:blipFill>
        <p:spPr>
          <a:xfrm>
            <a:off x="980028" y="1535119"/>
            <a:ext cx="869601" cy="841539"/>
          </a:xfrm>
          <a:prstGeom prst="rect">
            <a:avLst/>
          </a:prstGeom>
        </p:spPr>
      </p:pic>
      <p:pic>
        <p:nvPicPr>
          <p:cNvPr id="8" name="Immagine 7">
            <a:extLst>
              <a:ext uri="{FF2B5EF4-FFF2-40B4-BE49-F238E27FC236}">
                <a16:creationId xmlns:a16="http://schemas.microsoft.com/office/drawing/2014/main" id="{E54794CA-8414-3C62-5645-6A18C9105622}"/>
              </a:ext>
            </a:extLst>
          </p:cNvPr>
          <p:cNvPicPr>
            <a:picLocks noChangeAspect="1"/>
          </p:cNvPicPr>
          <p:nvPr/>
        </p:nvPicPr>
        <p:blipFill>
          <a:blip r:embed="rId5"/>
          <a:stretch>
            <a:fillRect/>
          </a:stretch>
        </p:blipFill>
        <p:spPr>
          <a:xfrm>
            <a:off x="4155074" y="1535119"/>
            <a:ext cx="869601" cy="868649"/>
          </a:xfrm>
          <a:prstGeom prst="rect">
            <a:avLst/>
          </a:prstGeom>
        </p:spPr>
      </p:pic>
      <p:pic>
        <p:nvPicPr>
          <p:cNvPr id="10" name="Immagine 9">
            <a:extLst>
              <a:ext uri="{FF2B5EF4-FFF2-40B4-BE49-F238E27FC236}">
                <a16:creationId xmlns:a16="http://schemas.microsoft.com/office/drawing/2014/main" id="{A4D7EAA7-9DD6-8AFF-D522-31375361277E}"/>
              </a:ext>
            </a:extLst>
          </p:cNvPr>
          <p:cNvPicPr>
            <a:picLocks noChangeAspect="1"/>
          </p:cNvPicPr>
          <p:nvPr/>
        </p:nvPicPr>
        <p:blipFill>
          <a:blip r:embed="rId6"/>
          <a:stretch>
            <a:fillRect/>
          </a:stretch>
        </p:blipFill>
        <p:spPr>
          <a:xfrm>
            <a:off x="7242446" y="1535119"/>
            <a:ext cx="869601" cy="825559"/>
          </a:xfrm>
          <a:prstGeom prst="rect">
            <a:avLst/>
          </a:prstGeom>
        </p:spPr>
      </p:pic>
      <p:sp>
        <p:nvSpPr>
          <p:cNvPr id="13" name="Rettangolo con angoli arrotondati 12">
            <a:extLst>
              <a:ext uri="{FF2B5EF4-FFF2-40B4-BE49-F238E27FC236}">
                <a16:creationId xmlns:a16="http://schemas.microsoft.com/office/drawing/2014/main" id="{2B56A015-2A2D-540C-1A3C-459F7026EBD1}"/>
              </a:ext>
            </a:extLst>
          </p:cNvPr>
          <p:cNvSpPr/>
          <p:nvPr/>
        </p:nvSpPr>
        <p:spPr>
          <a:xfrm>
            <a:off x="55213" y="2605215"/>
            <a:ext cx="2889589" cy="3453324"/>
          </a:xfrm>
          <a:prstGeom prst="round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it-IT" sz="1600" dirty="0">
                <a:solidFill>
                  <a:schemeClr val="tx1"/>
                </a:solidFill>
              </a:rPr>
              <a:t>Emissioni CO2</a:t>
            </a:r>
          </a:p>
          <a:p>
            <a:pPr marL="285750" indent="-285750">
              <a:buFont typeface="Arial" panose="020B0604020202020204" pitchFamily="34" charset="0"/>
              <a:buChar char="•"/>
            </a:pPr>
            <a:r>
              <a:rPr lang="it-IT" sz="1600" dirty="0">
                <a:solidFill>
                  <a:schemeClr val="tx1"/>
                </a:solidFill>
              </a:rPr>
              <a:t>Utilizzo risorse naturali</a:t>
            </a:r>
          </a:p>
          <a:p>
            <a:pPr marL="285750" indent="-285750">
              <a:buFont typeface="Arial" panose="020B0604020202020204" pitchFamily="34" charset="0"/>
              <a:buChar char="•"/>
            </a:pPr>
            <a:r>
              <a:rPr lang="it-IT" sz="1600" dirty="0">
                <a:solidFill>
                  <a:schemeClr val="tx1"/>
                </a:solidFill>
              </a:rPr>
              <a:t>Innovazione</a:t>
            </a:r>
          </a:p>
          <a:p>
            <a:pPr marL="285750" indent="-285750">
              <a:buFont typeface="Arial" panose="020B0604020202020204" pitchFamily="34" charset="0"/>
              <a:buChar char="•"/>
            </a:pPr>
            <a:r>
              <a:rPr lang="it-IT" sz="1600" dirty="0">
                <a:solidFill>
                  <a:schemeClr val="tx1"/>
                </a:solidFill>
              </a:rPr>
              <a:t>Efficienza e dati relativi al consumo energetico</a:t>
            </a:r>
          </a:p>
          <a:p>
            <a:pPr marL="285750" indent="-285750">
              <a:buFont typeface="Arial" panose="020B0604020202020204" pitchFamily="34" charset="0"/>
              <a:buChar char="•"/>
            </a:pPr>
            <a:r>
              <a:rPr lang="it-IT" sz="1600" dirty="0">
                <a:solidFill>
                  <a:schemeClr val="tx1"/>
                </a:solidFill>
              </a:rPr>
              <a:t>Inquinamento dell’aria e dell’acqua</a:t>
            </a:r>
          </a:p>
          <a:p>
            <a:pPr marL="285750" indent="-285750">
              <a:buFont typeface="Arial" panose="020B0604020202020204" pitchFamily="34" charset="0"/>
              <a:buChar char="•"/>
            </a:pPr>
            <a:r>
              <a:rPr lang="it-IT" sz="1600" dirty="0">
                <a:solidFill>
                  <a:schemeClr val="tx1"/>
                </a:solidFill>
              </a:rPr>
              <a:t>Deforestazione</a:t>
            </a:r>
          </a:p>
          <a:p>
            <a:pPr marL="285750" indent="-285750">
              <a:buFont typeface="Arial" panose="020B0604020202020204" pitchFamily="34" charset="0"/>
              <a:buChar char="•"/>
            </a:pPr>
            <a:r>
              <a:rPr lang="it-IT" sz="1600" dirty="0">
                <a:solidFill>
                  <a:schemeClr val="tx1"/>
                </a:solidFill>
              </a:rPr>
              <a:t>Protezione della biodiversità</a:t>
            </a:r>
          </a:p>
          <a:p>
            <a:endParaRPr lang="it-IT" dirty="0">
              <a:solidFill>
                <a:schemeClr val="tx1"/>
              </a:solidFill>
            </a:endParaRPr>
          </a:p>
        </p:txBody>
      </p:sp>
      <p:sp>
        <p:nvSpPr>
          <p:cNvPr id="17" name="Rettangolo con angoli arrotondati 16">
            <a:extLst>
              <a:ext uri="{FF2B5EF4-FFF2-40B4-BE49-F238E27FC236}">
                <a16:creationId xmlns:a16="http://schemas.microsoft.com/office/drawing/2014/main" id="{0156338C-3460-856F-D1B0-9E934B9D9C1C}"/>
              </a:ext>
            </a:extLst>
          </p:cNvPr>
          <p:cNvSpPr/>
          <p:nvPr/>
        </p:nvSpPr>
        <p:spPr>
          <a:xfrm>
            <a:off x="3026176" y="2605215"/>
            <a:ext cx="3173024" cy="3453324"/>
          </a:xfrm>
          <a:prstGeom prst="round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it-IT" sz="1600" dirty="0">
                <a:solidFill>
                  <a:schemeClr val="tx1"/>
                </a:solidFill>
              </a:rPr>
              <a:t>Ambiente Lavoro</a:t>
            </a:r>
          </a:p>
          <a:p>
            <a:pPr marL="285750" indent="-285750">
              <a:buFont typeface="Arial" panose="020B0604020202020204" pitchFamily="34" charset="0"/>
              <a:buChar char="•"/>
            </a:pPr>
            <a:r>
              <a:rPr lang="it-IT" sz="1600" dirty="0">
                <a:solidFill>
                  <a:schemeClr val="tx1"/>
                </a:solidFill>
              </a:rPr>
              <a:t>Diversità di genere</a:t>
            </a:r>
          </a:p>
          <a:p>
            <a:pPr marL="285750" indent="-285750">
              <a:buFont typeface="Arial" panose="020B0604020202020204" pitchFamily="34" charset="0"/>
              <a:buChar char="•"/>
            </a:pPr>
            <a:r>
              <a:rPr lang="it-IT" sz="1600" dirty="0">
                <a:solidFill>
                  <a:schemeClr val="tx1"/>
                </a:solidFill>
              </a:rPr>
              <a:t>Standard di lavoro nella catena di fornitura</a:t>
            </a:r>
          </a:p>
          <a:p>
            <a:pPr marL="285750" indent="-285750">
              <a:buFont typeface="Arial" panose="020B0604020202020204" pitchFamily="34" charset="0"/>
              <a:buChar char="•"/>
            </a:pPr>
            <a:r>
              <a:rPr lang="it-IT" sz="1600" dirty="0">
                <a:solidFill>
                  <a:schemeClr val="tx1"/>
                </a:solidFill>
              </a:rPr>
              <a:t>Retribuzione equa per i dipendenti</a:t>
            </a:r>
          </a:p>
          <a:p>
            <a:pPr marL="285750" indent="-285750">
              <a:buFont typeface="Arial" panose="020B0604020202020204" pitchFamily="34" charset="0"/>
              <a:buChar char="•"/>
            </a:pPr>
            <a:r>
              <a:rPr lang="it-IT" sz="1600" dirty="0">
                <a:solidFill>
                  <a:schemeClr val="tx1"/>
                </a:solidFill>
              </a:rPr>
              <a:t>Programmi per inclusione</a:t>
            </a:r>
          </a:p>
          <a:p>
            <a:pPr marL="285750" indent="-285750">
              <a:buFont typeface="Arial" panose="020B0604020202020204" pitchFamily="34" charset="0"/>
              <a:buChar char="•"/>
            </a:pPr>
            <a:r>
              <a:rPr lang="it-IT" sz="1600" dirty="0">
                <a:solidFill>
                  <a:schemeClr val="tx1"/>
                </a:solidFill>
              </a:rPr>
              <a:t>Coinvolgimento dei dipendenti</a:t>
            </a:r>
          </a:p>
          <a:p>
            <a:pPr marL="285750" indent="-285750">
              <a:buFont typeface="Arial" panose="020B0604020202020204" pitchFamily="34" charset="0"/>
              <a:buChar char="•"/>
            </a:pPr>
            <a:r>
              <a:rPr lang="it-IT" sz="1600" dirty="0">
                <a:solidFill>
                  <a:schemeClr val="tx1"/>
                </a:solidFill>
              </a:rPr>
              <a:t>Livelli elevati soddisfazioni clienti</a:t>
            </a:r>
          </a:p>
          <a:p>
            <a:pPr marL="285750" indent="-285750">
              <a:buFont typeface="Arial" panose="020B0604020202020204" pitchFamily="34" charset="0"/>
              <a:buChar char="•"/>
            </a:pPr>
            <a:r>
              <a:rPr lang="it-IT" sz="1600" dirty="0">
                <a:solidFill>
                  <a:schemeClr val="tx1"/>
                </a:solidFill>
              </a:rPr>
              <a:t>Relazioni con la comunità locali</a:t>
            </a:r>
          </a:p>
        </p:txBody>
      </p:sp>
      <p:sp>
        <p:nvSpPr>
          <p:cNvPr id="18" name="Rettangolo con angoli arrotondati 17">
            <a:extLst>
              <a:ext uri="{FF2B5EF4-FFF2-40B4-BE49-F238E27FC236}">
                <a16:creationId xmlns:a16="http://schemas.microsoft.com/office/drawing/2014/main" id="{EC2C81D8-68B5-34A5-BDE2-C2BC5060DF45}"/>
              </a:ext>
            </a:extLst>
          </p:cNvPr>
          <p:cNvSpPr/>
          <p:nvPr/>
        </p:nvSpPr>
        <p:spPr>
          <a:xfrm>
            <a:off x="6280574" y="2556247"/>
            <a:ext cx="2793346" cy="3502292"/>
          </a:xfrm>
          <a:prstGeom prst="roundRect">
            <a:avLst/>
          </a:prstGeom>
          <a:ln>
            <a:solidFill>
              <a:srgbClr val="00A197"/>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it-IT" sz="1600" dirty="0">
                <a:solidFill>
                  <a:schemeClr val="tx1"/>
                </a:solidFill>
              </a:rPr>
              <a:t>Diritti degli azionisti</a:t>
            </a:r>
          </a:p>
          <a:p>
            <a:pPr marL="285750" indent="-285750">
              <a:buFont typeface="Arial" panose="020B0604020202020204" pitchFamily="34" charset="0"/>
              <a:buChar char="•"/>
            </a:pPr>
            <a:r>
              <a:rPr lang="it-IT" sz="1600" dirty="0">
                <a:solidFill>
                  <a:schemeClr val="tx1"/>
                </a:solidFill>
              </a:rPr>
              <a:t>Composizione e remunerazione CDA</a:t>
            </a:r>
          </a:p>
          <a:p>
            <a:pPr marL="285750" indent="-285750">
              <a:buFont typeface="Arial" panose="020B0604020202020204" pitchFamily="34" charset="0"/>
              <a:buChar char="•"/>
            </a:pPr>
            <a:r>
              <a:rPr lang="it-IT" sz="1600" dirty="0">
                <a:solidFill>
                  <a:schemeClr val="tx1"/>
                </a:solidFill>
              </a:rPr>
              <a:t>Codici Etici</a:t>
            </a:r>
          </a:p>
          <a:p>
            <a:pPr marL="285750" indent="-285750">
              <a:buFont typeface="Arial" panose="020B0604020202020204" pitchFamily="34" charset="0"/>
              <a:buChar char="•"/>
            </a:pPr>
            <a:r>
              <a:rPr lang="it-IT" sz="1600" dirty="0">
                <a:solidFill>
                  <a:schemeClr val="tx1"/>
                </a:solidFill>
              </a:rPr>
              <a:t>Trasparenza e integrità aziendale</a:t>
            </a:r>
          </a:p>
          <a:p>
            <a:pPr marL="285750" indent="-285750">
              <a:buFont typeface="Arial" panose="020B0604020202020204" pitchFamily="34" charset="0"/>
              <a:buChar char="•"/>
            </a:pPr>
            <a:r>
              <a:rPr lang="it-IT" sz="1600" dirty="0">
                <a:solidFill>
                  <a:schemeClr val="tx1"/>
                </a:solidFill>
              </a:rPr>
              <a:t>Iniziative per il risk management</a:t>
            </a:r>
          </a:p>
          <a:p>
            <a:pPr marL="285750" indent="-285750">
              <a:buFont typeface="Arial" panose="020B0604020202020204" pitchFamily="34" charset="0"/>
              <a:buChar char="•"/>
            </a:pPr>
            <a:r>
              <a:rPr lang="it-IT" sz="1600" dirty="0">
                <a:solidFill>
                  <a:schemeClr val="tx1"/>
                </a:solidFill>
              </a:rPr>
              <a:t>Regole anticorruzione, concussione, conflitti di interessi</a:t>
            </a:r>
          </a:p>
          <a:p>
            <a:pPr marL="285750" indent="-285750">
              <a:buFont typeface="Arial" panose="020B0604020202020204" pitchFamily="34" charset="0"/>
              <a:buChar char="•"/>
            </a:pPr>
            <a:r>
              <a:rPr lang="it-IT" sz="1600" dirty="0">
                <a:solidFill>
                  <a:schemeClr val="tx1"/>
                </a:solidFill>
              </a:rPr>
              <a:t>Etica</a:t>
            </a:r>
            <a:endParaRPr lang="it-IT" dirty="0">
              <a:solidFill>
                <a:schemeClr val="tx1"/>
              </a:solidFill>
            </a:endParaRPr>
          </a:p>
        </p:txBody>
      </p:sp>
    </p:spTree>
    <p:extLst>
      <p:ext uri="{BB962C8B-B14F-4D97-AF65-F5344CB8AC3E}">
        <p14:creationId xmlns:p14="http://schemas.microsoft.com/office/powerpoint/2010/main" val="377399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p:cTn id="15"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p:cTn id="23"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p:cTn id="31"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p:cTn id="39"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 calcmode="lin" valueType="num">
                                      <p:cBhvr>
                                        <p:cTn id="47"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1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 calcmode="lin" valueType="num">
                                      <p:cBhvr>
                                        <p:cTn id="55"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1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p:cTn id="63"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1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xEl>
                                              <p:pRg st="1" end="1"/>
                                            </p:txEl>
                                          </p:spTgt>
                                        </p:tgtEl>
                                        <p:attrNameLst>
                                          <p:attrName>style.visibility</p:attrName>
                                        </p:attrNameLst>
                                      </p:cBhvr>
                                      <p:to>
                                        <p:strVal val="visible"/>
                                      </p:to>
                                    </p:set>
                                    <p:anim calcmode="lin" valueType="num">
                                      <p:cBhvr>
                                        <p:cTn id="71"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73"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74" dur="1000"/>
                                        <p:tgtEl>
                                          <p:spTgt spid="17">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17">
                                            <p:txEl>
                                              <p:pRg st="2" end="2"/>
                                            </p:txEl>
                                          </p:spTgt>
                                        </p:tgtEl>
                                        <p:attrNameLst>
                                          <p:attrName>style.visibility</p:attrName>
                                        </p:attrNameLst>
                                      </p:cBhvr>
                                      <p:to>
                                        <p:strVal val="visible"/>
                                      </p:to>
                                    </p:set>
                                    <p:anim calcmode="lin" valueType="num">
                                      <p:cBhvr>
                                        <p:cTn id="79"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80"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81"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82" dur="1000"/>
                                        <p:tgtEl>
                                          <p:spTgt spid="17">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nodeType="clickEffect">
                                  <p:stCondLst>
                                    <p:cond delay="0"/>
                                  </p:stCondLst>
                                  <p:childTnLst>
                                    <p:set>
                                      <p:cBhvr>
                                        <p:cTn id="86" dur="1" fill="hold">
                                          <p:stCondLst>
                                            <p:cond delay="0"/>
                                          </p:stCondLst>
                                        </p:cTn>
                                        <p:tgtEl>
                                          <p:spTgt spid="17">
                                            <p:txEl>
                                              <p:pRg st="3" end="3"/>
                                            </p:txEl>
                                          </p:spTgt>
                                        </p:tgtEl>
                                        <p:attrNameLst>
                                          <p:attrName>style.visibility</p:attrName>
                                        </p:attrNameLst>
                                      </p:cBhvr>
                                      <p:to>
                                        <p:strVal val="visible"/>
                                      </p:to>
                                    </p:set>
                                    <p:anim calcmode="lin" valueType="num">
                                      <p:cBhvr>
                                        <p:cTn id="87"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88"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89"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90" dur="1000"/>
                                        <p:tgtEl>
                                          <p:spTgt spid="17">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nodeType="clickEffect">
                                  <p:stCondLst>
                                    <p:cond delay="0"/>
                                  </p:stCondLst>
                                  <p:childTnLst>
                                    <p:set>
                                      <p:cBhvr>
                                        <p:cTn id="94" dur="1" fill="hold">
                                          <p:stCondLst>
                                            <p:cond delay="0"/>
                                          </p:stCondLst>
                                        </p:cTn>
                                        <p:tgtEl>
                                          <p:spTgt spid="17">
                                            <p:txEl>
                                              <p:pRg st="4" end="4"/>
                                            </p:txEl>
                                          </p:spTgt>
                                        </p:tgtEl>
                                        <p:attrNameLst>
                                          <p:attrName>style.visibility</p:attrName>
                                        </p:attrNameLst>
                                      </p:cBhvr>
                                      <p:to>
                                        <p:strVal val="visible"/>
                                      </p:to>
                                    </p:set>
                                    <p:anim calcmode="lin" valueType="num">
                                      <p:cBhvr>
                                        <p:cTn id="95" dur="10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96" dur="1000" fill="hold"/>
                                        <p:tgtEl>
                                          <p:spTgt spid="17">
                                            <p:txEl>
                                              <p:pRg st="4" end="4"/>
                                            </p:txEl>
                                          </p:spTgt>
                                        </p:tgtEl>
                                        <p:attrNameLst>
                                          <p:attrName>ppt_h</p:attrName>
                                        </p:attrNameLst>
                                      </p:cBhvr>
                                      <p:tavLst>
                                        <p:tav tm="0">
                                          <p:val>
                                            <p:fltVal val="0"/>
                                          </p:val>
                                        </p:tav>
                                        <p:tav tm="100000">
                                          <p:val>
                                            <p:strVal val="#ppt_h"/>
                                          </p:val>
                                        </p:tav>
                                      </p:tavLst>
                                    </p:anim>
                                    <p:anim calcmode="lin" valueType="num">
                                      <p:cBhvr>
                                        <p:cTn id="97" dur="1000" fill="hold"/>
                                        <p:tgtEl>
                                          <p:spTgt spid="17">
                                            <p:txEl>
                                              <p:pRg st="4" end="4"/>
                                            </p:txEl>
                                          </p:spTgt>
                                        </p:tgtEl>
                                        <p:attrNameLst>
                                          <p:attrName>style.rotation</p:attrName>
                                        </p:attrNameLst>
                                      </p:cBhvr>
                                      <p:tavLst>
                                        <p:tav tm="0">
                                          <p:val>
                                            <p:fltVal val="90"/>
                                          </p:val>
                                        </p:tav>
                                        <p:tav tm="100000">
                                          <p:val>
                                            <p:fltVal val="0"/>
                                          </p:val>
                                        </p:tav>
                                      </p:tavLst>
                                    </p:anim>
                                    <p:animEffect transition="in" filter="fade">
                                      <p:cBhvr>
                                        <p:cTn id="98" dur="1000"/>
                                        <p:tgtEl>
                                          <p:spTgt spid="17">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nodeType="clickEffect">
                                  <p:stCondLst>
                                    <p:cond delay="0"/>
                                  </p:stCondLst>
                                  <p:childTnLst>
                                    <p:set>
                                      <p:cBhvr>
                                        <p:cTn id="102" dur="1" fill="hold">
                                          <p:stCondLst>
                                            <p:cond delay="0"/>
                                          </p:stCondLst>
                                        </p:cTn>
                                        <p:tgtEl>
                                          <p:spTgt spid="17">
                                            <p:txEl>
                                              <p:pRg st="5" end="5"/>
                                            </p:txEl>
                                          </p:spTgt>
                                        </p:tgtEl>
                                        <p:attrNameLst>
                                          <p:attrName>style.visibility</p:attrName>
                                        </p:attrNameLst>
                                      </p:cBhvr>
                                      <p:to>
                                        <p:strVal val="visible"/>
                                      </p:to>
                                    </p:set>
                                    <p:anim calcmode="lin" valueType="num">
                                      <p:cBhvr>
                                        <p:cTn id="103" dur="10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104" dur="1000" fill="hold"/>
                                        <p:tgtEl>
                                          <p:spTgt spid="17">
                                            <p:txEl>
                                              <p:pRg st="5" end="5"/>
                                            </p:txEl>
                                          </p:spTgt>
                                        </p:tgtEl>
                                        <p:attrNameLst>
                                          <p:attrName>ppt_h</p:attrName>
                                        </p:attrNameLst>
                                      </p:cBhvr>
                                      <p:tavLst>
                                        <p:tav tm="0">
                                          <p:val>
                                            <p:fltVal val="0"/>
                                          </p:val>
                                        </p:tav>
                                        <p:tav tm="100000">
                                          <p:val>
                                            <p:strVal val="#ppt_h"/>
                                          </p:val>
                                        </p:tav>
                                      </p:tavLst>
                                    </p:anim>
                                    <p:anim calcmode="lin" valueType="num">
                                      <p:cBhvr>
                                        <p:cTn id="105" dur="1000" fill="hold"/>
                                        <p:tgtEl>
                                          <p:spTgt spid="17">
                                            <p:txEl>
                                              <p:pRg st="5" end="5"/>
                                            </p:txEl>
                                          </p:spTgt>
                                        </p:tgtEl>
                                        <p:attrNameLst>
                                          <p:attrName>style.rotation</p:attrName>
                                        </p:attrNameLst>
                                      </p:cBhvr>
                                      <p:tavLst>
                                        <p:tav tm="0">
                                          <p:val>
                                            <p:fltVal val="90"/>
                                          </p:val>
                                        </p:tav>
                                        <p:tav tm="100000">
                                          <p:val>
                                            <p:fltVal val="0"/>
                                          </p:val>
                                        </p:tav>
                                      </p:tavLst>
                                    </p:anim>
                                    <p:animEffect transition="in" filter="fade">
                                      <p:cBhvr>
                                        <p:cTn id="106" dur="1000"/>
                                        <p:tgtEl>
                                          <p:spTgt spid="17">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17">
                                            <p:txEl>
                                              <p:pRg st="6" end="6"/>
                                            </p:txEl>
                                          </p:spTgt>
                                        </p:tgtEl>
                                        <p:attrNameLst>
                                          <p:attrName>style.visibility</p:attrName>
                                        </p:attrNameLst>
                                      </p:cBhvr>
                                      <p:to>
                                        <p:strVal val="visible"/>
                                      </p:to>
                                    </p:set>
                                    <p:anim calcmode="lin" valueType="num">
                                      <p:cBhvr>
                                        <p:cTn id="111" dur="10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112" dur="1000" fill="hold"/>
                                        <p:tgtEl>
                                          <p:spTgt spid="17">
                                            <p:txEl>
                                              <p:pRg st="6" end="6"/>
                                            </p:txEl>
                                          </p:spTgt>
                                        </p:tgtEl>
                                        <p:attrNameLst>
                                          <p:attrName>ppt_h</p:attrName>
                                        </p:attrNameLst>
                                      </p:cBhvr>
                                      <p:tavLst>
                                        <p:tav tm="0">
                                          <p:val>
                                            <p:fltVal val="0"/>
                                          </p:val>
                                        </p:tav>
                                        <p:tav tm="100000">
                                          <p:val>
                                            <p:strVal val="#ppt_h"/>
                                          </p:val>
                                        </p:tav>
                                      </p:tavLst>
                                    </p:anim>
                                    <p:anim calcmode="lin" valueType="num">
                                      <p:cBhvr>
                                        <p:cTn id="113" dur="1000" fill="hold"/>
                                        <p:tgtEl>
                                          <p:spTgt spid="17">
                                            <p:txEl>
                                              <p:pRg st="6" end="6"/>
                                            </p:txEl>
                                          </p:spTgt>
                                        </p:tgtEl>
                                        <p:attrNameLst>
                                          <p:attrName>style.rotation</p:attrName>
                                        </p:attrNameLst>
                                      </p:cBhvr>
                                      <p:tavLst>
                                        <p:tav tm="0">
                                          <p:val>
                                            <p:fltVal val="90"/>
                                          </p:val>
                                        </p:tav>
                                        <p:tav tm="100000">
                                          <p:val>
                                            <p:fltVal val="0"/>
                                          </p:val>
                                        </p:tav>
                                      </p:tavLst>
                                    </p:anim>
                                    <p:animEffect transition="in" filter="fade">
                                      <p:cBhvr>
                                        <p:cTn id="114" dur="1000"/>
                                        <p:tgtEl>
                                          <p:spTgt spid="17">
                                            <p:txEl>
                                              <p:pRg st="6" end="6"/>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nodeType="clickEffect">
                                  <p:stCondLst>
                                    <p:cond delay="0"/>
                                  </p:stCondLst>
                                  <p:childTnLst>
                                    <p:set>
                                      <p:cBhvr>
                                        <p:cTn id="118" dur="1" fill="hold">
                                          <p:stCondLst>
                                            <p:cond delay="0"/>
                                          </p:stCondLst>
                                        </p:cTn>
                                        <p:tgtEl>
                                          <p:spTgt spid="17">
                                            <p:txEl>
                                              <p:pRg st="7" end="7"/>
                                            </p:txEl>
                                          </p:spTgt>
                                        </p:tgtEl>
                                        <p:attrNameLst>
                                          <p:attrName>style.visibility</p:attrName>
                                        </p:attrNameLst>
                                      </p:cBhvr>
                                      <p:to>
                                        <p:strVal val="visible"/>
                                      </p:to>
                                    </p:set>
                                    <p:anim calcmode="lin" valueType="num">
                                      <p:cBhvr>
                                        <p:cTn id="119" dur="1000" fill="hold"/>
                                        <p:tgtEl>
                                          <p:spTgt spid="17">
                                            <p:txEl>
                                              <p:pRg st="7" end="7"/>
                                            </p:txEl>
                                          </p:spTgt>
                                        </p:tgtEl>
                                        <p:attrNameLst>
                                          <p:attrName>ppt_w</p:attrName>
                                        </p:attrNameLst>
                                      </p:cBhvr>
                                      <p:tavLst>
                                        <p:tav tm="0">
                                          <p:val>
                                            <p:fltVal val="0"/>
                                          </p:val>
                                        </p:tav>
                                        <p:tav tm="100000">
                                          <p:val>
                                            <p:strVal val="#ppt_w"/>
                                          </p:val>
                                        </p:tav>
                                      </p:tavLst>
                                    </p:anim>
                                    <p:anim calcmode="lin" valueType="num">
                                      <p:cBhvr>
                                        <p:cTn id="120" dur="1000" fill="hold"/>
                                        <p:tgtEl>
                                          <p:spTgt spid="17">
                                            <p:txEl>
                                              <p:pRg st="7" end="7"/>
                                            </p:txEl>
                                          </p:spTgt>
                                        </p:tgtEl>
                                        <p:attrNameLst>
                                          <p:attrName>ppt_h</p:attrName>
                                        </p:attrNameLst>
                                      </p:cBhvr>
                                      <p:tavLst>
                                        <p:tav tm="0">
                                          <p:val>
                                            <p:fltVal val="0"/>
                                          </p:val>
                                        </p:tav>
                                        <p:tav tm="100000">
                                          <p:val>
                                            <p:strVal val="#ppt_h"/>
                                          </p:val>
                                        </p:tav>
                                      </p:tavLst>
                                    </p:anim>
                                    <p:anim calcmode="lin" valueType="num">
                                      <p:cBhvr>
                                        <p:cTn id="121" dur="1000" fill="hold"/>
                                        <p:tgtEl>
                                          <p:spTgt spid="17">
                                            <p:txEl>
                                              <p:pRg st="7" end="7"/>
                                            </p:txEl>
                                          </p:spTgt>
                                        </p:tgtEl>
                                        <p:attrNameLst>
                                          <p:attrName>style.rotation</p:attrName>
                                        </p:attrNameLst>
                                      </p:cBhvr>
                                      <p:tavLst>
                                        <p:tav tm="0">
                                          <p:val>
                                            <p:fltVal val="90"/>
                                          </p:val>
                                        </p:tav>
                                        <p:tav tm="100000">
                                          <p:val>
                                            <p:fltVal val="0"/>
                                          </p:val>
                                        </p:tav>
                                      </p:tavLst>
                                    </p:anim>
                                    <p:animEffect transition="in" filter="fade">
                                      <p:cBhvr>
                                        <p:cTn id="122" dur="1000"/>
                                        <p:tgtEl>
                                          <p:spTgt spid="17">
                                            <p:txEl>
                                              <p:pRg st="7" end="7"/>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nodeType="clickEffect">
                                  <p:stCondLst>
                                    <p:cond delay="0"/>
                                  </p:stCondLst>
                                  <p:childTnLst>
                                    <p:set>
                                      <p:cBhvr>
                                        <p:cTn id="126" dur="1" fill="hold">
                                          <p:stCondLst>
                                            <p:cond delay="0"/>
                                          </p:stCondLst>
                                        </p:cTn>
                                        <p:tgtEl>
                                          <p:spTgt spid="18">
                                            <p:txEl>
                                              <p:pRg st="0" end="0"/>
                                            </p:txEl>
                                          </p:spTgt>
                                        </p:tgtEl>
                                        <p:attrNameLst>
                                          <p:attrName>style.visibility</p:attrName>
                                        </p:attrNameLst>
                                      </p:cBhvr>
                                      <p:to>
                                        <p:strVal val="visible"/>
                                      </p:to>
                                    </p:set>
                                    <p:anim calcmode="lin" valueType="num">
                                      <p:cBhvr>
                                        <p:cTn id="12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2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2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30" dur="1000"/>
                                        <p:tgtEl>
                                          <p:spTgt spid="18">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nodeType="clickEffect">
                                  <p:stCondLst>
                                    <p:cond delay="0"/>
                                  </p:stCondLst>
                                  <p:childTnLst>
                                    <p:set>
                                      <p:cBhvr>
                                        <p:cTn id="134" dur="1" fill="hold">
                                          <p:stCondLst>
                                            <p:cond delay="0"/>
                                          </p:stCondLst>
                                        </p:cTn>
                                        <p:tgtEl>
                                          <p:spTgt spid="18">
                                            <p:txEl>
                                              <p:pRg st="1" end="1"/>
                                            </p:txEl>
                                          </p:spTgt>
                                        </p:tgtEl>
                                        <p:attrNameLst>
                                          <p:attrName>style.visibility</p:attrName>
                                        </p:attrNameLst>
                                      </p:cBhvr>
                                      <p:to>
                                        <p:strVal val="visible"/>
                                      </p:to>
                                    </p:set>
                                    <p:anim calcmode="lin" valueType="num">
                                      <p:cBhvr>
                                        <p:cTn id="135" dur="10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136" dur="1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37" dur="1000" fill="hold"/>
                                        <p:tgtEl>
                                          <p:spTgt spid="18">
                                            <p:txEl>
                                              <p:pRg st="1" end="1"/>
                                            </p:txEl>
                                          </p:spTgt>
                                        </p:tgtEl>
                                        <p:attrNameLst>
                                          <p:attrName>style.rotation</p:attrName>
                                        </p:attrNameLst>
                                      </p:cBhvr>
                                      <p:tavLst>
                                        <p:tav tm="0">
                                          <p:val>
                                            <p:fltVal val="90"/>
                                          </p:val>
                                        </p:tav>
                                        <p:tav tm="100000">
                                          <p:val>
                                            <p:fltVal val="0"/>
                                          </p:val>
                                        </p:tav>
                                      </p:tavLst>
                                    </p:anim>
                                    <p:animEffect transition="in" filter="fade">
                                      <p:cBhvr>
                                        <p:cTn id="138" dur="1000"/>
                                        <p:tgtEl>
                                          <p:spTgt spid="18">
                                            <p:txEl>
                                              <p:pRg st="1" end="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nodeType="clickEffect">
                                  <p:stCondLst>
                                    <p:cond delay="0"/>
                                  </p:stCondLst>
                                  <p:childTnLst>
                                    <p:set>
                                      <p:cBhvr>
                                        <p:cTn id="142" dur="1" fill="hold">
                                          <p:stCondLst>
                                            <p:cond delay="0"/>
                                          </p:stCondLst>
                                        </p:cTn>
                                        <p:tgtEl>
                                          <p:spTgt spid="18">
                                            <p:txEl>
                                              <p:pRg st="2" end="2"/>
                                            </p:txEl>
                                          </p:spTgt>
                                        </p:tgtEl>
                                        <p:attrNameLst>
                                          <p:attrName>style.visibility</p:attrName>
                                        </p:attrNameLst>
                                      </p:cBhvr>
                                      <p:to>
                                        <p:strVal val="visible"/>
                                      </p:to>
                                    </p:set>
                                    <p:anim calcmode="lin" valueType="num">
                                      <p:cBhvr>
                                        <p:cTn id="143" dur="10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44" dur="1000" fill="hold"/>
                                        <p:tgtEl>
                                          <p:spTgt spid="18">
                                            <p:txEl>
                                              <p:pRg st="2" end="2"/>
                                            </p:txEl>
                                          </p:spTgt>
                                        </p:tgtEl>
                                        <p:attrNameLst>
                                          <p:attrName>ppt_h</p:attrName>
                                        </p:attrNameLst>
                                      </p:cBhvr>
                                      <p:tavLst>
                                        <p:tav tm="0">
                                          <p:val>
                                            <p:fltVal val="0"/>
                                          </p:val>
                                        </p:tav>
                                        <p:tav tm="100000">
                                          <p:val>
                                            <p:strVal val="#ppt_h"/>
                                          </p:val>
                                        </p:tav>
                                      </p:tavLst>
                                    </p:anim>
                                    <p:anim calcmode="lin" valueType="num">
                                      <p:cBhvr>
                                        <p:cTn id="145" dur="1000" fill="hold"/>
                                        <p:tgtEl>
                                          <p:spTgt spid="18">
                                            <p:txEl>
                                              <p:pRg st="2" end="2"/>
                                            </p:txEl>
                                          </p:spTgt>
                                        </p:tgtEl>
                                        <p:attrNameLst>
                                          <p:attrName>style.rotation</p:attrName>
                                        </p:attrNameLst>
                                      </p:cBhvr>
                                      <p:tavLst>
                                        <p:tav tm="0">
                                          <p:val>
                                            <p:fltVal val="90"/>
                                          </p:val>
                                        </p:tav>
                                        <p:tav tm="100000">
                                          <p:val>
                                            <p:fltVal val="0"/>
                                          </p:val>
                                        </p:tav>
                                      </p:tavLst>
                                    </p:anim>
                                    <p:animEffect transition="in" filter="fade">
                                      <p:cBhvr>
                                        <p:cTn id="146" dur="1000"/>
                                        <p:tgtEl>
                                          <p:spTgt spid="18">
                                            <p:txEl>
                                              <p:pRg st="2" end="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nodeType="clickEffect">
                                  <p:stCondLst>
                                    <p:cond delay="0"/>
                                  </p:stCondLst>
                                  <p:childTnLst>
                                    <p:set>
                                      <p:cBhvr>
                                        <p:cTn id="150" dur="1" fill="hold">
                                          <p:stCondLst>
                                            <p:cond delay="0"/>
                                          </p:stCondLst>
                                        </p:cTn>
                                        <p:tgtEl>
                                          <p:spTgt spid="18">
                                            <p:txEl>
                                              <p:pRg st="3" end="3"/>
                                            </p:txEl>
                                          </p:spTgt>
                                        </p:tgtEl>
                                        <p:attrNameLst>
                                          <p:attrName>style.visibility</p:attrName>
                                        </p:attrNameLst>
                                      </p:cBhvr>
                                      <p:to>
                                        <p:strVal val="visible"/>
                                      </p:to>
                                    </p:set>
                                    <p:anim calcmode="lin" valueType="num">
                                      <p:cBhvr>
                                        <p:cTn id="151" dur="1000" fill="hold"/>
                                        <p:tgtEl>
                                          <p:spTgt spid="18">
                                            <p:txEl>
                                              <p:pRg st="3" end="3"/>
                                            </p:txEl>
                                          </p:spTgt>
                                        </p:tgtEl>
                                        <p:attrNameLst>
                                          <p:attrName>ppt_w</p:attrName>
                                        </p:attrNameLst>
                                      </p:cBhvr>
                                      <p:tavLst>
                                        <p:tav tm="0">
                                          <p:val>
                                            <p:fltVal val="0"/>
                                          </p:val>
                                        </p:tav>
                                        <p:tav tm="100000">
                                          <p:val>
                                            <p:strVal val="#ppt_w"/>
                                          </p:val>
                                        </p:tav>
                                      </p:tavLst>
                                    </p:anim>
                                    <p:anim calcmode="lin" valueType="num">
                                      <p:cBhvr>
                                        <p:cTn id="152" dur="1000" fill="hold"/>
                                        <p:tgtEl>
                                          <p:spTgt spid="18">
                                            <p:txEl>
                                              <p:pRg st="3" end="3"/>
                                            </p:txEl>
                                          </p:spTgt>
                                        </p:tgtEl>
                                        <p:attrNameLst>
                                          <p:attrName>ppt_h</p:attrName>
                                        </p:attrNameLst>
                                      </p:cBhvr>
                                      <p:tavLst>
                                        <p:tav tm="0">
                                          <p:val>
                                            <p:fltVal val="0"/>
                                          </p:val>
                                        </p:tav>
                                        <p:tav tm="100000">
                                          <p:val>
                                            <p:strVal val="#ppt_h"/>
                                          </p:val>
                                        </p:tav>
                                      </p:tavLst>
                                    </p:anim>
                                    <p:anim calcmode="lin" valueType="num">
                                      <p:cBhvr>
                                        <p:cTn id="153" dur="1000" fill="hold"/>
                                        <p:tgtEl>
                                          <p:spTgt spid="18">
                                            <p:txEl>
                                              <p:pRg st="3" end="3"/>
                                            </p:txEl>
                                          </p:spTgt>
                                        </p:tgtEl>
                                        <p:attrNameLst>
                                          <p:attrName>style.rotation</p:attrName>
                                        </p:attrNameLst>
                                      </p:cBhvr>
                                      <p:tavLst>
                                        <p:tav tm="0">
                                          <p:val>
                                            <p:fltVal val="90"/>
                                          </p:val>
                                        </p:tav>
                                        <p:tav tm="100000">
                                          <p:val>
                                            <p:fltVal val="0"/>
                                          </p:val>
                                        </p:tav>
                                      </p:tavLst>
                                    </p:anim>
                                    <p:animEffect transition="in" filter="fade">
                                      <p:cBhvr>
                                        <p:cTn id="154" dur="1000"/>
                                        <p:tgtEl>
                                          <p:spTgt spid="18">
                                            <p:txEl>
                                              <p:pRg st="3" end="3"/>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nodeType="clickEffect">
                                  <p:stCondLst>
                                    <p:cond delay="0"/>
                                  </p:stCondLst>
                                  <p:childTnLst>
                                    <p:set>
                                      <p:cBhvr>
                                        <p:cTn id="158" dur="1" fill="hold">
                                          <p:stCondLst>
                                            <p:cond delay="0"/>
                                          </p:stCondLst>
                                        </p:cTn>
                                        <p:tgtEl>
                                          <p:spTgt spid="18">
                                            <p:txEl>
                                              <p:pRg st="4" end="4"/>
                                            </p:txEl>
                                          </p:spTgt>
                                        </p:tgtEl>
                                        <p:attrNameLst>
                                          <p:attrName>style.visibility</p:attrName>
                                        </p:attrNameLst>
                                      </p:cBhvr>
                                      <p:to>
                                        <p:strVal val="visible"/>
                                      </p:to>
                                    </p:set>
                                    <p:anim calcmode="lin" valueType="num">
                                      <p:cBhvr>
                                        <p:cTn id="159" dur="10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160" dur="1000" fill="hold"/>
                                        <p:tgtEl>
                                          <p:spTgt spid="18">
                                            <p:txEl>
                                              <p:pRg st="4" end="4"/>
                                            </p:txEl>
                                          </p:spTgt>
                                        </p:tgtEl>
                                        <p:attrNameLst>
                                          <p:attrName>ppt_h</p:attrName>
                                        </p:attrNameLst>
                                      </p:cBhvr>
                                      <p:tavLst>
                                        <p:tav tm="0">
                                          <p:val>
                                            <p:fltVal val="0"/>
                                          </p:val>
                                        </p:tav>
                                        <p:tav tm="100000">
                                          <p:val>
                                            <p:strVal val="#ppt_h"/>
                                          </p:val>
                                        </p:tav>
                                      </p:tavLst>
                                    </p:anim>
                                    <p:anim calcmode="lin" valueType="num">
                                      <p:cBhvr>
                                        <p:cTn id="161" dur="1000" fill="hold"/>
                                        <p:tgtEl>
                                          <p:spTgt spid="18">
                                            <p:txEl>
                                              <p:pRg st="4" end="4"/>
                                            </p:txEl>
                                          </p:spTgt>
                                        </p:tgtEl>
                                        <p:attrNameLst>
                                          <p:attrName>style.rotation</p:attrName>
                                        </p:attrNameLst>
                                      </p:cBhvr>
                                      <p:tavLst>
                                        <p:tav tm="0">
                                          <p:val>
                                            <p:fltVal val="90"/>
                                          </p:val>
                                        </p:tav>
                                        <p:tav tm="100000">
                                          <p:val>
                                            <p:fltVal val="0"/>
                                          </p:val>
                                        </p:tav>
                                      </p:tavLst>
                                    </p:anim>
                                    <p:animEffect transition="in" filter="fade">
                                      <p:cBhvr>
                                        <p:cTn id="162" dur="1000"/>
                                        <p:tgtEl>
                                          <p:spTgt spid="18">
                                            <p:txEl>
                                              <p:pRg st="4" end="4"/>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nodeType="clickEffect">
                                  <p:stCondLst>
                                    <p:cond delay="0"/>
                                  </p:stCondLst>
                                  <p:childTnLst>
                                    <p:set>
                                      <p:cBhvr>
                                        <p:cTn id="166" dur="1" fill="hold">
                                          <p:stCondLst>
                                            <p:cond delay="0"/>
                                          </p:stCondLst>
                                        </p:cTn>
                                        <p:tgtEl>
                                          <p:spTgt spid="18">
                                            <p:txEl>
                                              <p:pRg st="5" end="5"/>
                                            </p:txEl>
                                          </p:spTgt>
                                        </p:tgtEl>
                                        <p:attrNameLst>
                                          <p:attrName>style.visibility</p:attrName>
                                        </p:attrNameLst>
                                      </p:cBhvr>
                                      <p:to>
                                        <p:strVal val="visible"/>
                                      </p:to>
                                    </p:set>
                                    <p:anim calcmode="lin" valueType="num">
                                      <p:cBhvr>
                                        <p:cTn id="167" dur="1000" fill="hold"/>
                                        <p:tgtEl>
                                          <p:spTgt spid="18">
                                            <p:txEl>
                                              <p:pRg st="5" end="5"/>
                                            </p:txEl>
                                          </p:spTgt>
                                        </p:tgtEl>
                                        <p:attrNameLst>
                                          <p:attrName>ppt_w</p:attrName>
                                        </p:attrNameLst>
                                      </p:cBhvr>
                                      <p:tavLst>
                                        <p:tav tm="0">
                                          <p:val>
                                            <p:fltVal val="0"/>
                                          </p:val>
                                        </p:tav>
                                        <p:tav tm="100000">
                                          <p:val>
                                            <p:strVal val="#ppt_w"/>
                                          </p:val>
                                        </p:tav>
                                      </p:tavLst>
                                    </p:anim>
                                    <p:anim calcmode="lin" valueType="num">
                                      <p:cBhvr>
                                        <p:cTn id="168" dur="1000" fill="hold"/>
                                        <p:tgtEl>
                                          <p:spTgt spid="18">
                                            <p:txEl>
                                              <p:pRg st="5" end="5"/>
                                            </p:txEl>
                                          </p:spTgt>
                                        </p:tgtEl>
                                        <p:attrNameLst>
                                          <p:attrName>ppt_h</p:attrName>
                                        </p:attrNameLst>
                                      </p:cBhvr>
                                      <p:tavLst>
                                        <p:tav tm="0">
                                          <p:val>
                                            <p:fltVal val="0"/>
                                          </p:val>
                                        </p:tav>
                                        <p:tav tm="100000">
                                          <p:val>
                                            <p:strVal val="#ppt_h"/>
                                          </p:val>
                                        </p:tav>
                                      </p:tavLst>
                                    </p:anim>
                                    <p:anim calcmode="lin" valueType="num">
                                      <p:cBhvr>
                                        <p:cTn id="169" dur="1000" fill="hold"/>
                                        <p:tgtEl>
                                          <p:spTgt spid="18">
                                            <p:txEl>
                                              <p:pRg st="5" end="5"/>
                                            </p:txEl>
                                          </p:spTgt>
                                        </p:tgtEl>
                                        <p:attrNameLst>
                                          <p:attrName>style.rotation</p:attrName>
                                        </p:attrNameLst>
                                      </p:cBhvr>
                                      <p:tavLst>
                                        <p:tav tm="0">
                                          <p:val>
                                            <p:fltVal val="90"/>
                                          </p:val>
                                        </p:tav>
                                        <p:tav tm="100000">
                                          <p:val>
                                            <p:fltVal val="0"/>
                                          </p:val>
                                        </p:tav>
                                      </p:tavLst>
                                    </p:anim>
                                    <p:animEffect transition="in" filter="fade">
                                      <p:cBhvr>
                                        <p:cTn id="170" dur="1000"/>
                                        <p:tgtEl>
                                          <p:spTgt spid="18">
                                            <p:txEl>
                                              <p:pRg st="5" end="5"/>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nodeType="clickEffect">
                                  <p:stCondLst>
                                    <p:cond delay="0"/>
                                  </p:stCondLst>
                                  <p:childTnLst>
                                    <p:set>
                                      <p:cBhvr>
                                        <p:cTn id="174" dur="1" fill="hold">
                                          <p:stCondLst>
                                            <p:cond delay="0"/>
                                          </p:stCondLst>
                                        </p:cTn>
                                        <p:tgtEl>
                                          <p:spTgt spid="18">
                                            <p:txEl>
                                              <p:pRg st="6" end="6"/>
                                            </p:txEl>
                                          </p:spTgt>
                                        </p:tgtEl>
                                        <p:attrNameLst>
                                          <p:attrName>style.visibility</p:attrName>
                                        </p:attrNameLst>
                                      </p:cBhvr>
                                      <p:to>
                                        <p:strVal val="visible"/>
                                      </p:to>
                                    </p:set>
                                    <p:anim calcmode="lin" valueType="num">
                                      <p:cBhvr>
                                        <p:cTn id="175" dur="1000" fill="hold"/>
                                        <p:tgtEl>
                                          <p:spTgt spid="18">
                                            <p:txEl>
                                              <p:pRg st="6" end="6"/>
                                            </p:txEl>
                                          </p:spTgt>
                                        </p:tgtEl>
                                        <p:attrNameLst>
                                          <p:attrName>ppt_w</p:attrName>
                                        </p:attrNameLst>
                                      </p:cBhvr>
                                      <p:tavLst>
                                        <p:tav tm="0">
                                          <p:val>
                                            <p:fltVal val="0"/>
                                          </p:val>
                                        </p:tav>
                                        <p:tav tm="100000">
                                          <p:val>
                                            <p:strVal val="#ppt_w"/>
                                          </p:val>
                                        </p:tav>
                                      </p:tavLst>
                                    </p:anim>
                                    <p:anim calcmode="lin" valueType="num">
                                      <p:cBhvr>
                                        <p:cTn id="176" dur="1000" fill="hold"/>
                                        <p:tgtEl>
                                          <p:spTgt spid="18">
                                            <p:txEl>
                                              <p:pRg st="6" end="6"/>
                                            </p:txEl>
                                          </p:spTgt>
                                        </p:tgtEl>
                                        <p:attrNameLst>
                                          <p:attrName>ppt_h</p:attrName>
                                        </p:attrNameLst>
                                      </p:cBhvr>
                                      <p:tavLst>
                                        <p:tav tm="0">
                                          <p:val>
                                            <p:fltVal val="0"/>
                                          </p:val>
                                        </p:tav>
                                        <p:tav tm="100000">
                                          <p:val>
                                            <p:strVal val="#ppt_h"/>
                                          </p:val>
                                        </p:tav>
                                      </p:tavLst>
                                    </p:anim>
                                    <p:anim calcmode="lin" valueType="num">
                                      <p:cBhvr>
                                        <p:cTn id="177" dur="1000" fill="hold"/>
                                        <p:tgtEl>
                                          <p:spTgt spid="18">
                                            <p:txEl>
                                              <p:pRg st="6" end="6"/>
                                            </p:txEl>
                                          </p:spTgt>
                                        </p:tgtEl>
                                        <p:attrNameLst>
                                          <p:attrName>style.rotation</p:attrName>
                                        </p:attrNameLst>
                                      </p:cBhvr>
                                      <p:tavLst>
                                        <p:tav tm="0">
                                          <p:val>
                                            <p:fltVal val="90"/>
                                          </p:val>
                                        </p:tav>
                                        <p:tav tm="100000">
                                          <p:val>
                                            <p:fltVal val="0"/>
                                          </p:val>
                                        </p:tav>
                                      </p:tavLst>
                                    </p:anim>
                                    <p:animEffect transition="in" filter="fade">
                                      <p:cBhvr>
                                        <p:cTn id="178" dur="1000"/>
                                        <p:tgtEl>
                                          <p:spTgt spid="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a:extLst>
              <a:ext uri="{FF2B5EF4-FFF2-40B4-BE49-F238E27FC236}">
                <a16:creationId xmlns:a16="http://schemas.microsoft.com/office/drawing/2014/main" id="{7CD4F490-E15D-4336-BF28-B0D518FB9B2A}"/>
              </a:ext>
            </a:extLst>
          </p:cNvPr>
          <p:cNvPicPr>
            <a:picLocks noGrp="1" noChangeAspect="1"/>
          </p:cNvPicPr>
          <p:nvPr>
            <p:ph sz="quarter" idx="15"/>
          </p:nvPr>
        </p:nvPicPr>
        <p:blipFill>
          <a:blip r:embed="rId3"/>
          <a:stretch>
            <a:fillRect/>
          </a:stretch>
        </p:blipFill>
        <p:spPr>
          <a:xfrm>
            <a:off x="57106" y="1091380"/>
            <a:ext cx="3913698" cy="2269733"/>
          </a:xfrm>
          <a:prstGeom prst="rect">
            <a:avLst/>
          </a:prstGeom>
        </p:spPr>
      </p:pic>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57106" y="86884"/>
            <a:ext cx="9185216" cy="810029"/>
          </a:xfrm>
        </p:spPr>
        <p:txBody>
          <a:bodyPr anchor="t" anchorCtr="0">
            <a:noAutofit/>
          </a:bodyPr>
          <a:lstStyle/>
          <a:p>
            <a:br>
              <a:rPr lang="it-IT" sz="2800" spc="-1" dirty="0">
                <a:latin typeface="+mn-lt"/>
              </a:rPr>
            </a:br>
            <a:r>
              <a:rPr lang="it-IT" sz="2800" spc="-1" dirty="0">
                <a:latin typeface="+mn-lt"/>
              </a:rPr>
              <a:t>Il cambiamento climatico ed il rischio per il sistema finanziario</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23</a:t>
            </a:r>
          </a:p>
        </p:txBody>
      </p:sp>
      <p:pic>
        <p:nvPicPr>
          <p:cNvPr id="8" name="Immagine 7">
            <a:extLst>
              <a:ext uri="{FF2B5EF4-FFF2-40B4-BE49-F238E27FC236}">
                <a16:creationId xmlns:a16="http://schemas.microsoft.com/office/drawing/2014/main" id="{08F70CF6-90D8-4813-BA99-4224ABF99163}"/>
              </a:ext>
            </a:extLst>
          </p:cNvPr>
          <p:cNvPicPr>
            <a:picLocks noChangeAspect="1"/>
          </p:cNvPicPr>
          <p:nvPr/>
        </p:nvPicPr>
        <p:blipFill>
          <a:blip r:embed="rId5"/>
          <a:stretch>
            <a:fillRect/>
          </a:stretch>
        </p:blipFill>
        <p:spPr>
          <a:xfrm>
            <a:off x="57106" y="3642465"/>
            <a:ext cx="3913698" cy="1852339"/>
          </a:xfrm>
          <a:prstGeom prst="rect">
            <a:avLst/>
          </a:prstGeom>
        </p:spPr>
      </p:pic>
      <p:sp>
        <p:nvSpPr>
          <p:cNvPr id="10" name="CasellaDiTesto 9">
            <a:extLst>
              <a:ext uri="{FF2B5EF4-FFF2-40B4-BE49-F238E27FC236}">
                <a16:creationId xmlns:a16="http://schemas.microsoft.com/office/drawing/2014/main" id="{ECB6579B-E852-46A7-A821-22A7EED3FAE1}"/>
              </a:ext>
            </a:extLst>
          </p:cNvPr>
          <p:cNvSpPr txBox="1"/>
          <p:nvPr/>
        </p:nvSpPr>
        <p:spPr>
          <a:xfrm>
            <a:off x="4070556" y="1091380"/>
            <a:ext cx="5073444" cy="4909036"/>
          </a:xfrm>
          <a:prstGeom prst="rect">
            <a:avLst/>
          </a:prstGeom>
          <a:noFill/>
        </p:spPr>
        <p:txBody>
          <a:bodyPr wrap="square">
            <a:spAutoFit/>
          </a:bodyPr>
          <a:lstStyle/>
          <a:p>
            <a:pPr algn="just">
              <a:spcBef>
                <a:spcPts val="500"/>
              </a:spcBef>
              <a:spcAft>
                <a:spcPts val="5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Il cambiamento climatico e le relative politiche di mitigazione espongono le imprese, a:</a:t>
            </a:r>
            <a:endParaRPr lang="it-IT" dirty="0">
              <a:latin typeface="Times New Roman" panose="02020603050405020304" pitchFamily="18" charset="0"/>
              <a:ea typeface="Times New Roman" panose="02020603050405020304" pitchFamily="18" charset="0"/>
            </a:endParaRPr>
          </a:p>
          <a:p>
            <a:pPr algn="just">
              <a:spcBef>
                <a:spcPts val="500"/>
              </a:spcBef>
              <a:spcAft>
                <a:spcPts val="5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rischi fisici</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ovvero quelli derivanti dall'intensificarsi di fenomeni naturali estremi attribuibili ai cambiamenti climatici. </a:t>
            </a:r>
            <a:endParaRPr lang="it-IT" dirty="0">
              <a:latin typeface="Times New Roman" panose="02020603050405020304" pitchFamily="18" charset="0"/>
              <a:ea typeface="Times New Roman" panose="02020603050405020304" pitchFamily="18" charset="0"/>
            </a:endParaRPr>
          </a:p>
          <a:p>
            <a:pPr algn="just">
              <a:spcBef>
                <a:spcPts val="500"/>
              </a:spcBef>
              <a:spcAft>
                <a:spcPts val="500"/>
              </a:spcAft>
            </a:pPr>
            <a:r>
              <a:rPr lang="it-IT"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rischi di transizione</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 derivanti dal passaggio a sistemi di produzione e consumo dell'energia che consentono una riduzione delle emissioni di gas serra.</a:t>
            </a:r>
          </a:p>
          <a:p>
            <a:pPr algn="just">
              <a:spcBef>
                <a:spcPts val="500"/>
              </a:spcBef>
              <a:spcAft>
                <a:spcPts val="5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Questi Rischi possono accrescere le vulnerabilità del sistema finanziario. Per questo motivo è necessario il loro monitoraggio sulla base delle informazioni fornite dagli operatori circa le loro esposizioni a tali rischi (ad es. la localizzazione delle garanzie oppure l’ammontare dei prestiti ai settori piu’ esposti alla transizione.</a:t>
            </a:r>
            <a:endParaRPr lang="it-IT"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225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circle(in)">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circle(in)">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circle(in)">
                                      <p:cBhvr>
                                        <p:cTn id="2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a:xfrm>
            <a:off x="122903" y="1098001"/>
            <a:ext cx="8898193" cy="4821017"/>
          </a:xfrm>
        </p:spPr>
        <p:txBody>
          <a:bodyPr>
            <a:normAutofit fontScale="25000" lnSpcReduction="20000"/>
          </a:bodyPr>
          <a:lstStyle/>
          <a:p>
            <a:pPr algn="just">
              <a:buClr>
                <a:srgbClr val="00A197"/>
              </a:buClr>
              <a:buFont typeface="Wingdings" panose="05000000000000000000" pitchFamily="2" charset="2"/>
              <a:buChar char="Ø"/>
            </a:pPr>
            <a:endParaRPr lang="it-IT" sz="7200" dirty="0"/>
          </a:p>
          <a:p>
            <a:pPr algn="just">
              <a:buClr>
                <a:srgbClr val="00A197"/>
              </a:buClr>
              <a:buFont typeface="Wingdings" panose="05000000000000000000" pitchFamily="2" charset="2"/>
              <a:buChar char="Ø"/>
            </a:pPr>
            <a:r>
              <a:rPr lang="it-IT" sz="7200" dirty="0"/>
              <a:t>L’</a:t>
            </a:r>
            <a:r>
              <a:rPr lang="it-IT" sz="7200" b="1" dirty="0">
                <a:solidFill>
                  <a:srgbClr val="00A197"/>
                </a:solidFill>
              </a:rPr>
              <a:t>urgenza climatica</a:t>
            </a:r>
            <a:r>
              <a:rPr lang="it-IT" sz="7200" dirty="0"/>
              <a:t>: il riscaldamento globale e i suoi effetti stanno spingendo gli investitori a prendere in considerazione l’impatto ambientale delle loro scelte.</a:t>
            </a:r>
          </a:p>
          <a:p>
            <a:pPr algn="just">
              <a:buClr>
                <a:srgbClr val="00A197"/>
              </a:buClr>
              <a:buFont typeface="Wingdings" panose="05000000000000000000" pitchFamily="2" charset="2"/>
              <a:buChar char="Ø"/>
            </a:pPr>
            <a:endParaRPr lang="it-IT" sz="7200" dirty="0"/>
          </a:p>
          <a:p>
            <a:pPr algn="just">
              <a:buClr>
                <a:srgbClr val="00A197"/>
              </a:buClr>
              <a:buFont typeface="Wingdings" panose="05000000000000000000" pitchFamily="2" charset="2"/>
              <a:buChar char="Ø"/>
            </a:pPr>
            <a:r>
              <a:rPr lang="it-IT" sz="7200" dirty="0"/>
              <a:t>La </a:t>
            </a:r>
            <a:r>
              <a:rPr lang="it-IT" sz="7200" b="1" dirty="0">
                <a:solidFill>
                  <a:srgbClr val="00A197"/>
                </a:solidFill>
              </a:rPr>
              <a:t>pressione sociale</a:t>
            </a:r>
            <a:r>
              <a:rPr lang="it-IT" sz="7200" dirty="0"/>
              <a:t>: le nuove generazioni, sempre più sensibili ai temi della sostenibilità, stanno esercitando una forte pressione affinché i capitali vengano indirizzati in modo etico e sostenibile.</a:t>
            </a:r>
          </a:p>
          <a:p>
            <a:pPr algn="just">
              <a:buClr>
                <a:srgbClr val="00A197"/>
              </a:buClr>
              <a:buFont typeface="Wingdings" panose="05000000000000000000" pitchFamily="2" charset="2"/>
              <a:buChar char="Ø"/>
            </a:pPr>
            <a:endParaRPr lang="it-IT" sz="7200" dirty="0"/>
          </a:p>
          <a:p>
            <a:pPr algn="just">
              <a:buClr>
                <a:srgbClr val="00A197"/>
              </a:buClr>
              <a:buFont typeface="Wingdings" panose="05000000000000000000" pitchFamily="2" charset="2"/>
              <a:buChar char="Ø"/>
            </a:pPr>
            <a:r>
              <a:rPr lang="it-IT" sz="7200" dirty="0"/>
              <a:t>La </a:t>
            </a:r>
            <a:r>
              <a:rPr lang="it-IT" sz="7200" b="1" dirty="0">
                <a:solidFill>
                  <a:srgbClr val="00A197"/>
                </a:solidFill>
              </a:rPr>
              <a:t>consapevolezza</a:t>
            </a:r>
            <a:r>
              <a:rPr lang="it-IT" sz="7200" dirty="0"/>
              <a:t> che una buona governance è sinonimo di stabilità e di minor rischio per gli investitori. Le aziende ben gestite tendono a performare meglio nel lungo termine e corrono minori rischi.</a:t>
            </a:r>
          </a:p>
          <a:p>
            <a:pPr algn="just">
              <a:buClr>
                <a:srgbClr val="00A197"/>
              </a:buClr>
              <a:buFont typeface="Wingdings" panose="05000000000000000000" pitchFamily="2" charset="2"/>
              <a:buChar char="Ø"/>
            </a:pPr>
            <a:endParaRPr lang="it-IT" sz="7200" dirty="0"/>
          </a:p>
          <a:p>
            <a:pPr algn="just">
              <a:buClr>
                <a:srgbClr val="00A197"/>
              </a:buClr>
              <a:buFont typeface="Wingdings" panose="05000000000000000000" pitchFamily="2" charset="2"/>
              <a:buChar char="Ø"/>
            </a:pPr>
            <a:r>
              <a:rPr lang="it-IT" sz="7200" dirty="0"/>
              <a:t>Gli </a:t>
            </a:r>
            <a:r>
              <a:rPr lang="it-IT" sz="7200" b="1" dirty="0">
                <a:solidFill>
                  <a:srgbClr val="00A197"/>
                </a:solidFill>
              </a:rPr>
              <a:t>investimenti ESG </a:t>
            </a:r>
            <a:r>
              <a:rPr lang="it-IT" sz="7200" dirty="0"/>
              <a:t>possono offrire rendimenti competitivi rispetto agli investimenti tradizionali, demolendo il mito che l’etica e il profitto non possano andare di pari passo.</a:t>
            </a:r>
          </a:p>
          <a:p>
            <a:pPr algn="just">
              <a:buClr>
                <a:srgbClr val="00A197"/>
              </a:buClr>
              <a:buFont typeface="Wingdings" panose="05000000000000000000" pitchFamily="2" charset="2"/>
              <a:buChar char="Ø"/>
            </a:pPr>
            <a:endParaRPr lang="it-IT" sz="7200" dirty="0"/>
          </a:p>
          <a:p>
            <a:pPr algn="just">
              <a:buClr>
                <a:srgbClr val="00A197"/>
              </a:buClr>
              <a:buFont typeface="Wingdings" panose="05000000000000000000" pitchFamily="2" charset="2"/>
              <a:buChar char="Ø"/>
            </a:pPr>
            <a:r>
              <a:rPr lang="it-IT" sz="7200" dirty="0"/>
              <a:t>La </a:t>
            </a:r>
            <a:r>
              <a:rPr lang="it-IT" sz="7200" b="1" dirty="0">
                <a:solidFill>
                  <a:srgbClr val="00A197"/>
                </a:solidFill>
              </a:rPr>
              <a:t>regolamentazione</a:t>
            </a:r>
            <a:r>
              <a:rPr lang="it-IT" sz="7200" dirty="0"/>
              <a:t>: sempre più normative a livello globale stanno spingendo verso l’adozione di standard ESG, rendendo questi investimenti non solo eticamente corretti, ma anche conformi alle future linee guida legislative</a:t>
            </a:r>
            <a:r>
              <a:rPr lang="it-IT" sz="9600" dirty="0"/>
              <a:t>.</a:t>
            </a:r>
          </a:p>
          <a:p>
            <a:pPr marL="0" indent="0" algn="just">
              <a:spcBef>
                <a:spcPts val="0"/>
              </a:spcBef>
              <a:buNone/>
            </a:pPr>
            <a:endParaRPr lang="it-IT" sz="9600" i="1" dirty="0">
              <a:latin typeface="Calibri" panose="020F0502020204030204" pitchFamily="34" charset="0"/>
              <a:cs typeface="Calibri" panose="020F0502020204030204" pitchFamily="34" charset="0"/>
            </a:endParaRP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1" y="262999"/>
            <a:ext cx="9055511" cy="631736"/>
          </a:xfrm>
        </p:spPr>
        <p:txBody>
          <a:bodyPr anchor="t" anchorCtr="0">
            <a:noAutofit/>
          </a:bodyPr>
          <a:lstStyle/>
          <a:p>
            <a:r>
              <a:rPr lang="it-IT" sz="2800" dirty="0"/>
              <a:t>Le ragioni principali che spingono gli operatori finanziari verso l’ESG</a:t>
            </a:r>
            <a:endParaRPr lang="it-IT" sz="2800" spc="-1" dirty="0">
              <a:latin typeface="+mn-lt"/>
            </a:endParaRP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23</a:t>
            </a:r>
          </a:p>
        </p:txBody>
      </p:sp>
    </p:spTree>
    <p:extLst>
      <p:ext uri="{BB962C8B-B14F-4D97-AF65-F5344CB8AC3E}">
        <p14:creationId xmlns:p14="http://schemas.microsoft.com/office/powerpoint/2010/main" val="20122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heel(1)">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heel(1)">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heel(1)">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36800"/>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36802"/>
            <a:ext cx="2150114" cy="646331"/>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24</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372186"/>
            <a:ext cx="2238195"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rgbClr val="00A197"/>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Impact </a:t>
            </a:r>
            <a:r>
              <a:rPr lang="it-IT" b="1" dirty="0" err="1">
                <a:solidFill>
                  <a:srgbClr val="00A197"/>
                </a:solidFill>
                <a:latin typeface="Calibri" panose="020F0502020204030204" pitchFamily="34" charset="0"/>
                <a:cs typeface="Calibri" panose="020F0502020204030204" pitchFamily="34" charset="0"/>
              </a:rPr>
              <a:t>Investing</a:t>
            </a:r>
            <a:endParaRPr lang="it-IT" b="1" dirty="0">
              <a:solidFill>
                <a:srgbClr val="00A197"/>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065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a:xfrm>
            <a:off x="270000" y="1299331"/>
            <a:ext cx="8493749" cy="4403379"/>
          </a:xfrm>
        </p:spPr>
        <p:txBody>
          <a:bodyPr>
            <a:normAutofit fontScale="55000" lnSpcReduction="20000"/>
          </a:bodyPr>
          <a:lstStyle/>
          <a:p>
            <a:pPr marL="0" indent="0" algn="just">
              <a:buNone/>
            </a:pPr>
            <a:r>
              <a:rPr lang="it-IT" sz="3300" dirty="0"/>
              <a:t>Mancano al momento delle metodologie condivise a livello internazionale per la loro elaborazione. Questo può implicare che, per una stessa azienda, le diverse agenzie di rating possono fornire punteggi ESG molto differenziati e ciò costituisce un ostacolo alla loro confrontabilità.</a:t>
            </a:r>
          </a:p>
          <a:p>
            <a:pPr marL="0" indent="0" algn="just">
              <a:buNone/>
            </a:pPr>
            <a:endParaRPr lang="it-IT" sz="3300" dirty="0"/>
          </a:p>
          <a:p>
            <a:pPr marL="0" indent="0" algn="just">
              <a:buNone/>
            </a:pPr>
            <a:r>
              <a:rPr lang="it-IT" sz="3300" dirty="0"/>
              <a:t>Come viene calcolato il punteggio di sostenibilità</a:t>
            </a:r>
          </a:p>
          <a:p>
            <a:pPr marL="0" indent="0" algn="just">
              <a:buNone/>
            </a:pPr>
            <a:endParaRPr lang="it-IT" sz="2100" dirty="0"/>
          </a:p>
          <a:p>
            <a:pPr>
              <a:buClr>
                <a:srgbClr val="00A197"/>
              </a:buClr>
            </a:pPr>
            <a:r>
              <a:rPr lang="it-IT" sz="5100" dirty="0"/>
              <a:t>Analisi dei Rapporti di Sostenibilità. </a:t>
            </a:r>
          </a:p>
          <a:p>
            <a:pPr>
              <a:buClr>
                <a:srgbClr val="00A197"/>
              </a:buClr>
            </a:pPr>
            <a:r>
              <a:rPr lang="it-IT" sz="5100" dirty="0"/>
              <a:t>Questionari. </a:t>
            </a:r>
          </a:p>
          <a:p>
            <a:pPr>
              <a:buClr>
                <a:srgbClr val="00A197"/>
              </a:buClr>
            </a:pPr>
            <a:r>
              <a:rPr lang="it-IT" sz="5100" dirty="0"/>
              <a:t>Dati di Terze Parti. </a:t>
            </a:r>
          </a:p>
          <a:p>
            <a:pPr>
              <a:buClr>
                <a:srgbClr val="00A197"/>
              </a:buClr>
            </a:pPr>
            <a:r>
              <a:rPr lang="it-IT" sz="5100" dirty="0"/>
              <a:t>Meeting e incontri con la Direzione. </a:t>
            </a:r>
          </a:p>
          <a:p>
            <a:pPr>
              <a:buClr>
                <a:srgbClr val="00A197"/>
              </a:buClr>
            </a:pPr>
            <a:r>
              <a:rPr lang="it-IT" sz="5100" dirty="0"/>
              <a:t>Benchmarking. </a:t>
            </a:r>
          </a:p>
          <a:p>
            <a:pPr>
              <a:buClr>
                <a:srgbClr val="00A197"/>
              </a:buClr>
            </a:pPr>
            <a:r>
              <a:rPr lang="it-IT" sz="5100" dirty="0"/>
              <a:t>Modelli di Scoring.</a:t>
            </a:r>
          </a:p>
          <a:p>
            <a:pPr marL="0" indent="0" algn="just">
              <a:spcBef>
                <a:spcPts val="0"/>
              </a:spcBef>
              <a:buNone/>
            </a:pPr>
            <a:endParaRPr lang="it-IT" sz="9600" i="1" dirty="0">
              <a:latin typeface="Calibri" panose="020F0502020204030204" pitchFamily="34" charset="0"/>
              <a:cs typeface="Calibri" panose="020F0502020204030204" pitchFamily="34" charset="0"/>
            </a:endParaRP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127819" y="262999"/>
            <a:ext cx="9523112" cy="435091"/>
          </a:xfrm>
        </p:spPr>
        <p:txBody>
          <a:bodyPr anchor="t" anchorCtr="0">
            <a:noAutofit/>
          </a:bodyPr>
          <a:lstStyle/>
          <a:p>
            <a:r>
              <a:rPr lang="it-IT" sz="2800" dirty="0">
                <a:latin typeface="+mn-lt"/>
              </a:rPr>
              <a:t>Declinazione</a:t>
            </a:r>
            <a:r>
              <a:rPr lang="it-IT" sz="2800" dirty="0"/>
              <a:t> ESG</a:t>
            </a:r>
            <a:endParaRPr lang="it-IT" sz="2800" spc="-1" dirty="0">
              <a:latin typeface="+mn-lt"/>
            </a:endParaRP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25</a:t>
            </a:r>
          </a:p>
        </p:txBody>
      </p:sp>
    </p:spTree>
    <p:extLst>
      <p:ext uri="{BB962C8B-B14F-4D97-AF65-F5344CB8AC3E}">
        <p14:creationId xmlns:p14="http://schemas.microsoft.com/office/powerpoint/2010/main" val="246425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2">
            <a:extLst>
              <a:ext uri="{FF2B5EF4-FFF2-40B4-BE49-F238E27FC236}">
                <a16:creationId xmlns:a16="http://schemas.microsoft.com/office/drawing/2014/main" id="{9B1B08EE-77E0-4043-A489-C81D7C4089F4}"/>
              </a:ext>
            </a:extLst>
          </p:cNvPr>
          <p:cNvSpPr>
            <a:spLocks noGrp="1"/>
          </p:cNvSpPr>
          <p:nvPr>
            <p:ph sz="quarter" idx="15"/>
          </p:nvPr>
        </p:nvSpPr>
        <p:spPr>
          <a:xfrm>
            <a:off x="217197" y="1110370"/>
            <a:ext cx="8615780" cy="4936123"/>
          </a:xfrm>
        </p:spPr>
        <p:txBody>
          <a:bodyPr>
            <a:normAutofit/>
          </a:bodyPr>
          <a:lstStyle/>
          <a:p>
            <a:pPr algn="just">
              <a:buClr>
                <a:srgbClr val="00A197"/>
              </a:buClr>
            </a:pPr>
            <a:r>
              <a:rPr lang="it-IT" sz="2400" dirty="0"/>
              <a:t>Il punteggio ESG di Tesla è stato penalizzato per gli aspetti relativi                          all'ambiente di lavoro, discriminazione e alla sicurezza del sistema di guida autonoma, in misura tale da comportare la sua esclusione dall'indice S&amp;P 500 ESG Index.</a:t>
            </a:r>
          </a:p>
          <a:p>
            <a:pPr>
              <a:buClr>
                <a:srgbClr val="00A197"/>
              </a:buClr>
            </a:pPr>
            <a:endParaRPr lang="it-IT" sz="2400" dirty="0"/>
          </a:p>
          <a:p>
            <a:pPr>
              <a:buClr>
                <a:srgbClr val="00A197"/>
              </a:buClr>
            </a:pPr>
            <a:r>
              <a:rPr lang="it-IT" sz="2400" dirty="0"/>
              <a:t>La morale? ESG non è solo sinonimo di "tutela ambientale"</a:t>
            </a:r>
          </a:p>
          <a:p>
            <a:pPr marL="0" indent="0">
              <a:buClr>
                <a:srgbClr val="00A197"/>
              </a:buClr>
              <a:buNone/>
            </a:pPr>
            <a:endParaRPr lang="it-IT" sz="2400" dirty="0"/>
          </a:p>
          <a:p>
            <a:pPr marL="0" indent="0">
              <a:buClr>
                <a:srgbClr val="00A197"/>
              </a:buClr>
              <a:buNone/>
            </a:pPr>
            <a:endParaRPr lang="it-IT" sz="2400" dirty="0"/>
          </a:p>
          <a:p>
            <a:pPr algn="just">
              <a:buClr>
                <a:srgbClr val="00A197"/>
              </a:buClr>
            </a:pPr>
            <a:r>
              <a:rPr lang="it-IT" sz="2400" dirty="0"/>
              <a:t>Il caso di Tesla mostra come la sigla ESG non debba essere confusa con la sola attenzione verso l'ambiente ma come una valutazione dell'impegno di una azienda su più fronti. </a:t>
            </a: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406261" y="263000"/>
            <a:ext cx="9244670" cy="441944"/>
          </a:xfrm>
        </p:spPr>
        <p:txBody>
          <a:bodyPr anchor="t" anchorCtr="0">
            <a:noAutofit/>
          </a:bodyPr>
          <a:lstStyle/>
          <a:p>
            <a:r>
              <a:rPr lang="it-IT" sz="2800" dirty="0"/>
              <a:t>Il Caso Tesla</a:t>
            </a:r>
            <a:endParaRPr lang="it-IT" sz="2800" spc="-1" dirty="0">
              <a:latin typeface="+mn-lt"/>
            </a:endParaRP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28</a:t>
            </a:r>
          </a:p>
        </p:txBody>
      </p:sp>
      <p:pic>
        <p:nvPicPr>
          <p:cNvPr id="2" name="Immagine 1">
            <a:extLst>
              <a:ext uri="{FF2B5EF4-FFF2-40B4-BE49-F238E27FC236}">
                <a16:creationId xmlns:a16="http://schemas.microsoft.com/office/drawing/2014/main" id="{0FA02A9A-3880-44CE-9051-8DD9F14B2884}"/>
              </a:ext>
            </a:extLst>
          </p:cNvPr>
          <p:cNvPicPr>
            <a:picLocks noChangeAspect="1"/>
          </p:cNvPicPr>
          <p:nvPr/>
        </p:nvPicPr>
        <p:blipFill>
          <a:blip r:embed="rId4"/>
          <a:stretch>
            <a:fillRect/>
          </a:stretch>
        </p:blipFill>
        <p:spPr>
          <a:xfrm>
            <a:off x="7555314" y="2632417"/>
            <a:ext cx="1027216" cy="1298877"/>
          </a:xfrm>
          <a:prstGeom prst="rect">
            <a:avLst/>
          </a:prstGeom>
        </p:spPr>
      </p:pic>
    </p:spTree>
    <p:extLst>
      <p:ext uri="{BB962C8B-B14F-4D97-AF65-F5344CB8AC3E}">
        <p14:creationId xmlns:p14="http://schemas.microsoft.com/office/powerpoint/2010/main" val="2048776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36800"/>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36802"/>
            <a:ext cx="2150114" cy="646331"/>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29</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372186"/>
            <a:ext cx="2238195"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rgbClr val="00A197"/>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Impact </a:t>
            </a:r>
            <a:r>
              <a:rPr lang="it-IT" b="1" dirty="0" err="1">
                <a:solidFill>
                  <a:srgbClr val="00A197"/>
                </a:solidFill>
                <a:latin typeface="Calibri" panose="020F0502020204030204" pitchFamily="34" charset="0"/>
                <a:cs typeface="Calibri" panose="020F0502020204030204" pitchFamily="34" charset="0"/>
              </a:rPr>
              <a:t>Investing</a:t>
            </a:r>
            <a:endParaRPr lang="it-IT" b="1" dirty="0">
              <a:solidFill>
                <a:srgbClr val="00A197"/>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975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a:xfrm>
            <a:off x="127818" y="1076866"/>
            <a:ext cx="8888363" cy="4748980"/>
          </a:xfrm>
        </p:spPr>
        <p:txBody>
          <a:bodyPr>
            <a:normAutofit fontScale="92500" lnSpcReduction="20000"/>
          </a:bodyPr>
          <a:lstStyle/>
          <a:p>
            <a:pPr marL="0" indent="0" algn="just">
              <a:spcAft>
                <a:spcPts val="800"/>
              </a:spcAft>
              <a:buNone/>
            </a:pPr>
            <a:r>
              <a:rPr lang="it-IT" sz="1900" kern="150" dirty="0">
                <a:ea typeface="Calibri" panose="020F0502020204030204" pitchFamily="34" charset="0"/>
                <a:cs typeface="Times New Roman" panose="02020603050405020304" pitchFamily="18" charset="0"/>
              </a:rPr>
              <a:t>Si  puo’ dire che  </a:t>
            </a:r>
            <a:r>
              <a:rPr lang="it-IT" sz="1900" b="1" kern="150" dirty="0">
                <a:ea typeface="Calibri" panose="020F0502020204030204" pitchFamily="34" charset="0"/>
                <a:cs typeface="Times New Roman" panose="02020603050405020304" pitchFamily="18" charset="0"/>
              </a:rPr>
              <a:t>la sostenibilità</a:t>
            </a:r>
            <a:r>
              <a:rPr lang="it-IT" sz="1900" kern="150" dirty="0">
                <a:ea typeface="Calibri" panose="020F0502020204030204" pitchFamily="34" charset="0"/>
                <a:cs typeface="Times New Roman" panose="02020603050405020304" pitchFamily="18" charset="0"/>
              </a:rPr>
              <a:t> è entrata a far parte anche del mondo della</a:t>
            </a:r>
            <a:r>
              <a:rPr lang="it-IT" sz="1900" b="1" kern="150" dirty="0">
                <a:ea typeface="Calibri" panose="020F0502020204030204" pitchFamily="34" charset="0"/>
                <a:cs typeface="Times New Roman" panose="02020603050405020304" pitchFamily="18" charset="0"/>
              </a:rPr>
              <a:t> finanza</a:t>
            </a:r>
            <a:r>
              <a:rPr lang="it-IT" sz="1900" kern="150" dirty="0">
                <a:ea typeface="Calibri" panose="020F0502020204030204" pitchFamily="34" charset="0"/>
                <a:cs typeface="Times New Roman" panose="02020603050405020304" pitchFamily="18" charset="0"/>
              </a:rPr>
              <a:t>: i prodotti ed i </a:t>
            </a:r>
            <a:r>
              <a:rPr lang="it-IT" sz="1900" b="1" kern="150" dirty="0">
                <a:ea typeface="Calibri" panose="020F0502020204030204" pitchFamily="34" charset="0"/>
                <a:cs typeface="Times New Roman" panose="02020603050405020304" pitchFamily="18" charset="0"/>
              </a:rPr>
              <a:t>servizi finanziari “green”</a:t>
            </a:r>
            <a:r>
              <a:rPr lang="it-IT" sz="1900" kern="150" dirty="0">
                <a:ea typeface="Calibri" panose="020F0502020204030204" pitchFamily="34" charset="0"/>
                <a:cs typeface="Times New Roman" panose="02020603050405020304" pitchFamily="18" charset="0"/>
              </a:rPr>
              <a:t>, non si limitano ad avere un impatto positivo sull’ambiente ma sono  sempre più efficaci, innovativi e tecnologici e rappresentano oramai il futuro nel rapporto banca/azienda. D’altro canto il valore economico dell’impresa dipende sempre più da come vengono affrontate e coordinate tutte le componenti riferibili alla sostenibilità.  </a:t>
            </a:r>
          </a:p>
          <a:p>
            <a:pPr marL="0" indent="0" algn="just">
              <a:spcAft>
                <a:spcPts val="800"/>
              </a:spcAft>
              <a:buNone/>
            </a:pPr>
            <a:r>
              <a:rPr lang="it-IT" sz="1900" kern="150" dirty="0">
                <a:ea typeface="Calibri" panose="020F0502020204030204" pitchFamily="34" charset="0"/>
                <a:cs typeface="Times New Roman" panose="02020603050405020304" pitchFamily="18" charset="0"/>
              </a:rPr>
              <a:t>Fra i principali strumenti finanziari si ricordano:</a:t>
            </a:r>
          </a:p>
          <a:p>
            <a:pPr marL="800100" lvl="1" indent="-342900" algn="just">
              <a:buClr>
                <a:srgbClr val="00A197"/>
              </a:buClr>
              <a:buFont typeface="Courier New" panose="02070309020205020404" pitchFamily="49" charset="0"/>
              <a:buChar char="o"/>
            </a:pPr>
            <a:r>
              <a:rPr lang="it-IT" sz="1900" b="1" kern="150" dirty="0">
                <a:solidFill>
                  <a:srgbClr val="00A197"/>
                </a:solidFill>
                <a:ea typeface="Calibri" panose="020F0502020204030204" pitchFamily="34" charset="0"/>
                <a:cs typeface="Courier New" panose="02070309020205020404" pitchFamily="49" charset="0"/>
              </a:rPr>
              <a:t>green bond</a:t>
            </a:r>
            <a:r>
              <a:rPr lang="it-IT" sz="1900" kern="150" dirty="0">
                <a:solidFill>
                  <a:srgbClr val="00A197"/>
                </a:solidFill>
                <a:ea typeface="Calibri" panose="020F0502020204030204" pitchFamily="34" charset="0"/>
                <a:cs typeface="Courier New" panose="02070309020205020404" pitchFamily="49" charset="0"/>
              </a:rPr>
              <a:t> </a:t>
            </a:r>
          </a:p>
          <a:p>
            <a:pPr marL="800100" lvl="1" indent="-342900" algn="just">
              <a:buClr>
                <a:srgbClr val="00A197"/>
              </a:buClr>
              <a:buFont typeface="Courier New" panose="02070309020205020404" pitchFamily="49" charset="0"/>
              <a:buChar char="o"/>
            </a:pPr>
            <a:r>
              <a:rPr lang="it-IT" sz="1900" b="1" kern="150" dirty="0">
                <a:solidFill>
                  <a:srgbClr val="00A197"/>
                </a:solidFill>
                <a:ea typeface="Calibri" panose="020F0502020204030204" pitchFamily="34" charset="0"/>
                <a:cs typeface="Courier New" panose="02070309020205020404" pitchFamily="49" charset="0"/>
              </a:rPr>
              <a:t>green </a:t>
            </a:r>
            <a:r>
              <a:rPr lang="it-IT" sz="1900" b="1" kern="150" dirty="0" err="1">
                <a:solidFill>
                  <a:srgbClr val="00A197"/>
                </a:solidFill>
                <a:ea typeface="Calibri" panose="020F0502020204030204" pitchFamily="34" charset="0"/>
                <a:cs typeface="Courier New" panose="02070309020205020404" pitchFamily="49" charset="0"/>
              </a:rPr>
              <a:t>loan</a:t>
            </a:r>
            <a:endParaRPr lang="it-IT" sz="1900" kern="150" dirty="0">
              <a:solidFill>
                <a:srgbClr val="00A197"/>
              </a:solidFill>
              <a:ea typeface="Calibri" panose="020F0502020204030204" pitchFamily="34" charset="0"/>
              <a:cs typeface="Courier New" panose="02070309020205020404" pitchFamily="49" charset="0"/>
            </a:endParaRPr>
          </a:p>
          <a:p>
            <a:pPr marL="800100" lvl="1" indent="-342900" algn="just">
              <a:buClr>
                <a:srgbClr val="00A197"/>
              </a:buClr>
              <a:buFont typeface="Courier New" panose="02070309020205020404" pitchFamily="49" charset="0"/>
              <a:buChar char="o"/>
            </a:pPr>
            <a:r>
              <a:rPr lang="it-IT" sz="1900" kern="150" dirty="0">
                <a:ea typeface="Calibri" panose="020F0502020204030204" pitchFamily="34" charset="0"/>
                <a:cs typeface="Courier New" panose="02070309020205020404" pitchFamily="49" charset="0"/>
              </a:rPr>
              <a:t>nell’ambito degli interventi volti al supporto della transazione Green si inserisce anche </a:t>
            </a:r>
            <a:r>
              <a:rPr lang="it-IT" sz="1900" b="1" kern="150" dirty="0">
                <a:solidFill>
                  <a:srgbClr val="00A197"/>
                </a:solidFill>
                <a:ea typeface="Calibri" panose="020F0502020204030204" pitchFamily="34" charset="0"/>
                <a:cs typeface="Courier New" panose="02070309020205020404" pitchFamily="49" charset="0"/>
              </a:rPr>
              <a:t>l’operatività della Garanzia SACE Green</a:t>
            </a:r>
            <a:r>
              <a:rPr lang="it-IT" sz="1900" kern="150" dirty="0">
                <a:solidFill>
                  <a:srgbClr val="00A197"/>
                </a:solidFill>
                <a:ea typeface="Calibri" panose="020F0502020204030204" pitchFamily="34" charset="0"/>
                <a:cs typeface="Courier New" panose="02070309020205020404" pitchFamily="49" charset="0"/>
              </a:rPr>
              <a:t> </a:t>
            </a:r>
          </a:p>
          <a:p>
            <a:pPr marL="800100" lvl="1" indent="-342900" algn="just">
              <a:buClr>
                <a:srgbClr val="00A197"/>
              </a:buClr>
              <a:buFont typeface="Courier New" panose="02070309020205020404" pitchFamily="49" charset="0"/>
              <a:buChar char="o"/>
            </a:pPr>
            <a:r>
              <a:rPr lang="it-IT" sz="1900" b="1" kern="150" dirty="0">
                <a:solidFill>
                  <a:srgbClr val="00A197"/>
                </a:solidFill>
                <a:ea typeface="Calibri" panose="020F0502020204030204" pitchFamily="34" charset="0"/>
                <a:cs typeface="Courier New" panose="02070309020205020404" pitchFamily="49" charset="0"/>
              </a:rPr>
              <a:t>social bond</a:t>
            </a:r>
            <a:r>
              <a:rPr lang="it-IT" sz="1900" kern="150" dirty="0">
                <a:solidFill>
                  <a:srgbClr val="00A197"/>
                </a:solidFill>
                <a:ea typeface="Calibri" panose="020F0502020204030204" pitchFamily="34" charset="0"/>
                <a:cs typeface="Courier New" panose="02070309020205020404" pitchFamily="49" charset="0"/>
              </a:rPr>
              <a:t> </a:t>
            </a:r>
          </a:p>
          <a:p>
            <a:pPr marL="800100" lvl="1" indent="-342900" algn="just">
              <a:buClr>
                <a:srgbClr val="00A197"/>
              </a:buClr>
              <a:buFont typeface="Courier New" panose="02070309020205020404" pitchFamily="49" charset="0"/>
              <a:buChar char="o"/>
            </a:pPr>
            <a:r>
              <a:rPr lang="it-IT" sz="1900" b="1" kern="150" dirty="0">
                <a:solidFill>
                  <a:srgbClr val="00A197"/>
                </a:solidFill>
                <a:ea typeface="Calibri" panose="020F0502020204030204" pitchFamily="34" charset="0"/>
                <a:cs typeface="Courier New" panose="02070309020205020404" pitchFamily="49" charset="0"/>
              </a:rPr>
              <a:t>microcredito</a:t>
            </a:r>
            <a:r>
              <a:rPr lang="it-IT" sz="1900" kern="150" dirty="0">
                <a:ea typeface="Calibri" panose="020F0502020204030204" pitchFamily="34" charset="0"/>
                <a:cs typeface="Courier New" panose="02070309020205020404" pitchFamily="49" charset="0"/>
              </a:rPr>
              <a:t>  consiste in un prestito di ridotte dimensioni, non coperto da garanzie reali, associato a servizi di tutoring e coaching. </a:t>
            </a:r>
          </a:p>
          <a:p>
            <a:pPr marL="800100" lvl="1" indent="-342900" algn="just">
              <a:spcAft>
                <a:spcPts val="800"/>
              </a:spcAft>
              <a:buClr>
                <a:srgbClr val="00A197"/>
              </a:buClr>
              <a:buFont typeface="Courier New" panose="02070309020205020404" pitchFamily="49" charset="0"/>
              <a:buChar char="o"/>
            </a:pPr>
            <a:r>
              <a:rPr lang="it-IT" sz="1900" b="1" kern="150" dirty="0">
                <a:solidFill>
                  <a:srgbClr val="00A197"/>
                </a:solidFill>
                <a:ea typeface="Calibri" panose="020F0502020204030204" pitchFamily="34" charset="0"/>
                <a:cs typeface="Courier New" panose="02070309020205020404" pitchFamily="49" charset="0"/>
              </a:rPr>
              <a:t>social impact bond/</a:t>
            </a:r>
            <a:r>
              <a:rPr lang="it-IT" sz="1900" b="1" kern="150" dirty="0" err="1">
                <a:solidFill>
                  <a:srgbClr val="00A197"/>
                </a:solidFill>
                <a:ea typeface="Calibri" panose="020F0502020204030204" pitchFamily="34" charset="0"/>
                <a:cs typeface="Courier New" panose="02070309020205020404" pitchFamily="49" charset="0"/>
              </a:rPr>
              <a:t>Pay</a:t>
            </a:r>
            <a:r>
              <a:rPr lang="it-IT" sz="1900" b="1" kern="150" dirty="0">
                <a:solidFill>
                  <a:srgbClr val="00A197"/>
                </a:solidFill>
                <a:ea typeface="Calibri" panose="020F0502020204030204" pitchFamily="34" charset="0"/>
                <a:cs typeface="Courier New" panose="02070309020205020404" pitchFamily="49" charset="0"/>
              </a:rPr>
              <a:t> for success</a:t>
            </a:r>
            <a:r>
              <a:rPr lang="it-IT" sz="1900" kern="150" dirty="0">
                <a:solidFill>
                  <a:srgbClr val="00A197"/>
                </a:solidFill>
                <a:ea typeface="Calibri" panose="020F0502020204030204" pitchFamily="34" charset="0"/>
                <a:cs typeface="Courier New" panose="02070309020205020404" pitchFamily="49" charset="0"/>
              </a:rPr>
              <a:t> </a:t>
            </a:r>
            <a:r>
              <a:rPr lang="it-IT" sz="1900" kern="150" dirty="0">
                <a:ea typeface="Calibri" panose="020F0502020204030204" pitchFamily="34" charset="0"/>
                <a:cs typeface="Courier New" panose="02070309020205020404" pitchFamily="49" charset="0"/>
              </a:rPr>
              <a:t>Al momento, nel contesto italiano questi strumenti sono del tutto assenti. Alcuni stakeholder hanno avviato una ricognizione sui Social Impact Bond19. </a:t>
            </a:r>
          </a:p>
          <a:p>
            <a:pPr marL="0" indent="0" algn="just">
              <a:spcBef>
                <a:spcPts val="0"/>
              </a:spcBef>
              <a:buNone/>
            </a:pPr>
            <a:endParaRPr lang="it-IT" sz="9600" i="1" dirty="0">
              <a:latin typeface="Calibri" panose="020F0502020204030204" pitchFamily="34" charset="0"/>
              <a:cs typeface="Calibri" panose="020F0502020204030204" pitchFamily="34" charset="0"/>
            </a:endParaRP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147483" y="262999"/>
            <a:ext cx="9503447" cy="533414"/>
          </a:xfrm>
        </p:spPr>
        <p:txBody>
          <a:bodyPr anchor="t" anchorCtr="0">
            <a:noAutofit/>
          </a:bodyPr>
          <a:lstStyle/>
          <a:p>
            <a:r>
              <a:rPr lang="it-IT" sz="2800" kern="150" dirty="0">
                <a:latin typeface="Calibri" panose="020F0502020204030204" pitchFamily="34" charset="0"/>
                <a:ea typeface="Calibri" panose="020F0502020204030204" pitchFamily="34" charset="0"/>
                <a:cs typeface="Times New Roman" panose="02020603050405020304" pitchFamily="18" charset="0"/>
              </a:rPr>
              <a:t>Quali fonti di finanziamento possono sostenere le aziende in questa fase di transizione</a:t>
            </a:r>
            <a:endParaRPr lang="it-IT" sz="2800" spc="-1" dirty="0">
              <a:latin typeface="+mn-lt"/>
            </a:endParaRP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30</a:t>
            </a:r>
          </a:p>
        </p:txBody>
      </p:sp>
    </p:spTree>
    <p:extLst>
      <p:ext uri="{BB962C8B-B14F-4D97-AF65-F5344CB8AC3E}">
        <p14:creationId xmlns:p14="http://schemas.microsoft.com/office/powerpoint/2010/main" val="264063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117987" y="290023"/>
            <a:ext cx="9711202" cy="352615"/>
          </a:xfrm>
        </p:spPr>
        <p:txBody>
          <a:bodyPr anchor="t" anchorCtr="0">
            <a:noAutofit/>
          </a:bodyPr>
          <a:lstStyle/>
          <a:p>
            <a:r>
              <a:rPr lang="it-IT" sz="2800" kern="150" dirty="0">
                <a:latin typeface="Calibri" panose="020F0502020204030204" pitchFamily="34" charset="0"/>
                <a:ea typeface="Calibri" panose="020F0502020204030204" pitchFamily="34" charset="0"/>
                <a:cs typeface="Times New Roman" panose="02020603050405020304" pitchFamily="18" charset="0"/>
              </a:rPr>
              <a:t>Cosa significa Impact </a:t>
            </a:r>
            <a:r>
              <a:rPr lang="it-IT" sz="2800" kern="150" dirty="0" err="1">
                <a:latin typeface="Calibri" panose="020F0502020204030204" pitchFamily="34" charset="0"/>
                <a:ea typeface="Calibri" panose="020F0502020204030204" pitchFamily="34" charset="0"/>
                <a:cs typeface="Times New Roman" panose="02020603050405020304" pitchFamily="18" charset="0"/>
              </a:rPr>
              <a:t>Investing</a:t>
            </a:r>
            <a:r>
              <a:rPr lang="it-IT" sz="2800" kern="150" dirty="0">
                <a:latin typeface="Calibri" panose="020F0502020204030204" pitchFamily="34" charset="0"/>
                <a:ea typeface="Calibri" panose="020F0502020204030204" pitchFamily="34" charset="0"/>
                <a:cs typeface="Times New Roman" panose="02020603050405020304" pitchFamily="18" charset="0"/>
              </a:rPr>
              <a:t> e quali sono gli obiettivi</a:t>
            </a:r>
            <a:br>
              <a:rPr lang="it-IT" sz="2800" kern="150" dirty="0">
                <a:latin typeface="Calibri" panose="020F0502020204030204" pitchFamily="34" charset="0"/>
                <a:ea typeface="Calibri" panose="020F0502020204030204" pitchFamily="34" charset="0"/>
                <a:cs typeface="Times New Roman" panose="02020603050405020304" pitchFamily="18" charset="0"/>
              </a:rPr>
            </a:br>
            <a:endParaRPr lang="it-IT" sz="2800" spc="-1" dirty="0">
              <a:latin typeface="+mn-lt"/>
            </a:endParaRP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341760"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32</a:t>
            </a:r>
          </a:p>
        </p:txBody>
      </p:sp>
      <p:sp>
        <p:nvSpPr>
          <p:cNvPr id="3" name="CasellaDiTesto 2">
            <a:extLst>
              <a:ext uri="{FF2B5EF4-FFF2-40B4-BE49-F238E27FC236}">
                <a16:creationId xmlns:a16="http://schemas.microsoft.com/office/drawing/2014/main" id="{BD441D44-707F-5F50-F99A-C1D4D918240E}"/>
              </a:ext>
            </a:extLst>
          </p:cNvPr>
          <p:cNvSpPr txBox="1"/>
          <p:nvPr/>
        </p:nvSpPr>
        <p:spPr>
          <a:xfrm>
            <a:off x="181895" y="1038841"/>
            <a:ext cx="8780209" cy="3031599"/>
          </a:xfrm>
          <a:prstGeom prst="rect">
            <a:avLst/>
          </a:prstGeom>
          <a:noFill/>
        </p:spPr>
        <p:txBody>
          <a:bodyPr wrap="square">
            <a:spAutoFit/>
          </a:bodyPr>
          <a:lstStyle/>
          <a:p>
            <a:pPr algn="just">
              <a:spcBef>
                <a:spcPts val="500"/>
              </a:spcBef>
              <a:spcAft>
                <a:spcPts val="800"/>
              </a:spcAft>
            </a:pPr>
            <a:r>
              <a:rPr lang="it-IT" kern="150" dirty="0">
                <a:latin typeface="Calibri" panose="020F0502020204030204" pitchFamily="34" charset="0"/>
                <a:ea typeface="Calibri" panose="020F0502020204030204" pitchFamily="34" charset="0"/>
                <a:cs typeface="Times New Roman" panose="02020603050405020304" pitchFamily="18" charset="0"/>
              </a:rPr>
              <a:t>La definizione che ne dà Cambridge Associates e GIIN (Global Impact </a:t>
            </a:r>
            <a:r>
              <a:rPr lang="it-IT" kern="150" dirty="0" err="1">
                <a:latin typeface="Calibri" panose="020F0502020204030204" pitchFamily="34" charset="0"/>
                <a:ea typeface="Calibri" panose="020F0502020204030204" pitchFamily="34" charset="0"/>
                <a:cs typeface="Times New Roman" panose="02020603050405020304" pitchFamily="18" charset="0"/>
              </a:rPr>
              <a:t>Investing</a:t>
            </a:r>
            <a:r>
              <a:rPr lang="it-IT" kern="150" dirty="0">
                <a:latin typeface="Calibri" panose="020F0502020204030204" pitchFamily="34" charset="0"/>
                <a:ea typeface="Calibri" panose="020F0502020204030204" pitchFamily="34" charset="0"/>
                <a:cs typeface="Times New Roman" panose="02020603050405020304" pitchFamily="18" charset="0"/>
              </a:rPr>
              <a:t> Network) recita così:</a:t>
            </a:r>
            <a:r>
              <a:rPr lang="it-IT" b="1" kern="150" dirty="0">
                <a:latin typeface="Calibri" panose="020F0502020204030204" pitchFamily="34" charset="0"/>
                <a:ea typeface="Calibri" panose="020F0502020204030204" pitchFamily="34" charset="0"/>
                <a:cs typeface="Times New Roman" panose="02020603050405020304" pitchFamily="18" charset="0"/>
              </a:rPr>
              <a:t> </a:t>
            </a:r>
            <a:r>
              <a:rPr lang="it-IT" b="1" kern="150" dirty="0">
                <a:solidFill>
                  <a:srgbClr val="00A197"/>
                </a:solidFill>
                <a:latin typeface="Calibri" panose="020F0502020204030204" pitchFamily="34" charset="0"/>
                <a:ea typeface="Calibri" panose="020F0502020204030204" pitchFamily="34" charset="0"/>
                <a:cs typeface="Times New Roman" panose="02020603050405020304" pitchFamily="18" charset="0"/>
              </a:rPr>
              <a:t>“investimenti fatti in società, organizzazioni e fondi con l’intento di generare un impatto sociale o ambientale misurabile e favorevole a fianco o in sostituzione di un rendimento finanziario“.</a:t>
            </a:r>
            <a:r>
              <a:rPr lang="it-IT" b="1" kern="150" dirty="0">
                <a:latin typeface="Calibri" panose="020F0502020204030204" pitchFamily="34" charset="0"/>
                <a:ea typeface="Calibri" panose="020F0502020204030204" pitchFamily="34" charset="0"/>
                <a:cs typeface="Times New Roman" panose="02020603050405020304" pitchFamily="18" charset="0"/>
              </a:rPr>
              <a:t> </a:t>
            </a:r>
          </a:p>
          <a:p>
            <a:pPr algn="just">
              <a:spcBef>
                <a:spcPts val="500"/>
              </a:spcBef>
              <a:spcAft>
                <a:spcPts val="500"/>
              </a:spcAft>
            </a:pP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Le “Nazioni Unite” definiscono questo tipo di investimento come il </a:t>
            </a:r>
            <a:r>
              <a:rPr lang="it-IT"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lang="it-IT" dirty="0">
                <a:solidFill>
                  <a:srgbClr val="000000"/>
                </a:solidFill>
                <a:latin typeface="Calibri" panose="020F0502020204030204" pitchFamily="34" charset="0"/>
                <a:ea typeface="Calibri" panose="020F0502020204030204" pitchFamily="34" charset="0"/>
                <a:cs typeface="Times New Roman" panose="02020603050405020304" pitchFamily="18" charset="0"/>
              </a:rPr>
              <a:t>ollocamento di capitale in imprese sociali e altre strutture con l'intenzione di creare benefici sociali al di là di un ritorno finanziario. Questi investimenti d'impatto hanno fattori che permettono di misurare l'impatto che gli investimenti hanno sulla società; a tal fine, la loro struttura ha 3 caratteristiche:</a:t>
            </a:r>
            <a:endParaRPr lang="it-IT" dirty="0">
              <a:latin typeface="Times New Roman" panose="02020603050405020304" pitchFamily="18" charset="0"/>
              <a:ea typeface="Calibri" panose="020F0502020204030204" pitchFamily="34" charset="0"/>
            </a:endParaRPr>
          </a:p>
          <a:p>
            <a:pPr lvl="2" algn="just">
              <a:spcAft>
                <a:spcPts val="500"/>
              </a:spcAft>
            </a:pPr>
            <a:r>
              <a:rPr lang="it-IT" sz="1400"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it-IT" sz="1400" kern="1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tangolo con angoli arrotondati 13">
            <a:extLst>
              <a:ext uri="{FF2B5EF4-FFF2-40B4-BE49-F238E27FC236}">
                <a16:creationId xmlns:a16="http://schemas.microsoft.com/office/drawing/2014/main" id="{E89F7BF4-E6C0-3CCC-2A76-0C227B4A91DE}"/>
              </a:ext>
            </a:extLst>
          </p:cNvPr>
          <p:cNvSpPr/>
          <p:nvPr/>
        </p:nvSpPr>
        <p:spPr>
          <a:xfrm rot="21171148">
            <a:off x="170363" y="4090382"/>
            <a:ext cx="1570581" cy="271117"/>
          </a:xfrm>
          <a:prstGeom prst="roundRect">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Intenzione</a:t>
            </a:r>
          </a:p>
        </p:txBody>
      </p:sp>
      <p:sp>
        <p:nvSpPr>
          <p:cNvPr id="15" name="Rettangolo con angoli arrotondati 14">
            <a:extLst>
              <a:ext uri="{FF2B5EF4-FFF2-40B4-BE49-F238E27FC236}">
                <a16:creationId xmlns:a16="http://schemas.microsoft.com/office/drawing/2014/main" id="{DCEC427E-2F04-7201-4F17-ADF938B79218}"/>
              </a:ext>
            </a:extLst>
          </p:cNvPr>
          <p:cNvSpPr/>
          <p:nvPr/>
        </p:nvSpPr>
        <p:spPr>
          <a:xfrm rot="21171148">
            <a:off x="192659" y="4755344"/>
            <a:ext cx="1570581" cy="271117"/>
          </a:xfrm>
          <a:prstGeom prst="roundRect">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Misurazione</a:t>
            </a:r>
          </a:p>
        </p:txBody>
      </p:sp>
      <p:sp>
        <p:nvSpPr>
          <p:cNvPr id="16" name="Rettangolo con angoli arrotondati 15">
            <a:extLst>
              <a:ext uri="{FF2B5EF4-FFF2-40B4-BE49-F238E27FC236}">
                <a16:creationId xmlns:a16="http://schemas.microsoft.com/office/drawing/2014/main" id="{82C40A89-7B61-BCE4-7B09-74D5804B9F38}"/>
              </a:ext>
            </a:extLst>
          </p:cNvPr>
          <p:cNvSpPr/>
          <p:nvPr/>
        </p:nvSpPr>
        <p:spPr>
          <a:xfrm rot="21171148">
            <a:off x="192660" y="5520978"/>
            <a:ext cx="1570581" cy="271117"/>
          </a:xfrm>
          <a:prstGeom prst="roundRect">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t>Performance</a:t>
            </a:r>
          </a:p>
        </p:txBody>
      </p:sp>
      <p:sp>
        <p:nvSpPr>
          <p:cNvPr id="18" name="CasellaDiTesto 17">
            <a:extLst>
              <a:ext uri="{FF2B5EF4-FFF2-40B4-BE49-F238E27FC236}">
                <a16:creationId xmlns:a16="http://schemas.microsoft.com/office/drawing/2014/main" id="{AC92C6C6-8979-42ED-F911-2CB0B31FB3D0}"/>
              </a:ext>
            </a:extLst>
          </p:cNvPr>
          <p:cNvSpPr txBox="1"/>
          <p:nvPr/>
        </p:nvSpPr>
        <p:spPr>
          <a:xfrm>
            <a:off x="1729412" y="3904709"/>
            <a:ext cx="6639175" cy="646331"/>
          </a:xfrm>
          <a:prstGeom prst="rect">
            <a:avLst/>
          </a:prstGeom>
          <a:noFill/>
        </p:spPr>
        <p:txBody>
          <a:bodyPr wrap="square">
            <a:spAutoFit/>
          </a:bodyPr>
          <a:lstStyle/>
          <a:p>
            <a:r>
              <a:rPr lang="it-IT" kern="150" dirty="0">
                <a:solidFill>
                  <a:srgbClr val="000000"/>
                </a:solidFill>
                <a:ea typeface="Calibri" panose="020F0502020204030204" pitchFamily="34" charset="0"/>
                <a:cs typeface="Times New Roman" panose="02020603050405020304" pitchFamily="18" charset="0"/>
              </a:rPr>
              <a:t>consiste nell'oggetto perseguito dall'azienda, che deve essere sociale o ambientale</a:t>
            </a: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dirty="0"/>
          </a:p>
        </p:txBody>
      </p:sp>
      <p:sp>
        <p:nvSpPr>
          <p:cNvPr id="20" name="CasellaDiTesto 19">
            <a:extLst>
              <a:ext uri="{FF2B5EF4-FFF2-40B4-BE49-F238E27FC236}">
                <a16:creationId xmlns:a16="http://schemas.microsoft.com/office/drawing/2014/main" id="{29078EE2-5663-BA88-4BC9-2DA84F6A83B8}"/>
              </a:ext>
            </a:extLst>
          </p:cNvPr>
          <p:cNvSpPr txBox="1"/>
          <p:nvPr/>
        </p:nvSpPr>
        <p:spPr>
          <a:xfrm>
            <a:off x="1729412" y="4531377"/>
            <a:ext cx="7616283" cy="646331"/>
          </a:xfrm>
          <a:prstGeom prst="rect">
            <a:avLst/>
          </a:prstGeom>
          <a:noFill/>
        </p:spPr>
        <p:txBody>
          <a:bodyPr wrap="square">
            <a:spAutoFit/>
          </a:bodyPr>
          <a:lstStyle/>
          <a:p>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è il modo in cui si determina se l'</a:t>
            </a:r>
            <a:r>
              <a:rPr lang="it-IT" i="1"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azienda</a:t>
            </a: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 la </a:t>
            </a:r>
            <a:r>
              <a:rPr lang="it-IT" i="1"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società</a:t>
            </a: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sta generando l'impatto desiderato come risultato del suo lavoro.</a:t>
            </a:r>
            <a:endParaRPr lang="it-IT" dirty="0"/>
          </a:p>
        </p:txBody>
      </p:sp>
      <p:sp>
        <p:nvSpPr>
          <p:cNvPr id="22" name="CasellaDiTesto 21">
            <a:extLst>
              <a:ext uri="{FF2B5EF4-FFF2-40B4-BE49-F238E27FC236}">
                <a16:creationId xmlns:a16="http://schemas.microsoft.com/office/drawing/2014/main" id="{47DD881F-093E-72D6-E89C-6E9D0C89FEB9}"/>
              </a:ext>
            </a:extLst>
          </p:cNvPr>
          <p:cNvSpPr txBox="1"/>
          <p:nvPr/>
        </p:nvSpPr>
        <p:spPr>
          <a:xfrm>
            <a:off x="1327356" y="5335020"/>
            <a:ext cx="8240632" cy="646331"/>
          </a:xfrm>
          <a:prstGeom prst="rect">
            <a:avLst/>
          </a:prstGeom>
          <a:noFill/>
        </p:spPr>
        <p:txBody>
          <a:bodyPr wrap="square">
            <a:spAutoFit/>
          </a:bodyPr>
          <a:lstStyle/>
          <a:p>
            <a:pPr lvl="1">
              <a:spcAft>
                <a:spcPts val="800"/>
              </a:spcAft>
            </a:pP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finanziaria: serve a stabilire la quantità di profitto che l'azienda ottiene come risultato del suo </a:t>
            </a:r>
            <a:r>
              <a:rPr lang="it-IT" i="1"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lavoro sociale</a:t>
            </a: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 </a:t>
            </a:r>
            <a:r>
              <a:rPr lang="it-IT" i="1"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ambientale</a:t>
            </a:r>
            <a:r>
              <a:rPr lang="it-IT" kern="1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it-IT" kern="1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5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14"/>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 calcmode="lin" valueType="num">
                                      <p:cBhvr>
                                        <p:cTn id="18"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1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0" nodeType="clickEffect">
                                  <p:stCondLst>
                                    <p:cond delay="0"/>
                                  </p:stCondLst>
                                  <p:childTnLst>
                                    <p:animScale>
                                      <p:cBhvr>
                                        <p:cTn id="25" dur="2000" fill="hold"/>
                                        <p:tgtEl>
                                          <p:spTgt spid="15"/>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 calcmode="lin" valueType="num">
                                      <p:cBhvr>
                                        <p:cTn id="30"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20">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2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2000" fill="hold"/>
                                        <p:tgtEl>
                                          <p:spTgt spid="16"/>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 calcmode="lin" valueType="num">
                                      <p:cBhvr>
                                        <p:cTn id="42" dur="10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43" dur="1000" fill="hold"/>
                                        <p:tgtEl>
                                          <p:spTgt spid="22">
                                            <p:txEl>
                                              <p:pRg st="0" end="0"/>
                                            </p:txEl>
                                          </p:spTgt>
                                        </p:tgtEl>
                                        <p:attrNameLst>
                                          <p:attrName>ppt_h</p:attrName>
                                        </p:attrNameLst>
                                      </p:cBhvr>
                                      <p:tavLst>
                                        <p:tav tm="0">
                                          <p:val>
                                            <p:fltVal val="0"/>
                                          </p:val>
                                        </p:tav>
                                        <p:tav tm="100000">
                                          <p:val>
                                            <p:strVal val="#ppt_h"/>
                                          </p:val>
                                        </p:tav>
                                      </p:tavLst>
                                    </p:anim>
                                    <p:anim calcmode="lin" valueType="num">
                                      <p:cBhvr>
                                        <p:cTn id="44" dur="1000" fill="hold"/>
                                        <p:tgtEl>
                                          <p:spTgt spid="22">
                                            <p:txEl>
                                              <p:pRg st="0" end="0"/>
                                            </p:txEl>
                                          </p:spTgt>
                                        </p:tgtEl>
                                        <p:attrNameLst>
                                          <p:attrName>style.rotation</p:attrName>
                                        </p:attrNameLst>
                                      </p:cBhvr>
                                      <p:tavLst>
                                        <p:tav tm="0">
                                          <p:val>
                                            <p:fltVal val="90"/>
                                          </p:val>
                                        </p:tav>
                                        <p:tav tm="100000">
                                          <p:val>
                                            <p:fltVal val="0"/>
                                          </p:val>
                                        </p:tav>
                                      </p:tavLst>
                                    </p:anim>
                                    <p:animEffect transition="in" filter="fade">
                                      <p:cBhvr>
                                        <p:cTn id="45"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txBox="1">
            <a:spLocks noGrp="1"/>
          </p:cNvSpPr>
          <p:nvPr>
            <p:ph sz="quarter" idx="15"/>
          </p:nvPr>
        </p:nvSpPr>
        <p:spPr>
          <a:xfrm>
            <a:off x="234000" y="1339202"/>
            <a:ext cx="8460000" cy="923330"/>
          </a:xfrm>
          <a:prstGeom prst="rect">
            <a:avLst/>
          </a:prstGeom>
          <a:noFill/>
          <a:ln>
            <a:noFill/>
          </a:ln>
        </p:spPr>
        <p:txBody>
          <a:bodyPr wrap="square" rtlCol="0">
            <a:spAutoFit/>
          </a:bodyPr>
          <a:lstStyle/>
          <a:p>
            <a:pPr marL="0" indent="0" algn="just">
              <a:spcBef>
                <a:spcPts val="600"/>
              </a:spcBef>
              <a:buNone/>
            </a:pPr>
            <a:r>
              <a:rPr lang="it-IT" sz="1800" b="1" dirty="0" err="1">
                <a:solidFill>
                  <a:srgbClr val="00A197"/>
                </a:solidFill>
              </a:rPr>
              <a:t>UniGens</a:t>
            </a:r>
            <a:r>
              <a:rPr lang="it-IT" sz="1800" dirty="0">
                <a:cs typeface="Calibri" panose="020F0502020204030204" pitchFamily="34" charset="0"/>
              </a:rPr>
              <a:t> si </a:t>
            </a:r>
            <a:r>
              <a:rPr lang="it-IT" sz="1800" b="1" dirty="0">
                <a:solidFill>
                  <a:srgbClr val="00A197"/>
                </a:solidFill>
                <a:cs typeface="Calibri" panose="020F0502020204030204" pitchFamily="34" charset="0"/>
              </a:rPr>
              <a:t>distingue</a:t>
            </a:r>
            <a:r>
              <a:rPr lang="it-IT" sz="1800" dirty="0">
                <a:cs typeface="Calibri" panose="020F0502020204030204" pitchFamily="34" charset="0"/>
              </a:rPr>
              <a:t> tra le agenzie che forniscono educazione finanziaria, oltre che per la </a:t>
            </a:r>
            <a:r>
              <a:rPr lang="it-IT" sz="1800" b="1" dirty="0">
                <a:solidFill>
                  <a:srgbClr val="00A197"/>
                </a:solidFill>
                <a:cs typeface="Calibri" panose="020F0502020204030204" pitchFamily="34" charset="0"/>
              </a:rPr>
              <a:t>competenza</a:t>
            </a:r>
            <a:r>
              <a:rPr lang="it-IT" sz="1800" dirty="0">
                <a:cs typeface="Calibri" panose="020F0502020204030204" pitchFamily="34" charset="0"/>
              </a:rPr>
              <a:t> </a:t>
            </a:r>
            <a:r>
              <a:rPr lang="it-IT" sz="1800" b="1" dirty="0">
                <a:solidFill>
                  <a:srgbClr val="00A197"/>
                </a:solidFill>
                <a:cs typeface="Calibri" panose="020F0502020204030204" pitchFamily="34" charset="0"/>
              </a:rPr>
              <a:t>acquisita</a:t>
            </a:r>
            <a:r>
              <a:rPr lang="it-IT" sz="1800" dirty="0">
                <a:cs typeface="Calibri" panose="020F0502020204030204" pitchFamily="34" charset="0"/>
              </a:rPr>
              <a:t> nell’ambito lavorativo bancario e tenuta </a:t>
            </a:r>
            <a:r>
              <a:rPr lang="it-IT" sz="1800" b="1" dirty="0">
                <a:solidFill>
                  <a:srgbClr val="00A197"/>
                </a:solidFill>
                <a:cs typeface="Calibri" panose="020F0502020204030204" pitchFamily="34" charset="0"/>
              </a:rPr>
              <a:t>aggiornata</a:t>
            </a:r>
            <a:r>
              <a:rPr lang="it-IT" sz="1800" dirty="0">
                <a:cs typeface="Calibri" panose="020F0502020204030204" pitchFamily="34" charset="0"/>
              </a:rPr>
              <a:t> nel tempo, per:</a:t>
            </a:r>
          </a:p>
        </p:txBody>
      </p:sp>
      <p:sp>
        <p:nvSpPr>
          <p:cNvPr id="6" name="Titolo 5"/>
          <p:cNvSpPr>
            <a:spLocks noGrp="1"/>
          </p:cNvSpPr>
          <p:nvPr>
            <p:ph type="title"/>
          </p:nvPr>
        </p:nvSpPr>
        <p:spPr>
          <a:xfrm>
            <a:off x="234000" y="475205"/>
            <a:ext cx="8690400" cy="306367"/>
          </a:xfrm>
        </p:spPr>
        <p:txBody>
          <a:bodyPr anchor="t" anchorCtr="0">
            <a:noAutofit/>
          </a:bodyPr>
          <a:lstStyle/>
          <a:p>
            <a:r>
              <a:rPr lang="it-IT" sz="2800" spc="-1" dirty="0">
                <a:latin typeface="+mn-lt"/>
              </a:rPr>
              <a:t>Chi è </a:t>
            </a:r>
            <a:r>
              <a:rPr lang="it-IT" sz="2800" spc="-1" dirty="0" err="1">
                <a:latin typeface="+mn-lt"/>
              </a:rPr>
              <a:t>UniGens</a:t>
            </a:r>
            <a:endParaRPr lang="it-IT" sz="2800" spc="-1" dirty="0">
              <a:latin typeface="+mn-lt"/>
            </a:endParaRPr>
          </a:p>
        </p:txBody>
      </p:sp>
      <p:sp>
        <p:nvSpPr>
          <p:cNvPr id="10" name="Segnaposto numero diapositiva 9">
            <a:extLst>
              <a:ext uri="{FF2B5EF4-FFF2-40B4-BE49-F238E27FC236}">
                <a16:creationId xmlns:a16="http://schemas.microsoft.com/office/drawing/2014/main" id="{99D88ED3-DEAB-4E72-8EF0-4EE1661A0200}"/>
              </a:ext>
            </a:extLst>
          </p:cNvPr>
          <p:cNvSpPr>
            <a:spLocks noGrp="1"/>
          </p:cNvSpPr>
          <p:nvPr>
            <p:ph type="sldNum" sz="quarter" idx="4294967295"/>
          </p:nvPr>
        </p:nvSpPr>
        <p:spPr>
          <a:xfrm>
            <a:off x="7086600" y="6356350"/>
            <a:ext cx="2057400" cy="365125"/>
          </a:xfrm>
        </p:spPr>
        <p:txBody>
          <a:bodyPr/>
          <a:lstStyle/>
          <a:p>
            <a:pPr>
              <a:defRPr/>
            </a:pPr>
            <a:r>
              <a:rPr lang="en-GB" noProof="1"/>
              <a:t> </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8" y="6498000"/>
            <a:ext cx="1108567" cy="162000"/>
          </a:xfrm>
          <a:prstGeom prst="rect">
            <a:avLst/>
          </a:prstGeom>
        </p:spPr>
      </p:pic>
      <p:sp>
        <p:nvSpPr>
          <p:cNvPr id="9" name="Segnaposto contenuto 6">
            <a:extLst>
              <a:ext uri="{FF2B5EF4-FFF2-40B4-BE49-F238E27FC236}">
                <a16:creationId xmlns:a16="http://schemas.microsoft.com/office/drawing/2014/main" id="{02375344-194A-4B09-AFF7-F229F98FD99C}"/>
              </a:ext>
            </a:extLst>
          </p:cNvPr>
          <p:cNvSpPr txBox="1">
            <a:spLocks/>
          </p:cNvSpPr>
          <p:nvPr/>
        </p:nvSpPr>
        <p:spPr>
          <a:xfrm>
            <a:off x="234000" y="2302535"/>
            <a:ext cx="6166800" cy="3216265"/>
          </a:xfrm>
          <a:prstGeom prst="rect">
            <a:avLst/>
          </a:prstGeom>
          <a:noFill/>
          <a:ln>
            <a:noFill/>
          </a:ln>
        </p:spPr>
        <p:txBody>
          <a:bodyPr vert="horz" wrap="square" lIns="91440" tIns="45720" rIns="91440" bIns="45720" rtlCol="0">
            <a:spAutoFit/>
          </a:bodyPr>
          <a:lstStyle>
            <a:lvl1pPr marL="176197" marR="0" indent="-176197" algn="l" defTabSz="457156" rtl="0" eaLnBrk="1" fontAlgn="auto" latinLnBrk="0" hangingPunct="1">
              <a:lnSpc>
                <a:spcPct val="100000"/>
              </a:lnSpc>
              <a:spcBef>
                <a:spcPct val="20000"/>
              </a:spcBef>
              <a:spcAft>
                <a:spcPts val="0"/>
              </a:spcAft>
              <a:buClr>
                <a:srgbClr val="E1061C"/>
              </a:buClr>
              <a:buSzTx/>
              <a:buFont typeface="Arial"/>
              <a:buChar char="•"/>
              <a:tabLst/>
              <a:defRPr sz="2800" kern="1200">
                <a:solidFill>
                  <a:schemeClr val="tx1"/>
                </a:solidFill>
                <a:latin typeface="+mn-lt"/>
                <a:ea typeface="+mn-ea"/>
                <a:cs typeface="+mn-cs"/>
              </a:defRPr>
            </a:lvl1pPr>
            <a:lvl2pPr marL="626999" marR="0" indent="-169846" algn="l" defTabSz="457156" rtl="0" eaLnBrk="1" fontAlgn="auto" latinLnBrk="0" hangingPunct="1">
              <a:lnSpc>
                <a:spcPct val="100000"/>
              </a:lnSpc>
              <a:spcBef>
                <a:spcPct val="20000"/>
              </a:spcBef>
              <a:spcAft>
                <a:spcPts val="0"/>
              </a:spcAft>
              <a:buClr>
                <a:srgbClr val="E1061C"/>
              </a:buClr>
              <a:buSzTx/>
              <a:buFont typeface="Arial"/>
              <a:buChar char="•"/>
              <a:tabLst/>
              <a:defRPr sz="2400" kern="1200">
                <a:solidFill>
                  <a:schemeClr val="tx1"/>
                </a:solidFill>
                <a:latin typeface="+mn-lt"/>
                <a:ea typeface="+mn-ea"/>
                <a:cs typeface="+mn-cs"/>
              </a:defRPr>
            </a:lvl2pPr>
            <a:lvl3pPr marL="1079393" marR="0" indent="-165084" algn="l" defTabSz="457156" rtl="0" eaLnBrk="1" fontAlgn="auto" latinLnBrk="0" hangingPunct="1">
              <a:lnSpc>
                <a:spcPct val="100000"/>
              </a:lnSpc>
              <a:spcBef>
                <a:spcPct val="20000"/>
              </a:spcBef>
              <a:spcAft>
                <a:spcPts val="0"/>
              </a:spcAft>
              <a:buClr>
                <a:srgbClr val="E1061C"/>
              </a:buClr>
              <a:buSzTx/>
              <a:buFont typeface="Arial"/>
              <a:buChar char="•"/>
              <a:tabLst/>
              <a:defRPr sz="2000" kern="1200">
                <a:solidFill>
                  <a:schemeClr val="tx1"/>
                </a:solidFill>
                <a:latin typeface="+mn-lt"/>
                <a:ea typeface="+mn-ea"/>
                <a:cs typeface="+mn-cs"/>
              </a:defRPr>
            </a:lvl3pPr>
            <a:lvl4pPr marL="1522261" marR="0" indent="-150800"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4pPr>
            <a:lvl5pPr marL="1973066" marR="0" indent="-144448" algn="l" defTabSz="457156" rtl="0" eaLnBrk="1" fontAlgn="auto" latinLnBrk="0" hangingPunct="1">
              <a:lnSpc>
                <a:spcPct val="100000"/>
              </a:lnSpc>
              <a:spcBef>
                <a:spcPct val="20000"/>
              </a:spcBef>
              <a:spcAft>
                <a:spcPts val="0"/>
              </a:spcAft>
              <a:buClr>
                <a:srgbClr val="E1061C"/>
              </a:buClr>
              <a:buSzTx/>
              <a:buFont typeface="Arial"/>
              <a:buChar char="•"/>
              <a:tabLst/>
              <a:defRPr sz="1800" kern="1200">
                <a:solidFill>
                  <a:schemeClr val="tx1"/>
                </a:solidFill>
                <a:latin typeface="+mn-lt"/>
                <a:ea typeface="+mn-ea"/>
                <a:cs typeface="+mn-cs"/>
              </a:defRPr>
            </a:lvl5pPr>
            <a:lvl6pPr marL="2514411"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9" indent="-228584"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La capacità di </a:t>
            </a:r>
            <a:r>
              <a:rPr lang="it-IT" sz="1800" b="1" dirty="0">
                <a:solidFill>
                  <a:srgbClr val="00A197"/>
                </a:solidFill>
                <a:cs typeface="Calibri" panose="020F0502020204030204" pitchFamily="34" charset="0"/>
              </a:rPr>
              <a:t>presentare</a:t>
            </a:r>
            <a:r>
              <a:rPr lang="it-IT" sz="1800" dirty="0">
                <a:cs typeface="Calibri" panose="020F0502020204030204" pitchFamily="34" charset="0"/>
              </a:rPr>
              <a:t> e </a:t>
            </a:r>
            <a:r>
              <a:rPr lang="it-IT" sz="1800" b="1" dirty="0">
                <a:solidFill>
                  <a:srgbClr val="00A197"/>
                </a:solidFill>
                <a:cs typeface="Calibri" panose="020F0502020204030204" pitchFamily="34" charset="0"/>
              </a:rPr>
              <a:t>condividere</a:t>
            </a:r>
            <a:r>
              <a:rPr lang="it-IT" sz="1800" dirty="0">
                <a:cs typeface="Calibri" panose="020F0502020204030204" pitchFamily="34" charset="0"/>
              </a:rPr>
              <a:t> un </a:t>
            </a:r>
            <a:r>
              <a:rPr lang="it-IT" sz="1800" b="1" dirty="0">
                <a:solidFill>
                  <a:srgbClr val="00A197"/>
                </a:solidFill>
                <a:cs typeface="Calibri" panose="020F0502020204030204" pitchFamily="34" charset="0"/>
              </a:rPr>
              <a:t>patrimonio</a:t>
            </a:r>
            <a:r>
              <a:rPr lang="it-IT" sz="1800" dirty="0">
                <a:cs typeface="Calibri" panose="020F0502020204030204" pitchFamily="34" charset="0"/>
              </a:rPr>
              <a:t> di </a:t>
            </a:r>
            <a:r>
              <a:rPr lang="it-IT" sz="1800" b="1" dirty="0">
                <a:solidFill>
                  <a:srgbClr val="00A197"/>
                </a:solidFill>
                <a:cs typeface="Calibri" panose="020F0502020204030204" pitchFamily="34" charset="0"/>
              </a:rPr>
              <a:t>competenze</a:t>
            </a:r>
            <a:r>
              <a:rPr lang="it-IT" sz="1800" dirty="0">
                <a:cs typeface="Calibri" panose="020F0502020204030204" pitchFamily="34" charset="0"/>
              </a:rPr>
              <a:t> sempre </a:t>
            </a:r>
            <a:r>
              <a:rPr lang="it-IT" sz="1800" b="1" dirty="0">
                <a:solidFill>
                  <a:srgbClr val="00A197"/>
                </a:solidFill>
                <a:cs typeface="Calibri" panose="020F0502020204030204" pitchFamily="34" charset="0"/>
              </a:rPr>
              <a:t>contestualizzate</a:t>
            </a:r>
            <a:r>
              <a:rPr lang="it-IT" sz="1800" dirty="0">
                <a:cs typeface="Calibri" panose="020F0502020204030204" pitchFamily="34" charset="0"/>
              </a:rPr>
              <a:t> anche con </a:t>
            </a:r>
            <a:r>
              <a:rPr lang="it-IT" sz="1800" b="1" dirty="0">
                <a:solidFill>
                  <a:srgbClr val="00A197"/>
                </a:solidFill>
                <a:cs typeface="Calibri" panose="020F0502020204030204" pitchFamily="34" charset="0"/>
              </a:rPr>
              <a:t>esempi</a:t>
            </a:r>
            <a:r>
              <a:rPr lang="it-IT" sz="1800" dirty="0">
                <a:cs typeface="Calibri" panose="020F0502020204030204" pitchFamily="34" charset="0"/>
              </a:rPr>
              <a:t> </a:t>
            </a:r>
            <a:r>
              <a:rPr lang="it-IT" sz="1800" b="1" dirty="0">
                <a:solidFill>
                  <a:srgbClr val="00A197"/>
                </a:solidFill>
                <a:cs typeface="Calibri" panose="020F0502020204030204" pitchFamily="34" charset="0"/>
              </a:rPr>
              <a:t>concreti</a:t>
            </a:r>
            <a:r>
              <a:rPr lang="it-IT" sz="1800" dirty="0">
                <a:cs typeface="Calibri" panose="020F0502020204030204" pitchFamily="34" charset="0"/>
              </a:rPr>
              <a:t> frutto </a:t>
            </a:r>
            <a:r>
              <a:rPr lang="it-IT" sz="1800" b="1" dirty="0">
                <a:solidFill>
                  <a:srgbClr val="00A197"/>
                </a:solidFill>
                <a:cs typeface="Calibri" panose="020F0502020204030204" pitchFamily="34" charset="0"/>
              </a:rPr>
              <a:t>dell’esperienza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professionale</a:t>
            </a:r>
            <a:r>
              <a:rPr lang="it-IT" sz="1800" dirty="0">
                <a:cs typeface="Calibri" panose="020F0502020204030204" pitchFamily="34" charset="0"/>
              </a:rPr>
              <a:t> e </a:t>
            </a:r>
            <a:r>
              <a:rPr lang="it-IT" sz="1800" b="1" dirty="0">
                <a:solidFill>
                  <a:srgbClr val="00A197"/>
                </a:solidFill>
                <a:cs typeface="Calibri" panose="020F0502020204030204" pitchFamily="34" charset="0"/>
              </a:rPr>
              <a:t>personale</a:t>
            </a:r>
            <a:r>
              <a:rPr lang="it-IT" sz="1800" dirty="0">
                <a:cs typeface="Calibri" panose="020F0502020204030204" pitchFamily="34" charset="0"/>
              </a:rPr>
              <a:t> maturata</a:t>
            </a:r>
          </a:p>
          <a:p>
            <a:pPr marL="539711" indent="-539711" algn="just">
              <a:spcBef>
                <a:spcPts val="600"/>
              </a:spcBef>
              <a:buClr>
                <a:srgbClr val="00A197"/>
              </a:buClr>
              <a:buFont typeface="Wingdings" panose="05000000000000000000" pitchFamily="2" charset="2"/>
              <a:buChar char="ü"/>
            </a:pPr>
            <a:r>
              <a:rPr lang="it-IT" sz="1800" dirty="0">
                <a:cs typeface="Calibri" panose="020F0502020204030204" pitchFamily="34" charset="0"/>
              </a:rPr>
              <a:t>Il dare </a:t>
            </a:r>
            <a:r>
              <a:rPr lang="it-IT" sz="1800" b="1" dirty="0">
                <a:solidFill>
                  <a:srgbClr val="00A197"/>
                </a:solidFill>
                <a:cs typeface="Calibri" panose="020F0502020204030204" pitchFamily="34" charset="0"/>
              </a:rPr>
              <a:t>continuità</a:t>
            </a:r>
            <a:r>
              <a:rPr lang="it-IT" sz="1800" dirty="0">
                <a:cs typeface="Calibri" panose="020F0502020204030204" pitchFamily="34" charset="0"/>
              </a:rPr>
              <a:t> </a:t>
            </a:r>
            <a:r>
              <a:rPr lang="it-IT" sz="1800" b="1" dirty="0">
                <a:solidFill>
                  <a:srgbClr val="00A197"/>
                </a:solidFill>
                <a:cs typeface="Calibri" panose="020F0502020204030204" pitchFamily="34" charset="0"/>
              </a:rPr>
              <a:t>all’esperienza</a:t>
            </a:r>
            <a:r>
              <a:rPr lang="it-IT" sz="1800" dirty="0">
                <a:cs typeface="Calibri" panose="020F0502020204030204" pitchFamily="34" charset="0"/>
              </a:rPr>
              <a:t> </a:t>
            </a:r>
            <a:r>
              <a:rPr lang="it-IT" sz="1800" b="1" dirty="0">
                <a:solidFill>
                  <a:srgbClr val="00A197"/>
                </a:solidFill>
                <a:cs typeface="Calibri" panose="020F0502020204030204" pitchFamily="34" charset="0"/>
              </a:rPr>
              <a:t>formativa</a:t>
            </a:r>
            <a:r>
              <a:rPr lang="it-IT" sz="1800" dirty="0">
                <a:cs typeface="Calibri" panose="020F0502020204030204" pitchFamily="34" charset="0"/>
              </a:rPr>
              <a:t> con attività di </a:t>
            </a:r>
            <a:r>
              <a:rPr lang="it-IT" sz="1800" b="1" dirty="0">
                <a:solidFill>
                  <a:srgbClr val="00A197"/>
                </a:solidFill>
                <a:cs typeface="Calibri" panose="020F0502020204030204" pitchFamily="34" charset="0"/>
              </a:rPr>
              <a:t>accompagnamento</a:t>
            </a:r>
            <a:r>
              <a:rPr lang="it-IT" sz="1800" dirty="0">
                <a:cs typeface="Calibri" panose="020F0502020204030204" pitchFamily="34" charset="0"/>
              </a:rPr>
              <a:t> che aiutano il beneficiario della formazione a </a:t>
            </a:r>
            <a:r>
              <a:rPr lang="it-IT" sz="1800" b="1" dirty="0">
                <a:solidFill>
                  <a:srgbClr val="00A197"/>
                </a:solidFill>
                <a:cs typeface="Calibri" panose="020F0502020204030204" pitchFamily="34" charset="0"/>
              </a:rPr>
              <a:t>mettere</a:t>
            </a:r>
            <a:r>
              <a:rPr lang="it-IT" sz="1800" dirty="0">
                <a:cs typeface="Calibri" panose="020F0502020204030204" pitchFamily="34" charset="0"/>
              </a:rPr>
              <a:t> in </a:t>
            </a:r>
            <a:r>
              <a:rPr lang="it-IT" sz="1800" b="1" dirty="0">
                <a:solidFill>
                  <a:srgbClr val="00A197"/>
                </a:solidFill>
                <a:cs typeface="Calibri" panose="020F0502020204030204" pitchFamily="34" charset="0"/>
              </a:rPr>
              <a:t>pratica</a:t>
            </a:r>
            <a:r>
              <a:rPr lang="it-IT" sz="1800" dirty="0">
                <a:cs typeface="Calibri" panose="020F0502020204030204" pitchFamily="34" charset="0"/>
              </a:rPr>
              <a:t> quanto </a:t>
            </a:r>
            <a:r>
              <a:rPr lang="it-IT" sz="1800" b="1" dirty="0">
                <a:solidFill>
                  <a:srgbClr val="00A197"/>
                </a:solidFill>
                <a:cs typeface="Calibri" panose="020F0502020204030204" pitchFamily="34" charset="0"/>
              </a:rPr>
              <a:t>appreso</a:t>
            </a:r>
            <a:r>
              <a:rPr lang="it-IT" sz="1800" dirty="0">
                <a:cs typeface="Calibri" panose="020F0502020204030204" pitchFamily="34" charset="0"/>
              </a:rPr>
              <a:t> </a:t>
            </a:r>
            <a:r>
              <a:rPr lang="it-IT" sz="1800" i="1" dirty="0">
                <a:latin typeface="Calibri" panose="020F0502020204030204" pitchFamily="34" charset="0"/>
                <a:cs typeface="Calibri" panose="020F0502020204030204" pitchFamily="34" charset="0"/>
              </a:rPr>
              <a:t>“</a:t>
            </a:r>
            <a:r>
              <a:rPr lang="it-IT" sz="1800" dirty="0">
                <a:cs typeface="Calibri" panose="020F0502020204030204" pitchFamily="34" charset="0"/>
              </a:rPr>
              <a:t>in aula</a:t>
            </a:r>
            <a:r>
              <a:rPr lang="it-IT" sz="1800" i="1" dirty="0">
                <a:latin typeface="Calibri" panose="020F0502020204030204" pitchFamily="34" charset="0"/>
                <a:cs typeface="Calibri" panose="020F0502020204030204" pitchFamily="34" charset="0"/>
              </a:rPr>
              <a:t>“</a:t>
            </a:r>
            <a:r>
              <a:rPr lang="it-IT" sz="1800" dirty="0">
                <a:cs typeface="Calibri" panose="020F0502020204030204" pitchFamily="34" charset="0"/>
              </a:rPr>
              <a:t>. Questo si concretizza ad </a:t>
            </a:r>
            <a:r>
              <a:rPr lang="it-IT" sz="1800" b="1" dirty="0">
                <a:solidFill>
                  <a:srgbClr val="00A197"/>
                </a:solidFill>
                <a:cs typeface="Calibri" panose="020F0502020204030204" pitchFamily="34" charset="0"/>
              </a:rPr>
              <a:t>esempio</a:t>
            </a:r>
            <a:r>
              <a:rPr lang="it-IT" sz="1800" dirty="0">
                <a:cs typeface="Calibri" panose="020F0502020204030204" pitchFamily="34" charset="0"/>
              </a:rPr>
              <a:t> con </a:t>
            </a:r>
            <a:r>
              <a:rPr lang="it-IT" sz="1800" b="1" dirty="0">
                <a:solidFill>
                  <a:srgbClr val="00A197"/>
                </a:solidFill>
                <a:cs typeface="Calibri" panose="020F0502020204030204" pitchFamily="34" charset="0"/>
              </a:rPr>
              <a:t>l’accompagnamento</a:t>
            </a:r>
            <a:r>
              <a:rPr lang="it-IT" sz="1800" dirty="0">
                <a:cs typeface="Calibri" panose="020F0502020204030204" pitchFamily="34" charset="0"/>
              </a:rPr>
              <a:t> del </a:t>
            </a:r>
            <a:r>
              <a:rPr lang="it-IT" sz="1800" b="1" dirty="0">
                <a:solidFill>
                  <a:srgbClr val="00A197"/>
                </a:solidFill>
                <a:cs typeface="Calibri" panose="020F0502020204030204" pitchFamily="34" charset="0"/>
              </a:rPr>
              <a:t>neo</a:t>
            </a:r>
            <a:r>
              <a:rPr lang="it-IT" sz="1800" dirty="0">
                <a:cs typeface="Calibri" panose="020F0502020204030204" pitchFamily="34" charset="0"/>
              </a:rPr>
              <a:t> </a:t>
            </a:r>
            <a:r>
              <a:rPr lang="it-IT" sz="1800" b="1" dirty="0">
                <a:solidFill>
                  <a:srgbClr val="00A197"/>
                </a:solidFill>
                <a:cs typeface="Calibri" panose="020F0502020204030204" pitchFamily="34" charset="0"/>
              </a:rPr>
              <a:t>imprenditore</a:t>
            </a:r>
            <a:r>
              <a:rPr lang="it-IT" sz="1800" dirty="0">
                <a:cs typeface="Calibri" panose="020F0502020204030204" pitchFamily="34" charset="0"/>
              </a:rPr>
              <a:t> che ha ricevuto un </a:t>
            </a:r>
            <a:r>
              <a:rPr lang="it-IT" sz="1800" b="1" dirty="0">
                <a:solidFill>
                  <a:srgbClr val="00A197"/>
                </a:solidFill>
                <a:cs typeface="Calibri" panose="020F0502020204030204" pitchFamily="34" charset="0"/>
              </a:rPr>
              <a:t>finanziamento</a:t>
            </a:r>
            <a:r>
              <a:rPr lang="it-IT" sz="1800" dirty="0">
                <a:cs typeface="Calibri" panose="020F0502020204030204" pitchFamily="34" charset="0"/>
              </a:rPr>
              <a:t> di </a:t>
            </a:r>
            <a:r>
              <a:rPr lang="it-IT" sz="1800" b="1" dirty="0">
                <a:solidFill>
                  <a:srgbClr val="00A197"/>
                </a:solidFill>
                <a:cs typeface="Calibri" panose="020F0502020204030204" pitchFamily="34" charset="0"/>
              </a:rPr>
              <a:t>microcredito</a:t>
            </a:r>
            <a:r>
              <a:rPr lang="it-IT" sz="1800" dirty="0">
                <a:cs typeface="Calibri" panose="020F0502020204030204" pitchFamily="34" charset="0"/>
              </a:rPr>
              <a:t> e che viene </a:t>
            </a:r>
            <a:r>
              <a:rPr lang="it-IT" sz="1800" b="1" dirty="0">
                <a:solidFill>
                  <a:srgbClr val="00A197"/>
                </a:solidFill>
                <a:cs typeface="Calibri" panose="020F0502020204030204" pitchFamily="34" charset="0"/>
              </a:rPr>
              <a:t>aiutato</a:t>
            </a:r>
            <a:r>
              <a:rPr lang="it-IT" sz="1800" dirty="0">
                <a:cs typeface="Calibri" panose="020F0502020204030204" pitchFamily="34" charset="0"/>
              </a:rPr>
              <a:t> nella fase di </a:t>
            </a:r>
            <a:r>
              <a:rPr lang="it-IT" sz="1800" b="1" dirty="0">
                <a:solidFill>
                  <a:srgbClr val="00A197"/>
                </a:solidFill>
                <a:cs typeface="Calibri" panose="020F0502020204030204" pitchFamily="34" charset="0"/>
              </a:rPr>
              <a:t>avvio</a:t>
            </a:r>
            <a:r>
              <a:rPr lang="it-IT" sz="1800" dirty="0">
                <a:cs typeface="Calibri" panose="020F0502020204030204" pitchFamily="34" charset="0"/>
              </a:rPr>
              <a:t> </a:t>
            </a:r>
            <a:r>
              <a:rPr lang="it-IT" sz="1800" b="1" dirty="0">
                <a:solidFill>
                  <a:srgbClr val="00A197"/>
                </a:solidFill>
                <a:cs typeface="Calibri" panose="020F0502020204030204" pitchFamily="34" charset="0"/>
              </a:rPr>
              <a:t>dell’impresa</a:t>
            </a:r>
            <a:endParaRPr lang="it-IT" sz="1800" dirty="0">
              <a:latin typeface="Calibri" panose="020F0502020204030204" pitchFamily="34" charset="0"/>
              <a:cs typeface="Calibri" panose="020F0502020204030204" pitchFamily="34" charset="0"/>
            </a:endParaRPr>
          </a:p>
        </p:txBody>
      </p:sp>
      <p:pic>
        <p:nvPicPr>
          <p:cNvPr id="4" name="Immagine 3">
            <a:extLst>
              <a:ext uri="{FF2B5EF4-FFF2-40B4-BE49-F238E27FC236}">
                <a16:creationId xmlns:a16="http://schemas.microsoft.com/office/drawing/2014/main" id="{7D03E0C0-E47A-491D-8A28-0848B159A18C}"/>
              </a:ext>
            </a:extLst>
          </p:cNvPr>
          <p:cNvPicPr>
            <a:picLocks noChangeAspect="1"/>
          </p:cNvPicPr>
          <p:nvPr/>
        </p:nvPicPr>
        <p:blipFill>
          <a:blip r:embed="rId4"/>
          <a:stretch>
            <a:fillRect/>
          </a:stretch>
        </p:blipFill>
        <p:spPr>
          <a:xfrm>
            <a:off x="6790579" y="2399661"/>
            <a:ext cx="1753814" cy="1029341"/>
          </a:xfrm>
          <a:prstGeom prst="rect">
            <a:avLst/>
          </a:prstGeom>
        </p:spPr>
      </p:pic>
      <p:pic>
        <p:nvPicPr>
          <p:cNvPr id="5" name="Immagine 4">
            <a:extLst>
              <a:ext uri="{FF2B5EF4-FFF2-40B4-BE49-F238E27FC236}">
                <a16:creationId xmlns:a16="http://schemas.microsoft.com/office/drawing/2014/main" id="{B1F6DF29-B1D3-4255-9111-2054C2248F19}"/>
              </a:ext>
            </a:extLst>
          </p:cNvPr>
          <p:cNvPicPr>
            <a:picLocks noChangeAspect="1"/>
          </p:cNvPicPr>
          <p:nvPr/>
        </p:nvPicPr>
        <p:blipFill>
          <a:blip r:embed="rId5"/>
          <a:stretch>
            <a:fillRect/>
          </a:stretch>
        </p:blipFill>
        <p:spPr>
          <a:xfrm>
            <a:off x="6790579" y="3733675"/>
            <a:ext cx="1753814" cy="1483746"/>
          </a:xfrm>
          <a:prstGeom prst="rect">
            <a:avLst/>
          </a:prstGeom>
        </p:spPr>
      </p:pic>
      <p:sp>
        <p:nvSpPr>
          <p:cNvPr id="11" name="CasellaDiTesto 10">
            <a:extLst>
              <a:ext uri="{FF2B5EF4-FFF2-40B4-BE49-F238E27FC236}">
                <a16:creationId xmlns:a16="http://schemas.microsoft.com/office/drawing/2014/main" id="{5C853C4D-1A89-4682-AE37-0269B8A85745}"/>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221017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0776FE-9FCA-4B44-9ACB-01B50F94DDF0}"/>
              </a:ext>
            </a:extLst>
          </p:cNvPr>
          <p:cNvPicPr>
            <a:picLocks noChangeAspect="1"/>
          </p:cNvPicPr>
          <p:nvPr/>
        </p:nvPicPr>
        <p:blipFill rotWithShape="1">
          <a:blip r:embed="rId3">
            <a:extLst>
              <a:ext uri="{28A0092B-C50C-407E-A947-70E740481C1C}">
                <a14:useLocalDpi xmlns:a14="http://schemas.microsoft.com/office/drawing/2010/main" val="0"/>
              </a:ext>
            </a:extLst>
          </a:blip>
          <a:srcRect r="32703"/>
          <a:stretch/>
        </p:blipFill>
        <p:spPr>
          <a:xfrm>
            <a:off x="0" y="0"/>
            <a:ext cx="9144000" cy="4284000"/>
          </a:xfrm>
          <a:prstGeom prst="rect">
            <a:avLst/>
          </a:prstGeom>
        </p:spPr>
      </p:pic>
      <p:sp>
        <p:nvSpPr>
          <p:cNvPr id="6" name="Title 5"/>
          <p:cNvSpPr>
            <a:spLocks noGrp="1"/>
          </p:cNvSpPr>
          <p:nvPr>
            <p:ph type="title"/>
          </p:nvPr>
        </p:nvSpPr>
        <p:spPr>
          <a:xfrm>
            <a:off x="1772118" y="1685272"/>
            <a:ext cx="5599764" cy="456728"/>
          </a:xfrm>
        </p:spPr>
        <p:txBody>
          <a:bodyPr/>
          <a:lstStyle/>
          <a:p>
            <a:r>
              <a:rPr lang="en-GB" sz="4400" i="1" dirty="0" err="1">
                <a:solidFill>
                  <a:schemeClr val="bg1"/>
                </a:solidFill>
                <a:latin typeface="Calibri" panose="020F0502020204030204" pitchFamily="34" charset="0"/>
                <a:cs typeface="Calibri" panose="020F0502020204030204" pitchFamily="34" charset="0"/>
              </a:rPr>
              <a:t>Grazie</a:t>
            </a:r>
            <a:r>
              <a:rPr lang="en-GB" sz="4400" i="1" dirty="0">
                <a:solidFill>
                  <a:schemeClr val="bg1"/>
                </a:solidFill>
                <a:latin typeface="Calibri" panose="020F0502020204030204" pitchFamily="34" charset="0"/>
                <a:cs typeface="Calibri" panose="020F0502020204030204" pitchFamily="34" charset="0"/>
              </a:rPr>
              <a:t> per </a:t>
            </a:r>
            <a:r>
              <a:rPr lang="en-GB" sz="4400" i="1" dirty="0" err="1">
                <a:solidFill>
                  <a:schemeClr val="bg1"/>
                </a:solidFill>
                <a:latin typeface="Calibri" panose="020F0502020204030204" pitchFamily="34" charset="0"/>
                <a:cs typeface="Calibri" panose="020F0502020204030204" pitchFamily="34" charset="0"/>
              </a:rPr>
              <a:t>l’attenzione</a:t>
            </a:r>
            <a:r>
              <a:rPr lang="en-GB" sz="4400" i="1" dirty="0">
                <a:solidFill>
                  <a:schemeClr val="bg1"/>
                </a:solidFill>
                <a:latin typeface="Calibri" panose="020F0502020204030204" pitchFamily="34" charset="0"/>
                <a:cs typeface="Calibri" panose="020F0502020204030204" pitchFamily="34" charset="0"/>
              </a:rPr>
              <a:t>!</a:t>
            </a:r>
            <a:endParaRPr lang="en-GB" sz="4400" i="1"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id="{D5B136DA-1214-4D0C-9AA2-485AC91CFB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2" y="6120000"/>
            <a:ext cx="2463481" cy="360000"/>
          </a:xfrm>
          <a:prstGeom prst="rect">
            <a:avLst/>
          </a:prstGeom>
        </p:spPr>
      </p:pic>
    </p:spTree>
    <p:extLst>
      <p:ext uri="{BB962C8B-B14F-4D97-AF65-F5344CB8AC3E}">
        <p14:creationId xmlns:p14="http://schemas.microsoft.com/office/powerpoint/2010/main" val="28322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txBox="1">
            <a:spLocks noGrp="1"/>
          </p:cNvSpPr>
          <p:nvPr>
            <p:ph sz="quarter" idx="15"/>
          </p:nvPr>
        </p:nvSpPr>
        <p:spPr>
          <a:xfrm>
            <a:off x="234000" y="1339204"/>
            <a:ext cx="8460000" cy="646331"/>
          </a:xfrm>
          <a:prstGeom prst="rect">
            <a:avLst/>
          </a:prstGeom>
          <a:noFill/>
          <a:ln>
            <a:noFill/>
          </a:ln>
        </p:spPr>
        <p:txBody>
          <a:bodyPr wrap="square" rtlCol="0">
            <a:spAutoFit/>
          </a:bodyPr>
          <a:lstStyle/>
          <a:p>
            <a:pPr marL="0" indent="0" algn="just">
              <a:spcBef>
                <a:spcPts val="600"/>
              </a:spcBef>
              <a:buNone/>
            </a:pPr>
            <a:r>
              <a:rPr lang="it-IT" sz="1800" dirty="0"/>
              <a:t>I </a:t>
            </a:r>
            <a:r>
              <a:rPr lang="it-IT" sz="1800" b="1" dirty="0">
                <a:solidFill>
                  <a:srgbClr val="00A197"/>
                </a:solidFill>
              </a:rPr>
              <a:t>principali</a:t>
            </a:r>
            <a:r>
              <a:rPr lang="it-IT" sz="1800" dirty="0"/>
              <a:t> </a:t>
            </a:r>
            <a:r>
              <a:rPr lang="it-IT" sz="1800" b="1" dirty="0">
                <a:solidFill>
                  <a:srgbClr val="00A197"/>
                </a:solidFill>
              </a:rPr>
              <a:t>partners</a:t>
            </a:r>
            <a:r>
              <a:rPr lang="it-IT" sz="1800" dirty="0"/>
              <a:t> di </a:t>
            </a:r>
            <a:r>
              <a:rPr lang="it-IT" sz="1800" b="1" dirty="0" err="1">
                <a:solidFill>
                  <a:srgbClr val="00A197"/>
                </a:solidFill>
              </a:rPr>
              <a:t>UniGens</a:t>
            </a:r>
            <a:r>
              <a:rPr lang="it-IT" sz="1800" dirty="0"/>
              <a:t>, beneficiari della nostra attività di </a:t>
            </a:r>
            <a:r>
              <a:rPr lang="it-IT" sz="1800" b="1" dirty="0">
                <a:solidFill>
                  <a:srgbClr val="00A197"/>
                </a:solidFill>
              </a:rPr>
              <a:t>volontariato</a:t>
            </a:r>
            <a:r>
              <a:rPr lang="it-IT" sz="1800" dirty="0"/>
              <a:t> di </a:t>
            </a:r>
            <a:r>
              <a:rPr lang="it-IT" sz="1800" b="1" dirty="0">
                <a:solidFill>
                  <a:srgbClr val="00A197"/>
                </a:solidFill>
              </a:rPr>
              <a:t>competenza</a:t>
            </a:r>
            <a:r>
              <a:rPr lang="it-IT" sz="1800" dirty="0"/>
              <a:t> sono:</a:t>
            </a:r>
            <a:endParaRPr lang="it-IT" sz="1800" dirty="0">
              <a:latin typeface="Calibri" panose="020F0502020204030204" pitchFamily="34" charset="0"/>
              <a:cs typeface="Calibri" panose="020F0502020204030204" pitchFamily="34" charset="0"/>
            </a:endParaRPr>
          </a:p>
        </p:txBody>
      </p:sp>
      <p:sp>
        <p:nvSpPr>
          <p:cNvPr id="6" name="Titolo 5"/>
          <p:cNvSpPr>
            <a:spLocks noGrp="1"/>
          </p:cNvSpPr>
          <p:nvPr>
            <p:ph type="title"/>
          </p:nvPr>
        </p:nvSpPr>
        <p:spPr>
          <a:xfrm>
            <a:off x="234000" y="475205"/>
            <a:ext cx="8690400" cy="306367"/>
          </a:xfrm>
        </p:spPr>
        <p:txBody>
          <a:bodyPr anchor="t" anchorCtr="0">
            <a:noAutofit/>
          </a:bodyPr>
          <a:lstStyle/>
          <a:p>
            <a:r>
              <a:rPr lang="it-IT" sz="2800" spc="-1" dirty="0">
                <a:latin typeface="+mn-lt"/>
              </a:rPr>
              <a:t>Chi è </a:t>
            </a:r>
            <a:r>
              <a:rPr lang="it-IT" sz="2800" spc="-1" dirty="0" err="1">
                <a:latin typeface="+mn-lt"/>
              </a:rPr>
              <a:t>UniGens</a:t>
            </a:r>
            <a:endParaRPr lang="it-IT" sz="2800" spc="-1" dirty="0">
              <a:latin typeface="+mn-lt"/>
            </a:endParaRPr>
          </a:p>
        </p:txBody>
      </p:sp>
      <p:sp>
        <p:nvSpPr>
          <p:cNvPr id="4" name="Segnaposto numero diapositiva 3">
            <a:extLst>
              <a:ext uri="{FF2B5EF4-FFF2-40B4-BE49-F238E27FC236}">
                <a16:creationId xmlns:a16="http://schemas.microsoft.com/office/drawing/2014/main" id="{C893BB09-73CB-40FB-A4B4-52228B50AC5F}"/>
              </a:ext>
            </a:extLst>
          </p:cNvPr>
          <p:cNvSpPr>
            <a:spLocks noGrp="1"/>
          </p:cNvSpPr>
          <p:nvPr>
            <p:ph type="sldNum" sz="quarter" idx="4294967295"/>
          </p:nvPr>
        </p:nvSpPr>
        <p:spPr>
          <a:xfrm>
            <a:off x="7086600" y="6356350"/>
            <a:ext cx="2057400" cy="365125"/>
          </a:xfrm>
        </p:spPr>
        <p:txBody>
          <a:bodyPr/>
          <a:lstStyle/>
          <a:p>
            <a:pPr>
              <a:defRPr/>
            </a:pPr>
            <a:r>
              <a:rPr lang="en-GB" noProof="1"/>
              <a:t> </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8" y="6498000"/>
            <a:ext cx="1108567" cy="162000"/>
          </a:xfrm>
          <a:prstGeom prst="rect">
            <a:avLst/>
          </a:prstGeom>
        </p:spPr>
      </p:pic>
      <p:pic>
        <p:nvPicPr>
          <p:cNvPr id="2050" name="Picture 2" descr="https://www.unigens.it/wp-content/uploads/2021/02/Partner_UniCredit.png">
            <a:extLst>
              <a:ext uri="{FF2B5EF4-FFF2-40B4-BE49-F238E27FC236}">
                <a16:creationId xmlns:a16="http://schemas.microsoft.com/office/drawing/2014/main" id="{D11B192D-B60C-473E-A7E4-7D7C89F16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98" t="37551" r="14659" b="41482"/>
          <a:stretch/>
        </p:blipFill>
        <p:spPr bwMode="auto">
          <a:xfrm>
            <a:off x="238434" y="2163654"/>
            <a:ext cx="1904113" cy="3994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unigens.it/wp-content/uploads/2021/03/Caritas-Roma_footer.png">
            <a:extLst>
              <a:ext uri="{FF2B5EF4-FFF2-40B4-BE49-F238E27FC236}">
                <a16:creationId xmlns:a16="http://schemas.microsoft.com/office/drawing/2014/main" id="{EC8933AD-9C36-4D37-ADAA-59840B105A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898" t="29047" r="15638" b="26911"/>
          <a:stretch/>
        </p:blipFill>
        <p:spPr bwMode="auto">
          <a:xfrm>
            <a:off x="3549793" y="1907795"/>
            <a:ext cx="1885678" cy="8390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unigens.it/wp-content/uploads/2021/03/Fondazione_Operti_285x200-1.png">
            <a:extLst>
              <a:ext uri="{FF2B5EF4-FFF2-40B4-BE49-F238E27FC236}">
                <a16:creationId xmlns:a16="http://schemas.microsoft.com/office/drawing/2014/main" id="{CCB662F8-0F5B-4457-86FD-6F354D35A0D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964" b="24459"/>
          <a:stretch/>
        </p:blipFill>
        <p:spPr bwMode="auto">
          <a:xfrm>
            <a:off x="4285075" y="5240766"/>
            <a:ext cx="1823083" cy="6342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unigens.it/wp-content/uploads/2021/03/Nova-School-1.jpg">
            <a:extLst>
              <a:ext uri="{FF2B5EF4-FFF2-40B4-BE49-F238E27FC236}">
                <a16:creationId xmlns:a16="http://schemas.microsoft.com/office/drawing/2014/main" id="{44625C52-7E94-474C-BAC6-83054E8F37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002" y="4880726"/>
            <a:ext cx="1729711" cy="885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unigens.it/wp-content/uploads/2021/03/SS.Mamilano_285x200.png">
            <a:extLst>
              <a:ext uri="{FF2B5EF4-FFF2-40B4-BE49-F238E27FC236}">
                <a16:creationId xmlns:a16="http://schemas.microsoft.com/office/drawing/2014/main" id="{45056066-CE9E-4C42-8769-09DD7188385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0776" b="34504"/>
          <a:stretch/>
        </p:blipFill>
        <p:spPr bwMode="auto">
          <a:xfrm>
            <a:off x="214160" y="4050790"/>
            <a:ext cx="2714625" cy="66142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unigens.it/wp-content/uploads/2021/05/LE-ONDE_logo_2018-1.jpg">
            <a:extLst>
              <a:ext uri="{FF2B5EF4-FFF2-40B4-BE49-F238E27FC236}">
                <a16:creationId xmlns:a16="http://schemas.microsoft.com/office/drawing/2014/main" id="{A3F34453-008E-4A74-9D39-BCEBE035E9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2089" y="4631052"/>
            <a:ext cx="1183720" cy="13651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www.unigens.it/wp-content/uploads/2021/09/ISF-logo.png">
            <a:extLst>
              <a:ext uri="{FF2B5EF4-FFF2-40B4-BE49-F238E27FC236}">
                <a16:creationId xmlns:a16="http://schemas.microsoft.com/office/drawing/2014/main" id="{7A528879-826B-4C82-88BB-175A1E1195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264" y="3014222"/>
            <a:ext cx="2165956" cy="63191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unigens.it/wp-content/uploads/2021/10/Partner_Cottino.png">
            <a:extLst>
              <a:ext uri="{FF2B5EF4-FFF2-40B4-BE49-F238E27FC236}">
                <a16:creationId xmlns:a16="http://schemas.microsoft.com/office/drawing/2014/main" id="{7815AA0D-34DC-4FAD-9ABD-EF1391B8B9F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0893" b="18620"/>
          <a:stretch/>
        </p:blipFill>
        <p:spPr bwMode="auto">
          <a:xfrm>
            <a:off x="4010019" y="3930899"/>
            <a:ext cx="2714625" cy="11522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www.unigens.it/wp-content/uploads/2021/10/Partner_Milano_altruista.png">
            <a:extLst>
              <a:ext uri="{FF2B5EF4-FFF2-40B4-BE49-F238E27FC236}">
                <a16:creationId xmlns:a16="http://schemas.microsoft.com/office/drawing/2014/main" id="{8EE3321E-03FE-4553-A988-26DC94E108D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66" t="5915" r="23651" b="9531"/>
          <a:stretch/>
        </p:blipFill>
        <p:spPr bwMode="auto">
          <a:xfrm>
            <a:off x="7790245" y="2472722"/>
            <a:ext cx="1163636" cy="12267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s://www.unigens.it/wp-content/uploads/2021/10/Partner_weworld.png">
            <a:extLst>
              <a:ext uri="{FF2B5EF4-FFF2-40B4-BE49-F238E27FC236}">
                <a16:creationId xmlns:a16="http://schemas.microsoft.com/office/drawing/2014/main" id="{9257F717-D470-4BAD-9B38-42D3A76412AB}"/>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0302" t="29066" r="20702" b="23654"/>
          <a:stretch/>
        </p:blipFill>
        <p:spPr bwMode="auto">
          <a:xfrm>
            <a:off x="3765811" y="3030212"/>
            <a:ext cx="1601521" cy="90068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unigens.it/wp-content/uploads/2021/11/Inventare-insieme.png">
            <a:extLst>
              <a:ext uri="{FF2B5EF4-FFF2-40B4-BE49-F238E27FC236}">
                <a16:creationId xmlns:a16="http://schemas.microsoft.com/office/drawing/2014/main" id="{5BF93428-8FC7-4B8C-82B6-829209CA6A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3223" y="5346731"/>
            <a:ext cx="1823083" cy="572209"/>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s://www.unigens.it/wp-content/uploads/2021/11/Torino-Social-Impact.png">
            <a:extLst>
              <a:ext uri="{FF2B5EF4-FFF2-40B4-BE49-F238E27FC236}">
                <a16:creationId xmlns:a16="http://schemas.microsoft.com/office/drawing/2014/main" id="{5DFBC1FE-2048-415F-844A-4D1E9B5D09A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6260" y="1938801"/>
            <a:ext cx="1589534" cy="84913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Fondazione Francesca Rava: al fianco dei bimbi in difficoltà">
            <a:extLst>
              <a:ext uri="{FF2B5EF4-FFF2-40B4-BE49-F238E27FC236}">
                <a16:creationId xmlns:a16="http://schemas.microsoft.com/office/drawing/2014/main" id="{3E1618CE-79F5-4136-9E32-7089ED50FAD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45595" y="2900851"/>
            <a:ext cx="1348623"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ENM Ente Nazionale Microcredito | Unione Artigiani Italiani">
            <a:extLst>
              <a:ext uri="{FF2B5EF4-FFF2-40B4-BE49-F238E27FC236}">
                <a16:creationId xmlns:a16="http://schemas.microsoft.com/office/drawing/2014/main" id="{D5E2EA4A-D5BD-4151-A07A-A99AA62FA8C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45880" y="4374002"/>
            <a:ext cx="2178520" cy="709154"/>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Dottrinasociale.it - La Società">
            <a:extLst>
              <a:ext uri="{FF2B5EF4-FFF2-40B4-BE49-F238E27FC236}">
                <a16:creationId xmlns:a16="http://schemas.microsoft.com/office/drawing/2014/main" id="{36CA4A6C-B0A4-4A32-9F0B-A7000E3BA9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3272" y="2985552"/>
            <a:ext cx="13525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Home Fondazione Alberto Sordi - Fondazione Alberto Sordi">
            <a:extLst>
              <a:ext uri="{FF2B5EF4-FFF2-40B4-BE49-F238E27FC236}">
                <a16:creationId xmlns:a16="http://schemas.microsoft.com/office/drawing/2014/main" id="{CB840BD1-8A49-4DB9-826B-9C2561B31FB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5266" y="1733827"/>
            <a:ext cx="2338755" cy="859650"/>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a:extLst>
              <a:ext uri="{FF2B5EF4-FFF2-40B4-BE49-F238E27FC236}">
                <a16:creationId xmlns:a16="http://schemas.microsoft.com/office/drawing/2014/main" id="{B905B490-33B0-4563-9498-628E8AA75CDD}"/>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263153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40E56C9-8B6E-4584-A04B-5B82CA931F75}"/>
              </a:ext>
            </a:extLst>
          </p:cNvPr>
          <p:cNvSpPr>
            <a:spLocks noGrp="1"/>
          </p:cNvSpPr>
          <p:nvPr>
            <p:ph sz="quarter" idx="15"/>
          </p:nvPr>
        </p:nvSpPr>
        <p:spPr/>
        <p:txBody>
          <a:bodyPr>
            <a:normAutofit fontScale="25000" lnSpcReduction="20000"/>
          </a:bodyPr>
          <a:lstStyle/>
          <a:p>
            <a:pPr marL="0" indent="0" algn="just">
              <a:spcBef>
                <a:spcPts val="0"/>
              </a:spcBef>
              <a:buNone/>
            </a:pPr>
            <a:r>
              <a:rPr lang="it-IT" sz="7200" i="1" dirty="0">
                <a:latin typeface="Calibri" panose="020F0502020204030204" pitchFamily="34" charset="0"/>
                <a:cs typeface="Calibri" panose="020F0502020204030204" pitchFamily="34" charset="0"/>
              </a:rPr>
              <a:t>“</a:t>
            </a:r>
            <a:r>
              <a:rPr lang="it-IT" sz="7200" i="1" dirty="0" err="1">
                <a:latin typeface="Calibri" panose="020F0502020204030204" pitchFamily="34" charset="0"/>
                <a:cs typeface="Calibri" panose="020F0502020204030204" pitchFamily="34" charset="0"/>
              </a:rPr>
              <a:t>ll</a:t>
            </a:r>
            <a:r>
              <a:rPr lang="it-IT" sz="7200" i="1" dirty="0">
                <a:latin typeface="Calibri" panose="020F0502020204030204" pitchFamily="34" charset="0"/>
                <a:cs typeface="Calibri" panose="020F0502020204030204" pitchFamily="34" charset="0"/>
              </a:rPr>
              <a:t> presente modulo formativo (di seguito “Modulo”) ha solo finalità didattiche. Le stime e le valutazioni contenute nel presente Modulo rappresentano l’opinione autonoma e indipendente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 Organizzazione di Volontariato (di seguito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e si basano su dati e informazioni tratte da fonti che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ritiene attendibili (che vengono specificamente citate), ma sulle quali non rilascia alcuna garanzia e non si assume alcuna responsabilità circa la loro completezza, correttezza e veridicità. I contenuti del Modulo sono offerti da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puramente a scopo didattico/informativo e non devono essere considerati in alcun modo sostitutivi di una eventuale specifica e personale consulenza rilasciata  da Istituti di  Credito direttamente al singolo interessato. Le informazioni e i dati forniti sono da considerarsi aggiornati alla data riportata nel Modulo.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si riserva il diritto di aggiornare/modificare i dati e le informazioni espresse nel Modulo in qualsiasi momento senza alcun preavviso.</a:t>
            </a:r>
          </a:p>
          <a:p>
            <a:pPr marL="0" indent="0" algn="just">
              <a:spcBef>
                <a:spcPts val="0"/>
              </a:spcBef>
              <a:buNone/>
            </a:pPr>
            <a:br>
              <a:rPr lang="it-IT" sz="7200" i="1" dirty="0">
                <a:latin typeface="Calibri" panose="020F0502020204030204" pitchFamily="34" charset="0"/>
                <a:cs typeface="Calibri" panose="020F0502020204030204" pitchFamily="34" charset="0"/>
              </a:rPr>
            </a:br>
            <a:r>
              <a:rPr lang="it-IT" sz="7200" i="1" dirty="0">
                <a:latin typeface="Calibri" panose="020F0502020204030204" pitchFamily="34" charset="0"/>
                <a:cs typeface="Calibri" panose="020F0502020204030204" pitchFamily="34" charset="0"/>
              </a:rPr>
              <a:t>I contenuti del Modulo - comprensivi di dati, notizie, informazioni, immagini, grafici, disegni, marchi e nomi a dominio - sono di proprietà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se non diversamente indicato, coperti da copyright e dalla normativa in materia di proprietà industriale. Non è concessa alcuna licenza né diritto d'uso e pertanto non è consentito riprodurne i contenuti, in tutto o in parte, su alcun supporto, copiarli, pubblicarli e utilizzarli a scopo commerciale senza preventiva autorizzazione scritta di </a:t>
            </a:r>
            <a:r>
              <a:rPr lang="it-IT" sz="7200" i="1" dirty="0" err="1">
                <a:latin typeface="Calibri" panose="020F0502020204030204" pitchFamily="34" charset="0"/>
                <a:cs typeface="Calibri" panose="020F0502020204030204" pitchFamily="34" charset="0"/>
              </a:rPr>
              <a:t>UniGens</a:t>
            </a:r>
            <a:r>
              <a:rPr lang="it-IT" sz="7200" i="1" dirty="0">
                <a:latin typeface="Calibri" panose="020F0502020204030204" pitchFamily="34" charset="0"/>
                <a:cs typeface="Calibri" panose="020F0502020204030204" pitchFamily="34" charset="0"/>
              </a:rPr>
              <a:t>, salva la possibilità di farne copia per uso esclusivamente personale”</a:t>
            </a:r>
          </a:p>
        </p:txBody>
      </p:sp>
      <p:sp>
        <p:nvSpPr>
          <p:cNvPr id="4" name="Titolo 3">
            <a:extLst>
              <a:ext uri="{FF2B5EF4-FFF2-40B4-BE49-F238E27FC236}">
                <a16:creationId xmlns:a16="http://schemas.microsoft.com/office/drawing/2014/main" id="{D8337285-DB30-46F9-9FA6-CA22170C3922}"/>
              </a:ext>
            </a:extLst>
          </p:cNvPr>
          <p:cNvSpPr>
            <a:spLocks noGrp="1"/>
          </p:cNvSpPr>
          <p:nvPr>
            <p:ph type="title"/>
          </p:nvPr>
        </p:nvSpPr>
        <p:spPr>
          <a:xfrm>
            <a:off x="234000" y="475200"/>
            <a:ext cx="8690400" cy="306366"/>
          </a:xfrm>
        </p:spPr>
        <p:txBody>
          <a:bodyPr anchor="t" anchorCtr="0">
            <a:noAutofit/>
          </a:bodyPr>
          <a:lstStyle/>
          <a:p>
            <a:r>
              <a:rPr lang="it-IT" sz="2800" spc="-1" dirty="0">
                <a:latin typeface="+mn-lt"/>
              </a:rPr>
              <a:t>Disclaimer</a:t>
            </a:r>
          </a:p>
        </p:txBody>
      </p:sp>
      <p:pic>
        <p:nvPicPr>
          <p:cNvPr id="6" name="Immagine 5">
            <a:extLst>
              <a:ext uri="{FF2B5EF4-FFF2-40B4-BE49-F238E27FC236}">
                <a16:creationId xmlns:a16="http://schemas.microsoft.com/office/drawing/2014/main" id="{44AE775D-1D69-4696-9663-4BF5DBABF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4" y="6498000"/>
            <a:ext cx="1108567" cy="162000"/>
          </a:xfrm>
          <a:prstGeom prst="rect">
            <a:avLst/>
          </a:prstGeom>
        </p:spPr>
      </p:pic>
      <p:sp>
        <p:nvSpPr>
          <p:cNvPr id="7" name="CasellaDiTesto 6">
            <a:extLst>
              <a:ext uri="{FF2B5EF4-FFF2-40B4-BE49-F238E27FC236}">
                <a16:creationId xmlns:a16="http://schemas.microsoft.com/office/drawing/2014/main" id="{34F0A5F4-C540-4BBB-A916-5B49B5D6AEC4}"/>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56393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EAA910E-3F81-46D3-A05F-51E7E3A76444}"/>
              </a:ext>
            </a:extLst>
          </p:cNvPr>
          <p:cNvSpPr txBox="1">
            <a:spLocks/>
          </p:cNvSpPr>
          <p:nvPr/>
        </p:nvSpPr>
        <p:spPr>
          <a:xfrm>
            <a:off x="234000" y="475200"/>
            <a:ext cx="8690400" cy="505528"/>
          </a:xfrm>
          <a:prstGeom prst="rect">
            <a:avLst/>
          </a:prstGeom>
        </p:spPr>
        <p:txBody>
          <a:bodyPr vert="horz" lIns="0" tIns="0" rIns="0" bIns="0" rtlCol="0" anchor="t" anchorCtr="0">
            <a:noAutofit/>
          </a:bodyPr>
          <a:lstStyle>
            <a:lvl1pPr algn="l" rtl="0" eaLnBrk="1" fontAlgn="base" hangingPunct="1">
              <a:lnSpc>
                <a:spcPts val="2400"/>
              </a:lnSpc>
              <a:spcBef>
                <a:spcPct val="0"/>
              </a:spcBef>
              <a:spcAft>
                <a:spcPct val="0"/>
              </a:spcAft>
              <a:defRPr lang="en-GB" sz="2200" b="1" kern="1200" noProof="0" dirty="0">
                <a:solidFill>
                  <a:schemeClr val="tx1"/>
                </a:solidFill>
                <a:latin typeface="+mj-lt"/>
                <a:ea typeface="+mj-ea"/>
                <a:cs typeface="Arial" panose="020B0604020202020204" pitchFamily="34" charset="0"/>
              </a:defRPr>
            </a:lvl1pPr>
            <a:lvl2pPr algn="ctr" rtl="0" eaLnBrk="1" fontAlgn="base" hangingPunct="1">
              <a:spcBef>
                <a:spcPct val="0"/>
              </a:spcBef>
              <a:spcAft>
                <a:spcPct val="0"/>
              </a:spcAft>
              <a:defRPr sz="3300">
                <a:solidFill>
                  <a:schemeClr val="tx1"/>
                </a:solidFill>
                <a:latin typeface="Arial" charset="0"/>
              </a:defRPr>
            </a:lvl2pPr>
            <a:lvl3pPr algn="ctr" rtl="0" eaLnBrk="1" fontAlgn="base" hangingPunct="1">
              <a:spcBef>
                <a:spcPct val="0"/>
              </a:spcBef>
              <a:spcAft>
                <a:spcPct val="0"/>
              </a:spcAft>
              <a:defRPr sz="3300">
                <a:solidFill>
                  <a:schemeClr val="tx1"/>
                </a:solidFill>
                <a:latin typeface="Arial" charset="0"/>
              </a:defRPr>
            </a:lvl3pPr>
            <a:lvl4pPr algn="ctr" rtl="0" eaLnBrk="1" fontAlgn="base" hangingPunct="1">
              <a:spcBef>
                <a:spcPct val="0"/>
              </a:spcBef>
              <a:spcAft>
                <a:spcPct val="0"/>
              </a:spcAft>
              <a:defRPr sz="3300">
                <a:solidFill>
                  <a:schemeClr val="tx1"/>
                </a:solidFill>
                <a:latin typeface="Arial" charset="0"/>
              </a:defRPr>
            </a:lvl4pPr>
            <a:lvl5pPr algn="ctr" rtl="0" eaLnBrk="1" fontAlgn="base" hangingPunct="1">
              <a:spcBef>
                <a:spcPct val="0"/>
              </a:spcBef>
              <a:spcAft>
                <a:spcPct val="0"/>
              </a:spcAft>
              <a:defRPr sz="3300">
                <a:solidFill>
                  <a:schemeClr val="tx1"/>
                </a:solidFill>
                <a:latin typeface="Arial" charset="0"/>
              </a:defRPr>
            </a:lvl5pPr>
            <a:lvl6pPr marL="342875" algn="ctr" rtl="0" eaLnBrk="1" fontAlgn="base" hangingPunct="1">
              <a:spcBef>
                <a:spcPct val="0"/>
              </a:spcBef>
              <a:spcAft>
                <a:spcPct val="0"/>
              </a:spcAft>
              <a:defRPr sz="3300">
                <a:solidFill>
                  <a:schemeClr val="tx1"/>
                </a:solidFill>
                <a:latin typeface="Arial" charset="0"/>
              </a:defRPr>
            </a:lvl6pPr>
            <a:lvl7pPr marL="685749" algn="ctr" rtl="0" eaLnBrk="1" fontAlgn="base" hangingPunct="1">
              <a:spcBef>
                <a:spcPct val="0"/>
              </a:spcBef>
              <a:spcAft>
                <a:spcPct val="0"/>
              </a:spcAft>
              <a:defRPr sz="3300">
                <a:solidFill>
                  <a:schemeClr val="tx1"/>
                </a:solidFill>
                <a:latin typeface="Arial" charset="0"/>
              </a:defRPr>
            </a:lvl7pPr>
            <a:lvl8pPr marL="1028624" algn="ctr" rtl="0" eaLnBrk="1" fontAlgn="base" hangingPunct="1">
              <a:spcBef>
                <a:spcPct val="0"/>
              </a:spcBef>
              <a:spcAft>
                <a:spcPct val="0"/>
              </a:spcAft>
              <a:defRPr sz="3300">
                <a:solidFill>
                  <a:schemeClr val="tx1"/>
                </a:solidFill>
                <a:latin typeface="Arial" charset="0"/>
              </a:defRPr>
            </a:lvl8pPr>
            <a:lvl9pPr marL="1371498" algn="ctr" rtl="0" eaLnBrk="1" fontAlgn="base" hangingPunct="1">
              <a:spcBef>
                <a:spcPct val="0"/>
              </a:spcBef>
              <a:spcAft>
                <a:spcPct val="0"/>
              </a:spcAft>
              <a:defRPr sz="3300">
                <a:solidFill>
                  <a:schemeClr val="tx1"/>
                </a:solidFill>
                <a:latin typeface="Arial" charset="0"/>
              </a:defRPr>
            </a:lvl9pPr>
          </a:lstStyle>
          <a:p>
            <a:pPr lvl="0" fontAlgn="auto">
              <a:spcBef>
                <a:spcPts val="0"/>
              </a:spcBef>
              <a:spcAft>
                <a:spcPts val="0"/>
              </a:spcAft>
              <a:defRPr/>
            </a:pPr>
            <a:r>
              <a:rPr lang="it-IT" sz="2800" b="0" dirty="0">
                <a:latin typeface="+mn-lt"/>
                <a:cs typeface="+mj-cs"/>
              </a:rPr>
              <a:t>Una mappa concettuale  dell’Agenda 2030</a:t>
            </a:r>
          </a:p>
        </p:txBody>
      </p:sp>
      <p:sp>
        <p:nvSpPr>
          <p:cNvPr id="7" name="CasellaDiTesto 6">
            <a:extLst>
              <a:ext uri="{FF2B5EF4-FFF2-40B4-BE49-F238E27FC236}">
                <a16:creationId xmlns:a16="http://schemas.microsoft.com/office/drawing/2014/main" id="{78BBD03B-A5C5-47AA-8481-FEEF519DA1B8}"/>
              </a:ext>
            </a:extLst>
          </p:cNvPr>
          <p:cNvSpPr txBox="1"/>
          <p:nvPr/>
        </p:nvSpPr>
        <p:spPr>
          <a:xfrm>
            <a:off x="270000" y="6318002"/>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9</a:t>
            </a:r>
          </a:p>
        </p:txBody>
      </p:sp>
      <p:pic>
        <p:nvPicPr>
          <p:cNvPr id="8" name="Immagine 7">
            <a:extLst>
              <a:ext uri="{FF2B5EF4-FFF2-40B4-BE49-F238E27FC236}">
                <a16:creationId xmlns:a16="http://schemas.microsoft.com/office/drawing/2014/main" id="{19127CAD-21FB-440D-A909-8DD3EF5BF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pic>
        <p:nvPicPr>
          <p:cNvPr id="1030" name="Picture 6" descr="Target market Vectors &amp; Illustrations for Free Download | Freepik">
            <a:extLst>
              <a:ext uri="{FF2B5EF4-FFF2-40B4-BE49-F238E27FC236}">
                <a16:creationId xmlns:a16="http://schemas.microsoft.com/office/drawing/2014/main" id="{AF9CE9C1-7B8A-42CD-9D96-BCCC595B1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824" y="2614935"/>
            <a:ext cx="949300" cy="9493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cona del glifo nero dell'istituzione di stato - vettore stock 2255823 |  Crushpixel">
            <a:extLst>
              <a:ext uri="{FF2B5EF4-FFF2-40B4-BE49-F238E27FC236}">
                <a16:creationId xmlns:a16="http://schemas.microsoft.com/office/drawing/2014/main" id="{C5E614B3-37F6-4CB5-A682-846A20C28C7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2667" b="91556" l="20889" r="82667">
                        <a14:foregroundMark x1="57778" y1="38222" x2="57778" y2="38222"/>
                        <a14:foregroundMark x1="54667" y1="24000" x2="54667" y2="24000"/>
                        <a14:foregroundMark x1="54667" y1="24000" x2="54667" y2="24000"/>
                        <a14:foregroundMark x1="51111" y1="23111" x2="51111" y2="23111"/>
                        <a14:foregroundMark x1="54222" y1="45778" x2="54222" y2="45778"/>
                        <a14:foregroundMark x1="64889" y1="45333" x2="64889" y2="45333"/>
                        <a14:foregroundMark x1="35556" y1="45778" x2="35556" y2="45778"/>
                        <a14:foregroundMark x1="28000" y1="52000" x2="28000" y2="52000"/>
                        <a14:foregroundMark x1="30667" y1="59111" x2="30667" y2="59111"/>
                        <a14:foregroundMark x1="20889" y1="57333" x2="20889" y2="57333"/>
                        <a14:foregroundMark x1="25778" y1="60889" x2="25778" y2="60889"/>
                        <a14:foregroundMark x1="25778" y1="69778" x2="25778" y2="69778"/>
                        <a14:foregroundMark x1="73778" y1="60000" x2="73778" y2="60000"/>
                        <a14:foregroundMark x1="74667" y1="70222" x2="74667" y2="70222"/>
                        <a14:foregroundMark x1="77333" y1="51111" x2="77333" y2="51111"/>
                        <a14:foregroundMark x1="48889" y1="63111" x2="48889" y2="63111"/>
                        <a14:foregroundMark x1="57778" y1="62222" x2="57778" y2="62222"/>
                        <a14:foregroundMark x1="60444" y1="61333" x2="60444" y2="61333"/>
                        <a14:foregroundMark x1="65778" y1="61333" x2="65778" y2="61333"/>
                        <a14:foregroundMark x1="42667" y1="57333" x2="42667" y2="57333"/>
                        <a14:foregroundMark x1="38222" y1="57333" x2="38222" y2="57333"/>
                        <a14:foregroundMark x1="34667" y1="57778" x2="34667" y2="57778"/>
                        <a14:foregroundMark x1="47556" y1="72000" x2="47556" y2="72000"/>
                      </a14:backgroundRemoval>
                    </a14:imgEffect>
                  </a14:imgLayer>
                </a14:imgProps>
              </a:ext>
              <a:ext uri="{28A0092B-C50C-407E-A947-70E740481C1C}">
                <a14:useLocalDpi xmlns:a14="http://schemas.microsoft.com/office/drawing/2010/main" val="0"/>
              </a:ext>
            </a:extLst>
          </a:blip>
          <a:srcRect l="15518" t="19453" r="8995"/>
          <a:stretch/>
        </p:blipFill>
        <p:spPr bwMode="auto">
          <a:xfrm>
            <a:off x="5148000" y="1031305"/>
            <a:ext cx="1229016" cy="131140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mmissione di Diritto Bancario e del Terzo Settore">
            <a:extLst>
              <a:ext uri="{FF2B5EF4-FFF2-40B4-BE49-F238E27FC236}">
                <a16:creationId xmlns:a16="http://schemas.microsoft.com/office/drawing/2014/main" id="{D5FD5121-4A9B-469C-958D-ED747131C1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9549" y="2336011"/>
            <a:ext cx="962810" cy="988026"/>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5A8D20B3-D1CB-460A-9042-F73414823B02}"/>
              </a:ext>
            </a:extLst>
          </p:cNvPr>
          <p:cNvPicPr>
            <a:picLocks noChangeAspect="1"/>
          </p:cNvPicPr>
          <p:nvPr/>
        </p:nvPicPr>
        <p:blipFill rotWithShape="1">
          <a:blip r:embed="rId8">
            <a:extLst>
              <a:ext uri="{28A0092B-C50C-407E-A947-70E740481C1C}">
                <a14:useLocalDpi xmlns:a14="http://schemas.microsoft.com/office/drawing/2010/main" val="0"/>
              </a:ext>
            </a:extLst>
          </a:blip>
          <a:srcRect b="20300"/>
          <a:stretch/>
        </p:blipFill>
        <p:spPr>
          <a:xfrm>
            <a:off x="5148000" y="5000558"/>
            <a:ext cx="1612800" cy="962811"/>
          </a:xfrm>
          <a:prstGeom prst="rect">
            <a:avLst/>
          </a:prstGeom>
        </p:spPr>
      </p:pic>
      <p:pic>
        <p:nvPicPr>
          <p:cNvPr id="16" name="Picture 2" descr="ONU AGENDA 2030 - RiavviaItalia 2.1">
            <a:extLst>
              <a:ext uri="{FF2B5EF4-FFF2-40B4-BE49-F238E27FC236}">
                <a16:creationId xmlns:a16="http://schemas.microsoft.com/office/drawing/2014/main" id="{4C6AA824-AD38-47C9-8A6E-A4E05F6865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1539" y="3758753"/>
            <a:ext cx="1119600" cy="112459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genda 2030. L'ASviS: &quot;Approvata la Strategia per lo Sviluppo Sostenibile.  Ora una posizione chiara del Governo al Summit dell'Onu&quot; - AliAutonomie">
            <a:extLst>
              <a:ext uri="{FF2B5EF4-FFF2-40B4-BE49-F238E27FC236}">
                <a16:creationId xmlns:a16="http://schemas.microsoft.com/office/drawing/2014/main" id="{561FA7DA-FC59-4813-9BCA-98AEBA1218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1308" y="1910819"/>
            <a:ext cx="1270419" cy="127041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user Insieme Bologna APS – Ambiente – Agenda 2030 – AuserBologna">
            <a:extLst>
              <a:ext uri="{FF2B5EF4-FFF2-40B4-BE49-F238E27FC236}">
                <a16:creationId xmlns:a16="http://schemas.microsoft.com/office/drawing/2014/main" id="{AE223AF6-B4FF-4418-909F-51D8EFF157E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626" t="5015" r="10984" b="73770"/>
          <a:stretch/>
        </p:blipFill>
        <p:spPr bwMode="auto">
          <a:xfrm>
            <a:off x="234000" y="1467791"/>
            <a:ext cx="1229016" cy="681409"/>
          </a:xfrm>
          <a:prstGeom prst="rect">
            <a:avLst/>
          </a:prstGeom>
          <a:noFill/>
          <a:extLst>
            <a:ext uri="{909E8E84-426E-40DD-AFC4-6F175D3DCCD1}">
              <a14:hiddenFill xmlns:a14="http://schemas.microsoft.com/office/drawing/2010/main">
                <a:solidFill>
                  <a:srgbClr val="FFFFFF"/>
                </a:solidFill>
              </a14:hiddenFill>
            </a:ext>
          </a:extLst>
        </p:spPr>
      </p:pic>
      <p:pic>
        <p:nvPicPr>
          <p:cNvPr id="20" name="Immagine 19">
            <a:extLst>
              <a:ext uri="{FF2B5EF4-FFF2-40B4-BE49-F238E27FC236}">
                <a16:creationId xmlns:a16="http://schemas.microsoft.com/office/drawing/2014/main" id="{9474552E-C6BE-4462-B221-59DF6C188659}"/>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a:off x="721901" y="2026041"/>
            <a:ext cx="948067" cy="624044"/>
          </a:xfrm>
          <a:prstGeom prst="rect">
            <a:avLst/>
          </a:prstGeom>
        </p:spPr>
      </p:pic>
      <p:pic>
        <p:nvPicPr>
          <p:cNvPr id="21" name="Immagine 20">
            <a:extLst>
              <a:ext uri="{FF2B5EF4-FFF2-40B4-BE49-F238E27FC236}">
                <a16:creationId xmlns:a16="http://schemas.microsoft.com/office/drawing/2014/main" id="{973F1F0D-61B8-44BC-AB72-EF7B1132F82E}"/>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a:off x="2825764" y="2844155"/>
            <a:ext cx="948067" cy="624044"/>
          </a:xfrm>
          <a:prstGeom prst="rect">
            <a:avLst/>
          </a:prstGeom>
        </p:spPr>
      </p:pic>
      <p:pic>
        <p:nvPicPr>
          <p:cNvPr id="23" name="Immagine 22">
            <a:extLst>
              <a:ext uri="{FF2B5EF4-FFF2-40B4-BE49-F238E27FC236}">
                <a16:creationId xmlns:a16="http://schemas.microsoft.com/office/drawing/2014/main" id="{C925A84C-950D-47BF-BE82-5EA46CB92D63}"/>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803187" flipH="1" flipV="1">
            <a:off x="4697266" y="2767995"/>
            <a:ext cx="618309" cy="399515"/>
          </a:xfrm>
          <a:prstGeom prst="rect">
            <a:avLst/>
          </a:prstGeom>
        </p:spPr>
      </p:pic>
      <p:pic>
        <p:nvPicPr>
          <p:cNvPr id="24" name="Immagine 23">
            <a:extLst>
              <a:ext uri="{FF2B5EF4-FFF2-40B4-BE49-F238E27FC236}">
                <a16:creationId xmlns:a16="http://schemas.microsoft.com/office/drawing/2014/main" id="{222EF1DA-9EFE-451B-B00F-49E77587E976}"/>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2376301" flipH="1">
            <a:off x="4329768" y="3682346"/>
            <a:ext cx="948067" cy="624044"/>
          </a:xfrm>
          <a:prstGeom prst="rect">
            <a:avLst/>
          </a:prstGeom>
        </p:spPr>
      </p:pic>
      <p:pic>
        <p:nvPicPr>
          <p:cNvPr id="25" name="Immagine 24">
            <a:extLst>
              <a:ext uri="{FF2B5EF4-FFF2-40B4-BE49-F238E27FC236}">
                <a16:creationId xmlns:a16="http://schemas.microsoft.com/office/drawing/2014/main" id="{A8CC2512-CBDF-4AED-A3FE-6DE6050541B7}"/>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3169539" flipH="1">
            <a:off x="3724021" y="4446029"/>
            <a:ext cx="1695958" cy="624152"/>
          </a:xfrm>
          <a:prstGeom prst="rect">
            <a:avLst/>
          </a:prstGeom>
        </p:spPr>
      </p:pic>
      <p:pic>
        <p:nvPicPr>
          <p:cNvPr id="26" name="Immagine 25">
            <a:extLst>
              <a:ext uri="{FF2B5EF4-FFF2-40B4-BE49-F238E27FC236}">
                <a16:creationId xmlns:a16="http://schemas.microsoft.com/office/drawing/2014/main" id="{C68A2D01-1DFC-492E-9C99-68035429D9D1}"/>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9467151" flipH="1">
            <a:off x="6890949" y="5339887"/>
            <a:ext cx="550048" cy="624044"/>
          </a:xfrm>
          <a:prstGeom prst="rect">
            <a:avLst/>
          </a:prstGeom>
        </p:spPr>
      </p:pic>
      <p:pic>
        <p:nvPicPr>
          <p:cNvPr id="27" name="Immagine 26">
            <a:extLst>
              <a:ext uri="{FF2B5EF4-FFF2-40B4-BE49-F238E27FC236}">
                <a16:creationId xmlns:a16="http://schemas.microsoft.com/office/drawing/2014/main" id="{19CB8995-A81D-444A-8319-2BAD9CDAA63A}"/>
              </a:ext>
            </a:extLst>
          </p:cNvPr>
          <p:cNvPicPr>
            <a:picLocks noChangeAspect="1"/>
          </p:cNvPicPr>
          <p:nvPr/>
        </p:nvPicPr>
        <p:blipFill>
          <a:blip r:embed="rId12">
            <a:duotone>
              <a:schemeClr val="accent1">
                <a:shade val="45000"/>
                <a:satMod val="135000"/>
              </a:schemeClr>
              <a:prstClr val="white"/>
            </a:duotone>
            <a:extLst>
              <a:ext uri="{BEBA8EAE-BF5A-486C-A8C5-ECC9F3942E4B}">
                <a14:imgProps xmlns:a14="http://schemas.microsoft.com/office/drawing/2010/main">
                  <a14:imgLayer r:embed="rId13">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8822971" flipH="1" flipV="1">
            <a:off x="3842520" y="1794507"/>
            <a:ext cx="1535974" cy="572421"/>
          </a:xfrm>
          <a:prstGeom prst="rect">
            <a:avLst/>
          </a:prstGeom>
        </p:spPr>
      </p:pic>
      <p:sp>
        <p:nvSpPr>
          <p:cNvPr id="6" name="CasellaDiTesto 5">
            <a:extLst>
              <a:ext uri="{FF2B5EF4-FFF2-40B4-BE49-F238E27FC236}">
                <a16:creationId xmlns:a16="http://schemas.microsoft.com/office/drawing/2014/main" id="{08CFCEAE-3CD5-4D5D-9AEF-03B3C09B4A3D}"/>
              </a:ext>
            </a:extLst>
          </p:cNvPr>
          <p:cNvSpPr txBox="1"/>
          <p:nvPr/>
        </p:nvSpPr>
        <p:spPr>
          <a:xfrm>
            <a:off x="5389212" y="1918000"/>
            <a:ext cx="619529" cy="369332"/>
          </a:xfrm>
          <a:prstGeom prst="rect">
            <a:avLst/>
          </a:prstGeom>
          <a:noFill/>
        </p:spPr>
        <p:txBody>
          <a:bodyPr wrap="none" rtlCol="0">
            <a:spAutoFit/>
          </a:bodyPr>
          <a:lstStyle/>
          <a:p>
            <a:r>
              <a:rPr lang="it-IT" b="1" dirty="0">
                <a:solidFill>
                  <a:srgbClr val="00A197"/>
                </a:solidFill>
              </a:rPr>
              <a:t>Stati</a:t>
            </a:r>
          </a:p>
        </p:txBody>
      </p:sp>
      <p:sp>
        <p:nvSpPr>
          <p:cNvPr id="11" name="CasellaDiTesto 10">
            <a:extLst>
              <a:ext uri="{FF2B5EF4-FFF2-40B4-BE49-F238E27FC236}">
                <a16:creationId xmlns:a16="http://schemas.microsoft.com/office/drawing/2014/main" id="{FA5AF3D6-4D8D-4D51-95EA-951B685BDB14}"/>
              </a:ext>
            </a:extLst>
          </p:cNvPr>
          <p:cNvSpPr txBox="1"/>
          <p:nvPr/>
        </p:nvSpPr>
        <p:spPr>
          <a:xfrm>
            <a:off x="5432111" y="5824115"/>
            <a:ext cx="990849" cy="369332"/>
          </a:xfrm>
          <a:prstGeom prst="rect">
            <a:avLst/>
          </a:prstGeom>
          <a:noFill/>
        </p:spPr>
        <p:txBody>
          <a:bodyPr wrap="none" rtlCol="0">
            <a:spAutoFit/>
          </a:bodyPr>
          <a:lstStyle/>
          <a:p>
            <a:r>
              <a:rPr lang="it-IT" b="1" dirty="0">
                <a:solidFill>
                  <a:srgbClr val="00A197"/>
                </a:solidFill>
              </a:rPr>
              <a:t>Cittadini</a:t>
            </a:r>
          </a:p>
        </p:txBody>
      </p:sp>
      <p:sp>
        <p:nvSpPr>
          <p:cNvPr id="32" name="CasellaDiTesto 31">
            <a:extLst>
              <a:ext uri="{FF2B5EF4-FFF2-40B4-BE49-F238E27FC236}">
                <a16:creationId xmlns:a16="http://schemas.microsoft.com/office/drawing/2014/main" id="{45B85C5F-DE8B-4863-B091-64283A6A5CC7}"/>
              </a:ext>
            </a:extLst>
          </p:cNvPr>
          <p:cNvSpPr txBox="1"/>
          <p:nvPr/>
        </p:nvSpPr>
        <p:spPr>
          <a:xfrm>
            <a:off x="3339932" y="3443682"/>
            <a:ext cx="820674" cy="769441"/>
          </a:xfrm>
          <a:prstGeom prst="rect">
            <a:avLst/>
          </a:prstGeom>
          <a:noFill/>
        </p:spPr>
        <p:txBody>
          <a:bodyPr wrap="none" rtlCol="0">
            <a:spAutoFit/>
          </a:bodyPr>
          <a:lstStyle/>
          <a:p>
            <a:pPr algn="ctr"/>
            <a:r>
              <a:rPr lang="it-IT" sz="2400" b="1" dirty="0">
                <a:solidFill>
                  <a:srgbClr val="00A197"/>
                </a:solidFill>
              </a:rPr>
              <a:t>169</a:t>
            </a:r>
            <a:r>
              <a:rPr lang="it-IT" b="1" dirty="0">
                <a:solidFill>
                  <a:srgbClr val="00A197"/>
                </a:solidFill>
              </a:rPr>
              <a:t> </a:t>
            </a:r>
          </a:p>
          <a:p>
            <a:pPr algn="ctr"/>
            <a:r>
              <a:rPr lang="it-IT" sz="2000" b="1" dirty="0">
                <a:solidFill>
                  <a:srgbClr val="00A197"/>
                </a:solidFill>
              </a:rPr>
              <a:t>target</a:t>
            </a:r>
          </a:p>
        </p:txBody>
      </p:sp>
      <p:sp>
        <p:nvSpPr>
          <p:cNvPr id="33" name="CasellaDiTesto 32">
            <a:extLst>
              <a:ext uri="{FF2B5EF4-FFF2-40B4-BE49-F238E27FC236}">
                <a16:creationId xmlns:a16="http://schemas.microsoft.com/office/drawing/2014/main" id="{1BA157A2-7C25-4AE8-9D20-6D0EFB07E52D}"/>
              </a:ext>
            </a:extLst>
          </p:cNvPr>
          <p:cNvSpPr txBox="1"/>
          <p:nvPr/>
        </p:nvSpPr>
        <p:spPr>
          <a:xfrm>
            <a:off x="1769203" y="3341888"/>
            <a:ext cx="1064779" cy="769441"/>
          </a:xfrm>
          <a:prstGeom prst="rect">
            <a:avLst/>
          </a:prstGeom>
          <a:noFill/>
        </p:spPr>
        <p:txBody>
          <a:bodyPr wrap="none" rtlCol="0">
            <a:spAutoFit/>
          </a:bodyPr>
          <a:lstStyle/>
          <a:p>
            <a:pPr algn="ctr"/>
            <a:r>
              <a:rPr lang="it-IT" sz="2400" b="1" dirty="0">
                <a:solidFill>
                  <a:srgbClr val="00A197"/>
                </a:solidFill>
              </a:rPr>
              <a:t>17</a:t>
            </a:r>
            <a:r>
              <a:rPr lang="it-IT" b="1" dirty="0">
                <a:solidFill>
                  <a:srgbClr val="00A197"/>
                </a:solidFill>
              </a:rPr>
              <a:t> </a:t>
            </a:r>
          </a:p>
          <a:p>
            <a:pPr algn="ctr"/>
            <a:r>
              <a:rPr lang="it-IT" sz="2000" b="1" dirty="0">
                <a:solidFill>
                  <a:srgbClr val="00A197"/>
                </a:solidFill>
              </a:rPr>
              <a:t>obiettiv</a:t>
            </a:r>
            <a:r>
              <a:rPr lang="it-IT" b="1" dirty="0">
                <a:solidFill>
                  <a:srgbClr val="00A197"/>
                </a:solidFill>
              </a:rPr>
              <a:t>i</a:t>
            </a:r>
          </a:p>
        </p:txBody>
      </p:sp>
      <p:sp>
        <p:nvSpPr>
          <p:cNvPr id="34" name="CasellaDiTesto 33">
            <a:extLst>
              <a:ext uri="{FF2B5EF4-FFF2-40B4-BE49-F238E27FC236}">
                <a16:creationId xmlns:a16="http://schemas.microsoft.com/office/drawing/2014/main" id="{CABF2B05-C9D9-4D9C-9DD5-8A7D5C6F177F}"/>
              </a:ext>
            </a:extLst>
          </p:cNvPr>
          <p:cNvSpPr txBox="1"/>
          <p:nvPr/>
        </p:nvSpPr>
        <p:spPr>
          <a:xfrm>
            <a:off x="7405566" y="4868813"/>
            <a:ext cx="1671547" cy="738664"/>
          </a:xfrm>
          <a:prstGeom prst="rect">
            <a:avLst/>
          </a:prstGeom>
          <a:noFill/>
        </p:spPr>
        <p:txBody>
          <a:bodyPr wrap="none" rtlCol="0">
            <a:spAutoFit/>
          </a:bodyPr>
          <a:lstStyle/>
          <a:p>
            <a:pPr algn="ctr"/>
            <a:r>
              <a:rPr lang="it-IT" sz="2400" b="1" dirty="0">
                <a:solidFill>
                  <a:srgbClr val="00A197"/>
                </a:solidFill>
              </a:rPr>
              <a:t>170</a:t>
            </a:r>
            <a:r>
              <a:rPr lang="it-IT" b="1" dirty="0">
                <a:solidFill>
                  <a:srgbClr val="00A197"/>
                </a:solidFill>
              </a:rPr>
              <a:t> </a:t>
            </a:r>
          </a:p>
          <a:p>
            <a:pPr algn="ctr"/>
            <a:r>
              <a:rPr lang="it-IT" b="1" dirty="0">
                <a:solidFill>
                  <a:srgbClr val="00A197"/>
                </a:solidFill>
              </a:rPr>
              <a:t>comportamenti</a:t>
            </a:r>
          </a:p>
        </p:txBody>
      </p:sp>
      <p:pic>
        <p:nvPicPr>
          <p:cNvPr id="35" name="Picture 12" descr="Pin su simboli">
            <a:extLst>
              <a:ext uri="{FF2B5EF4-FFF2-40B4-BE49-F238E27FC236}">
                <a16:creationId xmlns:a16="http://schemas.microsoft.com/office/drawing/2014/main" id="{33722B1D-C74A-4686-9F89-DE705FB2EB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75211" y="3599270"/>
            <a:ext cx="949300" cy="868538"/>
          </a:xfrm>
          <a:prstGeom prst="rect">
            <a:avLst/>
          </a:prstGeom>
          <a:noFill/>
          <a:extLst>
            <a:ext uri="{909E8E84-426E-40DD-AFC4-6F175D3DCCD1}">
              <a14:hiddenFill xmlns:a14="http://schemas.microsoft.com/office/drawing/2010/main">
                <a:solidFill>
                  <a:srgbClr val="FFFFFF"/>
                </a:solidFill>
              </a14:hiddenFill>
            </a:ext>
          </a:extLst>
        </p:spPr>
      </p:pic>
      <p:sp>
        <p:nvSpPr>
          <p:cNvPr id="36" name="CasellaDiTesto 35">
            <a:extLst>
              <a:ext uri="{FF2B5EF4-FFF2-40B4-BE49-F238E27FC236}">
                <a16:creationId xmlns:a16="http://schemas.microsoft.com/office/drawing/2014/main" id="{6898F680-5AE7-4DAA-B4D1-7F466BCBD2EF}"/>
              </a:ext>
            </a:extLst>
          </p:cNvPr>
          <p:cNvSpPr txBox="1"/>
          <p:nvPr/>
        </p:nvSpPr>
        <p:spPr>
          <a:xfrm>
            <a:off x="5259549" y="4448644"/>
            <a:ext cx="957955" cy="369332"/>
          </a:xfrm>
          <a:prstGeom prst="rect">
            <a:avLst/>
          </a:prstGeom>
          <a:noFill/>
        </p:spPr>
        <p:txBody>
          <a:bodyPr wrap="none" rtlCol="0">
            <a:spAutoFit/>
          </a:bodyPr>
          <a:lstStyle/>
          <a:p>
            <a:r>
              <a:rPr lang="it-IT" b="1" dirty="0">
                <a:solidFill>
                  <a:srgbClr val="00A197"/>
                </a:solidFill>
              </a:rPr>
              <a:t>Imprese</a:t>
            </a:r>
          </a:p>
        </p:txBody>
      </p:sp>
      <p:sp>
        <p:nvSpPr>
          <p:cNvPr id="37" name="CasellaDiTesto 36">
            <a:extLst>
              <a:ext uri="{FF2B5EF4-FFF2-40B4-BE49-F238E27FC236}">
                <a16:creationId xmlns:a16="http://schemas.microsoft.com/office/drawing/2014/main" id="{253BF1FA-5AAA-4743-AD5A-05FF2B35AC6C}"/>
              </a:ext>
            </a:extLst>
          </p:cNvPr>
          <p:cNvSpPr txBox="1"/>
          <p:nvPr/>
        </p:nvSpPr>
        <p:spPr>
          <a:xfrm>
            <a:off x="5170220" y="3212222"/>
            <a:ext cx="1346844" cy="369332"/>
          </a:xfrm>
          <a:prstGeom prst="rect">
            <a:avLst/>
          </a:prstGeom>
          <a:noFill/>
        </p:spPr>
        <p:txBody>
          <a:bodyPr wrap="none" rtlCol="0">
            <a:spAutoFit/>
          </a:bodyPr>
          <a:lstStyle/>
          <a:p>
            <a:r>
              <a:rPr lang="it-IT" b="1" dirty="0">
                <a:solidFill>
                  <a:srgbClr val="00A197"/>
                </a:solidFill>
              </a:rPr>
              <a:t>Associazioni</a:t>
            </a:r>
          </a:p>
        </p:txBody>
      </p:sp>
      <p:sp>
        <p:nvSpPr>
          <p:cNvPr id="2" name="Ovale 1">
            <a:extLst>
              <a:ext uri="{FF2B5EF4-FFF2-40B4-BE49-F238E27FC236}">
                <a16:creationId xmlns:a16="http://schemas.microsoft.com/office/drawing/2014/main" id="{B92474C4-E2E7-4580-8ADD-A32C7D77D42B}"/>
              </a:ext>
            </a:extLst>
          </p:cNvPr>
          <p:cNvSpPr/>
          <p:nvPr/>
        </p:nvSpPr>
        <p:spPr>
          <a:xfrm>
            <a:off x="273818" y="2773850"/>
            <a:ext cx="1528057" cy="12537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Incontro del 10 e 17 gennaio</a:t>
            </a:r>
          </a:p>
        </p:txBody>
      </p:sp>
      <p:sp>
        <p:nvSpPr>
          <p:cNvPr id="17" name="Ovale 16">
            <a:extLst>
              <a:ext uri="{FF2B5EF4-FFF2-40B4-BE49-F238E27FC236}">
                <a16:creationId xmlns:a16="http://schemas.microsoft.com/office/drawing/2014/main" id="{6972126B-EE57-440C-BB87-234C97D73EB8}"/>
              </a:ext>
            </a:extLst>
          </p:cNvPr>
          <p:cNvSpPr/>
          <p:nvPr/>
        </p:nvSpPr>
        <p:spPr>
          <a:xfrm>
            <a:off x="3073156" y="4844997"/>
            <a:ext cx="1692335" cy="1241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Incontro del 31 gennaio</a:t>
            </a:r>
          </a:p>
        </p:txBody>
      </p:sp>
      <p:sp>
        <p:nvSpPr>
          <p:cNvPr id="18" name="Ovale 17">
            <a:extLst>
              <a:ext uri="{FF2B5EF4-FFF2-40B4-BE49-F238E27FC236}">
                <a16:creationId xmlns:a16="http://schemas.microsoft.com/office/drawing/2014/main" id="{D8863400-27BB-46EE-906C-81CC52681F96}"/>
              </a:ext>
            </a:extLst>
          </p:cNvPr>
          <p:cNvSpPr/>
          <p:nvPr/>
        </p:nvSpPr>
        <p:spPr>
          <a:xfrm>
            <a:off x="6144005" y="3875960"/>
            <a:ext cx="1522096" cy="11245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Incontro del 24 gennaio</a:t>
            </a:r>
          </a:p>
        </p:txBody>
      </p:sp>
    </p:spTree>
    <p:extLst>
      <p:ext uri="{BB962C8B-B14F-4D97-AF65-F5344CB8AC3E}">
        <p14:creationId xmlns:p14="http://schemas.microsoft.com/office/powerpoint/2010/main" val="3834606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36800"/>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36802"/>
            <a:ext cx="2150114" cy="646331"/>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6</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372186"/>
            <a:ext cx="2238195"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rgbClr val="00A197"/>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rgbClr val="00A197"/>
                </a:solidFill>
                <a:latin typeface="Calibri" panose="020F0502020204030204" pitchFamily="34" charset="0"/>
                <a:cs typeface="Calibri" panose="020F0502020204030204" pitchFamily="34" charset="0"/>
              </a:rPr>
              <a:t>Impact </a:t>
            </a:r>
            <a:r>
              <a:rPr lang="it-IT" b="1" dirty="0" err="1">
                <a:solidFill>
                  <a:srgbClr val="00A197"/>
                </a:solidFill>
                <a:latin typeface="Calibri" panose="020F0502020204030204" pitchFamily="34" charset="0"/>
                <a:cs typeface="Calibri" panose="020F0502020204030204" pitchFamily="34" charset="0"/>
              </a:rPr>
              <a:t>Investing</a:t>
            </a:r>
            <a:endParaRPr lang="it-IT" b="1" dirty="0">
              <a:solidFill>
                <a:srgbClr val="00A197"/>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089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 calcmode="lin" valueType="num">
                                      <p:cBhvr>
                                        <p:cTn id="41" dur="1000" fill="hold"/>
                                        <p:tgtEl>
                                          <p:spTgt spid="21"/>
                                        </p:tgtEl>
                                        <p:attrNameLst>
                                          <p:attrName>style.rotation</p:attrName>
                                        </p:attrNameLst>
                                      </p:cBhvr>
                                      <p:tavLst>
                                        <p:tav tm="0">
                                          <p:val>
                                            <p:fltVal val="90"/>
                                          </p:val>
                                        </p:tav>
                                        <p:tav tm="100000">
                                          <p:val>
                                            <p:fltVal val="0"/>
                                          </p:val>
                                        </p:tav>
                                      </p:tavLst>
                                    </p:anim>
                                    <p:animEffect transition="in" filter="fade">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8"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47607" y="3244334"/>
            <a:ext cx="237566" cy="369332"/>
          </a:xfrm>
          <a:prstGeom prst="rect">
            <a:avLst/>
          </a:prstGeom>
        </p:spPr>
        <p:txBody>
          <a:bodyPr wrap="none">
            <a:spAutoFit/>
          </a:bodyPr>
          <a:lstStyle/>
          <a:p>
            <a:r>
              <a:rPr lang="it-IT" dirty="0"/>
              <a:t> </a:t>
            </a:r>
          </a:p>
        </p:txBody>
      </p:sp>
      <p:pic>
        <p:nvPicPr>
          <p:cNvPr id="43" name="Immagine 42">
            <a:extLst>
              <a:ext uri="{FF2B5EF4-FFF2-40B4-BE49-F238E27FC236}">
                <a16:creationId xmlns:a16="http://schemas.microsoft.com/office/drawing/2014/main" id="{C4B6EF42-DB55-480A-8C1E-E3A6A02932D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2210508" y="1361822"/>
            <a:ext cx="1462708" cy="658055"/>
          </a:xfrm>
          <a:prstGeom prst="rect">
            <a:avLst/>
          </a:prstGeom>
        </p:spPr>
      </p:pic>
      <p:pic>
        <p:nvPicPr>
          <p:cNvPr id="45" name="Immagine 44">
            <a:extLst>
              <a:ext uri="{FF2B5EF4-FFF2-40B4-BE49-F238E27FC236}">
                <a16:creationId xmlns:a16="http://schemas.microsoft.com/office/drawing/2014/main" id="{1FAD0D42-4FC3-4A38-9429-119EF5B6358B}"/>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6030736" flipH="1" flipV="1">
            <a:off x="8097983" y="3176489"/>
            <a:ext cx="1508703" cy="505022"/>
          </a:xfrm>
          <a:prstGeom prst="rect">
            <a:avLst/>
          </a:prstGeom>
        </p:spPr>
      </p:pic>
      <p:sp>
        <p:nvSpPr>
          <p:cNvPr id="48" name="CasellaDiTesto 47">
            <a:extLst>
              <a:ext uri="{FF2B5EF4-FFF2-40B4-BE49-F238E27FC236}">
                <a16:creationId xmlns:a16="http://schemas.microsoft.com/office/drawing/2014/main" id="{E5A13177-7B0E-47EA-933C-9D73EE792ADA}"/>
              </a:ext>
            </a:extLst>
          </p:cNvPr>
          <p:cNvSpPr txBox="1"/>
          <p:nvPr/>
        </p:nvSpPr>
        <p:spPr>
          <a:xfrm>
            <a:off x="6758581" y="2895976"/>
            <a:ext cx="1952073"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ESG</a:t>
            </a:r>
          </a:p>
        </p:txBody>
      </p:sp>
      <p:sp>
        <p:nvSpPr>
          <p:cNvPr id="25" name="CasellaDiTesto 24">
            <a:extLst>
              <a:ext uri="{FF2B5EF4-FFF2-40B4-BE49-F238E27FC236}">
                <a16:creationId xmlns:a16="http://schemas.microsoft.com/office/drawing/2014/main" id="{D36E0F26-9E4B-4C71-95F1-A5B7B5C45D33}"/>
              </a:ext>
            </a:extLst>
          </p:cNvPr>
          <p:cNvSpPr txBox="1"/>
          <p:nvPr/>
        </p:nvSpPr>
        <p:spPr>
          <a:xfrm>
            <a:off x="3450026" y="2895978"/>
            <a:ext cx="2150114" cy="646331"/>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La Finanza Sostenibile</a:t>
            </a:r>
          </a:p>
        </p:txBody>
      </p:sp>
      <p:pic>
        <p:nvPicPr>
          <p:cNvPr id="51" name="Immagine 50">
            <a:extLst>
              <a:ext uri="{FF2B5EF4-FFF2-40B4-BE49-F238E27FC236}">
                <a16:creationId xmlns:a16="http://schemas.microsoft.com/office/drawing/2014/main" id="{E860A601-F064-4D56-A915-85A21EE54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588864" flipH="1" flipV="1">
            <a:off x="5436000" y="1282500"/>
            <a:ext cx="1462708" cy="658055"/>
          </a:xfrm>
          <a:prstGeom prst="rect">
            <a:avLst/>
          </a:prstGeom>
        </p:spPr>
      </p:pic>
      <p:pic>
        <p:nvPicPr>
          <p:cNvPr id="32" name="Immagine 31">
            <a:extLst>
              <a:ext uri="{FF2B5EF4-FFF2-40B4-BE49-F238E27FC236}">
                <a16:creationId xmlns:a16="http://schemas.microsoft.com/office/drawing/2014/main" id="{4484D632-22D8-4CB7-A50A-CBDB2F8101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2" y="6498000"/>
            <a:ext cx="1108567" cy="162000"/>
          </a:xfrm>
          <a:prstGeom prst="rect">
            <a:avLst/>
          </a:prstGeom>
        </p:spPr>
      </p:pic>
      <p:sp>
        <p:nvSpPr>
          <p:cNvPr id="31" name="Titolo 2">
            <a:extLst>
              <a:ext uri="{FF2B5EF4-FFF2-40B4-BE49-F238E27FC236}">
                <a16:creationId xmlns:a16="http://schemas.microsoft.com/office/drawing/2014/main" id="{160EE8DB-FF27-4CA4-89CE-8C403AC0A507}"/>
              </a:ext>
            </a:extLst>
          </p:cNvPr>
          <p:cNvSpPr>
            <a:spLocks noGrp="1"/>
          </p:cNvSpPr>
          <p:nvPr>
            <p:ph type="title"/>
          </p:nvPr>
        </p:nvSpPr>
        <p:spPr>
          <a:xfrm>
            <a:off x="234000" y="475200"/>
            <a:ext cx="8186420" cy="504000"/>
          </a:xfrm>
        </p:spPr>
        <p:txBody>
          <a:bodyPr>
            <a:normAutofit/>
          </a:bodyPr>
          <a:lstStyle/>
          <a:p>
            <a:r>
              <a:rPr lang="it-IT" sz="2800" spc="-1" dirty="0">
                <a:latin typeface="+mn-lt"/>
              </a:rPr>
              <a:t>Il nostro percorso di apprendimento</a:t>
            </a:r>
          </a:p>
        </p:txBody>
      </p:sp>
      <p:sp>
        <p:nvSpPr>
          <p:cNvPr id="23" name="CasellaDiTesto 22">
            <a:extLst>
              <a:ext uri="{FF2B5EF4-FFF2-40B4-BE49-F238E27FC236}">
                <a16:creationId xmlns:a16="http://schemas.microsoft.com/office/drawing/2014/main" id="{97F92CD6-D070-4513-BE66-104F2F4952C0}"/>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7</a:t>
            </a:r>
          </a:p>
        </p:txBody>
      </p:sp>
      <p:sp>
        <p:nvSpPr>
          <p:cNvPr id="19" name="CasellaDiTesto 18">
            <a:extLst>
              <a:ext uri="{FF2B5EF4-FFF2-40B4-BE49-F238E27FC236}">
                <a16:creationId xmlns:a16="http://schemas.microsoft.com/office/drawing/2014/main" id="{F8349A4F-816E-4AB0-B08C-4B07D91A46F8}"/>
              </a:ext>
            </a:extLst>
          </p:cNvPr>
          <p:cNvSpPr txBox="1"/>
          <p:nvPr/>
        </p:nvSpPr>
        <p:spPr>
          <a:xfrm>
            <a:off x="6614140" y="5431362"/>
            <a:ext cx="2238195"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Misurazione ESG</a:t>
            </a:r>
          </a:p>
        </p:txBody>
      </p:sp>
      <p:sp>
        <p:nvSpPr>
          <p:cNvPr id="10" name="CasellaDiTesto 9">
            <a:extLst>
              <a:ext uri="{FF2B5EF4-FFF2-40B4-BE49-F238E27FC236}">
                <a16:creationId xmlns:a16="http://schemas.microsoft.com/office/drawing/2014/main" id="{9EEB0560-EA9A-6BF2-16AC-E8F17B325B9F}"/>
              </a:ext>
            </a:extLst>
          </p:cNvPr>
          <p:cNvSpPr txBox="1"/>
          <p:nvPr/>
        </p:nvSpPr>
        <p:spPr>
          <a:xfrm>
            <a:off x="-112238" y="2856031"/>
            <a:ext cx="2773747" cy="369332"/>
          </a:xfrm>
          <a:prstGeom prst="rect">
            <a:avLst/>
          </a:prstGeom>
          <a:noFill/>
        </p:spPr>
        <p:txBody>
          <a:bodyPr wrap="square">
            <a:spAutoFit/>
          </a:bodyPr>
          <a:lstStyle/>
          <a:p>
            <a:pPr algn="ctr"/>
            <a:r>
              <a:rPr lang="it-IT" b="1" dirty="0">
                <a:solidFill>
                  <a:srgbClr val="00A197"/>
                </a:solidFill>
                <a:latin typeface="Calibri" panose="020F0502020204030204" pitchFamily="34" charset="0"/>
                <a:cs typeface="Calibri" panose="020F0502020204030204" pitchFamily="34" charset="0"/>
              </a:rPr>
              <a:t>La Sostenibilità</a:t>
            </a:r>
          </a:p>
        </p:txBody>
      </p:sp>
      <p:sp>
        <p:nvSpPr>
          <p:cNvPr id="13" name="CasellaDiTesto 12">
            <a:extLst>
              <a:ext uri="{FF2B5EF4-FFF2-40B4-BE49-F238E27FC236}">
                <a16:creationId xmlns:a16="http://schemas.microsoft.com/office/drawing/2014/main" id="{D17907EE-FF61-15C8-23F3-912B2CDFA959}"/>
              </a:ext>
            </a:extLst>
          </p:cNvPr>
          <p:cNvSpPr txBox="1"/>
          <p:nvPr/>
        </p:nvSpPr>
        <p:spPr>
          <a:xfrm>
            <a:off x="3629904" y="5382355"/>
            <a:ext cx="1952073" cy="369332"/>
          </a:xfrm>
          <a:prstGeom prst="rect">
            <a:avLst/>
          </a:prstGeom>
          <a:noFill/>
        </p:spPr>
        <p:txBody>
          <a:bodyPr wrap="square" rtlCol="0">
            <a:spAutoFit/>
          </a:bodyPr>
          <a:lstStyle/>
          <a:p>
            <a:pPr algn="ctr"/>
            <a:r>
              <a:rPr lang="it-IT" b="1" dirty="0">
                <a:solidFill>
                  <a:schemeClr val="bg2">
                    <a:lumMod val="90000"/>
                  </a:schemeClr>
                </a:solidFill>
                <a:latin typeface="Calibri" panose="020F0502020204030204" pitchFamily="34" charset="0"/>
                <a:cs typeface="Calibri" panose="020F0502020204030204" pitchFamily="34" charset="0"/>
              </a:rPr>
              <a:t>Impact </a:t>
            </a:r>
            <a:r>
              <a:rPr lang="it-IT" b="1" dirty="0" err="1">
                <a:solidFill>
                  <a:schemeClr val="bg2">
                    <a:lumMod val="90000"/>
                  </a:schemeClr>
                </a:solidFill>
                <a:latin typeface="Calibri" panose="020F0502020204030204" pitchFamily="34" charset="0"/>
                <a:cs typeface="Calibri" panose="020F0502020204030204" pitchFamily="34" charset="0"/>
              </a:rPr>
              <a:t>Investing</a:t>
            </a:r>
            <a:endParaRPr lang="it-IT" b="1" dirty="0">
              <a:solidFill>
                <a:schemeClr val="bg2">
                  <a:lumMod val="90000"/>
                </a:schemeClr>
              </a:solidFill>
              <a:latin typeface="Calibri" panose="020F0502020204030204" pitchFamily="34" charset="0"/>
              <a:cs typeface="Calibri" panose="020F0502020204030204" pitchFamily="34" charset="0"/>
            </a:endParaRPr>
          </a:p>
        </p:txBody>
      </p:sp>
      <p:pic>
        <p:nvPicPr>
          <p:cNvPr id="14" name="Immagine 13">
            <a:extLst>
              <a:ext uri="{FF2B5EF4-FFF2-40B4-BE49-F238E27FC236}">
                <a16:creationId xmlns:a16="http://schemas.microsoft.com/office/drawing/2014/main" id="{8AAB4090-D673-D322-3963-0929578F898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9551" b="89888" l="6714" r="95406">
                        <a14:foregroundMark x1="91166" y1="21910" x2="91166" y2="21910"/>
                        <a14:foregroundMark x1="7067" y1="38202" x2="7067" y2="38202"/>
                        <a14:foregroundMark x1="95406" y1="12360" x2="95406" y2="12360"/>
                      </a14:backgroundRemoval>
                    </a14:imgEffect>
                  </a14:imgLayer>
                </a14:imgProps>
              </a:ext>
              <a:ext uri="{28A0092B-C50C-407E-A947-70E740481C1C}">
                <a14:useLocalDpi xmlns:a14="http://schemas.microsoft.com/office/drawing/2010/main" val="0"/>
              </a:ext>
            </a:extLst>
          </a:blip>
          <a:stretch>
            <a:fillRect/>
          </a:stretch>
        </p:blipFill>
        <p:spPr>
          <a:xfrm rot="10800000" flipH="1" flipV="1">
            <a:off x="5436000" y="4216762"/>
            <a:ext cx="1462708" cy="658055"/>
          </a:xfrm>
          <a:prstGeom prst="rect">
            <a:avLst/>
          </a:prstGeom>
        </p:spPr>
      </p:pic>
      <p:sp>
        <p:nvSpPr>
          <p:cNvPr id="8" name="Connettore 7">
            <a:extLst>
              <a:ext uri="{FF2B5EF4-FFF2-40B4-BE49-F238E27FC236}">
                <a16:creationId xmlns:a16="http://schemas.microsoft.com/office/drawing/2014/main" id="{ABEE18A3-7E51-4666-A292-F39C302A50E4}"/>
              </a:ext>
            </a:extLst>
          </p:cNvPr>
          <p:cNvSpPr/>
          <p:nvPr/>
        </p:nvSpPr>
        <p:spPr>
          <a:xfrm>
            <a:off x="356578" y="1104361"/>
            <a:ext cx="1746543" cy="1654921"/>
          </a:xfrm>
          <a:prstGeom prst="flowChartConnector">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onnettore 8">
            <a:extLst>
              <a:ext uri="{FF2B5EF4-FFF2-40B4-BE49-F238E27FC236}">
                <a16:creationId xmlns:a16="http://schemas.microsoft.com/office/drawing/2014/main" id="{2128E9D2-AE4D-4775-A0A7-75324B7B8EA7}"/>
              </a:ext>
            </a:extLst>
          </p:cNvPr>
          <p:cNvSpPr/>
          <p:nvPr/>
        </p:nvSpPr>
        <p:spPr>
          <a:xfrm>
            <a:off x="3670844" y="1137779"/>
            <a:ext cx="1639220" cy="1612371"/>
          </a:xfrm>
          <a:prstGeom prst="flowChartConnector">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onnettore 10">
            <a:extLst>
              <a:ext uri="{FF2B5EF4-FFF2-40B4-BE49-F238E27FC236}">
                <a16:creationId xmlns:a16="http://schemas.microsoft.com/office/drawing/2014/main" id="{E0B0A89F-DDB8-4CF7-A44B-AEBB0BC88D08}"/>
              </a:ext>
            </a:extLst>
          </p:cNvPr>
          <p:cNvSpPr/>
          <p:nvPr/>
        </p:nvSpPr>
        <p:spPr>
          <a:xfrm>
            <a:off x="7071433" y="1122635"/>
            <a:ext cx="1639221" cy="1575520"/>
          </a:xfrm>
          <a:prstGeom prst="flowChartConnector">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onnettore 17">
            <a:extLst>
              <a:ext uri="{FF2B5EF4-FFF2-40B4-BE49-F238E27FC236}">
                <a16:creationId xmlns:a16="http://schemas.microsoft.com/office/drawing/2014/main" id="{F2FCF98D-AC69-422C-8EEE-5BF6D4CD9DED}"/>
              </a:ext>
            </a:extLst>
          </p:cNvPr>
          <p:cNvSpPr/>
          <p:nvPr/>
        </p:nvSpPr>
        <p:spPr>
          <a:xfrm>
            <a:off x="6898708" y="3483133"/>
            <a:ext cx="1707852" cy="1678883"/>
          </a:xfrm>
          <a:prstGeom prst="flowChartConnector">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onnettore 20">
            <a:extLst>
              <a:ext uri="{FF2B5EF4-FFF2-40B4-BE49-F238E27FC236}">
                <a16:creationId xmlns:a16="http://schemas.microsoft.com/office/drawing/2014/main" id="{4007386A-2797-483B-8A0D-842A69E94DFA}"/>
              </a:ext>
            </a:extLst>
          </p:cNvPr>
          <p:cNvSpPr/>
          <p:nvPr/>
        </p:nvSpPr>
        <p:spPr>
          <a:xfrm>
            <a:off x="3683050" y="3613667"/>
            <a:ext cx="1627015" cy="1638155"/>
          </a:xfrm>
          <a:prstGeom prst="flowChartConnector">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8690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61086A55-1FDF-4B95-9154-8A0ADF9596AB}"/>
              </a:ext>
            </a:extLst>
          </p:cNvPr>
          <p:cNvPicPr>
            <a:picLocks noChangeAspect="1"/>
          </p:cNvPicPr>
          <p:nvPr/>
        </p:nvPicPr>
        <p:blipFill>
          <a:blip r:embed="rId3"/>
          <a:stretch>
            <a:fillRect/>
          </a:stretch>
        </p:blipFill>
        <p:spPr>
          <a:xfrm>
            <a:off x="7451583" y="4793118"/>
            <a:ext cx="1692417" cy="1031252"/>
          </a:xfrm>
          <a:prstGeom prst="rect">
            <a:avLst/>
          </a:prstGeom>
        </p:spPr>
      </p:pic>
      <p:pic>
        <p:nvPicPr>
          <p:cNvPr id="13" name="Segnaposto contenuto 12">
            <a:extLst>
              <a:ext uri="{FF2B5EF4-FFF2-40B4-BE49-F238E27FC236}">
                <a16:creationId xmlns:a16="http://schemas.microsoft.com/office/drawing/2014/main" id="{D464CED0-5052-424C-A46E-AF63AE167210}"/>
              </a:ext>
            </a:extLst>
          </p:cNvPr>
          <p:cNvPicPr>
            <a:picLocks noGrp="1" noChangeAspect="1"/>
          </p:cNvPicPr>
          <p:nvPr>
            <p:ph sz="quarter" idx="15"/>
          </p:nvPr>
        </p:nvPicPr>
        <p:blipFill>
          <a:blip r:embed="rId4"/>
          <a:stretch>
            <a:fillRect/>
          </a:stretch>
        </p:blipFill>
        <p:spPr>
          <a:xfrm>
            <a:off x="169894" y="1772063"/>
            <a:ext cx="2018874" cy="89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itolo 5"/>
          <p:cNvSpPr>
            <a:spLocks noGrp="1"/>
          </p:cNvSpPr>
          <p:nvPr>
            <p:ph type="title"/>
          </p:nvPr>
        </p:nvSpPr>
        <p:spPr>
          <a:xfrm>
            <a:off x="115238" y="559988"/>
            <a:ext cx="8462403" cy="294249"/>
          </a:xfrm>
        </p:spPr>
        <p:txBody>
          <a:bodyPr anchor="t" anchorCtr="0">
            <a:noAutofit/>
          </a:bodyPr>
          <a:lstStyle/>
          <a:p>
            <a:r>
              <a:rPr lang="it-IT" sz="2800" spc="-1" dirty="0">
                <a:latin typeface="+mn-lt"/>
              </a:rPr>
              <a:t>Il concetto di sostenibilità</a:t>
            </a:r>
          </a:p>
        </p:txBody>
      </p:sp>
      <p:sp>
        <p:nvSpPr>
          <p:cNvPr id="4" name="Segnaposto numero diapositiva 3">
            <a:extLst>
              <a:ext uri="{FF2B5EF4-FFF2-40B4-BE49-F238E27FC236}">
                <a16:creationId xmlns:a16="http://schemas.microsoft.com/office/drawing/2014/main" id="{576234CB-C33E-4B21-BFBA-0F9FDBA8DD9C}"/>
              </a:ext>
            </a:extLst>
          </p:cNvPr>
          <p:cNvSpPr>
            <a:spLocks noGrp="1"/>
          </p:cNvSpPr>
          <p:nvPr>
            <p:ph type="sldNum" sz="quarter" idx="4294967295"/>
          </p:nvPr>
        </p:nvSpPr>
        <p:spPr>
          <a:xfrm>
            <a:off x="7086600" y="6356350"/>
            <a:ext cx="2057400" cy="365125"/>
          </a:xfrm>
        </p:spPr>
        <p:txBody>
          <a:bodyPr/>
          <a:lstStyle/>
          <a:p>
            <a:pPr>
              <a:defRPr/>
            </a:pPr>
            <a:r>
              <a:rPr lang="en-GB" noProof="1"/>
              <a:t> </a:t>
            </a:r>
          </a:p>
        </p:txBody>
      </p:sp>
      <p:pic>
        <p:nvPicPr>
          <p:cNvPr id="3" name="Immagine 2">
            <a:extLst>
              <a:ext uri="{FF2B5EF4-FFF2-40B4-BE49-F238E27FC236}">
                <a16:creationId xmlns:a16="http://schemas.microsoft.com/office/drawing/2014/main" id="{8FB4107A-B0E7-4F82-BD70-FC5F35F0D1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808" y="6498000"/>
            <a:ext cx="1108567" cy="162000"/>
          </a:xfrm>
          <a:prstGeom prst="rect">
            <a:avLst/>
          </a:prstGeom>
        </p:spPr>
      </p:pic>
      <p:sp>
        <p:nvSpPr>
          <p:cNvPr id="9" name="CasellaDiTesto 8">
            <a:extLst>
              <a:ext uri="{FF2B5EF4-FFF2-40B4-BE49-F238E27FC236}">
                <a16:creationId xmlns:a16="http://schemas.microsoft.com/office/drawing/2014/main" id="{E470E5CA-BD8A-43D7-92E6-9559DF340BBC}"/>
              </a:ext>
            </a:extLst>
          </p:cNvPr>
          <p:cNvSpPr txBox="1"/>
          <p:nvPr/>
        </p:nvSpPr>
        <p:spPr>
          <a:xfrm>
            <a:off x="270000" y="6318004"/>
            <a:ext cx="263214" cy="276999"/>
          </a:xfrm>
          <a:prstGeom prst="rect">
            <a:avLst/>
          </a:prstGeom>
          <a:noFill/>
        </p:spPr>
        <p:txBody>
          <a:bodyPr wrap="none" rtlCol="0">
            <a:spAutoFit/>
          </a:bodyPr>
          <a:lstStyle/>
          <a:p>
            <a:r>
              <a:rPr lang="it-IT" sz="1200" dirty="0">
                <a:solidFill>
                  <a:srgbClr val="00A197"/>
                </a:solidFill>
                <a:latin typeface="Calibri" panose="020F0502020204030204" pitchFamily="34" charset="0"/>
                <a:cs typeface="Calibri" panose="020F0502020204030204" pitchFamily="34" charset="0"/>
              </a:rPr>
              <a:t>8</a:t>
            </a:r>
          </a:p>
        </p:txBody>
      </p:sp>
      <p:pic>
        <p:nvPicPr>
          <p:cNvPr id="15" name="Immagine 14">
            <a:extLst>
              <a:ext uri="{FF2B5EF4-FFF2-40B4-BE49-F238E27FC236}">
                <a16:creationId xmlns:a16="http://schemas.microsoft.com/office/drawing/2014/main" id="{DDDBBB6B-6A0B-42B3-8ED0-D279D9987D4E}"/>
              </a:ext>
            </a:extLst>
          </p:cNvPr>
          <p:cNvPicPr>
            <a:picLocks noChangeAspect="1"/>
          </p:cNvPicPr>
          <p:nvPr/>
        </p:nvPicPr>
        <p:blipFill>
          <a:blip r:embed="rId6"/>
          <a:stretch>
            <a:fillRect/>
          </a:stretch>
        </p:blipFill>
        <p:spPr>
          <a:xfrm>
            <a:off x="193284" y="2950828"/>
            <a:ext cx="1576059" cy="1481412"/>
          </a:xfrm>
          <a:prstGeom prst="rect">
            <a:avLst/>
          </a:prstGeom>
        </p:spPr>
      </p:pic>
      <p:sp>
        <p:nvSpPr>
          <p:cNvPr id="17" name="CasellaDiTesto 16">
            <a:extLst>
              <a:ext uri="{FF2B5EF4-FFF2-40B4-BE49-F238E27FC236}">
                <a16:creationId xmlns:a16="http://schemas.microsoft.com/office/drawing/2014/main" id="{66A6B88B-B3D8-453E-8F4A-CDDB991F6F39}"/>
              </a:ext>
            </a:extLst>
          </p:cNvPr>
          <p:cNvSpPr txBox="1"/>
          <p:nvPr/>
        </p:nvSpPr>
        <p:spPr>
          <a:xfrm>
            <a:off x="1912672" y="3091369"/>
            <a:ext cx="7181374" cy="1200329"/>
          </a:xfrm>
          <a:prstGeom prst="rect">
            <a:avLst/>
          </a:prstGeom>
          <a:noFill/>
        </p:spPr>
        <p:txBody>
          <a:bodyPr wrap="square">
            <a:spAutoFit/>
          </a:bodyPr>
          <a:lstStyle/>
          <a:p>
            <a:pPr algn="just">
              <a:spcAft>
                <a:spcPts val="800"/>
              </a:spcAft>
            </a:pPr>
            <a:r>
              <a:rPr lang="it-IT" dirty="0"/>
              <a:t>"Vi invito, individualmente con le vostre imprese e collettivamente attraverso  le vostre associazioni di categoria, ad abbracciare, supportare e implementare un insieme di valori chiave nelle aree dei diritti umani, standard del lavoro e pratiche ambientali".</a:t>
            </a:r>
          </a:p>
        </p:txBody>
      </p:sp>
      <p:sp>
        <p:nvSpPr>
          <p:cNvPr id="19" name="CasellaDiTesto 18">
            <a:extLst>
              <a:ext uri="{FF2B5EF4-FFF2-40B4-BE49-F238E27FC236}">
                <a16:creationId xmlns:a16="http://schemas.microsoft.com/office/drawing/2014/main" id="{1964E9F9-CDFE-4CAE-88AA-0A13C21F15FD}"/>
              </a:ext>
            </a:extLst>
          </p:cNvPr>
          <p:cNvSpPr txBox="1"/>
          <p:nvPr/>
        </p:nvSpPr>
        <p:spPr>
          <a:xfrm>
            <a:off x="115238" y="4662577"/>
            <a:ext cx="7681743" cy="1477328"/>
          </a:xfrm>
          <a:prstGeom prst="rect">
            <a:avLst/>
          </a:prstGeom>
          <a:noFill/>
        </p:spPr>
        <p:txBody>
          <a:bodyPr wrap="square" rtlCol="0">
            <a:spAutoFit/>
          </a:bodyPr>
          <a:lstStyle/>
          <a:p>
            <a:pPr algn="just"/>
            <a:r>
              <a:rPr lang="it-IT" dirty="0"/>
              <a:t>Agenda 2030 per lo Sviluppo sostenibile, è il programma d’azione per le persone, il Pianeta e la prosperità sottoscritto il 25 settembre 2015 dall’Assemblea Generale dell’ONU. I firmatari dell’Atto (193 Paesi) riconoscono che sradicare la povertà in tutte le sue forme e dimensioni, inclusa la povertà estrema, è la più grande sfida globale ed un requisito indispensabile per lo sviluppo sostenibile.</a:t>
            </a:r>
          </a:p>
        </p:txBody>
      </p:sp>
      <p:sp>
        <p:nvSpPr>
          <p:cNvPr id="5" name="Rettangolo con angoli arrotondati 4">
            <a:extLst>
              <a:ext uri="{FF2B5EF4-FFF2-40B4-BE49-F238E27FC236}">
                <a16:creationId xmlns:a16="http://schemas.microsoft.com/office/drawing/2014/main" id="{3E26FE1F-5691-8605-477B-0744C4DC62B3}"/>
              </a:ext>
            </a:extLst>
          </p:cNvPr>
          <p:cNvSpPr/>
          <p:nvPr/>
        </p:nvSpPr>
        <p:spPr>
          <a:xfrm>
            <a:off x="115238" y="1199691"/>
            <a:ext cx="8841949" cy="364699"/>
          </a:xfrm>
          <a:prstGeom prst="roundRect">
            <a:avLst/>
          </a:prstGeom>
          <a:solidFill>
            <a:srgbClr val="00A19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dirty="0"/>
              <a:t>Abbiamo un solo pianeta ma viviamo come se ne avessimo a disposizione quasi due</a:t>
            </a:r>
          </a:p>
        </p:txBody>
      </p:sp>
      <p:sp>
        <p:nvSpPr>
          <p:cNvPr id="8" name="CasellaDiTesto 7">
            <a:extLst>
              <a:ext uri="{FF2B5EF4-FFF2-40B4-BE49-F238E27FC236}">
                <a16:creationId xmlns:a16="http://schemas.microsoft.com/office/drawing/2014/main" id="{5EE828C3-F704-2B48-0D78-20CAF21DD041}"/>
              </a:ext>
            </a:extLst>
          </p:cNvPr>
          <p:cNvSpPr txBox="1"/>
          <p:nvPr/>
        </p:nvSpPr>
        <p:spPr>
          <a:xfrm>
            <a:off x="2271251" y="1772062"/>
            <a:ext cx="6822795" cy="923330"/>
          </a:xfrm>
          <a:prstGeom prst="rect">
            <a:avLst/>
          </a:prstGeom>
          <a:noFill/>
        </p:spPr>
        <p:txBody>
          <a:bodyPr wrap="square">
            <a:spAutoFit/>
          </a:bodyPr>
          <a:lstStyle/>
          <a:p>
            <a:pPr algn="just"/>
            <a:r>
              <a:rPr lang="it-IT" dirty="0"/>
              <a:t>Lo sviluppo sostenibile è quello sviluppo che consente alla generazione presente di soddisfare i propri bisogni senza compromettere la possibilità delle generazioni future di soddisfare i propri</a:t>
            </a:r>
          </a:p>
        </p:txBody>
      </p:sp>
    </p:spTree>
    <p:extLst>
      <p:ext uri="{BB962C8B-B14F-4D97-AF65-F5344CB8AC3E}">
        <p14:creationId xmlns:p14="http://schemas.microsoft.com/office/powerpoint/2010/main" val="1632306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UCGUniCredit">
  <a:themeElements>
    <a:clrScheme name="UCGColors">
      <a:dk1>
        <a:srgbClr val="000000"/>
      </a:dk1>
      <a:lt1>
        <a:srgbClr val="FFFFFF"/>
      </a:lt1>
      <a:dk2>
        <a:srgbClr val="666666"/>
      </a:dk2>
      <a:lt2>
        <a:srgbClr val="E5E5E5"/>
      </a:lt2>
      <a:accent1>
        <a:srgbClr val="E2001A"/>
      </a:accent1>
      <a:accent2>
        <a:srgbClr val="666666"/>
      </a:accent2>
      <a:accent3>
        <a:srgbClr val="4C4C4C"/>
      </a:accent3>
      <a:accent4>
        <a:srgbClr val="B8860B"/>
      </a:accent4>
      <a:accent5>
        <a:srgbClr val="EC6608"/>
      </a:accent5>
      <a:accent6>
        <a:srgbClr val="899E00"/>
      </a:accent6>
      <a:hlink>
        <a:srgbClr val="007A91"/>
      </a:hlink>
      <a:folHlink>
        <a:srgbClr val="007A95"/>
      </a:folHlink>
    </a:clrScheme>
    <a:fontScheme name="UniCredit">
      <a:majorFont>
        <a:latin typeface="UniCredit"/>
        <a:ea typeface=""/>
        <a:cs typeface=""/>
      </a:majorFont>
      <a:minorFont>
        <a:latin typeface="UniCredi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D9E6431-97B9-455B-B170-D4597AA5AF41}" vid="{D535B9E2-9A1E-49AE-AF0A-1B986831709B}"/>
    </a:ext>
  </a:ext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4414</Words>
  <Application>Microsoft Office PowerPoint</Application>
  <PresentationFormat>Presentazione su schermo (4:3)</PresentationFormat>
  <Paragraphs>333</Paragraphs>
  <Slides>30</Slides>
  <Notes>29</Notes>
  <HiddenSlides>0</HiddenSlides>
  <MMClips>0</MMClips>
  <ScaleCrop>false</ScaleCrop>
  <HeadingPairs>
    <vt:vector size="8" baseType="variant">
      <vt:variant>
        <vt:lpstr>Caratteri utilizzati</vt:lpstr>
      </vt:variant>
      <vt:variant>
        <vt:i4>12</vt:i4>
      </vt:variant>
      <vt:variant>
        <vt:lpstr>Tema</vt:lpstr>
      </vt:variant>
      <vt:variant>
        <vt:i4>2</vt:i4>
      </vt:variant>
      <vt:variant>
        <vt:lpstr>Server OLE incorporati</vt:lpstr>
      </vt:variant>
      <vt:variant>
        <vt:i4>2</vt:i4>
      </vt:variant>
      <vt:variant>
        <vt:lpstr>Titoli diapositive</vt:lpstr>
      </vt:variant>
      <vt:variant>
        <vt:i4>30</vt:i4>
      </vt:variant>
    </vt:vector>
  </HeadingPairs>
  <TitlesOfParts>
    <vt:vector size="46" baseType="lpstr">
      <vt:lpstr>Arial</vt:lpstr>
      <vt:lpstr>Arial Narrow</vt:lpstr>
      <vt:lpstr>Calibri</vt:lpstr>
      <vt:lpstr>Calibri Light</vt:lpstr>
      <vt:lpstr>Courier New</vt:lpstr>
      <vt:lpstr>Roboto</vt:lpstr>
      <vt:lpstr>Tahoma</vt:lpstr>
      <vt:lpstr>Times New Roman</vt:lpstr>
      <vt:lpstr>UniCredit</vt:lpstr>
      <vt:lpstr>UniCredit (Body)</vt:lpstr>
      <vt:lpstr>UniCredit Heavy</vt:lpstr>
      <vt:lpstr>Wingdings</vt:lpstr>
      <vt:lpstr>UCGUniCredit</vt:lpstr>
      <vt:lpstr>Tema di Office</vt:lpstr>
      <vt:lpstr>think-cell Slide</vt:lpstr>
      <vt:lpstr>Diapositiva think-cell</vt:lpstr>
      <vt:lpstr>ESG gli investimenti ad impatto sociale per una nuova economia</vt:lpstr>
      <vt:lpstr>Chi è UniGens</vt:lpstr>
      <vt:lpstr>Chi è UniGens</vt:lpstr>
      <vt:lpstr>Chi è UniGens</vt:lpstr>
      <vt:lpstr>Disclaimer</vt:lpstr>
      <vt:lpstr>Presentazione standard di PowerPoint</vt:lpstr>
      <vt:lpstr>Il nostro percorso di apprendimento</vt:lpstr>
      <vt:lpstr>Il nostro percorso di apprendimento</vt:lpstr>
      <vt:lpstr>Il concetto di sostenibilità</vt:lpstr>
      <vt:lpstr>Sviluppo sostenibile = Mondo più sostenibile</vt:lpstr>
      <vt:lpstr>I Pilastri dello Sviluppo Sostenibile</vt:lpstr>
      <vt:lpstr>Overshoot Day</vt:lpstr>
      <vt:lpstr>Il nostro percorso di apprendimento</vt:lpstr>
      <vt:lpstr>Presentazione standard di PowerPoint</vt:lpstr>
      <vt:lpstr>Finanza Sostenibile    1/4</vt:lpstr>
      <vt:lpstr>Quali sono gli attori che possono svolgere un ruolo attivo</vt:lpstr>
      <vt:lpstr>Relazione tra ESG * Impact Investing * SRI </vt:lpstr>
      <vt:lpstr>Le dimensione del Mercato Globale</vt:lpstr>
      <vt:lpstr>Il nostro percorso di apprendimento</vt:lpstr>
      <vt:lpstr>Quando un investimento può definirsi sostenibile       1/2</vt:lpstr>
      <vt:lpstr>Quando un investimento può definirsi sostenibile                2/2</vt:lpstr>
      <vt:lpstr> Il cambiamento climatico ed il rischio per il sistema finanziario</vt:lpstr>
      <vt:lpstr>Le ragioni principali che spingono gli operatori finanziari verso l’ESG</vt:lpstr>
      <vt:lpstr>Il nostro percorso di apprendimento</vt:lpstr>
      <vt:lpstr>Declinazione ESG</vt:lpstr>
      <vt:lpstr>Il Caso Tesla</vt:lpstr>
      <vt:lpstr>Il nostro percorso di apprendimento</vt:lpstr>
      <vt:lpstr>Quali fonti di finanziamento possono sostenere le aziende in questa fase di transizione</vt:lpstr>
      <vt:lpstr>Cosa significa Impact Investing e quali sono gli obiettivi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dc:title>
  <dc:creator>Paolo Maneschi</dc:creator>
  <cp:lastModifiedBy>Franco Bellini</cp:lastModifiedBy>
  <cp:revision>81</cp:revision>
  <cp:lastPrinted>2024-01-18T12:26:04Z</cp:lastPrinted>
  <dcterms:created xsi:type="dcterms:W3CDTF">2023-12-14T11:20:09Z</dcterms:created>
  <dcterms:modified xsi:type="dcterms:W3CDTF">2024-02-27T12:56:38Z</dcterms:modified>
</cp:coreProperties>
</file>