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Lst>
  <p:notesMasterIdLst>
    <p:notesMasterId r:id="rId30"/>
  </p:notesMasterIdLst>
  <p:sldIdLst>
    <p:sldId id="1116" r:id="rId2"/>
    <p:sldId id="1252" r:id="rId3"/>
    <p:sldId id="1239" r:id="rId4"/>
    <p:sldId id="1281" r:id="rId5"/>
    <p:sldId id="1182" r:id="rId6"/>
    <p:sldId id="2147473762" r:id="rId7"/>
    <p:sldId id="2147473721" r:id="rId8"/>
    <p:sldId id="2147473743" r:id="rId9"/>
    <p:sldId id="1183" r:id="rId10"/>
    <p:sldId id="2147473713" r:id="rId11"/>
    <p:sldId id="2147473744" r:id="rId12"/>
    <p:sldId id="2147473753" r:id="rId13"/>
    <p:sldId id="2147473720" r:id="rId14"/>
    <p:sldId id="2147473730" r:id="rId15"/>
    <p:sldId id="2147473731" r:id="rId16"/>
    <p:sldId id="2147473732" r:id="rId17"/>
    <p:sldId id="2147473761" r:id="rId18"/>
    <p:sldId id="2147473737" r:id="rId19"/>
    <p:sldId id="2147473722" r:id="rId20"/>
    <p:sldId id="2147473723" r:id="rId21"/>
    <p:sldId id="2147473724" r:id="rId22"/>
    <p:sldId id="2147473725" r:id="rId23"/>
    <p:sldId id="2147473734" r:id="rId24"/>
    <p:sldId id="2147473763" r:id="rId25"/>
    <p:sldId id="2147473745" r:id="rId26"/>
    <p:sldId id="2147473747" r:id="rId27"/>
    <p:sldId id="2147473748" r:id="rId28"/>
    <p:sldId id="1238" r:id="rId29"/>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0" autoAdjust="0"/>
  </p:normalViewPr>
  <p:slideViewPr>
    <p:cSldViewPr snapToGrid="0">
      <p:cViewPr varScale="1">
        <p:scale>
          <a:sx n="68" d="100"/>
          <a:sy n="68" d="100"/>
        </p:scale>
        <p:origin x="1092"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29"/>
    </p:cViewPr>
  </p:sorterViewPr>
  <p:notesViewPr>
    <p:cSldViewPr snapToGrid="0">
      <p:cViewPr varScale="1">
        <p:scale>
          <a:sx n="48" d="100"/>
          <a:sy n="48" d="100"/>
        </p:scale>
        <p:origin x="294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D499EF15-21CF-420D-8B1C-50B4C1983231}" type="datetimeFigureOut">
              <a:rPr lang="it-IT" smtClean="0"/>
              <a:t>27/02/2024</a:t>
            </a:fld>
            <a:endParaRPr lang="it-IT"/>
          </a:p>
        </p:txBody>
      </p:sp>
      <p:sp>
        <p:nvSpPr>
          <p:cNvPr id="4" name="Segnaposto immagine diapositiva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4497585-B04F-412A-AC11-34EA2B0E5B19}" type="slidenum">
              <a:rPr lang="it-IT" smtClean="0"/>
              <a:t>‹N›</a:t>
            </a:fld>
            <a:endParaRPr lang="it-IT"/>
          </a:p>
        </p:txBody>
      </p:sp>
    </p:spTree>
    <p:extLst>
      <p:ext uri="{BB962C8B-B14F-4D97-AF65-F5344CB8AC3E}">
        <p14:creationId xmlns:p14="http://schemas.microsoft.com/office/powerpoint/2010/main" val="350587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alori.it/glossario/unfccc/"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valori.it/glossario/co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sgnews.it/regulator/commissione-ue-nuove-proposte-contro-greenwashing-e-per-leconomia-circolar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sgnews.it/environmental/commissione-ue-nuove-proposte-contro-greenwashing-e-pratiche-sleali/" TargetMode="External"/><Relationship Id="rId4" Type="http://schemas.openxmlformats.org/officeDocument/2006/relationships/hyperlink" Target="https://esgnews.it/environmental/parlamento-ue-ok-a-nuove-norme-per-prodotti-sostenibili-e-per-contrasto-al-greenwash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497585-B04F-412A-AC11-34EA2B0E5B19}" type="slidenum">
              <a:rPr lang="it-IT" smtClean="0"/>
              <a:t>1</a:t>
            </a:fld>
            <a:endParaRPr lang="it-IT"/>
          </a:p>
        </p:txBody>
      </p:sp>
    </p:spTree>
    <p:extLst>
      <p:ext uri="{BB962C8B-B14F-4D97-AF65-F5344CB8AC3E}">
        <p14:creationId xmlns:p14="http://schemas.microsoft.com/office/powerpoint/2010/main" val="405878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0" indent="0">
              <a:buFont typeface="Arial" panose="020B0604020202020204" pitchFamily="34" charset="0"/>
              <a:buNone/>
            </a:pPr>
            <a:endParaRPr lang="it-IT" dirty="0"/>
          </a:p>
          <a:p>
            <a:pPr marL="171450" indent="-171450">
              <a:buFont typeface="Arial" panose="020B0604020202020204" pitchFamily="34" charset="0"/>
              <a:buChar char="•"/>
            </a:pPr>
            <a:r>
              <a:rPr lang="it-IT" sz="2000" dirty="0"/>
              <a:t>Informazione sull’impatto dell’ambiente, della società e delle persone sull’impresa (Creare valore d’impresa Sostenibilità dell’impresa Rischi e remunerazione degli investitori) è DIVERSO DA</a:t>
            </a:r>
          </a:p>
          <a:p>
            <a:pPr marL="171450" indent="-171450">
              <a:buFont typeface="Arial" panose="020B0604020202020204" pitchFamily="34" charset="0"/>
              <a:buChar char="•"/>
            </a:pPr>
            <a:r>
              <a:rPr lang="it-IT" sz="2000" dirty="0"/>
              <a:t>Informazione sull’impatto dell’impresa sull’ambiente, sulla società e sulle persone (Creare valore per la società Sostenibilità della società Rischi e remunerazione per la società</a:t>
            </a:r>
            <a:r>
              <a:rPr lang="it-IT" dirty="0"/>
              <a:t>)</a:t>
            </a:r>
          </a:p>
        </p:txBody>
      </p:sp>
      <p:sp>
        <p:nvSpPr>
          <p:cNvPr id="4" name="Segnaposto numero diapositiva 3"/>
          <p:cNvSpPr>
            <a:spLocks noGrp="1"/>
          </p:cNvSpPr>
          <p:nvPr>
            <p:ph type="sldNum" sz="quarter" idx="5"/>
          </p:nvPr>
        </p:nvSpPr>
        <p:spPr/>
        <p:txBody>
          <a:bodyPr/>
          <a:lstStyle/>
          <a:p>
            <a:fld id="{D797A595-224D-4515-AFFC-CB34EC8B2197}" type="slidenum">
              <a:rPr lang="it-IT" smtClean="0"/>
              <a:t>10</a:t>
            </a:fld>
            <a:endParaRPr lang="it-IT"/>
          </a:p>
        </p:txBody>
      </p:sp>
    </p:spTree>
    <p:extLst>
      <p:ext uri="{BB962C8B-B14F-4D97-AF65-F5344CB8AC3E}">
        <p14:creationId xmlns:p14="http://schemas.microsoft.com/office/powerpoint/2010/main" val="3514910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11</a:t>
            </a:fld>
            <a:endParaRPr lang="en-US"/>
          </a:p>
        </p:txBody>
      </p:sp>
    </p:spTree>
    <p:extLst>
      <p:ext uri="{BB962C8B-B14F-4D97-AF65-F5344CB8AC3E}">
        <p14:creationId xmlns:p14="http://schemas.microsoft.com/office/powerpoint/2010/main" val="1886856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algn="l"/>
            <a:r>
              <a:rPr lang="it-IT" b="0" i="0" dirty="0">
                <a:solidFill>
                  <a:srgbClr val="3F4A52"/>
                </a:solidFill>
                <a:effectLst/>
                <a:latin typeface="Open Sans" panose="020B0606030504020204" pitchFamily="34" charset="0"/>
              </a:rPr>
              <a:t>Il Consiglio ha approvato ottobre 2023 la presentazione alla convenzione quadro delle Nazioni Unite sui cambiamenti climatici (UNFCCC </a:t>
            </a:r>
            <a:r>
              <a:rPr lang="it-IT" b="0" i="0" dirty="0">
                <a:solidFill>
                  <a:srgbClr val="111111"/>
                </a:solidFill>
                <a:effectLst/>
                <a:latin typeface="Roboto" panose="02000000000000000000" pitchFamily="2" charset="0"/>
              </a:rPr>
              <a:t>La Convenzione quadro delle Nazioni Unite sui</a:t>
            </a:r>
            <a:r>
              <a:rPr lang="it-IT" b="1" i="0" dirty="0">
                <a:solidFill>
                  <a:srgbClr val="111111"/>
                </a:solidFill>
                <a:effectLst/>
                <a:latin typeface="Roboto" panose="02000000000000000000" pitchFamily="2" charset="0"/>
              </a:rPr>
              <a:t> cambiamenti climatici</a:t>
            </a:r>
            <a:r>
              <a:rPr lang="it-IT" b="0" i="0" dirty="0">
                <a:solidFill>
                  <a:srgbClr val="111111"/>
                </a:solidFill>
                <a:effectLst/>
                <a:latin typeface="Roboto" panose="02000000000000000000" pitchFamily="2" charset="0"/>
              </a:rPr>
              <a:t> (in inglese</a:t>
            </a:r>
            <a:r>
              <a:rPr lang="it-IT" b="1" i="0" dirty="0">
                <a:solidFill>
                  <a:srgbClr val="111111"/>
                </a:solidFill>
                <a:effectLst/>
                <a:latin typeface="Roboto" panose="02000000000000000000" pitchFamily="2" charset="0"/>
              </a:rPr>
              <a:t> United Nations Framework Convention</a:t>
            </a:r>
            <a:r>
              <a:rPr lang="it-IT" b="0" i="0" dirty="0">
                <a:solidFill>
                  <a:srgbClr val="111111"/>
                </a:solidFill>
                <a:effectLst/>
                <a:latin typeface="Roboto" panose="02000000000000000000" pitchFamily="2" charset="0"/>
              </a:rPr>
              <a:t> on</a:t>
            </a:r>
            <a:r>
              <a:rPr lang="it-IT" b="1" i="0" dirty="0">
                <a:solidFill>
                  <a:srgbClr val="111111"/>
                </a:solidFill>
                <a:effectLst/>
                <a:latin typeface="Roboto" panose="02000000000000000000" pitchFamily="2" charset="0"/>
              </a:rPr>
              <a:t> </a:t>
            </a:r>
            <a:r>
              <a:rPr lang="it-IT" b="1" i="0" dirty="0" err="1">
                <a:solidFill>
                  <a:srgbClr val="111111"/>
                </a:solidFill>
                <a:effectLst/>
                <a:latin typeface="Roboto" panose="02000000000000000000" pitchFamily="2" charset="0"/>
              </a:rPr>
              <a:t>Climate</a:t>
            </a:r>
            <a:r>
              <a:rPr lang="it-IT" b="1" i="0" dirty="0">
                <a:solidFill>
                  <a:srgbClr val="111111"/>
                </a:solidFill>
                <a:effectLst/>
                <a:latin typeface="Roboto" panose="02000000000000000000" pitchFamily="2" charset="0"/>
              </a:rPr>
              <a:t> </a:t>
            </a:r>
            <a:r>
              <a:rPr lang="it-IT" b="1" i="0" dirty="0" err="1">
                <a:solidFill>
                  <a:srgbClr val="111111"/>
                </a:solidFill>
                <a:effectLst/>
                <a:latin typeface="Roboto" panose="02000000000000000000" pitchFamily="2" charset="0"/>
              </a:rPr>
              <a:t>Change</a:t>
            </a:r>
            <a:r>
              <a:rPr lang="it-IT" b="0" i="0" dirty="0">
                <a:solidFill>
                  <a:srgbClr val="111111"/>
                </a:solidFill>
                <a:effectLst/>
                <a:latin typeface="Roboto" panose="02000000000000000000" pitchFamily="2" charset="0"/>
              </a:rPr>
              <a:t> da cui l'acronimo UNFCCC o FCCC)</a:t>
            </a:r>
            <a:r>
              <a:rPr lang="it-IT" b="0" i="0" dirty="0">
                <a:solidFill>
                  <a:srgbClr val="3F4A52"/>
                </a:solidFill>
                <a:effectLst/>
                <a:latin typeface="Open Sans" panose="020B0606030504020204" pitchFamily="34" charset="0"/>
              </a:rPr>
              <a:t>) di un contributo determinato a livello nazionale (NDC </a:t>
            </a:r>
            <a:r>
              <a:rPr lang="it-IT" b="0" i="0" dirty="0">
                <a:solidFill>
                  <a:srgbClr val="001028"/>
                </a:solidFill>
                <a:effectLst/>
                <a:latin typeface="Merriweather" panose="00000500000000000000" pitchFamily="2" charset="0"/>
              </a:rPr>
              <a:t>sta per </a:t>
            </a:r>
            <a:r>
              <a:rPr lang="it-IT" b="1" i="0" dirty="0" err="1">
                <a:solidFill>
                  <a:srgbClr val="001028"/>
                </a:solidFill>
                <a:effectLst/>
                <a:latin typeface="Merriweather" panose="00000500000000000000" pitchFamily="2" charset="0"/>
              </a:rPr>
              <a:t>Nationally</a:t>
            </a:r>
            <a:r>
              <a:rPr lang="it-IT" b="1" i="0" dirty="0">
                <a:solidFill>
                  <a:srgbClr val="001028"/>
                </a:solidFill>
                <a:effectLst/>
                <a:latin typeface="Merriweather" panose="00000500000000000000" pitchFamily="2" charset="0"/>
              </a:rPr>
              <a:t> </a:t>
            </a:r>
            <a:r>
              <a:rPr lang="it-IT" b="1" i="0" dirty="0" err="1">
                <a:solidFill>
                  <a:srgbClr val="001028"/>
                </a:solidFill>
                <a:effectLst/>
                <a:latin typeface="Merriweather" panose="00000500000000000000" pitchFamily="2" charset="0"/>
              </a:rPr>
              <a:t>Determined</a:t>
            </a:r>
            <a:r>
              <a:rPr lang="it-IT" b="1" i="0" dirty="0">
                <a:solidFill>
                  <a:srgbClr val="001028"/>
                </a:solidFill>
                <a:effectLst/>
                <a:latin typeface="Merriweather" panose="00000500000000000000" pitchFamily="2" charset="0"/>
              </a:rPr>
              <a:t> </a:t>
            </a:r>
            <a:r>
              <a:rPr lang="it-IT" b="1" i="0" dirty="0" err="1">
                <a:solidFill>
                  <a:srgbClr val="001028"/>
                </a:solidFill>
                <a:effectLst/>
                <a:latin typeface="Merriweather" panose="00000500000000000000" pitchFamily="2" charset="0"/>
              </a:rPr>
              <a:t>Contributions</a:t>
            </a:r>
            <a:r>
              <a:rPr lang="it-IT" b="0" i="0" dirty="0">
                <a:solidFill>
                  <a:srgbClr val="3F4A52"/>
                </a:solidFill>
                <a:effectLst/>
                <a:latin typeface="Open Sans" panose="020B0606030504020204" pitchFamily="34" charset="0"/>
              </a:rPr>
              <a:t>) aggiornato dell'UE e dei suoi Stati membri. Tale documento sostituisce il precedente, del 17 dicembre 2020, e sarà considerato l'attuale NDC dell'UE e dei suoi Stati membri.</a:t>
            </a:r>
          </a:p>
          <a:p>
            <a:pPr algn="l"/>
            <a:r>
              <a:rPr lang="it-IT" b="0" i="0" dirty="0">
                <a:solidFill>
                  <a:srgbClr val="3F4A52"/>
                </a:solidFill>
                <a:effectLst/>
                <a:latin typeface="Open Sans" panose="020B0606030504020204" pitchFamily="34" charset="0"/>
              </a:rPr>
              <a:t>La presentazione dell'NDC aggiornato dell'UE è stata preparata alla luce dell'adozione di tutti gli elementi essenziali del pacchetto legislativo "Pronti per il 55%", che comporterà da parte dell'UE una riduzione delle emissioni nette di gas a effetto serra (GES  Emissioni di gas effetto serra) di almeno il 55% entro il 2030 (rispetto ai livelli del 1990). Con l'aggiornamento dell'NDC l'UE e i suoi Stati membri ribadiscono il loro impegno a favore di questo obiettivo giuridicamente vincolante.</a:t>
            </a:r>
          </a:p>
          <a:p>
            <a:pPr algn="l"/>
            <a:r>
              <a:rPr lang="it-IT" b="0" i="0" dirty="0">
                <a:solidFill>
                  <a:srgbClr val="001028"/>
                </a:solidFill>
                <a:effectLst/>
                <a:latin typeface="Merriweather" panose="00000500000000000000" pitchFamily="2" charset="0"/>
              </a:rPr>
              <a:t>La sigla NDC sta per </a:t>
            </a:r>
            <a:r>
              <a:rPr lang="it-IT" b="1" i="0" dirty="0" err="1">
                <a:solidFill>
                  <a:srgbClr val="001028"/>
                </a:solidFill>
                <a:effectLst/>
                <a:latin typeface="Merriweather" panose="00000500000000000000" pitchFamily="2" charset="0"/>
              </a:rPr>
              <a:t>Nationally</a:t>
            </a:r>
            <a:r>
              <a:rPr lang="it-IT" b="1" i="0" dirty="0">
                <a:solidFill>
                  <a:srgbClr val="001028"/>
                </a:solidFill>
                <a:effectLst/>
                <a:latin typeface="Merriweather" panose="00000500000000000000" pitchFamily="2" charset="0"/>
              </a:rPr>
              <a:t> </a:t>
            </a:r>
            <a:r>
              <a:rPr lang="it-IT" b="1" i="0" dirty="0" err="1">
                <a:solidFill>
                  <a:srgbClr val="001028"/>
                </a:solidFill>
                <a:effectLst/>
                <a:latin typeface="Merriweather" panose="00000500000000000000" pitchFamily="2" charset="0"/>
              </a:rPr>
              <a:t>Determined</a:t>
            </a:r>
            <a:r>
              <a:rPr lang="it-IT" b="1" i="0" dirty="0">
                <a:solidFill>
                  <a:srgbClr val="001028"/>
                </a:solidFill>
                <a:effectLst/>
                <a:latin typeface="Merriweather" panose="00000500000000000000" pitchFamily="2" charset="0"/>
              </a:rPr>
              <a:t> </a:t>
            </a:r>
            <a:r>
              <a:rPr lang="it-IT" b="1" i="0" dirty="0" err="1">
                <a:solidFill>
                  <a:srgbClr val="001028"/>
                </a:solidFill>
                <a:effectLst/>
                <a:latin typeface="Merriweather" panose="00000500000000000000" pitchFamily="2" charset="0"/>
              </a:rPr>
              <a:t>Contributions</a:t>
            </a:r>
            <a:r>
              <a:rPr lang="it-IT" b="0" i="0" dirty="0">
                <a:solidFill>
                  <a:srgbClr val="001028"/>
                </a:solidFill>
                <a:effectLst/>
                <a:latin typeface="Merriweather" panose="00000500000000000000" pitchFamily="2" charset="0"/>
              </a:rPr>
              <a:t>. Si tratta delle </a:t>
            </a:r>
            <a:r>
              <a:rPr lang="it-IT" b="1" i="0" dirty="0">
                <a:solidFill>
                  <a:srgbClr val="001028"/>
                </a:solidFill>
                <a:effectLst/>
                <a:latin typeface="Merriweather" panose="00000500000000000000" pitchFamily="2" charset="0"/>
              </a:rPr>
              <a:t>promesse</a:t>
            </a:r>
            <a:r>
              <a:rPr lang="it-IT" b="0" i="0" dirty="0">
                <a:solidFill>
                  <a:srgbClr val="001028"/>
                </a:solidFill>
                <a:effectLst/>
                <a:latin typeface="Merriweather" panose="00000500000000000000" pitchFamily="2" charset="0"/>
              </a:rPr>
              <a:t> che sono state avanzate dai governi di tutto il mondo in termini di </a:t>
            </a:r>
            <a:r>
              <a:rPr lang="it-IT" b="1" i="0" dirty="0">
                <a:solidFill>
                  <a:srgbClr val="001028"/>
                </a:solidFill>
                <a:effectLst/>
                <a:latin typeface="Merriweather" panose="00000500000000000000" pitchFamily="2" charset="0"/>
              </a:rPr>
              <a:t>riduzione delle emissioni di gas ad effetto serra</a:t>
            </a:r>
            <a:r>
              <a:rPr lang="it-IT" b="0" i="0" dirty="0">
                <a:solidFill>
                  <a:srgbClr val="001028"/>
                </a:solidFill>
                <a:effectLst/>
                <a:latin typeface="Merriweather" panose="00000500000000000000" pitchFamily="2" charset="0"/>
              </a:rPr>
              <a:t>. Tali documenti vengono raccolti dall’</a:t>
            </a:r>
            <a:r>
              <a:rPr lang="it-IT" b="0" i="0" u="sng" dirty="0" err="1">
                <a:solidFill>
                  <a:srgbClr val="6C818C"/>
                </a:solidFill>
                <a:effectLst/>
                <a:latin typeface="Merriweather" panose="00000500000000000000" pitchFamily="2" charset="0"/>
                <a:hlinkClick r:id="rId3"/>
              </a:rPr>
              <a:t>Unfccc</a:t>
            </a:r>
            <a:r>
              <a:rPr lang="it-IT" b="0" i="0" dirty="0">
                <a:solidFill>
                  <a:srgbClr val="001028"/>
                </a:solidFill>
                <a:effectLst/>
                <a:latin typeface="Merriweather" panose="00000500000000000000" pitchFamily="2" charset="0"/>
              </a:rPr>
              <a:t>, la Convenzione quadro delle Nazioni Unite sui cambiamenti climatici: l’organismo che organizza le </a:t>
            </a:r>
            <a:r>
              <a:rPr lang="it-IT" b="0" i="0" u="sng" dirty="0" err="1">
                <a:solidFill>
                  <a:srgbClr val="6C818C"/>
                </a:solidFill>
                <a:effectLst/>
                <a:latin typeface="Merriweather" panose="00000500000000000000" pitchFamily="2" charset="0"/>
                <a:hlinkClick r:id="rId4"/>
              </a:rPr>
              <a:t>Cop</a:t>
            </a:r>
            <a:r>
              <a:rPr lang="it-IT" b="0" i="0" dirty="0">
                <a:solidFill>
                  <a:srgbClr val="001028"/>
                </a:solidFill>
                <a:effectLst/>
                <a:latin typeface="Merriweather" panose="00000500000000000000" pitchFamily="2" charset="0"/>
              </a:rPr>
              <a:t>, le Conferenze delle parti che si tengono ogni anno sul tema.</a:t>
            </a:r>
            <a:endParaRPr lang="it-IT" b="0" i="0" dirty="0">
              <a:solidFill>
                <a:srgbClr val="3F4A52"/>
              </a:solidFill>
              <a:effectLst/>
              <a:latin typeface="Open Sans" panose="020B0606030504020204" pitchFamily="34" charset="0"/>
            </a:endParaRPr>
          </a:p>
          <a:p>
            <a:pPr marL="0" indent="0">
              <a:buFont typeface="Arial" panose="020B0604020202020204" pitchFamily="34" charset="0"/>
              <a:buNone/>
            </a:pPr>
            <a:r>
              <a:rPr lang="it-IT" b="0" i="0" dirty="0">
                <a:solidFill>
                  <a:srgbClr val="3F4A52"/>
                </a:solidFill>
                <a:effectLst/>
                <a:latin typeface="Open Sans" panose="020B0606030504020204" pitchFamily="34" charset="0"/>
              </a:rPr>
              <a:t>Nell'NDC aggiornato l'UE ricorda le tappe che hanno portato alla sua presentazione, dalla ratifica dell'accordo di Parigi nell'ottobre 2016, quando l'NDC all'epoca conteneva un obiettivo di riduzione delle emissioni di GES di almeno il 40% entro il 2030 (rispetto ai livelli del 1990). A seguito degli orientamenti forniti dal Consiglio europeo l'11 dicembre 2020, l'UE ha presentato un NDC aggiornato contenente un obiettivo di riduzione rafforzato di almeno il 55%. Tale obiettivo è stato poi definito giuridicamente vincolante mediante la normativa europea sul clima, adottata il 30 giugno 2021.</a:t>
            </a:r>
          </a:p>
          <a:p>
            <a:pPr algn="just">
              <a:spcAft>
                <a:spcPts val="600"/>
              </a:spcAft>
            </a:pPr>
            <a:r>
              <a:rPr lang="it-IT" sz="1200" kern="150" dirty="0">
                <a:latin typeface="Calibri" panose="020F0502020204030204" pitchFamily="34" charset="0"/>
                <a:ea typeface="Calibri" panose="020F0502020204030204" pitchFamily="34" charset="0"/>
                <a:cs typeface="Times New Roman" panose="02020603050405020304" pitchFamily="18" charset="0"/>
              </a:rPr>
              <a:t>La </a:t>
            </a:r>
            <a:r>
              <a:rPr lang="it-IT" sz="2000" b="1" kern="150" dirty="0">
                <a:latin typeface="Calibri" panose="020F0502020204030204" pitchFamily="34" charset="0"/>
                <a:ea typeface="Calibri" panose="020F0502020204030204" pitchFamily="34" charset="0"/>
                <a:cs typeface="Times New Roman" panose="02020603050405020304" pitchFamily="18" charset="0"/>
              </a:rPr>
              <a:t>Tassonomia EU </a:t>
            </a:r>
            <a:r>
              <a:rPr lang="it-IT" sz="1200" kern="150" dirty="0">
                <a:latin typeface="Calibri" panose="020F0502020204030204" pitchFamily="34" charset="0"/>
                <a:ea typeface="Calibri" panose="020F0502020204030204" pitchFamily="34" charset="0"/>
                <a:cs typeface="Times New Roman" panose="02020603050405020304" pitchFamily="18" charset="0"/>
              </a:rPr>
              <a:t>E’ un regolamento europeo (2020/852) che fornisce un </a:t>
            </a:r>
            <a:r>
              <a:rPr lang="it-IT" sz="1200" b="1" kern="150" dirty="0">
                <a:latin typeface="Calibri" panose="020F0502020204030204" pitchFamily="34" charset="0"/>
                <a:ea typeface="Calibri" panose="020F0502020204030204" pitchFamily="34" charset="0"/>
                <a:cs typeface="Times New Roman" panose="02020603050405020304" pitchFamily="18" charset="0"/>
              </a:rPr>
              <a:t>linguaggio comune per la classificazione delle attività economiche sostenibili </a:t>
            </a:r>
            <a:r>
              <a:rPr lang="it-IT" sz="1200" kern="150" dirty="0">
                <a:latin typeface="Calibri" panose="020F0502020204030204" pitchFamily="34" charset="0"/>
                <a:ea typeface="Calibri" panose="020F0502020204030204" pitchFamily="34" charset="0"/>
                <a:cs typeface="Times New Roman" panose="02020603050405020304" pitchFamily="18" charset="0"/>
              </a:rPr>
              <a:t>da un punto di vista ambientale, in base agli obiettivi definiti nel Regolamento stesso. </a:t>
            </a:r>
          </a:p>
          <a:p>
            <a:pPr algn="just">
              <a:spcAft>
                <a:spcPts val="600"/>
              </a:spcAft>
            </a:pPr>
            <a:r>
              <a:rPr lang="it-IT" sz="1200" kern="0" dirty="0">
                <a:solidFill>
                  <a:srgbClr val="1A1A1A"/>
                </a:solidFill>
                <a:latin typeface="Calibri" panose="020F0502020204030204" pitchFamily="34" charset="0"/>
                <a:ea typeface="Times New Roman" panose="02020603050405020304" pitchFamily="18" charset="0"/>
                <a:cs typeface="Calibri" panose="020F0502020204030204" pitchFamily="34" charset="0"/>
              </a:rPr>
              <a:t>L'obiettivo è quello di rafforzare la fiducia degli investitori, anche attraverso un superamento dei limiti attuali dei punteggi utilizzati per l'analisi di sostenibilità (i rating ESG), in particolare per quanto riguarda la completezza e qualità delle informazioni e l'eterogeneità delle metodologie utilizzati per la loro elaborazione. Con questo obiettivo, la regolamentazione europea sulla finanza sostenibile e, in particolare, sulla finanza verde si sta sviluppando lungo tre direttrici:</a:t>
            </a:r>
            <a:endParaRPr lang="it-IT" sz="1200" kern="150" dirty="0">
              <a:latin typeface="Calibri" panose="020F0502020204030204" pitchFamily="34" charset="0"/>
              <a:ea typeface="Calibri" panose="020F0502020204030204" pitchFamily="34" charset="0"/>
              <a:cs typeface="Times New Roman" panose="02020603050405020304" pitchFamily="18" charset="0"/>
            </a:endParaRPr>
          </a:p>
          <a:p>
            <a:pPr marL="214313" indent="-214313" algn="just">
              <a:spcAft>
                <a:spcPts val="900"/>
              </a:spcAft>
              <a:buSzPts val="1000"/>
              <a:buFont typeface="Arial" panose="020B0604020202020204" pitchFamily="34" charset="0"/>
              <a:buChar char="•"/>
            </a:pPr>
            <a:r>
              <a:rPr lang="it-IT" sz="1200" kern="0" dirty="0">
                <a:solidFill>
                  <a:srgbClr val="1A1A1A"/>
                </a:solidFill>
                <a:latin typeface="Calibri" panose="020F0502020204030204" pitchFamily="34" charset="0"/>
                <a:cs typeface="Calibri" panose="020F0502020204030204" pitchFamily="34" charset="0"/>
              </a:rPr>
              <a:t>sistema di classificazione comune , la "tassonomia dell'UE", per stabilire un linguaggio comune </a:t>
            </a:r>
          </a:p>
          <a:p>
            <a:pPr marL="214313" indent="-214313" algn="just">
              <a:spcAft>
                <a:spcPts val="900"/>
              </a:spcAft>
              <a:buSzPts val="1000"/>
              <a:buFont typeface="Arial" panose="020B0604020202020204" pitchFamily="34" charset="0"/>
              <a:buChar char="•"/>
            </a:pPr>
            <a:r>
              <a:rPr lang="it-IT" sz="1200" kern="0" dirty="0">
                <a:solidFill>
                  <a:srgbClr val="1A1A1A"/>
                </a:solidFill>
                <a:latin typeface="Calibri" panose="020F0502020204030204" pitchFamily="34" charset="0"/>
                <a:cs typeface="Calibri" panose="020F0502020204030204" pitchFamily="34" charset="0"/>
              </a:rPr>
              <a:t>rafforzare l'affidabilità e la comparabilità delle informazioni. </a:t>
            </a:r>
          </a:p>
          <a:p>
            <a:pPr marL="214313" indent="-214313" algn="just">
              <a:spcAft>
                <a:spcPts val="900"/>
              </a:spcAft>
              <a:buSzPts val="1000"/>
              <a:buFont typeface="Arial" panose="020B0604020202020204" pitchFamily="34" charset="0"/>
              <a:buChar char="•"/>
            </a:pPr>
            <a:r>
              <a:rPr lang="it-IT" sz="1200" kern="0" dirty="0">
                <a:solidFill>
                  <a:srgbClr val="1A1A1A"/>
                </a:solidFill>
                <a:latin typeface="Calibri" panose="020F0502020204030204" pitchFamily="34" charset="0"/>
                <a:cs typeface="Calibri" panose="020F0502020204030204" pitchFamily="34" charset="0"/>
              </a:rPr>
              <a:t>l'obiettivo di fornire agli investitori informazioni complete sulle opportunità e i rischi di investimento è perseguito anche attraverso le regole per specifici prodotti finanziari sostenibili: </a:t>
            </a:r>
          </a:p>
          <a:p>
            <a:pPr marL="0" indent="0">
              <a:buFont typeface="Arial" panose="020B0604020202020204" pitchFamily="34" charset="0"/>
              <a:buNone/>
            </a:pPr>
            <a:r>
              <a:rPr lang="it-IT" b="0" i="0" dirty="0">
                <a:solidFill>
                  <a:srgbClr val="1A1A1A"/>
                </a:solidFill>
                <a:effectLst/>
                <a:latin typeface="Source Sans Pro" panose="020B0503030403020204" pitchFamily="34" charset="0"/>
              </a:rPr>
              <a:t>In base al Regolamento Tassonomia un'attività economica è considerata ecosostenibile se soddisfa questi criteri: (1) contribuisce in maniera sostanziale a uno dei sei obiettivi ambientali, (2) non causa danno significativo a uno degli altri obiettivi (principio </a:t>
            </a:r>
            <a:r>
              <a:rPr lang="it-IT" b="0" i="1" dirty="0">
                <a:solidFill>
                  <a:srgbClr val="1A1A1A"/>
                </a:solidFill>
                <a:effectLst/>
                <a:latin typeface="Source Sans Pro" panose="020B0503030403020204" pitchFamily="34" charset="0"/>
              </a:rPr>
              <a:t>Do Not </a:t>
            </a:r>
            <a:r>
              <a:rPr lang="it-IT" b="0" i="1" dirty="0" err="1">
                <a:solidFill>
                  <a:srgbClr val="1A1A1A"/>
                </a:solidFill>
                <a:effectLst/>
                <a:latin typeface="Source Sans Pro" panose="020B0503030403020204" pitchFamily="34" charset="0"/>
              </a:rPr>
              <a:t>Significant</a:t>
            </a:r>
            <a:r>
              <a:rPr lang="it-IT" b="0" i="1" dirty="0">
                <a:solidFill>
                  <a:srgbClr val="1A1A1A"/>
                </a:solidFill>
                <a:effectLst/>
                <a:latin typeface="Source Sans Pro" panose="020B0503030403020204" pitchFamily="34" charset="0"/>
              </a:rPr>
              <a:t> </a:t>
            </a:r>
            <a:r>
              <a:rPr lang="it-IT" b="0" i="1" dirty="0" err="1">
                <a:solidFill>
                  <a:srgbClr val="1A1A1A"/>
                </a:solidFill>
                <a:effectLst/>
                <a:latin typeface="Source Sans Pro" panose="020B0503030403020204" pitchFamily="34" charset="0"/>
              </a:rPr>
              <a:t>Harm</a:t>
            </a:r>
            <a:r>
              <a:rPr lang="it-IT" b="0" i="0" dirty="0">
                <a:solidFill>
                  <a:srgbClr val="1A1A1A"/>
                </a:solidFill>
                <a:effectLst/>
                <a:latin typeface="Source Sans Pro" panose="020B0503030403020204" pitchFamily="34" charset="0"/>
              </a:rPr>
              <a:t> - DNSH), (3) rispetta alcune garanzie minime di salvaguardia sociale, come quelli descritti nelle linee guida dell'OCSE per le multinazionali o nelle convenzioni dell'Organizzazione Internazionale del Lavoro (OIL) finalizzati alla tutela di diritti umani e di diritti dei lavoratori e, infine, (4) è conforme ad alcuni criteri di verifica tecnici che devono essere specificati dalla Commissione attraverso una normativa secondaria, gli atti delegati.</a:t>
            </a:r>
          </a:p>
          <a:p>
            <a:pPr algn="just"/>
            <a:r>
              <a:rPr lang="it-IT" dirty="0"/>
              <a:t>La nuova Direttiva CSRD estende in misura molto significativa l’applicazione del </a:t>
            </a:r>
            <a:r>
              <a:rPr lang="it-IT" b="1" dirty="0">
                <a:solidFill>
                  <a:srgbClr val="00A197"/>
                </a:solidFill>
              </a:rPr>
              <a:t>reporting di sostenibilità</a:t>
            </a:r>
            <a:r>
              <a:rPr lang="it-IT" dirty="0"/>
              <a:t> a tutte le grandi imprese, banche e assicurazioni europee quotate o non quotate, nonché a tutte le società quotate, con la sola eccezione delle micro-quotate. Dovrà essere necessariamente collocato in una sezione ad hoc all’interno della Relazione sulla Gestione, divenendo così parte integrante e sostanziale del reporting annuale di una società</a:t>
            </a:r>
          </a:p>
          <a:p>
            <a:r>
              <a:rPr lang="it-IT" b="1" dirty="0">
                <a:solidFill>
                  <a:srgbClr val="00A197"/>
                </a:solidFill>
              </a:rPr>
              <a:t>Impatti di imprese che dovranno predisporre il reporting di sostenibilità al posto della Dichiarazione Non Finanziaria DFN :</a:t>
            </a:r>
          </a:p>
          <a:p>
            <a:pPr algn="just"/>
            <a:r>
              <a:rPr lang="it-IT" dirty="0"/>
              <a:t>in Europa: 	si passerà dalle attuali 11.000 imprese a 49.000</a:t>
            </a:r>
          </a:p>
          <a:p>
            <a:pPr algn="just"/>
            <a:r>
              <a:rPr lang="it-IT" dirty="0"/>
              <a:t>in Italia: 	 	si passerà da circa 200 imprese a ca 4/ 5.000</a:t>
            </a:r>
          </a:p>
          <a:p>
            <a:pPr algn="just"/>
            <a:endParaRPr lang="it-IT" dirty="0"/>
          </a:p>
          <a:p>
            <a:pPr algn="just"/>
            <a:r>
              <a:rPr lang="it-IT" b="1" dirty="0">
                <a:solidFill>
                  <a:srgbClr val="00A197"/>
                </a:solidFill>
              </a:rPr>
              <a:t>I gruppi dovranno produrre un report di sostenibilità consolidato. </a:t>
            </a:r>
          </a:p>
          <a:p>
            <a:pPr algn="just"/>
            <a:r>
              <a:rPr lang="it-IT" dirty="0"/>
              <a:t>La soglia per definire «grande» un’impresa è quella fissata dalla Direttiva contabile n. 34/2013, ovvero di superare alla data del bilancio economico-finanziario due dei seguenti tre criteri: </a:t>
            </a:r>
          </a:p>
          <a:p>
            <a:pPr marL="285750" indent="-285750">
              <a:buFont typeface="Wingdings" panose="05000000000000000000" pitchFamily="2" charset="2"/>
              <a:buChar char="v"/>
            </a:pPr>
            <a:r>
              <a:rPr lang="it-IT" b="1" dirty="0">
                <a:solidFill>
                  <a:srgbClr val="00A197"/>
                </a:solidFill>
              </a:rPr>
              <a:t>€20 milioni di totale attivo		</a:t>
            </a:r>
          </a:p>
          <a:p>
            <a:pPr marL="285750" indent="-285750">
              <a:buFont typeface="Wingdings" panose="05000000000000000000" pitchFamily="2" charset="2"/>
              <a:buChar char="v"/>
            </a:pPr>
            <a:r>
              <a:rPr lang="it-IT" b="1" dirty="0">
                <a:solidFill>
                  <a:srgbClr val="00A197"/>
                </a:solidFill>
              </a:rPr>
              <a:t>250 addetti medi annui</a:t>
            </a:r>
          </a:p>
          <a:p>
            <a:pPr marL="285750" indent="-285750">
              <a:buFont typeface="Wingdings" panose="05000000000000000000" pitchFamily="2" charset="2"/>
              <a:buChar char="v"/>
            </a:pPr>
            <a:r>
              <a:rPr lang="it-IT" b="1" dirty="0">
                <a:solidFill>
                  <a:srgbClr val="00A197"/>
                </a:solidFill>
              </a:rPr>
              <a:t>€40 milioni di fatturato</a:t>
            </a:r>
          </a:p>
          <a:p>
            <a:pPr marL="628650" lvl="1" indent="-285750" algn="just">
              <a:buClr>
                <a:srgbClr val="00A197"/>
              </a:buClr>
              <a:buFont typeface="Wingdings" panose="05000000000000000000" pitchFamily="2" charset="2"/>
              <a:buChar char="q"/>
            </a:pPr>
            <a:r>
              <a:rPr lang="it-IT" kern="150" dirty="0">
                <a:ea typeface="Calibri" panose="020F0502020204030204" pitchFamily="34" charset="0"/>
                <a:cs typeface="Times New Roman" panose="02020603050405020304" pitchFamily="18" charset="0"/>
              </a:rPr>
              <a:t>1° gennaio 2024 per le imprese che già producono la Dichiarazione Non Finanziaria (DNF) 1° report all’inizio del 2025 </a:t>
            </a:r>
          </a:p>
          <a:p>
            <a:pPr marL="628650" lvl="1" indent="-285750" algn="just">
              <a:buFont typeface="Wingdings" panose="05000000000000000000" pitchFamily="2" charset="2"/>
              <a:buChar char="q"/>
            </a:pPr>
            <a:endParaRPr lang="it-IT" kern="150" dirty="0">
              <a:ea typeface="Calibri" panose="020F0502020204030204" pitchFamily="34" charset="0"/>
              <a:cs typeface="Times New Roman" panose="02020603050405020304" pitchFamily="18" charset="0"/>
            </a:endParaRPr>
          </a:p>
          <a:p>
            <a:pPr marL="628650" lvl="1" indent="-285750" algn="just">
              <a:buClr>
                <a:srgbClr val="00A197"/>
              </a:buClr>
              <a:buFont typeface="Wingdings" panose="05000000000000000000" pitchFamily="2" charset="2"/>
              <a:buChar char="q"/>
            </a:pPr>
            <a:r>
              <a:rPr lang="it-IT" kern="150" dirty="0">
                <a:ea typeface="Calibri" panose="020F0502020204030204" pitchFamily="34" charset="0"/>
                <a:cs typeface="Times New Roman" panose="02020603050405020304" pitchFamily="18" charset="0"/>
              </a:rPr>
              <a:t>1° gennaio 2025 per le imprese che ricadono nell’ambito della CSRD e non producevano già la DNF - 1° report all’inizio del 2026; </a:t>
            </a:r>
          </a:p>
          <a:p>
            <a:pPr marL="628650" lvl="1" indent="-285750" algn="just">
              <a:buClr>
                <a:srgbClr val="00A197"/>
              </a:buClr>
              <a:buFont typeface="Wingdings" panose="05000000000000000000" pitchFamily="2" charset="2"/>
              <a:buChar char="q"/>
            </a:pPr>
            <a:endParaRPr lang="it-IT" kern="150" dirty="0">
              <a:ea typeface="Calibri" panose="020F0502020204030204" pitchFamily="34" charset="0"/>
              <a:cs typeface="Times New Roman" panose="02020603050405020304" pitchFamily="18" charset="0"/>
            </a:endParaRPr>
          </a:p>
          <a:p>
            <a:pPr marL="628650" lvl="1" indent="-285750" algn="just">
              <a:buClr>
                <a:srgbClr val="00A197"/>
              </a:buClr>
              <a:buFont typeface="Wingdings" panose="05000000000000000000" pitchFamily="2" charset="2"/>
              <a:buChar char="q"/>
            </a:pPr>
            <a:r>
              <a:rPr lang="it-IT" kern="150" dirty="0">
                <a:ea typeface="Calibri" panose="020F0502020204030204" pitchFamily="34" charset="0"/>
                <a:cs typeface="Times New Roman" panose="02020603050405020304" pitchFamily="18" charset="0"/>
              </a:rPr>
              <a:t>1° gennaio 2026 per le PMI quotate che ricadono nell’ambito della CSRD - 1° report all’inizio del 2027, con l’opzione di non applicare la nuova normativa (c.d. “</a:t>
            </a:r>
            <a:r>
              <a:rPr lang="it-IT" kern="150" dirty="0" err="1">
                <a:ea typeface="Calibri" panose="020F0502020204030204" pitchFamily="34" charset="0"/>
                <a:cs typeface="Times New Roman" panose="02020603050405020304" pitchFamily="18" charset="0"/>
              </a:rPr>
              <a:t>opt</a:t>
            </a:r>
            <a:r>
              <a:rPr lang="it-IT" kern="150" dirty="0">
                <a:ea typeface="Calibri" panose="020F0502020204030204" pitchFamily="34" charset="0"/>
                <a:cs typeface="Times New Roman" panose="02020603050405020304" pitchFamily="18" charset="0"/>
              </a:rPr>
              <a:t>-out option”) per due anni (ovvero fino al 1° gennaio 2028), salva la necessità di spiegare perché l’impresa abbia deciso di avvalersi di tale opzione; </a:t>
            </a:r>
          </a:p>
          <a:p>
            <a:pPr marL="628650" lvl="1" indent="-285750" algn="just">
              <a:buClr>
                <a:srgbClr val="00A197"/>
              </a:buClr>
              <a:buFont typeface="Wingdings" panose="05000000000000000000" pitchFamily="2" charset="2"/>
              <a:buChar char="q"/>
            </a:pPr>
            <a:endParaRPr lang="it-IT" kern="150" dirty="0">
              <a:ea typeface="Calibri" panose="020F0502020204030204" pitchFamily="34" charset="0"/>
              <a:cs typeface="Times New Roman" panose="02020603050405020304" pitchFamily="18" charset="0"/>
            </a:endParaRPr>
          </a:p>
          <a:p>
            <a:pPr marL="628650" lvl="1" indent="-285750" algn="just">
              <a:buClr>
                <a:srgbClr val="00A197"/>
              </a:buClr>
              <a:buFont typeface="Wingdings" panose="05000000000000000000" pitchFamily="2" charset="2"/>
              <a:buChar char="q"/>
            </a:pPr>
            <a:r>
              <a:rPr lang="it-IT" kern="150" dirty="0">
                <a:ea typeface="Calibri" panose="020F0502020204030204" pitchFamily="34" charset="0"/>
                <a:cs typeface="Times New Roman" panose="02020603050405020304" pitchFamily="18" charset="0"/>
              </a:rPr>
              <a:t>1° gennaio 2026 per le istituzioni creditizie piccole e non-complesse e le imprese assicurative “captive” - 1° report all’inizio del 2027;</a:t>
            </a:r>
          </a:p>
          <a:p>
            <a:pPr marL="628650" lvl="1" indent="-285750" algn="just">
              <a:buClr>
                <a:srgbClr val="00A197"/>
              </a:buClr>
              <a:buFont typeface="Wingdings" panose="05000000000000000000" pitchFamily="2" charset="2"/>
              <a:buChar char="q"/>
            </a:pPr>
            <a:endParaRPr lang="it-IT" kern="150" dirty="0">
              <a:ea typeface="Calibri" panose="020F0502020204030204" pitchFamily="34" charset="0"/>
              <a:cs typeface="Times New Roman" panose="02020603050405020304" pitchFamily="18" charset="0"/>
            </a:endParaRPr>
          </a:p>
          <a:p>
            <a:pPr marL="628650" lvl="1" indent="-285750" algn="just">
              <a:spcAft>
                <a:spcPts val="600"/>
              </a:spcAft>
              <a:buClr>
                <a:srgbClr val="00A197"/>
              </a:buClr>
              <a:buFont typeface="Wingdings" panose="05000000000000000000" pitchFamily="2" charset="2"/>
              <a:buChar char="q"/>
            </a:pPr>
            <a:r>
              <a:rPr lang="it-IT" kern="150" dirty="0">
                <a:ea typeface="Calibri" panose="020F0502020204030204" pitchFamily="34" charset="0"/>
                <a:cs typeface="Times New Roman" panose="02020603050405020304" pitchFamily="18" charset="0"/>
              </a:rPr>
              <a:t>1° gennaio 2028 per le filiali di imprese extra-UE che ricadono nell’ambito della CSRD -1° report all’inizio del 2029. </a:t>
            </a:r>
          </a:p>
          <a:p>
            <a:pPr marL="285750" indent="-285750">
              <a:buFont typeface="Wingdings" panose="05000000000000000000" pitchFamily="2" charset="2"/>
              <a:buChar char="v"/>
            </a:pPr>
            <a:endParaRPr lang="it-IT" b="1" dirty="0">
              <a:solidFill>
                <a:srgbClr val="00A197"/>
              </a:solidFill>
            </a:endParaRPr>
          </a:p>
          <a:p>
            <a:pPr marL="0" indent="0">
              <a:buFont typeface="Arial" panose="020B0604020202020204" pitchFamily="34" charset="0"/>
              <a:buNone/>
            </a:pPr>
            <a:endParaRPr lang="it-IT" dirty="0"/>
          </a:p>
          <a:p>
            <a:pPr marL="0" indent="0">
              <a:buFont typeface="Arial" panose="020B0604020202020204" pitchFamily="34" charset="0"/>
              <a:buNone/>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12</a:t>
            </a:fld>
            <a:endParaRPr lang="it-IT"/>
          </a:p>
        </p:txBody>
      </p:sp>
    </p:spTree>
    <p:extLst>
      <p:ext uri="{BB962C8B-B14F-4D97-AF65-F5344CB8AC3E}">
        <p14:creationId xmlns:p14="http://schemas.microsoft.com/office/powerpoint/2010/main" val="353164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13</a:t>
            </a:fld>
            <a:endParaRPr lang="en-US"/>
          </a:p>
        </p:txBody>
      </p:sp>
    </p:spTree>
    <p:extLst>
      <p:ext uri="{BB962C8B-B14F-4D97-AF65-F5344CB8AC3E}">
        <p14:creationId xmlns:p14="http://schemas.microsoft.com/office/powerpoint/2010/main" val="266896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0" indent="0">
              <a:buFont typeface="Arial" panose="020B0604020202020204" pitchFamily="34" charset="0"/>
              <a:buNone/>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15</a:t>
            </a:fld>
            <a:endParaRPr lang="it-IT"/>
          </a:p>
        </p:txBody>
      </p:sp>
    </p:spTree>
    <p:extLst>
      <p:ext uri="{BB962C8B-B14F-4D97-AF65-F5344CB8AC3E}">
        <p14:creationId xmlns:p14="http://schemas.microsoft.com/office/powerpoint/2010/main" val="4192533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0" indent="0">
              <a:buFont typeface="Arial" panose="020B0604020202020204" pitchFamily="34" charset="0"/>
              <a:buNone/>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16</a:t>
            </a:fld>
            <a:endParaRPr lang="it-IT"/>
          </a:p>
        </p:txBody>
      </p:sp>
    </p:spTree>
    <p:extLst>
      <p:ext uri="{BB962C8B-B14F-4D97-AF65-F5344CB8AC3E}">
        <p14:creationId xmlns:p14="http://schemas.microsoft.com/office/powerpoint/2010/main" val="285696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0" indent="0">
              <a:buFont typeface="Arial" panose="020B0604020202020204" pitchFamily="34" charset="0"/>
              <a:buNone/>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17</a:t>
            </a:fld>
            <a:endParaRPr lang="it-IT"/>
          </a:p>
        </p:txBody>
      </p:sp>
    </p:spTree>
    <p:extLst>
      <p:ext uri="{BB962C8B-B14F-4D97-AF65-F5344CB8AC3E}">
        <p14:creationId xmlns:p14="http://schemas.microsoft.com/office/powerpoint/2010/main" val="2745172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18</a:t>
            </a:fld>
            <a:endParaRPr lang="en-US"/>
          </a:p>
        </p:txBody>
      </p:sp>
    </p:spTree>
    <p:extLst>
      <p:ext uri="{BB962C8B-B14F-4D97-AF65-F5344CB8AC3E}">
        <p14:creationId xmlns:p14="http://schemas.microsoft.com/office/powerpoint/2010/main" val="14743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19</a:t>
            </a:fld>
            <a:endParaRPr lang="it-IT"/>
          </a:p>
        </p:txBody>
      </p:sp>
    </p:spTree>
    <p:extLst>
      <p:ext uri="{BB962C8B-B14F-4D97-AF65-F5344CB8AC3E}">
        <p14:creationId xmlns:p14="http://schemas.microsoft.com/office/powerpoint/2010/main" val="214850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indent="-171450">
              <a:buFont typeface="Arial" panose="020B0604020202020204" pitchFamily="34" charset="0"/>
              <a:buChar char="•"/>
            </a:pPr>
            <a:r>
              <a:rPr lang="it-IT" dirty="0"/>
              <a:t>IAP</a:t>
            </a:r>
          </a:p>
          <a:p>
            <a:pPr marL="171450" indent="-171450">
              <a:buFont typeface="Arial" panose="020B0604020202020204" pitchFamily="34" charset="0"/>
              <a:buChar char="•"/>
            </a:pPr>
            <a:r>
              <a:rPr lang="it-IT" dirty="0"/>
              <a:t>ISTITUTO DI AUTODISCIPLINA PUBBLICITARIO</a:t>
            </a:r>
          </a:p>
          <a:p>
            <a:pPr marL="171450" indent="-171450">
              <a:buFont typeface="Arial" panose="020B0604020202020204" pitchFamily="34" charset="0"/>
              <a:buChar char="•"/>
            </a:pPr>
            <a:endParaRPr lang="it-IT" dirty="0"/>
          </a:p>
          <a:p>
            <a:pPr algn="just"/>
            <a:r>
              <a:rPr lang="it-IT" sz="1200" dirty="0">
                <a:solidFill>
                  <a:srgbClr val="444444"/>
                </a:solidFill>
                <a:latin typeface="Calibri" panose="020F0502020204030204" pitchFamily="34" charset="0"/>
                <a:ea typeface="Calibri" panose="020F0502020204030204" pitchFamily="34" charset="0"/>
              </a:rPr>
              <a:t>Nel marzo 2023 la </a:t>
            </a:r>
            <a:r>
              <a:rPr lang="it-IT" sz="1200" b="1" u="sng" dirty="0">
                <a:solidFill>
                  <a:srgbClr val="00A197"/>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Commissione</a:t>
            </a:r>
            <a:r>
              <a:rPr lang="it-IT" sz="1200" b="1" u="sng" dirty="0">
                <a:solidFill>
                  <a:srgbClr val="00A197"/>
                </a:solidFill>
                <a:latin typeface="Calibri" panose="020F0502020204030204" pitchFamily="34" charset="0"/>
                <a:ea typeface="Calibri" panose="020F0502020204030204" pitchFamily="34" charset="0"/>
              </a:rPr>
              <a:t> Europea </a:t>
            </a:r>
            <a:r>
              <a:rPr lang="it-IT" sz="1200" dirty="0">
                <a:solidFill>
                  <a:srgbClr val="444444"/>
                </a:solidFill>
                <a:latin typeface="Calibri" panose="020F0502020204030204" pitchFamily="34" charset="0"/>
                <a:ea typeface="Calibri" panose="020F0502020204030204" pitchFamily="34" charset="0"/>
              </a:rPr>
              <a:t>ha proposto nuovi </a:t>
            </a:r>
            <a:r>
              <a:rPr lang="it-IT" sz="1200" b="1" dirty="0">
                <a:solidFill>
                  <a:srgbClr val="444444"/>
                </a:solidFill>
                <a:latin typeface="Calibri" panose="020F0502020204030204" pitchFamily="34" charset="0"/>
                <a:ea typeface="Calibri" panose="020F0502020204030204" pitchFamily="34" charset="0"/>
              </a:rPr>
              <a:t>criteri comuni per contrastare il greenwashing e le asserzioni ambientali ingannevoli</a:t>
            </a:r>
            <a:r>
              <a:rPr lang="it-IT" sz="1200" dirty="0">
                <a:solidFill>
                  <a:srgbClr val="444444"/>
                </a:solidFill>
                <a:latin typeface="Calibri" panose="020F0502020204030204" pitchFamily="34" charset="0"/>
                <a:ea typeface="Calibri" panose="020F0502020204030204" pitchFamily="34" charset="0"/>
              </a:rPr>
              <a:t>, che sono stati poi approvati dal </a:t>
            </a:r>
            <a:r>
              <a:rPr lang="it-IT" sz="1200" dirty="0">
                <a:solidFill>
                  <a:srgbClr val="00A197"/>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Parlamento</a:t>
            </a:r>
            <a:r>
              <a:rPr lang="it-IT" sz="1200" dirty="0">
                <a:solidFill>
                  <a:srgbClr val="444444"/>
                </a:solidFill>
                <a:latin typeface="Calibri" panose="020F0502020204030204" pitchFamily="34" charset="0"/>
                <a:ea typeface="Calibri" panose="020F0502020204030204" pitchFamily="34" charset="0"/>
              </a:rPr>
              <a:t> a maggio 2023. </a:t>
            </a:r>
          </a:p>
          <a:p>
            <a:pPr algn="just"/>
            <a:endParaRPr lang="it-IT" dirty="0">
              <a:solidFill>
                <a:srgbClr val="444444"/>
              </a:solidFill>
              <a:latin typeface="Calibri" panose="020F0502020204030204" pitchFamily="34" charset="0"/>
              <a:ea typeface="Calibri" panose="020F0502020204030204" pitchFamily="34" charset="0"/>
            </a:endParaRPr>
          </a:p>
          <a:p>
            <a:pPr algn="just"/>
            <a:r>
              <a:rPr lang="it-IT" sz="1200" dirty="0">
                <a:solidFill>
                  <a:srgbClr val="444444"/>
                </a:solidFill>
                <a:latin typeface="Calibri" panose="020F0502020204030204" pitchFamily="34" charset="0"/>
                <a:ea typeface="Calibri" panose="020F0502020204030204" pitchFamily="34" charset="0"/>
              </a:rPr>
              <a:t>Gli sforzi della Commissione nascono dall’esigenza di arginare il fenomeno del greenwashing e di invertire i risultati di </a:t>
            </a:r>
            <a:r>
              <a:rPr lang="it-IT" sz="1200" b="1" dirty="0">
                <a:solidFill>
                  <a:srgbClr val="00A197"/>
                </a:solidFill>
                <a:latin typeface="Calibri" panose="020F0502020204030204" pitchFamily="34" charset="0"/>
                <a:ea typeface="Calibri" panose="020F0502020204030204" pitchFamily="34" charset="0"/>
              </a:rPr>
              <a:t>uno studio della Commissione del 2020</a:t>
            </a:r>
            <a:r>
              <a:rPr lang="it-IT" sz="1200" dirty="0">
                <a:solidFill>
                  <a:srgbClr val="00A197"/>
                </a:solidFill>
                <a:latin typeface="Calibri" panose="020F0502020204030204" pitchFamily="34" charset="0"/>
                <a:ea typeface="Calibri" panose="020F0502020204030204" pitchFamily="34" charset="0"/>
              </a:rPr>
              <a:t> che aveva rilevato che </a:t>
            </a:r>
            <a:r>
              <a:rPr lang="it-IT" sz="1200" b="1" dirty="0">
                <a:solidFill>
                  <a:srgbClr val="00A197"/>
                </a:solidFill>
                <a:latin typeface="Calibri" panose="020F0502020204030204" pitchFamily="34" charset="0"/>
                <a:ea typeface="Calibri" panose="020F0502020204030204" pitchFamily="34" charset="0"/>
              </a:rPr>
              <a:t>il 53,3% delle asserzioni ambientali esaminate nell’UE erano vaghe</a:t>
            </a:r>
            <a:r>
              <a:rPr lang="it-IT" sz="1200" dirty="0">
                <a:solidFill>
                  <a:srgbClr val="00A197"/>
                </a:solidFill>
                <a:latin typeface="Calibri" panose="020F0502020204030204" pitchFamily="34" charset="0"/>
                <a:ea typeface="Calibri" panose="020F0502020204030204" pitchFamily="34" charset="0"/>
              </a:rPr>
              <a:t>, </a:t>
            </a:r>
            <a:r>
              <a:rPr lang="it-IT" sz="1200" b="1" dirty="0">
                <a:solidFill>
                  <a:srgbClr val="00A197"/>
                </a:solidFill>
                <a:latin typeface="Calibri" panose="020F0502020204030204" pitchFamily="34" charset="0"/>
                <a:ea typeface="Calibri" panose="020F0502020204030204" pitchFamily="34" charset="0"/>
              </a:rPr>
              <a:t>fuorvianti o infondate e che il 40% era del tutto infondato</a:t>
            </a:r>
            <a:r>
              <a:rPr lang="it-IT" sz="1200" dirty="0">
                <a:solidFill>
                  <a:srgbClr val="00A197"/>
                </a:solidFill>
                <a:latin typeface="Calibri" panose="020F0502020204030204" pitchFamily="34" charset="0"/>
                <a:ea typeface="Calibri" panose="020F0502020204030204" pitchFamily="34" charset="0"/>
              </a:rPr>
              <a:t>. </a:t>
            </a:r>
          </a:p>
          <a:p>
            <a:pPr algn="just"/>
            <a:endParaRPr lang="it-IT" dirty="0">
              <a:solidFill>
                <a:srgbClr val="444444"/>
              </a:solidFill>
              <a:latin typeface="Calibri" panose="020F0502020204030204" pitchFamily="34" charset="0"/>
              <a:ea typeface="Calibri" panose="020F0502020204030204" pitchFamily="34" charset="0"/>
            </a:endParaRPr>
          </a:p>
          <a:p>
            <a:pPr algn="just"/>
            <a:r>
              <a:rPr lang="it-IT" sz="1200" dirty="0">
                <a:solidFill>
                  <a:srgbClr val="444444"/>
                </a:solidFill>
                <a:latin typeface="Calibri" panose="020F0502020204030204" pitchFamily="34" charset="0"/>
                <a:ea typeface="Calibri" panose="020F0502020204030204" pitchFamily="34" charset="0"/>
              </a:rPr>
              <a:t>La proposta più recente della Commissione </a:t>
            </a:r>
            <a:r>
              <a:rPr lang="it-IT" sz="1200" b="1" dirty="0">
                <a:solidFill>
                  <a:srgbClr val="00A197"/>
                </a:solidFill>
                <a:latin typeface="Calibri" panose="020F0502020204030204" pitchFamily="34" charset="0"/>
                <a:ea typeface="Calibri" panose="020F0502020204030204" pitchFamily="34" charset="0"/>
              </a:rPr>
              <a:t>integra</a:t>
            </a:r>
            <a:r>
              <a:rPr lang="it-IT" sz="1200" dirty="0">
                <a:solidFill>
                  <a:srgbClr val="00A197"/>
                </a:solidFill>
                <a:latin typeface="Calibri" panose="020F0502020204030204" pitchFamily="34" charset="0"/>
                <a:ea typeface="Calibri" panose="020F0502020204030204" pitchFamily="34" charset="0"/>
              </a:rPr>
              <a:t> </a:t>
            </a:r>
            <a:r>
              <a:rPr lang="it-IT" sz="1200" dirty="0">
                <a:solidFill>
                  <a:srgbClr val="00A197"/>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quella del marzo 2022 </a:t>
            </a:r>
            <a:r>
              <a:rPr lang="it-IT" sz="1200" b="1" dirty="0">
                <a:solidFill>
                  <a:srgbClr val="00A197"/>
                </a:solidFill>
                <a:latin typeface="Calibri" panose="020F0502020204030204" pitchFamily="34" charset="0"/>
                <a:ea typeface="Calibri" panose="020F0502020204030204" pitchFamily="34" charset="0"/>
              </a:rPr>
              <a:t>sulla “responsabilizzazione dei consumatori per la transizione verde” </a:t>
            </a:r>
            <a:r>
              <a:rPr lang="it-IT" sz="1200" dirty="0">
                <a:solidFill>
                  <a:srgbClr val="444444"/>
                </a:solidFill>
                <a:latin typeface="Calibri" panose="020F0502020204030204" pitchFamily="34" charset="0"/>
                <a:ea typeface="Calibri" panose="020F0502020204030204" pitchFamily="34" charset="0"/>
              </a:rPr>
              <a:t>stabilendo norme più specifiche in materia di asserzioni ambientali, oltre a un divieto generale di pubblicità ingannevole</a:t>
            </a:r>
            <a:endParaRPr lang="it-IT" dirty="0"/>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20</a:t>
            </a:fld>
            <a:endParaRPr lang="it-IT"/>
          </a:p>
        </p:txBody>
      </p:sp>
    </p:spTree>
    <p:extLst>
      <p:ext uri="{BB962C8B-B14F-4D97-AF65-F5344CB8AC3E}">
        <p14:creationId xmlns:p14="http://schemas.microsoft.com/office/powerpoint/2010/main" val="289594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6813" y="1241425"/>
            <a:ext cx="4465637" cy="33512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2</a:t>
            </a:fld>
            <a:endParaRPr lang="it-IT"/>
          </a:p>
        </p:txBody>
      </p:sp>
    </p:spTree>
    <p:extLst>
      <p:ext uri="{BB962C8B-B14F-4D97-AF65-F5344CB8AC3E}">
        <p14:creationId xmlns:p14="http://schemas.microsoft.com/office/powerpoint/2010/main" val="2857519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21</a:t>
            </a:fld>
            <a:endParaRPr lang="it-IT"/>
          </a:p>
        </p:txBody>
      </p:sp>
    </p:spTree>
    <p:extLst>
      <p:ext uri="{BB962C8B-B14F-4D97-AF65-F5344CB8AC3E}">
        <p14:creationId xmlns:p14="http://schemas.microsoft.com/office/powerpoint/2010/main" val="106446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b="1" dirty="0">
                <a:solidFill>
                  <a:srgbClr val="444444"/>
                </a:solidFill>
                <a:latin typeface="Calibri" panose="020F0502020204030204" pitchFamily="34" charset="0"/>
                <a:ea typeface="Calibri" panose="020F0502020204030204" pitchFamily="34" charset="0"/>
              </a:rPr>
              <a:t>COCA COLA </a:t>
            </a:r>
            <a:r>
              <a:rPr lang="it-IT" sz="1200" dirty="0">
                <a:solidFill>
                  <a:srgbClr val="444444"/>
                </a:solidFill>
                <a:latin typeface="Calibri" panose="020F0502020204030204" pitchFamily="34" charset="0"/>
                <a:ea typeface="Calibri" panose="020F0502020204030204" pitchFamily="34" charset="0"/>
              </a:rPr>
              <a:t>Nella denuncia, infatti, l’Earth Island Institute sosteneva che l’azienda stava ingannando i consumatori commercializzandosi come sostenibile e rispettosa dell’ambiente, mentre “inquina più di qualsiasi altra azienda di bevande e lavora attivamente per impedire misure di riciclaggio efficaci negli Stati Uniti”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0C0C0C"/>
                </a:solidFill>
                <a:latin typeface="Calibri" panose="020F0502020204030204" pitchFamily="34" charset="0"/>
                <a:ea typeface="Times New Roman" panose="02020603050405020304" pitchFamily="18" charset="0"/>
              </a:rPr>
              <a:t>Coca Cola ha finanziato fondazioni e istituti per la salute motoria e la lotta alla vita sedentaria nel Regno Unito. Nessun cenno al fatto che l’eccesso di zuccheri e grassi presenti nella bevanda americana fosse una delle colonne della dieta sbagliata.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b="1" kern="0" dirty="0">
                <a:solidFill>
                  <a:srgbClr val="0C0C0C"/>
                </a:solidFill>
                <a:latin typeface="Calibri" panose="020F0502020204030204" pitchFamily="34" charset="0"/>
                <a:ea typeface="Calibri" panose="020F0502020204030204" pitchFamily="34" charset="0"/>
                <a:cs typeface="Calibri" panose="020F0502020204030204" pitchFamily="34" charset="0"/>
              </a:rPr>
              <a:t>Caso Fileni</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 azienda, certificata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BCorp</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che opera nel  settore della produzione di carne bianca biologica – a cui Report contesta invece le pratiche produttive. Secondo la onlus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Lav</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che ha inviato alla trasmissione di Rai3 delle immagini, non si sarebbero visti, per diversi giorni consecutivi, animali fuori dai capannoni: cosa che mette in discussione la definizione di animali allevati a terra promossa dal brand. Sotto accusa anche il trattamento degli animali e gli aspetti relativi all’impatto ambientale degli allevamenti.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1" i="0" dirty="0">
                <a:solidFill>
                  <a:srgbClr val="222222"/>
                </a:solidFill>
                <a:effectLst/>
                <a:latin typeface="Verdana" panose="020B0604030504040204" pitchFamily="34" charset="0"/>
              </a:rPr>
              <a:t>H&amp;M</a:t>
            </a:r>
            <a:r>
              <a:rPr lang="it-IT" b="0" i="0" dirty="0">
                <a:solidFill>
                  <a:srgbClr val="222222"/>
                </a:solidFill>
                <a:effectLst/>
                <a:latin typeface="Verdana" panose="020B0604030504040204" pitchFamily="34" charset="0"/>
              </a:rPr>
              <a:t>: finzione veloce A luglio H&amp;M è stata citata in giudizio da un tribunale federale di New York per aver cercato di ingannare i consumatori attenti all’ambiente e disposti a pagare di più per prodotti ecologici con una linea di abbigliamento che presentava “schede di valutazione ambientale” nell’etichettatura, nella confezione e nel marketing.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1" i="0" dirty="0">
                <a:solidFill>
                  <a:srgbClr val="222222"/>
                </a:solidFill>
                <a:effectLst/>
                <a:latin typeface="Verdana" panose="020B0604030504040204" pitchFamily="34" charset="0"/>
              </a:rPr>
              <a:t>Unilever</a:t>
            </a:r>
            <a:r>
              <a:rPr lang="it-IT" b="0" i="0" dirty="0">
                <a:solidFill>
                  <a:srgbClr val="222222"/>
                </a:solidFill>
                <a:effectLst/>
                <a:latin typeface="Verdana" panose="020B0604030504040204" pitchFamily="34" charset="0"/>
              </a:rPr>
              <a:t>: promesse di plastica false Un’indagine condotta da Reuters a giugno ha scoperto che la pin-up della sostenibilità Unilever ha esercitato pressioni contro i potenziali divieti delle bustine di plastica monouso che utilizza per vendere i suoi prodotti nei Paesi in via di sviluppo, nonostante abbia pubblicamente promesso di eliminare gradualmente gli imballaggi pericolosi per l’ambiente.</a:t>
            </a:r>
          </a:p>
          <a:p>
            <a:pPr marL="171450" indent="-171450" algn="l" fontAlgn="base">
              <a:buFont typeface="Arial" panose="020B0604020202020204" pitchFamily="34" charset="0"/>
              <a:buChar char="•"/>
            </a:pPr>
            <a:r>
              <a:rPr lang="it-IT" b="0" i="0" dirty="0">
                <a:solidFill>
                  <a:srgbClr val="222222"/>
                </a:solidFill>
                <a:effectLst/>
                <a:latin typeface="Verdana" panose="020B0604030504040204" pitchFamily="34" charset="0"/>
              </a:rPr>
              <a:t>La campagna </a:t>
            </a:r>
            <a:r>
              <a:rPr lang="it-IT" b="0" i="0" dirty="0" err="1">
                <a:solidFill>
                  <a:srgbClr val="222222"/>
                </a:solidFill>
                <a:effectLst/>
                <a:latin typeface="Verdana" panose="020B0604030504040204" pitchFamily="34" charset="0"/>
              </a:rPr>
              <a:t>fly</a:t>
            </a:r>
            <a:r>
              <a:rPr lang="it-IT" b="0" i="0" dirty="0">
                <a:solidFill>
                  <a:srgbClr val="222222"/>
                </a:solidFill>
                <a:effectLst/>
                <a:latin typeface="Verdana" panose="020B0604030504040204" pitchFamily="34" charset="0"/>
              </a:rPr>
              <a:t> </a:t>
            </a:r>
            <a:r>
              <a:rPr lang="it-IT" b="0" i="0" dirty="0" err="1">
                <a:solidFill>
                  <a:srgbClr val="222222"/>
                </a:solidFill>
                <a:effectLst/>
                <a:latin typeface="Verdana" panose="020B0604030504040204" pitchFamily="34" charset="0"/>
              </a:rPr>
              <a:t>responsibly</a:t>
            </a:r>
            <a:r>
              <a:rPr lang="it-IT" b="0" i="0" dirty="0">
                <a:solidFill>
                  <a:srgbClr val="222222"/>
                </a:solidFill>
                <a:effectLst/>
                <a:latin typeface="Verdana" panose="020B0604030504040204" pitchFamily="34" charset="0"/>
              </a:rPr>
              <a:t> di </a:t>
            </a:r>
            <a:r>
              <a:rPr lang="it-IT" b="1" i="0" dirty="0" err="1">
                <a:solidFill>
                  <a:srgbClr val="222222"/>
                </a:solidFill>
                <a:effectLst/>
                <a:latin typeface="Verdana" panose="020B0604030504040204" pitchFamily="34" charset="0"/>
              </a:rPr>
              <a:t>Klm</a:t>
            </a:r>
            <a:r>
              <a:rPr lang="it-IT" b="0" i="0" dirty="0">
                <a:solidFill>
                  <a:srgbClr val="222222"/>
                </a:solidFill>
                <a:effectLst/>
                <a:latin typeface="Verdana" panose="020B0604030504040204" pitchFamily="34" charset="0"/>
              </a:rPr>
              <a:t> affermava che la compagnia aerea è in procinto di raggiungere emissioni nette zero entro il 2050 e che prevede di utilizzare carburante sostenibile e aerei elettrici a partire dal 2035. Ma </a:t>
            </a:r>
            <a:r>
              <a:rPr lang="it-IT" b="0" i="0" dirty="0" err="1">
                <a:solidFill>
                  <a:srgbClr val="222222"/>
                </a:solidFill>
                <a:effectLst/>
                <a:latin typeface="Verdana" panose="020B0604030504040204" pitchFamily="34" charset="0"/>
              </a:rPr>
              <a:t>ClientEarth</a:t>
            </a:r>
            <a:r>
              <a:rPr lang="it-IT" b="0" i="0" dirty="0">
                <a:solidFill>
                  <a:srgbClr val="222222"/>
                </a:solidFill>
                <a:effectLst/>
                <a:latin typeface="Verdana" panose="020B0604030504040204" pitchFamily="34" charset="0"/>
              </a:rPr>
              <a:t> afferma che </a:t>
            </a:r>
            <a:r>
              <a:rPr lang="it-IT" b="0" i="0" dirty="0" err="1">
                <a:solidFill>
                  <a:srgbClr val="222222"/>
                </a:solidFill>
                <a:effectLst/>
                <a:latin typeface="Verdana" panose="020B0604030504040204" pitchFamily="34" charset="0"/>
              </a:rPr>
              <a:t>Klm</a:t>
            </a:r>
            <a:r>
              <a:rPr lang="it-IT" b="0" i="0" dirty="0">
                <a:solidFill>
                  <a:srgbClr val="222222"/>
                </a:solidFill>
                <a:effectLst/>
                <a:latin typeface="Verdana" panose="020B0604030504040204" pitchFamily="34" charset="0"/>
              </a:rPr>
              <a:t> sta violando la legge europea sui consumatori ingannandoli, poiché l’industria dell’aviazione non può decarbonizzarsi senza ridurre la frequenza dei viaggi aerei. “Il marketing di </a:t>
            </a:r>
            <a:r>
              <a:rPr lang="it-IT" b="0" i="0" dirty="0" err="1">
                <a:solidFill>
                  <a:srgbClr val="222222"/>
                </a:solidFill>
                <a:effectLst/>
                <a:latin typeface="Verdana" panose="020B0604030504040204" pitchFamily="34" charset="0"/>
              </a:rPr>
              <a:t>Klm</a:t>
            </a:r>
            <a:r>
              <a:rPr lang="it-IT" b="0" i="0" dirty="0">
                <a:solidFill>
                  <a:srgbClr val="222222"/>
                </a:solidFill>
                <a:effectLst/>
                <a:latin typeface="Verdana" panose="020B0604030504040204" pitchFamily="34" charset="0"/>
              </a:rPr>
              <a:t> induce i consumatori a credere che i suoi voli non peggioreranno l’emergenza climatica. Ma questo è un mito“, ha dichiarato </a:t>
            </a:r>
            <a:r>
              <a:rPr lang="it-IT" b="0" i="0" dirty="0" err="1">
                <a:solidFill>
                  <a:srgbClr val="222222"/>
                </a:solidFill>
                <a:effectLst/>
                <a:latin typeface="Verdana" panose="020B0604030504040204" pitchFamily="34" charset="0"/>
              </a:rPr>
              <a:t>Hiske</a:t>
            </a:r>
            <a:r>
              <a:rPr lang="it-IT" b="0" i="0" dirty="0">
                <a:solidFill>
                  <a:srgbClr val="222222"/>
                </a:solidFill>
                <a:effectLst/>
                <a:latin typeface="Verdana" panose="020B0604030504040204" pitchFamily="34" charset="0"/>
              </a:rPr>
              <a:t> </a:t>
            </a:r>
            <a:r>
              <a:rPr lang="it-IT" b="0" i="0" dirty="0" err="1">
                <a:solidFill>
                  <a:srgbClr val="222222"/>
                </a:solidFill>
                <a:effectLst/>
                <a:latin typeface="Verdana" panose="020B0604030504040204" pitchFamily="34" charset="0"/>
              </a:rPr>
              <a:t>Arts</a:t>
            </a:r>
            <a:r>
              <a:rPr lang="it-IT" b="0" i="0" dirty="0">
                <a:solidFill>
                  <a:srgbClr val="222222"/>
                </a:solidFill>
                <a:effectLst/>
                <a:latin typeface="Verdana" panose="020B0604030504040204" pitchFamily="34" charset="0"/>
              </a:rPr>
              <a:t>, attivista di </a:t>
            </a:r>
            <a:r>
              <a:rPr lang="it-IT" b="0" i="0" dirty="0" err="1">
                <a:solidFill>
                  <a:srgbClr val="222222"/>
                </a:solidFill>
                <a:effectLst/>
                <a:latin typeface="Verdana" panose="020B0604030504040204" pitchFamily="34" charset="0"/>
              </a:rPr>
              <a:t>Fossielvrij</a:t>
            </a:r>
            <a:r>
              <a:rPr lang="it-IT" b="0" i="0" dirty="0">
                <a:solidFill>
                  <a:srgbClr val="222222"/>
                </a:solidFill>
                <a:effectLst/>
                <a:latin typeface="Verdana" panose="020B0604030504040204" pitchFamily="34" charset="0"/>
              </a:rPr>
              <a:t> Nl, un’organizzazione no-profit olandese.</a:t>
            </a:r>
            <a:br>
              <a:rPr lang="it-IT" dirty="0"/>
            </a:br>
            <a:r>
              <a:rPr lang="it-IT" b="1" i="0" dirty="0">
                <a:solidFill>
                  <a:srgbClr val="343434"/>
                </a:solidFill>
                <a:effectLst/>
                <a:latin typeface="Poppins" panose="00000500000000000000" pitchFamily="2" charset="0"/>
              </a:rPr>
              <a:t>Rasoi Wilkinson eco-green</a:t>
            </a:r>
          </a:p>
          <a:p>
            <a:pPr marL="171450" indent="-171450" algn="l" fontAlgn="base">
              <a:buFont typeface="Arial" panose="020B0604020202020204" pitchFamily="34" charset="0"/>
              <a:buChar char="•"/>
            </a:pPr>
            <a:r>
              <a:rPr lang="it-IT" b="0" i="0" dirty="0">
                <a:solidFill>
                  <a:srgbClr val="0C0C0C"/>
                </a:solidFill>
                <a:effectLst/>
                <a:latin typeface="Open Sans" panose="020B0606030504020204" pitchFamily="34" charset="0"/>
              </a:rPr>
              <a:t>La Wilkinson presenta i suoi nuovi rasoi in confezioni eco sostenibili, riciclate e green. Sul nuovo packaging campeggiano scritte green ovunque </a:t>
            </a:r>
            <a:r>
              <a:rPr lang="it-IT" b="1" i="0" dirty="0">
                <a:solidFill>
                  <a:srgbClr val="0C0C0C"/>
                </a:solidFill>
                <a:effectLst/>
                <a:latin typeface="Open Sans" panose="020B0606030504020204" pitchFamily="34" charset="0"/>
              </a:rPr>
              <a:t>solo che… il tutto è per vendere più rasoi usa e getta</a:t>
            </a:r>
            <a:r>
              <a:rPr lang="it-IT" b="0" i="0" dirty="0">
                <a:solidFill>
                  <a:srgbClr val="0C0C0C"/>
                </a:solidFill>
                <a:effectLst/>
                <a:latin typeface="Open Sans" panose="020B0606030504020204" pitchFamily="34" charset="0"/>
              </a:rPr>
              <a:t>. L’ironia sta nel fatto che la Wilkinson è anche la più importante produttrice di rasoi di sicurezza, di lunga durata, quindi ha oggettivamente danneggiato l’ambiente con l’aumento di rasoi buttati invece di spingere prodotti veramente ecosostenibili.</a:t>
            </a:r>
          </a:p>
          <a:p>
            <a:pPr marL="171450" indent="-171450" algn="l" fontAlgn="base">
              <a:buFont typeface="Arial" panose="020B0604020202020204" pitchFamily="34" charset="0"/>
              <a:buChar char="•"/>
            </a:pPr>
            <a:r>
              <a:rPr lang="it-IT" b="1" i="0" dirty="0">
                <a:solidFill>
                  <a:srgbClr val="343434"/>
                </a:solidFill>
                <a:effectLst/>
                <a:latin typeface="Poppins" panose="00000500000000000000" pitchFamily="2" charset="0"/>
              </a:rPr>
              <a:t>Colgate Vegan smile for good </a:t>
            </a:r>
            <a:r>
              <a:rPr lang="it-IT" b="0" i="0" dirty="0">
                <a:solidFill>
                  <a:srgbClr val="0C0C0C"/>
                </a:solidFill>
                <a:effectLst/>
                <a:latin typeface="Open Sans" panose="020B0606030504020204" pitchFamily="34" charset="0"/>
              </a:rPr>
              <a:t>La Colgate ha lanciato un dentifricio che non contenesse alcun derivato animale e con confezione totalmente eco sostenibile. Il problema è che ha evitato di dichiararsi anche cruelty-free, portando sul mercato un prodotto che, mascherato come totalmente rispettoso del regno animale, accetta le pratiche di test sulle cavie.</a:t>
            </a:r>
          </a:p>
          <a:p>
            <a:pPr marL="171450" indent="-171450" algn="l" fontAlgn="base">
              <a:buFont typeface="Arial" panose="020B0604020202020204" pitchFamily="34" charset="0"/>
              <a:buChar char="•"/>
            </a:pPr>
            <a:r>
              <a:rPr lang="it-IT" b="1" i="0" dirty="0">
                <a:solidFill>
                  <a:srgbClr val="343434"/>
                </a:solidFill>
                <a:effectLst/>
                <a:latin typeface="Poppins" panose="00000500000000000000" pitchFamily="2" charset="0"/>
              </a:rPr>
              <a:t>Ferrarelle impatto zero </a:t>
            </a:r>
            <a:r>
              <a:rPr lang="it-IT" b="1" i="0" dirty="0">
                <a:solidFill>
                  <a:srgbClr val="0C0C0C"/>
                </a:solidFill>
                <a:effectLst/>
                <a:latin typeface="Open Sans" panose="020B0606030504020204" pitchFamily="34" charset="0"/>
              </a:rPr>
              <a:t>L</a:t>
            </a:r>
            <a:r>
              <a:rPr lang="it-IT" b="0" i="0" dirty="0">
                <a:solidFill>
                  <a:srgbClr val="0C0C0C"/>
                </a:solidFill>
                <a:effectLst/>
                <a:latin typeface="Open Sans" panose="020B0606030504020204" pitchFamily="34" charset="0"/>
              </a:rPr>
              <a:t>a bottiglia a “impatto zero” di Ferrarelle, uscita sugli scaffali per compensare la CO</a:t>
            </a:r>
            <a:r>
              <a:rPr lang="it-IT" b="0" i="0" baseline="-25000" dirty="0">
                <a:solidFill>
                  <a:srgbClr val="0C0C0C"/>
                </a:solidFill>
                <a:effectLst/>
                <a:latin typeface="Open Sans" panose="020B0606030504020204" pitchFamily="34" charset="0"/>
              </a:rPr>
              <a:t>2</a:t>
            </a:r>
            <a:r>
              <a:rPr lang="it-IT" b="0" i="0" dirty="0">
                <a:solidFill>
                  <a:srgbClr val="0C0C0C"/>
                </a:solidFill>
                <a:effectLst/>
                <a:latin typeface="Open Sans" panose="020B0606030504020204" pitchFamily="34" charset="0"/>
              </a:rPr>
              <a:t> emessa. Il nome “impatto zero”, molto ammiccante ma anche altrettanto preciso, lasciava intendere al consumatore una compensazione totale. Per questo l’azienda è stata fortemente multata: la compensazione era tutt’altro che totale.</a:t>
            </a:r>
          </a:p>
          <a:p>
            <a:pPr marL="171450" indent="-171450" algn="l" fontAlgn="base">
              <a:buFont typeface="Arial" panose="020B0604020202020204" pitchFamily="34" charset="0"/>
              <a:buChar char="•"/>
            </a:pPr>
            <a:r>
              <a:rPr lang="it-IT" b="1" i="0" dirty="0">
                <a:solidFill>
                  <a:srgbClr val="343434"/>
                </a:solidFill>
                <a:effectLst/>
                <a:latin typeface="Poppins" panose="00000500000000000000" pitchFamily="2" charset="0"/>
              </a:rPr>
              <a:t>San Benedetto, bottiglia “amica dell’ambiente”</a:t>
            </a:r>
          </a:p>
          <a:p>
            <a:pPr marL="171450" indent="-171450" algn="l" fontAlgn="base">
              <a:buFont typeface="Arial" panose="020B0604020202020204" pitchFamily="34" charset="0"/>
              <a:buChar char="•"/>
            </a:pPr>
            <a:r>
              <a:rPr lang="it-IT" b="0" i="0" dirty="0">
                <a:solidFill>
                  <a:srgbClr val="0C0C0C"/>
                </a:solidFill>
                <a:effectLst/>
                <a:latin typeface="Open Sans" panose="020B0606030504020204" pitchFamily="34" charset="0"/>
              </a:rPr>
              <a:t>Anche in questo caso il nome era fuorviante: la produzione di bottiglie non era per nulla ecosostenibile, o per lo meno non lo era quanto dichiarato dai produttori.</a:t>
            </a:r>
          </a:p>
          <a:p>
            <a:pPr marL="171450" indent="-171450" algn="l" fontAlgn="base">
              <a:buFont typeface="Arial" panose="020B0604020202020204" pitchFamily="34" charset="0"/>
              <a:buChar char="•"/>
            </a:pPr>
            <a:r>
              <a:rPr lang="it-IT" b="1" i="0" dirty="0">
                <a:solidFill>
                  <a:srgbClr val="343434"/>
                </a:solidFill>
                <a:effectLst/>
                <a:latin typeface="Poppins" panose="00000500000000000000" pitchFamily="2" charset="0"/>
              </a:rPr>
              <a:t>Sant’Anna </a:t>
            </a:r>
            <a:r>
              <a:rPr lang="it-IT" b="1" i="0" dirty="0" err="1">
                <a:solidFill>
                  <a:srgbClr val="343434"/>
                </a:solidFill>
                <a:effectLst/>
                <a:latin typeface="Poppins" panose="00000500000000000000" pitchFamily="2" charset="0"/>
              </a:rPr>
              <a:t>bio</a:t>
            </a:r>
            <a:r>
              <a:rPr lang="it-IT" b="1" i="0" dirty="0">
                <a:solidFill>
                  <a:srgbClr val="343434"/>
                </a:solidFill>
                <a:effectLst/>
                <a:latin typeface="Poppins" panose="00000500000000000000" pitchFamily="2" charset="0"/>
              </a:rPr>
              <a:t> </a:t>
            </a:r>
            <a:r>
              <a:rPr lang="it-IT" b="1" i="0" dirty="0" err="1">
                <a:solidFill>
                  <a:srgbClr val="343434"/>
                </a:solidFill>
                <a:effectLst/>
                <a:latin typeface="Poppins" panose="00000500000000000000" pitchFamily="2" charset="0"/>
              </a:rPr>
              <a:t>bottle</a:t>
            </a:r>
            <a:r>
              <a:rPr lang="it-IT" b="1" i="0" dirty="0">
                <a:solidFill>
                  <a:srgbClr val="343434"/>
                </a:solidFill>
                <a:effectLst/>
                <a:latin typeface="Poppins" panose="00000500000000000000" pitchFamily="2" charset="0"/>
              </a:rPr>
              <a:t> </a:t>
            </a:r>
            <a:r>
              <a:rPr lang="it-IT" b="0" i="0" dirty="0">
                <a:solidFill>
                  <a:srgbClr val="0C0C0C"/>
                </a:solidFill>
                <a:effectLst/>
                <a:latin typeface="Open Sans" panose="020B0606030504020204" pitchFamily="34" charset="0"/>
              </a:rPr>
              <a:t>Sant’Anna ha voluto premere molto nella comunicazione sulle proprie pratiche green, troppo, scordandosi che… le bottiglie di plastica in sé non possono essere dichiarate ‘</a:t>
            </a:r>
            <a:r>
              <a:rPr lang="it-IT" b="0" i="0" dirty="0" err="1">
                <a:solidFill>
                  <a:srgbClr val="0C0C0C"/>
                </a:solidFill>
                <a:effectLst/>
                <a:latin typeface="Open Sans" panose="020B0606030504020204" pitchFamily="34" charset="0"/>
              </a:rPr>
              <a:t>bio</a:t>
            </a:r>
            <a:r>
              <a:rPr lang="it-IT" b="0" i="0" dirty="0">
                <a:solidFill>
                  <a:srgbClr val="0C0C0C"/>
                </a:solidFill>
                <a:effectLst/>
                <a:latin typeface="Open Sans" panose="020B0606030504020204" pitchFamily="34" charset="0"/>
              </a:rPr>
              <a:t>’.</a:t>
            </a:r>
          </a:p>
          <a:p>
            <a:pPr marL="171450" indent="-171450" algn="l" fontAlgn="base">
              <a:buFont typeface="Arial" panose="020B0604020202020204" pitchFamily="34" charset="0"/>
              <a:buChar char="•"/>
            </a:pPr>
            <a:r>
              <a:rPr lang="it-IT" b="1" i="0" dirty="0">
                <a:solidFill>
                  <a:srgbClr val="343434"/>
                </a:solidFill>
                <a:effectLst/>
                <a:latin typeface="Poppins" panose="00000500000000000000" pitchFamily="2" charset="0"/>
              </a:rPr>
              <a:t>Walmart </a:t>
            </a:r>
            <a:r>
              <a:rPr lang="it-IT" b="0" i="0" dirty="0">
                <a:solidFill>
                  <a:srgbClr val="0C0C0C"/>
                </a:solidFill>
                <a:effectLst/>
                <a:latin typeface="Open Sans" panose="020B0606030504020204" pitchFamily="34" charset="0"/>
              </a:rPr>
              <a:t>Questo è un vero colosso, talmente potente e pesante che la sua ricaduta sull’ambiente è impattante a livello globale. Questa realtà pachidermica viene multata ogni volta che dichiara pratiche green: ogni slogan deve fare i conti con ricadute troppo estese perché qualsiasi sua parte possa rientrare effettivamente nel green.</a:t>
            </a:r>
          </a:p>
          <a:p>
            <a:pPr marL="171450" indent="-171450" algn="l" fontAlgn="base">
              <a:buFont typeface="Arial" panose="020B0604020202020204" pitchFamily="34" charset="0"/>
              <a:buChar char="•"/>
            </a:pPr>
            <a:r>
              <a:rPr lang="it-IT" b="1" i="0" dirty="0">
                <a:solidFill>
                  <a:srgbClr val="343434"/>
                </a:solidFill>
                <a:effectLst/>
                <a:latin typeface="Poppins" panose="00000500000000000000" pitchFamily="2" charset="0"/>
              </a:rPr>
              <a:t>Il caso Volkswagen </a:t>
            </a:r>
            <a:r>
              <a:rPr lang="it-IT" b="0" i="0" dirty="0">
                <a:solidFill>
                  <a:srgbClr val="0C0C0C"/>
                </a:solidFill>
                <a:effectLst/>
                <a:latin typeface="Open Sans" panose="020B0606030504020204" pitchFamily="34" charset="0"/>
              </a:rPr>
              <a:t>Chi non lo ricorda? Volkswagen ha falsificato per anni i dati riguardanti le emissioni dei propri veicoli, e nel frattempo confezionava spot di foreste protette e innovazione sostenibile da proporre su tutti i canali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sz="1200" dirty="0">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22</a:t>
            </a:fld>
            <a:endParaRPr lang="it-IT"/>
          </a:p>
        </p:txBody>
      </p:sp>
    </p:spTree>
    <p:extLst>
      <p:ext uri="{BB962C8B-B14F-4D97-AF65-F5344CB8AC3E}">
        <p14:creationId xmlns:p14="http://schemas.microsoft.com/office/powerpoint/2010/main" val="41531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b="1" kern="0" dirty="0">
                <a:solidFill>
                  <a:srgbClr val="0C0C0C"/>
                </a:solidFill>
                <a:latin typeface="Calibri" panose="020F0502020204030204" pitchFamily="34" charset="0"/>
                <a:ea typeface="Calibri" panose="020F0502020204030204" pitchFamily="34" charset="0"/>
                <a:cs typeface="Calibri" panose="020F0502020204030204" pitchFamily="34" charset="0"/>
              </a:rPr>
              <a:t>La più grande banca al mondo </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per i consumatori ha subito il ritiro di una campagna pubblicitaria nel Regno Unito, dopo che l’autorità di controllo della pubblicità del Paese ha stabilito che </a:t>
            </a:r>
            <a:r>
              <a:rPr lang="it-IT" sz="1200" b="1"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Hsbc</a:t>
            </a:r>
            <a:r>
              <a:rPr lang="it-IT" sz="1200" b="1" kern="0" dirty="0">
                <a:solidFill>
                  <a:srgbClr val="0C0C0C"/>
                </a:solidFill>
                <a:latin typeface="Calibri" panose="020F0502020204030204" pitchFamily="34" charset="0"/>
                <a:ea typeface="Calibri" panose="020F0502020204030204" pitchFamily="34" charset="0"/>
                <a:cs typeface="Calibri" panose="020F0502020204030204" pitchFamily="34" charset="0"/>
              </a:rPr>
              <a:t> </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pubblicizzava un programma di piantumazione di alberi e il suo piano net-zero senza riconoscere che allo stesso tempo finanziava progetti di combustibili fossili. La banca si è impegnata a ridurre la sua esposizione al finanziamento del carbone termico di almeno il 25% entro il 2025, ma è ancora uno dei maggiori finanziatori al mondo di progetti di combustibili fossili. L’Advertising Standards Authority ha stabilito che gli annunci di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Hsbc</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“hanno omesso informazioni rilevanti e sono stati quindi fuorvianti“. L’umiliazione della banca ha spinto gli osservatori a chiedersi se porterà a un maggiore controllo della pubblicità del settore. Le banche parlano di sostenibilità più di qualsiasi altro settore, soprattutto in Asia. </a:t>
            </a:r>
            <a:endParaRPr lang="it-IT" sz="1200" kern="1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600"/>
              </a:spcAft>
              <a:buFont typeface="Arial" panose="020B0604020202020204" pitchFamily="34" charset="0"/>
              <a:buChar char="•"/>
            </a:pPr>
            <a:r>
              <a:rPr lang="it-IT" sz="1200" b="1" kern="0" dirty="0">
                <a:solidFill>
                  <a:srgbClr val="0C0C0C"/>
                </a:solidFill>
                <a:latin typeface="Calibri" panose="020F0502020204030204" pitchFamily="34" charset="0"/>
                <a:ea typeface="Calibri" panose="020F0502020204030204" pitchFamily="34" charset="0"/>
                <a:cs typeface="Calibri" panose="020F0502020204030204" pitchFamily="34" charset="0"/>
              </a:rPr>
              <a:t>Giappone</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ridurre le emissioni di carbone con l’ammoniaca Un piano presentato dal governo giapponese che prevede di spendere 27,9 miliardi di yen (242 milioni di dollari) per sovvenzionare due progetti pilota che mirano a bruciare almeno il 50% di ammoniaca derivata dall’idrogeno insieme al carbone nelle centrali elettriche entro il 2029 è stato messo in discussione dagli esperti di idrogeno che hanno contestato il piano di riduzione effettiva delle emissioni. La combustione dell’ammoniaca non produce anidride carbonica, ma emette protossido di azoto, un potente agente climatico. “I giapponesi sono chiaramente in grave difficoltà in un futuro decarbonizzato e si stanno disperatamente arrampicando sugli specchi per risolvere i loro problemi di importazione di energia – ma l’ammoniaca? Avrà un costo per joule almeno cinque volte superiore a quello dell’energia che i loro concorrenti economici utilizzano per alimentare le loro economie“, ha scritto Paul Martin, cofondatore della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Hydrogen</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Science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Coalition</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in un post su LinkedIn. “L’uso dell’ammoniaca come combustibile è possibile, ma per applicazioni stazionarie come le centrali elettriche, da usare più che occasionalmente come combustibile di riserva di emergenza, è molto discutibile. Alimentarla come co-alimentazione di impianti a carbone inefficienti? È una follia“, ha detto. </a:t>
            </a:r>
          </a:p>
          <a:p>
            <a:pPr marL="171450" indent="-171450" algn="just">
              <a:spcAft>
                <a:spcPts val="600"/>
              </a:spcAft>
              <a:buFont typeface="Arial" panose="020B0604020202020204" pitchFamily="34" charset="0"/>
              <a:buChar char="•"/>
            </a:pPr>
            <a:r>
              <a:rPr lang="it-IT" sz="1200" b="1" kern="0" dirty="0">
                <a:solidFill>
                  <a:srgbClr val="0C0C0C"/>
                </a:solidFill>
                <a:latin typeface="Calibri" panose="020F0502020204030204" pitchFamily="34" charset="0"/>
                <a:ea typeface="Calibri" panose="020F0502020204030204" pitchFamily="34" charset="0"/>
                <a:cs typeface="Calibri" panose="020F0502020204030204" pitchFamily="34" charset="0"/>
              </a:rPr>
              <a:t>Gran Premio di Singapore</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“Sulla buona strada” per la decarbonizzazione senza dati sul carbonio Le dichiarazioni ecologiche del Gran Premio di Formula Uno di Singapore sono state messe in discussione per aver trascurato il costo mostruoso delle emissioni di carbonio della gara. Nei post pubblicati sui social media, l’organizzatore dell’evento ha affermato che il Gran Premio di Singapore è “sulla buona strada per ridurre al minimo la nostra impronta di carbonio” grazie alla digitalizzazione dei biglietti, alla sperimentazione di luci di pista a Led e all’utilizzo di energia a zero emissioni per alimentare la sede dell’evento. La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Sgp</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ha anche dichiarato di “incoraggiare il trasporto ecologico” informando gli spettatori sulle stazioni della metropolitana più vicine alla sede dell’evento. Ma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Sgp</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non ha fornito informazioni sull’effettiva impronta di carbonio dell’evento, che deve ancora essere misurata. Ho Xiang Tian, cofondatore del gruppo ambientalista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LepakInSg</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ha affermato che le credenziali ecologiche dell’evento sono state promosse senza riconoscere il più ampio impatto climatico della gara, il che, a suo avviso, rappresenta un’operazione di greenwashing. </a:t>
            </a:r>
            <a:endParaRPr lang="it-IT" sz="1200" kern="1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600"/>
              </a:spcAft>
              <a:buFont typeface="Arial" panose="020B0604020202020204" pitchFamily="34" charset="0"/>
              <a:buChar char="•"/>
            </a:pPr>
            <a:r>
              <a:rPr lang="it-IT" sz="1200" b="1" kern="0" dirty="0">
                <a:solidFill>
                  <a:srgbClr val="0C0C0C"/>
                </a:solidFill>
                <a:latin typeface="Calibri" panose="020F0502020204030204" pitchFamily="34" charset="0"/>
                <a:ea typeface="Calibri" panose="020F0502020204030204" pitchFamily="34" charset="0"/>
                <a:cs typeface="Calibri" panose="020F0502020204030204" pitchFamily="34" charset="0"/>
              </a:rPr>
              <a:t>Australia</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conservare la barriera corallina sostenendo i combustibili fossili che danneggiano i coralli Una campagna di Greenpeace ha dichiarato che un piano da 1 miliardo di dollari australiani (668 milioni di dollari) annunciato dal precedente governo australiano guidato da Scott Morrison per la conservazione della Grande Barriera Corallina ha messo in ombra i massicci investimenti del Paese nel settore dei combustibili fossili. Il gruppo ha dichiarato che il finanziamento “omette deliberatamente” un solo dollaro per risolvere la più grande minaccia per la barriera corallina, il cambiamento climatico. “È difficile pensare che questo non sia altro che l’ultimo stratagemma per ingannare i nostri occhi. Certo, l’annuncio può sembrare positivo, ma non significa nulla se il suo governo continua a portare avanti la sua dilagante agenda a favore dei combustibili fossili“, ha dichiarato Greenpeace in un </a:t>
            </a:r>
            <a:r>
              <a:rPr lang="it-IT" sz="1200" kern="0" dirty="0" err="1">
                <a:solidFill>
                  <a:srgbClr val="0C0C0C"/>
                </a:solidFill>
                <a:latin typeface="Calibri" panose="020F0502020204030204" pitchFamily="34" charset="0"/>
                <a:ea typeface="Calibri" panose="020F0502020204030204" pitchFamily="34" charset="0"/>
                <a:cs typeface="Calibri" panose="020F0502020204030204" pitchFamily="34" charset="0"/>
              </a:rPr>
              <a:t>mailer</a:t>
            </a:r>
            <a:r>
              <a:rPr lang="it-IT" sz="1200" kern="0" dirty="0">
                <a:solidFill>
                  <a:srgbClr val="0C0C0C"/>
                </a:solidFill>
                <a:latin typeface="Calibri" panose="020F0502020204030204" pitchFamily="34" charset="0"/>
                <a:ea typeface="Calibri" panose="020F0502020204030204" pitchFamily="34" charset="0"/>
                <a:cs typeface="Calibri" panose="020F0502020204030204" pitchFamily="34" charset="0"/>
              </a:rPr>
              <a:t> che invita i suoi sostenitori a firmare una petizione di protesta. “Potrebbe essere il cerotto più costoso del mondo“. Negli ultimi anni, il governo australiano ha esercitato pressioni affinché la Grande Barriera Corallina fosse omessa da un rapporto sui siti del patrimonio mondiale dell’Unesco minacciati dal cambiamento climatico, ha dichiarato Greenpeace. </a:t>
            </a:r>
          </a:p>
          <a:p>
            <a:pPr marL="171450" indent="-171450" algn="just">
              <a:spcAft>
                <a:spcPts val="600"/>
              </a:spcAft>
              <a:buFont typeface="Arial" panose="020B0604020202020204" pitchFamily="34" charset="0"/>
              <a:buChar char="•"/>
            </a:pPr>
            <a:r>
              <a:rPr lang="it-IT" b="0" i="0" dirty="0">
                <a:solidFill>
                  <a:srgbClr val="222222"/>
                </a:solidFill>
                <a:effectLst/>
                <a:latin typeface="Verdana" panose="020B0604030504040204" pitchFamily="34" charset="0"/>
              </a:rPr>
              <a:t>Lo studio ha rilevato che nel 2021, a fronte di sei comunicazioni pubbliche su 10 di </a:t>
            </a:r>
            <a:r>
              <a:rPr lang="it-IT" b="1" i="0" dirty="0">
                <a:solidFill>
                  <a:srgbClr val="222222"/>
                </a:solidFill>
                <a:effectLst/>
                <a:latin typeface="Verdana" panose="020B0604030504040204" pitchFamily="34" charset="0"/>
              </a:rPr>
              <a:t>ExxonMobil, Shell, Chevron, </a:t>
            </a:r>
            <a:r>
              <a:rPr lang="it-IT" b="1" i="0" dirty="0" err="1">
                <a:solidFill>
                  <a:srgbClr val="222222"/>
                </a:solidFill>
                <a:effectLst/>
                <a:latin typeface="Verdana" panose="020B0604030504040204" pitchFamily="34" charset="0"/>
              </a:rPr>
              <a:t>Bp</a:t>
            </a:r>
            <a:r>
              <a:rPr lang="it-IT" b="1" i="0" dirty="0">
                <a:solidFill>
                  <a:srgbClr val="222222"/>
                </a:solidFill>
                <a:effectLst/>
                <a:latin typeface="Verdana" panose="020B0604030504040204" pitchFamily="34" charset="0"/>
              </a:rPr>
              <a:t> e </a:t>
            </a:r>
            <a:r>
              <a:rPr lang="it-IT" b="1" i="0" dirty="0" err="1">
                <a:solidFill>
                  <a:srgbClr val="222222"/>
                </a:solidFill>
                <a:effectLst/>
                <a:latin typeface="Verdana" panose="020B0604030504040204" pitchFamily="34" charset="0"/>
              </a:rPr>
              <a:t>TotalEnergies</a:t>
            </a:r>
            <a:r>
              <a:rPr lang="it-IT" b="1" i="0" dirty="0">
                <a:solidFill>
                  <a:srgbClr val="222222"/>
                </a:solidFill>
                <a:effectLst/>
                <a:latin typeface="Verdana" panose="020B0604030504040204" pitchFamily="34" charset="0"/>
              </a:rPr>
              <a:t> </a:t>
            </a:r>
            <a:r>
              <a:rPr lang="it-IT" b="0" i="0" dirty="0">
                <a:solidFill>
                  <a:srgbClr val="222222"/>
                </a:solidFill>
                <a:effectLst/>
                <a:latin typeface="Verdana" panose="020B0604030504040204" pitchFamily="34" charset="0"/>
              </a:rPr>
              <a:t>– presentate come una forza positiva nell’affrontare il cambiamento climatico – soltanto il 17% degli investimenti di queste aziende nello stesso periodo è stato destinato alle energie rinnovabili.</a:t>
            </a:r>
          </a:p>
          <a:p>
            <a:pPr marL="0" indent="0" algn="just">
              <a:spcAft>
                <a:spcPts val="600"/>
              </a:spcAft>
              <a:buFont typeface="Arial" panose="020B0604020202020204" pitchFamily="34" charset="0"/>
              <a:buNone/>
            </a:pPr>
            <a:br>
              <a:rPr lang="it-IT" dirty="0"/>
            </a:br>
            <a:endParaRPr lang="it-IT" sz="1200" kern="15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23</a:t>
            </a:fld>
            <a:endParaRPr lang="it-IT"/>
          </a:p>
        </p:txBody>
      </p:sp>
    </p:spTree>
    <p:extLst>
      <p:ext uri="{BB962C8B-B14F-4D97-AF65-F5344CB8AC3E}">
        <p14:creationId xmlns:p14="http://schemas.microsoft.com/office/powerpoint/2010/main" val="2523332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indent="-171450">
              <a:buFont typeface="Arial" panose="020B0604020202020204" pitchFamily="34" charset="0"/>
              <a:buChar char="•"/>
            </a:pPr>
            <a:r>
              <a:rPr lang="it-IT" sz="1200" kern="0" dirty="0">
                <a:solidFill>
                  <a:srgbClr val="444444"/>
                </a:solidFill>
                <a:ea typeface="Times New Roman" panose="02020603050405020304" pitchFamily="18" charset="0"/>
                <a:cs typeface="Calibri" panose="020F0502020204030204" pitchFamily="34" charset="0"/>
              </a:rPr>
              <a:t>Questo è un tipico esempio di greenwashing: il mercatino infatti ha continuato ad acquistare sacchetti di plastica e, anzi, ne sta incentivando l’acquisto mascherando il tutto come gesto ecosostenibile. Il risultato è che venderà più sacchetti di plastica invece di incentivare l’uso di materiali naturali o, più semplicemente, il riutilizzo di sacchetti da casa.</a:t>
            </a: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24</a:t>
            </a:fld>
            <a:endParaRPr lang="it-IT"/>
          </a:p>
        </p:txBody>
      </p:sp>
    </p:spTree>
    <p:extLst>
      <p:ext uri="{BB962C8B-B14F-4D97-AF65-F5344CB8AC3E}">
        <p14:creationId xmlns:p14="http://schemas.microsoft.com/office/powerpoint/2010/main" val="4171730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25</a:t>
            </a:fld>
            <a:endParaRPr lang="en-US"/>
          </a:p>
        </p:txBody>
      </p:sp>
    </p:spTree>
    <p:extLst>
      <p:ext uri="{BB962C8B-B14F-4D97-AF65-F5344CB8AC3E}">
        <p14:creationId xmlns:p14="http://schemas.microsoft.com/office/powerpoint/2010/main" val="1829803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444444"/>
                </a:solidFill>
                <a:latin typeface="Calibri" panose="020F0502020204030204" pitchFamily="34" charset="0"/>
                <a:ea typeface="Calibri" panose="020F0502020204030204" pitchFamily="34" charset="0"/>
              </a:rPr>
              <a:t>COCA COLA Nella denuncia, infatti, l’Earth Island Institute sosteneva che l’azienda stava ingannando i consumatori commercializzandosi come sostenibile e rispettosa dell’ambiente, mentre “inquina più di qualsiasi altra azienda di bevande e lavora attivamente per impedire misure di riciclaggio efficaci negli Stati Uniti”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0C0C0C"/>
                </a:solidFill>
                <a:latin typeface="Calibri" panose="020F0502020204030204" pitchFamily="34" charset="0"/>
                <a:ea typeface="Times New Roman" panose="02020603050405020304" pitchFamily="18" charset="0"/>
              </a:rPr>
              <a:t>Coca Cola ha finanziato fondazioni e istituti per la salute motoria e la lotta alla vita sedentaria nel Regno Unito. Nessun cenno al fatto che l’eccesso di zuccheri e grassi presenti nella bevanda americana fosse una delle colonne della dieta sbagliata.</a:t>
            </a:r>
            <a:endParaRPr lang="it-IT" sz="1200" dirty="0">
              <a:latin typeface="Times New Roman" panose="02020603050405020304" pitchFamily="18"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sz="1200" dirty="0"/>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26</a:t>
            </a:fld>
            <a:endParaRPr lang="it-IT"/>
          </a:p>
        </p:txBody>
      </p:sp>
    </p:spTree>
    <p:extLst>
      <p:ext uri="{BB962C8B-B14F-4D97-AF65-F5344CB8AC3E}">
        <p14:creationId xmlns:p14="http://schemas.microsoft.com/office/powerpoint/2010/main" val="627199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444444"/>
                </a:solidFill>
                <a:latin typeface="Calibri" panose="020F0502020204030204" pitchFamily="34" charset="0"/>
                <a:ea typeface="Calibri" panose="020F0502020204030204" pitchFamily="34" charset="0"/>
              </a:rPr>
              <a:t>COCA COLA Nella denuncia, infatti, l’Earth Island Institute sosteneva che l’azienda stava ingannando i consumatori commercializzandosi come sostenibile e rispettosa dell’ambiente, mentre “inquina più di qualsiasi altra azienda di bevande e lavora attivamente per impedire misure di riciclaggio efficaci negli Stati Uniti”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0C0C0C"/>
                </a:solidFill>
                <a:latin typeface="Calibri" panose="020F0502020204030204" pitchFamily="34" charset="0"/>
                <a:ea typeface="Times New Roman" panose="02020603050405020304" pitchFamily="18" charset="0"/>
              </a:rPr>
              <a:t>Coca Cola ha finanziato fondazioni e istituti per la salute motoria e la lotta alla vita sedentaria nel Regno Unito. Nessun cenno al fatto che l’eccesso di zuccheri e grassi presenti nella bevanda americana fosse una delle colonne della dieta sbagliata.</a:t>
            </a:r>
            <a:endParaRPr lang="it-IT" sz="1200" dirty="0">
              <a:latin typeface="Times New Roman" panose="02020603050405020304" pitchFamily="18"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sz="1200" dirty="0"/>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27</a:t>
            </a:fld>
            <a:endParaRPr lang="it-IT"/>
          </a:p>
        </p:txBody>
      </p:sp>
    </p:spTree>
    <p:extLst>
      <p:ext uri="{BB962C8B-B14F-4D97-AF65-F5344CB8AC3E}">
        <p14:creationId xmlns:p14="http://schemas.microsoft.com/office/powerpoint/2010/main" val="1225971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28</a:t>
            </a:fld>
            <a:endParaRPr lang="it-IT"/>
          </a:p>
        </p:txBody>
      </p:sp>
    </p:spTree>
    <p:extLst>
      <p:ext uri="{BB962C8B-B14F-4D97-AF65-F5344CB8AC3E}">
        <p14:creationId xmlns:p14="http://schemas.microsoft.com/office/powerpoint/2010/main" val="941693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6813" y="1241425"/>
            <a:ext cx="4465637" cy="33512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3</a:t>
            </a:fld>
            <a:endParaRPr lang="it-IT"/>
          </a:p>
        </p:txBody>
      </p:sp>
    </p:spTree>
    <p:extLst>
      <p:ext uri="{BB962C8B-B14F-4D97-AF65-F5344CB8AC3E}">
        <p14:creationId xmlns:p14="http://schemas.microsoft.com/office/powerpoint/2010/main" val="229777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6813" y="1241425"/>
            <a:ext cx="4465637" cy="33512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4</a:t>
            </a:fld>
            <a:endParaRPr lang="it-IT"/>
          </a:p>
        </p:txBody>
      </p:sp>
    </p:spTree>
    <p:extLst>
      <p:ext uri="{BB962C8B-B14F-4D97-AF65-F5344CB8AC3E}">
        <p14:creationId xmlns:p14="http://schemas.microsoft.com/office/powerpoint/2010/main" val="361857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5</a:t>
            </a:fld>
            <a:endParaRPr lang="it-IT"/>
          </a:p>
        </p:txBody>
      </p:sp>
    </p:spTree>
    <p:extLst>
      <p:ext uri="{BB962C8B-B14F-4D97-AF65-F5344CB8AC3E}">
        <p14:creationId xmlns:p14="http://schemas.microsoft.com/office/powerpoint/2010/main" val="278932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panose="020B0604020202020204" pitchFamily="34" charset="0"/>
              <a:buNone/>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6</a:t>
            </a:fld>
            <a:endParaRPr lang="it-IT"/>
          </a:p>
        </p:txBody>
      </p:sp>
    </p:spTree>
    <p:extLst>
      <p:ext uri="{BB962C8B-B14F-4D97-AF65-F5344CB8AC3E}">
        <p14:creationId xmlns:p14="http://schemas.microsoft.com/office/powerpoint/2010/main" val="62092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7</a:t>
            </a:fld>
            <a:endParaRPr lang="en-US"/>
          </a:p>
        </p:txBody>
      </p:sp>
    </p:spTree>
    <p:extLst>
      <p:ext uri="{BB962C8B-B14F-4D97-AF65-F5344CB8AC3E}">
        <p14:creationId xmlns:p14="http://schemas.microsoft.com/office/powerpoint/2010/main" val="114905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8</a:t>
            </a:fld>
            <a:endParaRPr lang="en-US"/>
          </a:p>
        </p:txBody>
      </p:sp>
    </p:spTree>
    <p:extLst>
      <p:ext uri="{BB962C8B-B14F-4D97-AF65-F5344CB8AC3E}">
        <p14:creationId xmlns:p14="http://schemas.microsoft.com/office/powerpoint/2010/main" val="2912992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indent="-171450">
              <a:buFont typeface="Arial" panose="020B0604020202020204" pitchFamily="34" charset="0"/>
              <a:buChar char="•"/>
            </a:pPr>
            <a:r>
              <a:rPr lang="it-IT" sz="1200" kern="150" dirty="0">
                <a:effectLst/>
                <a:latin typeface="Calibri" panose="020F0502020204030204" pitchFamily="34" charset="0"/>
                <a:ea typeface="Calibri" panose="020F0502020204030204" pitchFamily="34" charset="0"/>
                <a:cs typeface="Times New Roman" panose="02020603050405020304" pitchFamily="18" charset="0"/>
              </a:rPr>
              <a:t>Al fine di ottenere dei finanziamenti adeguati e di raggiungere gli obiettivi sottostanti agli obblighi derivanti da Agenda 2030, e altro si deve procedere con un cambio di </a:t>
            </a:r>
            <a:r>
              <a:rPr lang="it-IT" sz="1200" kern="150" dirty="0" err="1">
                <a:effectLst/>
                <a:latin typeface="Calibri" panose="020F0502020204030204" pitchFamily="34" charset="0"/>
                <a:ea typeface="Calibri" panose="020F0502020204030204" pitchFamily="34" charset="0"/>
                <a:cs typeface="Times New Roman" panose="02020603050405020304" pitchFamily="18" charset="0"/>
              </a:rPr>
              <a:t>mindset</a:t>
            </a:r>
            <a:r>
              <a:rPr lang="it-IT" sz="1200" kern="150" dirty="0">
                <a:effectLst/>
                <a:latin typeface="Calibri" panose="020F0502020204030204" pitchFamily="34" charset="0"/>
                <a:ea typeface="Calibri" panose="020F0502020204030204" pitchFamily="34" charset="0"/>
                <a:cs typeface="Times New Roman" panose="02020603050405020304" pitchFamily="18" charset="0"/>
              </a:rPr>
              <a:t> presentando della nuova documentazione.</a:t>
            </a:r>
          </a:p>
          <a:p>
            <a:pPr marL="171450" indent="-171450">
              <a:buFont typeface="Arial" panose="020B0604020202020204" pitchFamily="34" charset="0"/>
              <a:buChar char="•"/>
            </a:pPr>
            <a:endParaRPr lang="it-IT" sz="1200" kern="15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i="1" dirty="0"/>
              <a:t>nelle definizioni del Codice di Governance 2020: </a:t>
            </a:r>
            <a:r>
              <a:rPr lang="it-IT" sz="1200" b="1" dirty="0"/>
              <a:t>successo sostenibile</a:t>
            </a:r>
            <a:r>
              <a:rPr lang="it-IT" sz="1200" dirty="0"/>
              <a:t>: obiettivo che guida l’azione dell’organo di amministrazione e che si sostanzia nella creazione di valore nel lungo termine a beneficio degli azionisti, tenendo conto degli interessi degli altri stakeholder rilevanti per la società</a:t>
            </a: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9</a:t>
            </a:fld>
            <a:endParaRPr lang="it-IT"/>
          </a:p>
        </p:txBody>
      </p:sp>
    </p:spTree>
    <p:extLst>
      <p:ext uri="{BB962C8B-B14F-4D97-AF65-F5344CB8AC3E}">
        <p14:creationId xmlns:p14="http://schemas.microsoft.com/office/powerpoint/2010/main" val="428947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252850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101423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78568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nal Slide - 1 Column Text">
    <p:spTree>
      <p:nvGrpSpPr>
        <p:cNvPr id="1" name=""/>
        <p:cNvGrpSpPr/>
        <p:nvPr/>
      </p:nvGrpSpPr>
      <p:grpSpPr>
        <a:xfrm>
          <a:off x="0" y="0"/>
          <a:ext cx="0" cy="0"/>
          <a:chOff x="0" y="0"/>
          <a:chExt cx="0" cy="0"/>
        </a:xfrm>
      </p:grpSpPr>
      <p:sp>
        <p:nvSpPr>
          <p:cNvPr id="8" name="Baseline"/>
          <p:cNvSpPr>
            <a:spLocks noChangeShapeType="1"/>
          </p:cNvSpPr>
          <p:nvPr userDrawn="1"/>
        </p:nvSpPr>
        <p:spPr bwMode="auto">
          <a:xfrm>
            <a:off x="0" y="6127200"/>
            <a:ext cx="9144000" cy="0"/>
          </a:xfrm>
          <a:prstGeom prst="line">
            <a:avLst/>
          </a:prstGeom>
          <a:noFill/>
          <a:ln w="19050">
            <a:solidFill>
              <a:srgbClr val="00A197"/>
            </a:solidFill>
            <a:round/>
            <a:headEnd/>
            <a:tailEnd type="none" w="med" len="med"/>
          </a:ln>
          <a:extLst>
            <a:ext uri="{909E8E84-426E-40DD-AFC4-6F175D3DCCD1}">
              <a14:hiddenFill xmlns:a14="http://schemas.microsoft.com/office/drawing/2010/main">
                <a:noFill/>
              </a14:hiddenFill>
            </a:ext>
          </a:extLst>
        </p:spPr>
        <p:txBody>
          <a:bodyPr lIns="0" tIns="0" rIns="0" bIns="0" anchor="ctr">
            <a:spAutoFit/>
          </a:bodyPr>
          <a:lstStyle/>
          <a:p>
            <a:endParaRPr lang="en-GB" sz="133" noProof="1">
              <a:latin typeface="UniCredit" panose="02000506040000020004" pitchFamily="2" charset="0"/>
            </a:endParaRPr>
          </a:p>
        </p:txBody>
      </p:sp>
      <p:sp>
        <p:nvSpPr>
          <p:cNvPr id="6" name="Text"/>
          <p:cNvSpPr>
            <a:spLocks noGrp="1"/>
          </p:cNvSpPr>
          <p:nvPr>
            <p:ph sz="quarter" idx="15" hasCustomPrompt="1"/>
          </p:nvPr>
        </p:nvSpPr>
        <p:spPr>
          <a:xfrm>
            <a:off x="270000" y="1260002"/>
            <a:ext cx="8683200" cy="1514261"/>
          </a:xfrm>
        </p:spPr>
        <p:txBody>
          <a:bodyPr/>
          <a:lstStyle>
            <a:lvl1pPr marL="176209" marR="0" indent="-176209" algn="l" defTabSz="457189" rtl="0" eaLnBrk="1" fontAlgn="auto" latinLnBrk="0" hangingPunct="1">
              <a:lnSpc>
                <a:spcPct val="100000"/>
              </a:lnSpc>
              <a:spcBef>
                <a:spcPct val="20000"/>
              </a:spcBef>
              <a:spcAft>
                <a:spcPts val="0"/>
              </a:spcAft>
              <a:buClr>
                <a:srgbClr val="E1061C"/>
              </a:buClr>
              <a:buSzTx/>
              <a:buFont typeface="Arial"/>
              <a:buChar char="•"/>
              <a:tabLst/>
              <a:defRPr/>
            </a:lvl1pPr>
            <a:lvl2pPr marL="627047" marR="0" indent="-169858" algn="l" defTabSz="457189" rtl="0" eaLnBrk="1" fontAlgn="auto" latinLnBrk="0" hangingPunct="1">
              <a:lnSpc>
                <a:spcPct val="100000"/>
              </a:lnSpc>
              <a:spcBef>
                <a:spcPct val="20000"/>
              </a:spcBef>
              <a:spcAft>
                <a:spcPts val="0"/>
              </a:spcAft>
              <a:buClr>
                <a:srgbClr val="E1061C"/>
              </a:buClr>
              <a:buSzTx/>
              <a:buFont typeface="Arial"/>
              <a:buChar char="•"/>
              <a:tabLst/>
              <a:defRPr/>
            </a:lvl2pPr>
            <a:lvl3pPr marL="1079473" marR="0" indent="-165096" algn="l" defTabSz="457189" rtl="0" eaLnBrk="1" fontAlgn="auto" latinLnBrk="0" hangingPunct="1">
              <a:lnSpc>
                <a:spcPct val="100000"/>
              </a:lnSpc>
              <a:spcBef>
                <a:spcPct val="20000"/>
              </a:spcBef>
              <a:spcAft>
                <a:spcPts val="0"/>
              </a:spcAft>
              <a:buClr>
                <a:srgbClr val="E1061C"/>
              </a:buClr>
              <a:buSzTx/>
              <a:buFont typeface="Arial"/>
              <a:buChar char="•"/>
              <a:tabLst/>
              <a:defRPr/>
            </a:lvl3pPr>
            <a:lvl4pPr marL="1522375" marR="0" indent="-150810" algn="l" defTabSz="457189" rtl="0" eaLnBrk="1" fontAlgn="auto" latinLnBrk="0" hangingPunct="1">
              <a:lnSpc>
                <a:spcPct val="100000"/>
              </a:lnSpc>
              <a:spcBef>
                <a:spcPct val="20000"/>
              </a:spcBef>
              <a:spcAft>
                <a:spcPts val="0"/>
              </a:spcAft>
              <a:buClr>
                <a:srgbClr val="E1061C"/>
              </a:buClr>
              <a:buSzTx/>
              <a:buFont typeface="Arial"/>
              <a:buChar char="•"/>
              <a:tabLst/>
              <a:defRPr/>
            </a:lvl4pPr>
            <a:lvl5pPr marL="1973213" marR="0" indent="-144459" algn="l" defTabSz="457189" rtl="0" eaLnBrk="1" fontAlgn="auto" latinLnBrk="0" hangingPunct="1">
              <a:lnSpc>
                <a:spcPct val="100000"/>
              </a:lnSpc>
              <a:spcBef>
                <a:spcPct val="20000"/>
              </a:spcBef>
              <a:spcAft>
                <a:spcPts val="0"/>
              </a:spcAft>
              <a:buClr>
                <a:srgbClr val="E1061C"/>
              </a:buClr>
              <a:buSzTx/>
              <a:buFont typeface="Arial"/>
              <a:buChar char="•"/>
              <a:tabLst/>
              <a:defRPr/>
            </a:lvl5pPr>
          </a:lstStyle>
          <a:p>
            <a:pPr lvl="0"/>
            <a:r>
              <a:rPr lang="en-GB" noProof="0" dirty="0"/>
              <a:t>Insert text</a:t>
            </a:r>
          </a:p>
          <a:p>
            <a:pPr lvl="1"/>
            <a:r>
              <a:rPr lang="en-GB" noProof="0" dirty="0"/>
              <a:t>2° level</a:t>
            </a:r>
          </a:p>
          <a:p>
            <a:pPr lvl="2"/>
            <a:r>
              <a:rPr lang="en-GB" noProof="0" dirty="0"/>
              <a:t>3° level</a:t>
            </a:r>
          </a:p>
          <a:p>
            <a:pPr lvl="3"/>
            <a:r>
              <a:rPr lang="en-GB" noProof="0" dirty="0"/>
              <a:t>4° level</a:t>
            </a:r>
          </a:p>
          <a:p>
            <a:pPr lvl="4"/>
            <a:r>
              <a:rPr lang="en-GB" noProof="0" dirty="0"/>
              <a:t>5° level</a:t>
            </a:r>
          </a:p>
        </p:txBody>
      </p:sp>
      <p:sp>
        <p:nvSpPr>
          <p:cNvPr id="2" name="Title"/>
          <p:cNvSpPr>
            <a:spLocks noGrp="1"/>
          </p:cNvSpPr>
          <p:nvPr>
            <p:ph type="title" hasCustomPrompt="1"/>
          </p:nvPr>
        </p:nvSpPr>
        <p:spPr>
          <a:xfrm>
            <a:off x="257353" y="147955"/>
            <a:ext cx="8186420" cy="286104"/>
          </a:xfrm>
        </p:spPr>
        <p:txBody>
          <a:bodyPr/>
          <a:lstStyle>
            <a:lvl1pPr>
              <a:lnSpc>
                <a:spcPts val="2200"/>
              </a:lnSpc>
              <a:defRPr/>
            </a:lvl1pPr>
          </a:lstStyle>
          <a:p>
            <a:r>
              <a:rPr lang="en-GB" noProof="0" dirty="0"/>
              <a:t>Insert title</a:t>
            </a:r>
          </a:p>
        </p:txBody>
      </p:sp>
      <p:sp>
        <p:nvSpPr>
          <p:cNvPr id="7" name="Baseline">
            <a:extLst>
              <a:ext uri="{FF2B5EF4-FFF2-40B4-BE49-F238E27FC236}">
                <a16:creationId xmlns:a16="http://schemas.microsoft.com/office/drawing/2014/main" id="{774AF1E4-602F-4A3A-B8A8-7466F5E700D0}"/>
              </a:ext>
            </a:extLst>
          </p:cNvPr>
          <p:cNvSpPr>
            <a:spLocks noChangeShapeType="1"/>
          </p:cNvSpPr>
          <p:nvPr userDrawn="1"/>
        </p:nvSpPr>
        <p:spPr bwMode="auto">
          <a:xfrm>
            <a:off x="0" y="981994"/>
            <a:ext cx="9144000" cy="0"/>
          </a:xfrm>
          <a:prstGeom prst="line">
            <a:avLst/>
          </a:prstGeom>
          <a:noFill/>
          <a:ln w="19050">
            <a:solidFill>
              <a:srgbClr val="00A197"/>
            </a:solidFill>
            <a:round/>
            <a:headEnd/>
            <a:tailEnd type="none" w="med" len="med"/>
          </a:ln>
          <a:extLst>
            <a:ext uri="{909E8E84-426E-40DD-AFC4-6F175D3DCCD1}">
              <a14:hiddenFill xmlns:a14="http://schemas.microsoft.com/office/drawing/2010/main">
                <a:noFill/>
              </a14:hiddenFill>
            </a:ext>
          </a:extLst>
        </p:spPr>
        <p:txBody>
          <a:bodyPr lIns="0" tIns="0" rIns="0" bIns="0" anchor="ctr">
            <a:spAutoFit/>
          </a:bodyPr>
          <a:lstStyle/>
          <a:p>
            <a:endParaRPr lang="en-GB" sz="133" noProof="1">
              <a:latin typeface="UniCredit" panose="02000506040000020004" pitchFamily="2" charset="0"/>
            </a:endParaRPr>
          </a:p>
        </p:txBody>
      </p:sp>
    </p:spTree>
    <p:extLst>
      <p:ext uri="{BB962C8B-B14F-4D97-AF65-F5344CB8AC3E}">
        <p14:creationId xmlns:p14="http://schemas.microsoft.com/office/powerpoint/2010/main" val="600606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page - Text - Standar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E8094D8-4B36-4DC1-B0B9-3B02B5EF321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4280400"/>
            <a:ext cx="9144000" cy="2592000"/>
          </a:xfrm>
          <a:prstGeom prst="rect">
            <a:avLst/>
          </a:prstGeom>
          <a:effectLst>
            <a:outerShdw blurRad="50800" dist="50800" dir="5400000" algn="ctr" rotWithShape="0">
              <a:srgbClr val="000000">
                <a:alpha val="0"/>
              </a:srgbClr>
            </a:outerShdw>
          </a:effectLst>
        </p:spPr>
      </p:pic>
      <p:sp>
        <p:nvSpPr>
          <p:cNvPr id="7" name="CityDate"/>
          <p:cNvSpPr>
            <a:spLocks noGrp="1"/>
          </p:cNvSpPr>
          <p:nvPr>
            <p:ph type="body" sz="quarter" idx="18" hasCustomPrompt="1"/>
          </p:nvPr>
        </p:nvSpPr>
        <p:spPr>
          <a:xfrm>
            <a:off x="540000" y="4942800"/>
            <a:ext cx="5040000" cy="208800"/>
          </a:xfrm>
        </p:spPr>
        <p:txBody>
          <a:bodyPr anchor="b">
            <a:normAutofit/>
          </a:bodyPr>
          <a:lstStyle>
            <a:lvl1pPr marL="0" indent="0" fontAlgn="auto">
              <a:spcBef>
                <a:spcPts val="0"/>
              </a:spcBef>
              <a:spcAft>
                <a:spcPts val="0"/>
              </a:spcAft>
              <a:buNone/>
              <a:defRPr sz="1000" b="1">
                <a:solidFill>
                  <a:schemeClr val="bg1"/>
                </a:solidFill>
                <a:latin typeface="+mn-lt"/>
              </a:defRPr>
            </a:lvl1pPr>
          </a:lstStyle>
          <a:p>
            <a:pPr fontAlgn="auto">
              <a:spcBef>
                <a:spcPts val="0"/>
              </a:spcBef>
              <a:spcAft>
                <a:spcPts val="0"/>
              </a:spcAft>
            </a:pPr>
            <a:r>
              <a:rPr lang="en-GB" noProof="0" dirty="0"/>
              <a:t>Insert city and date</a:t>
            </a:r>
          </a:p>
        </p:txBody>
      </p:sp>
      <p:sp>
        <p:nvSpPr>
          <p:cNvPr id="3" name="NameFunction"/>
          <p:cNvSpPr>
            <a:spLocks noGrp="1"/>
          </p:cNvSpPr>
          <p:nvPr>
            <p:ph type="body" sz="quarter" idx="17" hasCustomPrompt="1"/>
          </p:nvPr>
        </p:nvSpPr>
        <p:spPr>
          <a:xfrm>
            <a:off x="539750" y="4546800"/>
            <a:ext cx="5040000" cy="208800"/>
          </a:xfrm>
        </p:spPr>
        <p:txBody>
          <a:bodyPr>
            <a:noAutofit/>
          </a:bodyPr>
          <a:lstStyle>
            <a:lvl1pPr marL="0" indent="0">
              <a:spcBef>
                <a:spcPts val="0"/>
              </a:spcBef>
              <a:buNone/>
              <a:defRPr sz="1200" b="1">
                <a:solidFill>
                  <a:schemeClr val="bg1"/>
                </a:solidFill>
                <a:latin typeface="+mn-lt"/>
              </a:defRPr>
            </a:lvl1pPr>
            <a:lvl2pPr marL="457188" indent="0">
              <a:buNone/>
              <a:defRPr sz="1200" b="1">
                <a:latin typeface="UniCredit" panose="02000506040000020004" pitchFamily="2" charset="0"/>
              </a:defRPr>
            </a:lvl2pPr>
            <a:lvl3pPr marL="914377" indent="0">
              <a:buNone/>
              <a:defRPr sz="1200" b="1">
                <a:latin typeface="UniCredit" panose="02000506040000020004" pitchFamily="2" charset="0"/>
              </a:defRPr>
            </a:lvl3pPr>
            <a:lvl4pPr marL="1371566" indent="0">
              <a:buNone/>
              <a:defRPr sz="1200" b="1">
                <a:latin typeface="UniCredit" panose="02000506040000020004" pitchFamily="2" charset="0"/>
              </a:defRPr>
            </a:lvl4pPr>
            <a:lvl5pPr marL="1828755" indent="0">
              <a:buNone/>
              <a:defRPr sz="1200" b="1">
                <a:latin typeface="UniCredit" panose="02000506040000020004" pitchFamily="2" charset="0"/>
              </a:defRPr>
            </a:lvl5pPr>
          </a:lstStyle>
          <a:p>
            <a:pPr>
              <a:defRPr/>
            </a:pPr>
            <a:r>
              <a:rPr lang="en-GB" noProof="0" dirty="0"/>
              <a:t>Insert name and function</a:t>
            </a:r>
          </a:p>
        </p:txBody>
      </p:sp>
      <p:sp>
        <p:nvSpPr>
          <p:cNvPr id="24" name="Subtitle"/>
          <p:cNvSpPr>
            <a:spLocks noGrp="1"/>
          </p:cNvSpPr>
          <p:nvPr>
            <p:ph type="body" sz="quarter" idx="12" hasCustomPrompt="1"/>
          </p:nvPr>
        </p:nvSpPr>
        <p:spPr>
          <a:xfrm>
            <a:off x="539749" y="3279600"/>
            <a:ext cx="8179200" cy="828000"/>
          </a:xfrm>
          <a:prstGeom prst="rect">
            <a:avLst/>
          </a:prstGeom>
        </p:spPr>
        <p:txBody>
          <a:bodyPr lIns="0" tIns="0" rIns="0" bIns="0" anchor="b" anchorCtr="0">
            <a:normAutofit/>
          </a:bodyPr>
          <a:lstStyle>
            <a:lvl1pPr marL="0" indent="0">
              <a:lnSpc>
                <a:spcPts val="2400"/>
              </a:lnSpc>
              <a:spcBef>
                <a:spcPts val="0"/>
              </a:spcBef>
              <a:buNone/>
              <a:defRPr sz="2400"/>
            </a:lvl1pPr>
          </a:lstStyle>
          <a:p>
            <a:pPr lvl="0"/>
            <a:r>
              <a:rPr lang="en-GB" noProof="0" dirty="0"/>
              <a:t>Insert subtitle</a:t>
            </a:r>
          </a:p>
        </p:txBody>
      </p:sp>
      <p:sp>
        <p:nvSpPr>
          <p:cNvPr id="21" name="Title"/>
          <p:cNvSpPr>
            <a:spLocks noGrp="1"/>
          </p:cNvSpPr>
          <p:nvPr>
            <p:ph type="title" hasCustomPrompt="1"/>
          </p:nvPr>
        </p:nvSpPr>
        <p:spPr>
          <a:xfrm>
            <a:off x="540000" y="892800"/>
            <a:ext cx="6663600" cy="222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nSpc>
                <a:spcPts val="3200"/>
              </a:lnSpc>
              <a:defRPr lang="en-GB" sz="3400" noProof="0" dirty="0">
                <a:latin typeface="+mj-lt"/>
                <a:cs typeface="+mj-cs"/>
              </a:defRPr>
            </a:lvl1pPr>
          </a:lstStyle>
          <a:p>
            <a:pPr lvl="0" defTabSz="966788"/>
            <a:r>
              <a:rPr lang="en-GB" noProof="0" dirty="0"/>
              <a:t>Insert title</a:t>
            </a:r>
          </a:p>
        </p:txBody>
      </p:sp>
    </p:spTree>
    <p:extLst>
      <p:ext uri="{BB962C8B-B14F-4D97-AF65-F5344CB8AC3E}">
        <p14:creationId xmlns:p14="http://schemas.microsoft.com/office/powerpoint/2010/main" val="325256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275999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73067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400445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42318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412538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84359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4025700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269306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E197D-51A5-465D-9D47-0C034FABD7C4}" type="slidenum">
              <a:rPr lang="it-IT" smtClean="0"/>
              <a:t>‹N›</a:t>
            </a:fld>
            <a:endParaRPr lang="it-IT"/>
          </a:p>
        </p:txBody>
      </p:sp>
    </p:spTree>
    <p:extLst>
      <p:ext uri="{BB962C8B-B14F-4D97-AF65-F5344CB8AC3E}">
        <p14:creationId xmlns:p14="http://schemas.microsoft.com/office/powerpoint/2010/main" val="23223231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4.png"/><Relationship Id="rId5" Type="http://schemas.microsoft.com/office/2007/relationships/hdphoto" Target="../media/hdphoto2.wdp"/><Relationship Id="rId10"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4.jpeg"/><Relationship Id="rId10" Type="http://schemas.openxmlformats.org/officeDocument/2006/relationships/image" Target="../media/image36.jpeg"/><Relationship Id="rId4" Type="http://schemas.microsoft.com/office/2007/relationships/hdphoto" Target="../media/hdphoto2.wdp"/><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4.jpeg"/><Relationship Id="rId10" Type="http://schemas.openxmlformats.org/officeDocument/2006/relationships/image" Target="../media/image36.jpeg"/><Relationship Id="rId4" Type="http://schemas.microsoft.com/office/2007/relationships/hdphoto" Target="../media/hdphoto2.wdp"/><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www.unigens.i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3.png"/><Relationship Id="rId5" Type="http://schemas.microsoft.com/office/2007/relationships/hdphoto" Target="../media/hdphoto2.wdp"/><Relationship Id="rId10" Type="http://schemas.openxmlformats.org/officeDocument/2006/relationships/image" Target="../media/image58.png"/><Relationship Id="rId4" Type="http://schemas.openxmlformats.org/officeDocument/2006/relationships/image" Target="../media/image30.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4.jpe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13"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jpe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jpeg"/><Relationship Id="rId11"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41.png"/><Relationship Id="rId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80776FE-9FCA-4B44-9ACB-01B50F94DDF0}"/>
              </a:ext>
            </a:extLst>
          </p:cNvPr>
          <p:cNvPicPr>
            <a:picLocks noChangeAspect="1"/>
          </p:cNvPicPr>
          <p:nvPr/>
        </p:nvPicPr>
        <p:blipFill rotWithShape="1">
          <a:blip r:embed="rId3">
            <a:extLst>
              <a:ext uri="{28A0092B-C50C-407E-A947-70E740481C1C}">
                <a14:useLocalDpi xmlns:a14="http://schemas.microsoft.com/office/drawing/2010/main" val="0"/>
              </a:ext>
            </a:extLst>
          </a:blip>
          <a:srcRect r="32703"/>
          <a:stretch/>
        </p:blipFill>
        <p:spPr>
          <a:xfrm>
            <a:off x="0" y="0"/>
            <a:ext cx="9144000" cy="4284000"/>
          </a:xfrm>
          <a:prstGeom prst="rect">
            <a:avLst/>
          </a:prstGeom>
        </p:spPr>
      </p:pic>
      <p:sp>
        <p:nvSpPr>
          <p:cNvPr id="6" name="Title 5"/>
          <p:cNvSpPr>
            <a:spLocks noGrp="1"/>
          </p:cNvSpPr>
          <p:nvPr>
            <p:ph type="title"/>
          </p:nvPr>
        </p:nvSpPr>
        <p:spPr>
          <a:xfrm>
            <a:off x="540000" y="1268760"/>
            <a:ext cx="7920432" cy="568616"/>
          </a:xfrm>
        </p:spPr>
        <p:txBody>
          <a:bodyPr>
            <a:noAutofit/>
          </a:bodyPr>
          <a:lstStyle/>
          <a:p>
            <a:r>
              <a:rPr lang="it-IT" b="1" dirty="0">
                <a:solidFill>
                  <a:schemeClr val="bg1"/>
                </a:solidFill>
                <a:latin typeface="+mn-lt"/>
                <a:cs typeface="Calibri" panose="020F0502020204030204" pitchFamily="34" charset="0"/>
              </a:rPr>
              <a:t>Come le imprese possono finanziarsi per sviluppare il loro business in maniera sostenibile</a:t>
            </a:r>
            <a:endParaRPr lang="en-GB" b="1" dirty="0">
              <a:solidFill>
                <a:schemeClr val="bg1"/>
              </a:solidFill>
              <a:latin typeface="+mn-lt"/>
              <a:cs typeface="Calibri" panose="020F0502020204030204" pitchFamily="34" charset="0"/>
            </a:endParaRPr>
          </a:p>
        </p:txBody>
      </p:sp>
      <p:pic>
        <p:nvPicPr>
          <p:cNvPr id="9" name="Immagine 8">
            <a:extLst>
              <a:ext uri="{FF2B5EF4-FFF2-40B4-BE49-F238E27FC236}">
                <a16:creationId xmlns:a16="http://schemas.microsoft.com/office/drawing/2014/main" id="{D5B136DA-1214-4D0C-9AA2-485AC91CF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00" y="6120000"/>
            <a:ext cx="2463481" cy="360000"/>
          </a:xfrm>
          <a:prstGeom prst="rect">
            <a:avLst/>
          </a:prstGeom>
        </p:spPr>
      </p:pic>
      <p:sp>
        <p:nvSpPr>
          <p:cNvPr id="11" name="Text Placeholder 2">
            <a:extLst>
              <a:ext uri="{FF2B5EF4-FFF2-40B4-BE49-F238E27FC236}">
                <a16:creationId xmlns:a16="http://schemas.microsoft.com/office/drawing/2014/main" id="{0B718F1F-2E96-46DF-B96B-830A2ECA2010}"/>
              </a:ext>
            </a:extLst>
          </p:cNvPr>
          <p:cNvSpPr>
            <a:spLocks noGrp="1"/>
          </p:cNvSpPr>
          <p:nvPr>
            <p:ph type="body" sz="quarter" idx="18"/>
          </p:nvPr>
        </p:nvSpPr>
        <p:spPr>
          <a:xfrm>
            <a:off x="540000" y="5308432"/>
            <a:ext cx="5040000" cy="208800"/>
          </a:xfrm>
        </p:spPr>
        <p:txBody>
          <a:bodyPr>
            <a:normAutofit fontScale="85000" lnSpcReduction="20000"/>
          </a:bodyPr>
          <a:lstStyle/>
          <a:p>
            <a:r>
              <a:rPr lang="en-GB" sz="1200" dirty="0" err="1">
                <a:solidFill>
                  <a:schemeClr val="bg1"/>
                </a:solidFill>
              </a:rPr>
              <a:t>Luogo</a:t>
            </a:r>
            <a:r>
              <a:rPr lang="en-GB" sz="1200" dirty="0">
                <a:solidFill>
                  <a:schemeClr val="bg1"/>
                </a:solidFill>
              </a:rPr>
              <a:t> e data</a:t>
            </a:r>
          </a:p>
        </p:txBody>
      </p:sp>
      <p:sp>
        <p:nvSpPr>
          <p:cNvPr id="12" name="Text Placeholder 3">
            <a:extLst>
              <a:ext uri="{FF2B5EF4-FFF2-40B4-BE49-F238E27FC236}">
                <a16:creationId xmlns:a16="http://schemas.microsoft.com/office/drawing/2014/main" id="{38A6102B-5F5A-4AEF-BB9D-C3566D5BB0D9}"/>
              </a:ext>
            </a:extLst>
          </p:cNvPr>
          <p:cNvSpPr>
            <a:spLocks noGrp="1"/>
          </p:cNvSpPr>
          <p:nvPr>
            <p:ph type="body" sz="quarter" idx="17"/>
          </p:nvPr>
        </p:nvSpPr>
        <p:spPr>
          <a:xfrm>
            <a:off x="539750" y="4546800"/>
            <a:ext cx="5040000" cy="208800"/>
          </a:xfrm>
        </p:spPr>
        <p:txBody>
          <a:bodyPr/>
          <a:lstStyle/>
          <a:p>
            <a:r>
              <a:rPr lang="en-GB" dirty="0" err="1"/>
              <a:t>Docenti</a:t>
            </a:r>
            <a:endParaRPr lang="en-GB" dirty="0">
              <a:solidFill>
                <a:schemeClr val="bg1"/>
              </a:solidFill>
            </a:endParaRPr>
          </a:p>
        </p:txBody>
      </p:sp>
    </p:spTree>
    <p:extLst>
      <p:ext uri="{BB962C8B-B14F-4D97-AF65-F5344CB8AC3E}">
        <p14:creationId xmlns:p14="http://schemas.microsoft.com/office/powerpoint/2010/main" val="195301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algn="just" fontAlgn="auto">
              <a:spcBef>
                <a:spcPts val="0"/>
              </a:spcBef>
              <a:spcAft>
                <a:spcPts val="0"/>
              </a:spcAft>
              <a:defRPr/>
            </a:pPr>
            <a:r>
              <a:rPr lang="it-IT" sz="2800" b="0" dirty="0">
                <a:latin typeface="+mn-lt"/>
                <a:cs typeface="+mj-cs"/>
              </a:rPr>
              <a:t>Elementi di novità per le aziende per accedere al credito                                                               </a:t>
            </a:r>
            <a:r>
              <a:rPr lang="it-IT" sz="1800" dirty="0">
                <a:latin typeface="+mn-lt"/>
                <a:cs typeface="+mj-cs"/>
              </a:rPr>
              <a:t>2/2</a:t>
            </a:r>
            <a:endParaRPr lang="it-IT" sz="280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10</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2" name="Rettangolo 1">
            <a:extLst>
              <a:ext uri="{FF2B5EF4-FFF2-40B4-BE49-F238E27FC236}">
                <a16:creationId xmlns:a16="http://schemas.microsoft.com/office/drawing/2014/main" id="{25DF356F-E6F9-4BB6-3C6D-910A01A1558A}"/>
              </a:ext>
            </a:extLst>
          </p:cNvPr>
          <p:cNvSpPr/>
          <p:nvPr/>
        </p:nvSpPr>
        <p:spPr>
          <a:xfrm>
            <a:off x="1482987" y="1194318"/>
            <a:ext cx="6149454" cy="505528"/>
          </a:xfrm>
          <a:prstGeom prst="rect">
            <a:avLst/>
          </a:prstGeom>
          <a:solidFill>
            <a:srgbClr val="00A1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 La «Governance» </a:t>
            </a:r>
            <a:r>
              <a:rPr lang="it-IT" b="1" dirty="0"/>
              <a:t>G</a:t>
            </a:r>
            <a:r>
              <a:rPr lang="it-IT" dirty="0"/>
              <a:t> delle aziende </a:t>
            </a:r>
          </a:p>
          <a:p>
            <a:pPr algn="ctr"/>
            <a:r>
              <a:rPr lang="it-IT" dirty="0"/>
              <a:t>non puo’ disattendere</a:t>
            </a:r>
          </a:p>
        </p:txBody>
      </p:sp>
      <p:sp>
        <p:nvSpPr>
          <p:cNvPr id="3" name="Rettangolo 2">
            <a:extLst>
              <a:ext uri="{FF2B5EF4-FFF2-40B4-BE49-F238E27FC236}">
                <a16:creationId xmlns:a16="http://schemas.microsoft.com/office/drawing/2014/main" id="{8DEA5F7F-2C69-0E5B-522D-F99E81104B47}"/>
              </a:ext>
            </a:extLst>
          </p:cNvPr>
          <p:cNvSpPr/>
          <p:nvPr/>
        </p:nvSpPr>
        <p:spPr>
          <a:xfrm>
            <a:off x="1520895" y="2043392"/>
            <a:ext cx="2761857" cy="488602"/>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Aspetti Ambientali</a:t>
            </a:r>
          </a:p>
          <a:p>
            <a:pPr algn="ctr"/>
            <a:r>
              <a:rPr lang="it-IT" b="1" dirty="0"/>
              <a:t>E «Environment»</a:t>
            </a:r>
          </a:p>
        </p:txBody>
      </p:sp>
      <p:sp>
        <p:nvSpPr>
          <p:cNvPr id="5" name="Rettangolo 4">
            <a:extLst>
              <a:ext uri="{FF2B5EF4-FFF2-40B4-BE49-F238E27FC236}">
                <a16:creationId xmlns:a16="http://schemas.microsoft.com/office/drawing/2014/main" id="{496FBD03-F120-1EA9-8527-F410C6021990}"/>
              </a:ext>
            </a:extLst>
          </p:cNvPr>
          <p:cNvSpPr/>
          <p:nvPr/>
        </p:nvSpPr>
        <p:spPr>
          <a:xfrm>
            <a:off x="5079370" y="2052725"/>
            <a:ext cx="2571736" cy="488602"/>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Aspetti Sociali</a:t>
            </a:r>
          </a:p>
          <a:p>
            <a:pPr algn="ctr"/>
            <a:r>
              <a:rPr lang="it-IT" b="1" dirty="0"/>
              <a:t>S «Social»</a:t>
            </a:r>
          </a:p>
        </p:txBody>
      </p:sp>
      <p:sp>
        <p:nvSpPr>
          <p:cNvPr id="6" name="Freccia in giù 5">
            <a:extLst>
              <a:ext uri="{FF2B5EF4-FFF2-40B4-BE49-F238E27FC236}">
                <a16:creationId xmlns:a16="http://schemas.microsoft.com/office/drawing/2014/main" id="{97C44DAA-3A4E-6B79-76F3-2ECBB7C85129}"/>
              </a:ext>
            </a:extLst>
          </p:cNvPr>
          <p:cNvSpPr/>
          <p:nvPr/>
        </p:nvSpPr>
        <p:spPr>
          <a:xfrm>
            <a:off x="2752538" y="1718508"/>
            <a:ext cx="223934" cy="3069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highlight>
                <a:srgbClr val="FFFF00"/>
              </a:highlight>
            </a:endParaRPr>
          </a:p>
        </p:txBody>
      </p:sp>
      <p:sp>
        <p:nvSpPr>
          <p:cNvPr id="9" name="Freccia in giù 8">
            <a:extLst>
              <a:ext uri="{FF2B5EF4-FFF2-40B4-BE49-F238E27FC236}">
                <a16:creationId xmlns:a16="http://schemas.microsoft.com/office/drawing/2014/main" id="{60ECFB51-E4EC-6F79-3E52-71C7C7DFCFE4}"/>
              </a:ext>
            </a:extLst>
          </p:cNvPr>
          <p:cNvSpPr/>
          <p:nvPr/>
        </p:nvSpPr>
        <p:spPr>
          <a:xfrm>
            <a:off x="6215947" y="1718508"/>
            <a:ext cx="223934" cy="3069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highlight>
                <a:srgbClr val="FFFF00"/>
              </a:highlight>
            </a:endParaRPr>
          </a:p>
        </p:txBody>
      </p:sp>
      <p:sp>
        <p:nvSpPr>
          <p:cNvPr id="14" name="Ovale 13">
            <a:extLst>
              <a:ext uri="{FF2B5EF4-FFF2-40B4-BE49-F238E27FC236}">
                <a16:creationId xmlns:a16="http://schemas.microsoft.com/office/drawing/2014/main" id="{22DB6BF9-6C80-39E7-F4C6-6F19E0DB34AD}"/>
              </a:ext>
            </a:extLst>
          </p:cNvPr>
          <p:cNvSpPr/>
          <p:nvPr/>
        </p:nvSpPr>
        <p:spPr>
          <a:xfrm>
            <a:off x="270000" y="2958358"/>
            <a:ext cx="1754743" cy="178157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Capitalismo tradizionale con tante declinazioni</a:t>
            </a:r>
            <a:endParaRPr lang="it-IT" sz="2000" dirty="0">
              <a:solidFill>
                <a:schemeClr val="tx1"/>
              </a:solidFill>
            </a:endParaRPr>
          </a:p>
        </p:txBody>
      </p:sp>
      <p:sp>
        <p:nvSpPr>
          <p:cNvPr id="15" name="Ovale 14">
            <a:extLst>
              <a:ext uri="{FF2B5EF4-FFF2-40B4-BE49-F238E27FC236}">
                <a16:creationId xmlns:a16="http://schemas.microsoft.com/office/drawing/2014/main" id="{EC645A18-6856-D3C6-868E-6F945B1D56BE}"/>
              </a:ext>
            </a:extLst>
          </p:cNvPr>
          <p:cNvSpPr/>
          <p:nvPr/>
        </p:nvSpPr>
        <p:spPr>
          <a:xfrm>
            <a:off x="2908436" y="3018731"/>
            <a:ext cx="1754743" cy="1781578"/>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Nuovo</a:t>
            </a:r>
          </a:p>
          <a:p>
            <a:pPr algn="ctr"/>
            <a:r>
              <a:rPr lang="it-IT" sz="1600" dirty="0">
                <a:solidFill>
                  <a:schemeClr val="tx1"/>
                </a:solidFill>
              </a:rPr>
              <a:t>Capitalismo</a:t>
            </a:r>
          </a:p>
          <a:p>
            <a:pPr algn="ctr"/>
            <a:r>
              <a:rPr lang="it-IT" sz="1600" dirty="0">
                <a:solidFill>
                  <a:schemeClr val="tx1"/>
                </a:solidFill>
              </a:rPr>
              <a:t>… degli stakeholder</a:t>
            </a:r>
            <a:endParaRPr lang="it-IT" sz="2000" dirty="0">
              <a:solidFill>
                <a:schemeClr val="tx1"/>
              </a:solidFill>
            </a:endParaRPr>
          </a:p>
        </p:txBody>
      </p:sp>
      <p:sp>
        <p:nvSpPr>
          <p:cNvPr id="22" name="Freccia a destra 21">
            <a:extLst>
              <a:ext uri="{FF2B5EF4-FFF2-40B4-BE49-F238E27FC236}">
                <a16:creationId xmlns:a16="http://schemas.microsoft.com/office/drawing/2014/main" id="{0267185B-A35B-38E1-EE27-FA046FD8A6C3}"/>
              </a:ext>
            </a:extLst>
          </p:cNvPr>
          <p:cNvSpPr/>
          <p:nvPr/>
        </p:nvSpPr>
        <p:spPr>
          <a:xfrm>
            <a:off x="2034074" y="3760226"/>
            <a:ext cx="799714" cy="3081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angoli arrotondati 22">
            <a:extLst>
              <a:ext uri="{FF2B5EF4-FFF2-40B4-BE49-F238E27FC236}">
                <a16:creationId xmlns:a16="http://schemas.microsoft.com/office/drawing/2014/main" id="{77536715-E99D-0CD1-E1BD-35DD4F938665}"/>
              </a:ext>
            </a:extLst>
          </p:cNvPr>
          <p:cNvSpPr/>
          <p:nvPr/>
        </p:nvSpPr>
        <p:spPr>
          <a:xfrm>
            <a:off x="4805262" y="2901818"/>
            <a:ext cx="2571736" cy="9413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Informazione sull’impatto dell’ambiente, della società e delle persone sull’impresa </a:t>
            </a:r>
          </a:p>
        </p:txBody>
      </p:sp>
      <p:sp>
        <p:nvSpPr>
          <p:cNvPr id="25" name="Rettangolo con angoli arrotondati 24">
            <a:extLst>
              <a:ext uri="{FF2B5EF4-FFF2-40B4-BE49-F238E27FC236}">
                <a16:creationId xmlns:a16="http://schemas.microsoft.com/office/drawing/2014/main" id="{FB0BAF8C-006E-C211-4BC4-0ADB4F2BE568}"/>
              </a:ext>
            </a:extLst>
          </p:cNvPr>
          <p:cNvSpPr/>
          <p:nvPr/>
        </p:nvSpPr>
        <p:spPr>
          <a:xfrm>
            <a:off x="4805261" y="4435370"/>
            <a:ext cx="2571735" cy="9413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Informazione sull’impatto dell’impresa sull’ambiente, sulla società e sulle persone</a:t>
            </a:r>
          </a:p>
        </p:txBody>
      </p:sp>
      <p:sp>
        <p:nvSpPr>
          <p:cNvPr id="28" name="CasellaDiTesto 27">
            <a:extLst>
              <a:ext uri="{FF2B5EF4-FFF2-40B4-BE49-F238E27FC236}">
                <a16:creationId xmlns:a16="http://schemas.microsoft.com/office/drawing/2014/main" id="{DA37712B-9E47-D07D-B0EC-EA1DA368F2BA}"/>
              </a:ext>
            </a:extLst>
          </p:cNvPr>
          <p:cNvSpPr txBox="1"/>
          <p:nvPr/>
        </p:nvSpPr>
        <p:spPr>
          <a:xfrm>
            <a:off x="6062908" y="3868090"/>
            <a:ext cx="306078" cy="461665"/>
          </a:xfrm>
          <a:prstGeom prst="rect">
            <a:avLst/>
          </a:prstGeom>
          <a:noFill/>
        </p:spPr>
        <p:txBody>
          <a:bodyPr wrap="square">
            <a:spAutoFit/>
          </a:bodyPr>
          <a:lstStyle/>
          <a:p>
            <a:r>
              <a:rPr lang="it-IT" sz="2400" dirty="0"/>
              <a:t>≠ </a:t>
            </a:r>
          </a:p>
        </p:txBody>
      </p:sp>
      <p:pic>
        <p:nvPicPr>
          <p:cNvPr id="44" name="Immagine 43">
            <a:extLst>
              <a:ext uri="{FF2B5EF4-FFF2-40B4-BE49-F238E27FC236}">
                <a16:creationId xmlns:a16="http://schemas.microsoft.com/office/drawing/2014/main" id="{05A8E7C2-6C2D-AECB-AD60-4DF750B613EF}"/>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flipH="1">
            <a:off x="3985610" y="4932623"/>
            <a:ext cx="718996" cy="425306"/>
          </a:xfrm>
          <a:prstGeom prst="rect">
            <a:avLst/>
          </a:prstGeom>
          <a:effectLst>
            <a:outerShdw blurRad="50800" dist="50800" dir="5400000" algn="ctr" rotWithShape="0">
              <a:schemeClr val="accent2"/>
            </a:outerShdw>
          </a:effectLst>
        </p:spPr>
      </p:pic>
      <p:pic>
        <p:nvPicPr>
          <p:cNvPr id="10" name="Immagine 9">
            <a:extLst>
              <a:ext uri="{FF2B5EF4-FFF2-40B4-BE49-F238E27FC236}">
                <a16:creationId xmlns:a16="http://schemas.microsoft.com/office/drawing/2014/main" id="{783389F6-C7B3-767D-2A92-82EA451808CB}"/>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1644713">
            <a:off x="3896533" y="2553266"/>
            <a:ext cx="735116" cy="425306"/>
          </a:xfrm>
          <a:prstGeom prst="rect">
            <a:avLst/>
          </a:prstGeom>
          <a:effectLst>
            <a:outerShdw blurRad="50800" dist="50800" dir="5400000" algn="ctr" rotWithShape="0">
              <a:schemeClr val="accent2"/>
            </a:outerShdw>
          </a:effectLst>
        </p:spPr>
      </p:pic>
      <p:sp>
        <p:nvSpPr>
          <p:cNvPr id="11" name="Rettangolo con angoli arrotondati 10">
            <a:extLst>
              <a:ext uri="{FF2B5EF4-FFF2-40B4-BE49-F238E27FC236}">
                <a16:creationId xmlns:a16="http://schemas.microsoft.com/office/drawing/2014/main" id="{A40E378F-72B1-25D3-43A9-8E115E155221}"/>
              </a:ext>
            </a:extLst>
          </p:cNvPr>
          <p:cNvSpPr/>
          <p:nvPr/>
        </p:nvSpPr>
        <p:spPr>
          <a:xfrm>
            <a:off x="7488968" y="2928790"/>
            <a:ext cx="1543065" cy="914400"/>
          </a:xfrm>
          <a:prstGeom prst="round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Focus Economico</a:t>
            </a:r>
          </a:p>
        </p:txBody>
      </p:sp>
      <p:sp>
        <p:nvSpPr>
          <p:cNvPr id="12" name="Rettangolo con angoli arrotondati 11">
            <a:extLst>
              <a:ext uri="{FF2B5EF4-FFF2-40B4-BE49-F238E27FC236}">
                <a16:creationId xmlns:a16="http://schemas.microsoft.com/office/drawing/2014/main" id="{965C171A-1C5D-EB35-FC74-1644C44A5677}"/>
              </a:ext>
            </a:extLst>
          </p:cNvPr>
          <p:cNvSpPr/>
          <p:nvPr/>
        </p:nvSpPr>
        <p:spPr>
          <a:xfrm>
            <a:off x="7477651" y="4462342"/>
            <a:ext cx="1594187" cy="914400"/>
          </a:xfrm>
          <a:prstGeom prst="round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Ampio Focus Sociale</a:t>
            </a:r>
          </a:p>
        </p:txBody>
      </p:sp>
      <p:sp>
        <p:nvSpPr>
          <p:cNvPr id="13" name="Rettangolo con angoli arrotondati 12">
            <a:extLst>
              <a:ext uri="{FF2B5EF4-FFF2-40B4-BE49-F238E27FC236}">
                <a16:creationId xmlns:a16="http://schemas.microsoft.com/office/drawing/2014/main" id="{CBAA1655-D9A2-1790-4016-355446D0D1DE}"/>
              </a:ext>
            </a:extLst>
          </p:cNvPr>
          <p:cNvSpPr/>
          <p:nvPr/>
        </p:nvSpPr>
        <p:spPr>
          <a:xfrm>
            <a:off x="2774946" y="5551714"/>
            <a:ext cx="6149454" cy="3698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Reporting di sostenibilità </a:t>
            </a:r>
            <a:r>
              <a:rPr lang="it-IT" sz="1800" dirty="0"/>
              <a:t>≠ da Reporting Non Finanziario NFRD</a:t>
            </a:r>
            <a:endParaRPr lang="it-IT" dirty="0"/>
          </a:p>
        </p:txBody>
      </p:sp>
      <p:sp>
        <p:nvSpPr>
          <p:cNvPr id="16" name="Rettangolo con angoli arrotondati 15">
            <a:extLst>
              <a:ext uri="{FF2B5EF4-FFF2-40B4-BE49-F238E27FC236}">
                <a16:creationId xmlns:a16="http://schemas.microsoft.com/office/drawing/2014/main" id="{B41295AB-B2AF-ED05-82F1-44E194D677D4}"/>
              </a:ext>
            </a:extLst>
          </p:cNvPr>
          <p:cNvSpPr/>
          <p:nvPr/>
        </p:nvSpPr>
        <p:spPr>
          <a:xfrm>
            <a:off x="72162" y="4906057"/>
            <a:ext cx="2165326" cy="1015510"/>
          </a:xfrm>
          <a:prstGeom prst="round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600" dirty="0"/>
              <a:t>Strumenti di Rendicontazione:</a:t>
            </a:r>
          </a:p>
          <a:p>
            <a:pPr algn="ctr"/>
            <a:r>
              <a:rPr lang="it-IT" sz="1600" dirty="0"/>
              <a:t> Bilancio di Esercizio e Consolidato</a:t>
            </a:r>
          </a:p>
        </p:txBody>
      </p:sp>
    </p:spTree>
    <p:extLst>
      <p:ext uri="{BB962C8B-B14F-4D97-AF65-F5344CB8AC3E}">
        <p14:creationId xmlns:p14="http://schemas.microsoft.com/office/powerpoint/2010/main" val="410076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25"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11</a:t>
            </a:r>
          </a:p>
        </p:txBody>
      </p:sp>
      <p:sp>
        <p:nvSpPr>
          <p:cNvPr id="26" name="Rettangolo 25">
            <a:extLst>
              <a:ext uri="{FF2B5EF4-FFF2-40B4-BE49-F238E27FC236}">
                <a16:creationId xmlns:a16="http://schemas.microsoft.com/office/drawing/2014/main" id="{E69DD8CA-2BBD-4E98-A6F7-5D02E871B1A0}"/>
              </a:ext>
            </a:extLst>
          </p:cNvPr>
          <p:cNvSpPr/>
          <p:nvPr/>
        </p:nvSpPr>
        <p:spPr>
          <a:xfrm>
            <a:off x="4447607" y="3244334"/>
            <a:ext cx="248786" cy="369332"/>
          </a:xfrm>
          <a:prstGeom prst="rect">
            <a:avLst/>
          </a:prstGeom>
        </p:spPr>
        <p:txBody>
          <a:bodyPr wrap="none">
            <a:spAutoFit/>
          </a:bodyPr>
          <a:lstStyle/>
          <a:p>
            <a:r>
              <a:rPr lang="it-IT" dirty="0"/>
              <a:t> </a:t>
            </a:r>
          </a:p>
        </p:txBody>
      </p:sp>
      <p:pic>
        <p:nvPicPr>
          <p:cNvPr id="27" name="Immagine 26">
            <a:extLst>
              <a:ext uri="{FF2B5EF4-FFF2-40B4-BE49-F238E27FC236}">
                <a16:creationId xmlns:a16="http://schemas.microsoft.com/office/drawing/2014/main" id="{6F2B7596-61F1-4DDC-A517-193049ECABE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sp>
        <p:nvSpPr>
          <p:cNvPr id="28" name="CasellaDiTesto 27">
            <a:extLst>
              <a:ext uri="{FF2B5EF4-FFF2-40B4-BE49-F238E27FC236}">
                <a16:creationId xmlns:a16="http://schemas.microsoft.com/office/drawing/2014/main" id="{9C3D9234-9535-4C72-BF9B-8A9A39BB670B}"/>
              </a:ext>
            </a:extLst>
          </p:cNvPr>
          <p:cNvSpPr txBox="1"/>
          <p:nvPr/>
        </p:nvSpPr>
        <p:spPr>
          <a:xfrm>
            <a:off x="6822108" y="2836800"/>
            <a:ext cx="1952073" cy="369332"/>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Esempi</a:t>
            </a:r>
          </a:p>
        </p:txBody>
      </p:sp>
      <p:sp>
        <p:nvSpPr>
          <p:cNvPr id="29" name="CasellaDiTesto 28">
            <a:extLst>
              <a:ext uri="{FF2B5EF4-FFF2-40B4-BE49-F238E27FC236}">
                <a16:creationId xmlns:a16="http://schemas.microsoft.com/office/drawing/2014/main" id="{AEFD9185-7E77-450E-9A34-B2C9F1013B6A}"/>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La regolamentazione</a:t>
            </a:r>
          </a:p>
          <a:p>
            <a:pPr algn="ctr"/>
            <a:r>
              <a:rPr lang="it-IT" b="1" dirty="0">
                <a:solidFill>
                  <a:srgbClr val="00A197"/>
                </a:solidFill>
                <a:latin typeface="Calibri" panose="020F0502020204030204" pitchFamily="34" charset="0"/>
                <a:cs typeface="Calibri" panose="020F0502020204030204" pitchFamily="34" charset="0"/>
              </a:rPr>
              <a:t>UE</a:t>
            </a:r>
          </a:p>
        </p:txBody>
      </p:sp>
      <p:pic>
        <p:nvPicPr>
          <p:cNvPr id="30" name="Immagine 29">
            <a:extLst>
              <a:ext uri="{FF2B5EF4-FFF2-40B4-BE49-F238E27FC236}">
                <a16:creationId xmlns:a16="http://schemas.microsoft.com/office/drawing/2014/main" id="{5239B9E5-FD72-4823-B4E0-5B34C7227AA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sp>
        <p:nvSpPr>
          <p:cNvPr id="34" name="CasellaDiTesto 33">
            <a:extLst>
              <a:ext uri="{FF2B5EF4-FFF2-40B4-BE49-F238E27FC236}">
                <a16:creationId xmlns:a16="http://schemas.microsoft.com/office/drawing/2014/main" id="{7CC6EDD4-9C3C-4994-93D6-1A6F5B297377}"/>
              </a:ext>
            </a:extLst>
          </p:cNvPr>
          <p:cNvSpPr txBox="1"/>
          <p:nvPr/>
        </p:nvSpPr>
        <p:spPr>
          <a:xfrm>
            <a:off x="6671805" y="5399732"/>
            <a:ext cx="2238195" cy="369332"/>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Greenwashing</a:t>
            </a:r>
          </a:p>
        </p:txBody>
      </p:sp>
      <p:pic>
        <p:nvPicPr>
          <p:cNvPr id="41" name="Immagine 40">
            <a:extLst>
              <a:ext uri="{FF2B5EF4-FFF2-40B4-BE49-F238E27FC236}">
                <a16:creationId xmlns:a16="http://schemas.microsoft.com/office/drawing/2014/main" id="{B502176B-AF80-4B17-B5C2-0A3C8C1507B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436000" y="4216760"/>
            <a:ext cx="1462708" cy="658055"/>
          </a:xfrm>
          <a:prstGeom prst="rect">
            <a:avLst/>
          </a:prstGeom>
        </p:spPr>
      </p:pic>
      <p:pic>
        <p:nvPicPr>
          <p:cNvPr id="3" name="Immagine 2">
            <a:extLst>
              <a:ext uri="{FF2B5EF4-FFF2-40B4-BE49-F238E27FC236}">
                <a16:creationId xmlns:a16="http://schemas.microsoft.com/office/drawing/2014/main" id="{67F7420C-1B2B-4173-AA35-910D81B67C05}"/>
              </a:ext>
            </a:extLst>
          </p:cNvPr>
          <p:cNvPicPr>
            <a:picLocks noChangeAspect="1"/>
          </p:cNvPicPr>
          <p:nvPr/>
        </p:nvPicPr>
        <p:blipFill>
          <a:blip r:embed="rId6"/>
          <a:stretch>
            <a:fillRect/>
          </a:stretch>
        </p:blipFill>
        <p:spPr>
          <a:xfrm>
            <a:off x="8363644" y="2454833"/>
            <a:ext cx="780356" cy="1579001"/>
          </a:xfrm>
          <a:prstGeom prst="rect">
            <a:avLst/>
          </a:prstGeom>
        </p:spPr>
      </p:pic>
      <p:sp>
        <p:nvSpPr>
          <p:cNvPr id="42" name="CasellaDiTesto 41">
            <a:extLst>
              <a:ext uri="{FF2B5EF4-FFF2-40B4-BE49-F238E27FC236}">
                <a16:creationId xmlns:a16="http://schemas.microsoft.com/office/drawing/2014/main" id="{92FE3AE7-F6E9-4E6C-BB88-0D05BD406A09}"/>
              </a:ext>
            </a:extLst>
          </p:cNvPr>
          <p:cNvSpPr txBox="1"/>
          <p:nvPr/>
        </p:nvSpPr>
        <p:spPr>
          <a:xfrm>
            <a:off x="-962544" y="2732490"/>
            <a:ext cx="4576812" cy="646331"/>
          </a:xfrm>
          <a:prstGeom prst="rect">
            <a:avLst/>
          </a:prstGeom>
          <a:noFill/>
        </p:spPr>
        <p:txBody>
          <a:bodyPr wrap="square">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Documenti per</a:t>
            </a:r>
          </a:p>
          <a:p>
            <a:pPr algn="ctr"/>
            <a:r>
              <a:rPr lang="it-IT" b="1" dirty="0">
                <a:solidFill>
                  <a:schemeClr val="bg2">
                    <a:lumMod val="75000"/>
                  </a:schemeClr>
                </a:solidFill>
                <a:latin typeface="Calibri" panose="020F0502020204030204" pitchFamily="34" charset="0"/>
                <a:cs typeface="Calibri" panose="020F0502020204030204" pitchFamily="34" charset="0"/>
              </a:rPr>
              <a:t>accedere al credito</a:t>
            </a:r>
            <a:endParaRPr lang="it-IT" dirty="0">
              <a:solidFill>
                <a:schemeClr val="bg2">
                  <a:lumMod val="75000"/>
                </a:schemeClr>
              </a:solidFill>
            </a:endParaRPr>
          </a:p>
        </p:txBody>
      </p:sp>
      <p:sp>
        <p:nvSpPr>
          <p:cNvPr id="46" name="CasellaDiTesto 45">
            <a:extLst>
              <a:ext uri="{FF2B5EF4-FFF2-40B4-BE49-F238E27FC236}">
                <a16:creationId xmlns:a16="http://schemas.microsoft.com/office/drawing/2014/main" id="{DD1F908E-4729-4318-928E-A92F0806A9C7}"/>
              </a:ext>
            </a:extLst>
          </p:cNvPr>
          <p:cNvSpPr txBox="1"/>
          <p:nvPr/>
        </p:nvSpPr>
        <p:spPr>
          <a:xfrm>
            <a:off x="3520163" y="5315600"/>
            <a:ext cx="2352459" cy="647776"/>
          </a:xfrm>
          <a:prstGeom prst="rect">
            <a:avLst/>
          </a:prstGeom>
          <a:noFill/>
        </p:spPr>
        <p:txBody>
          <a:bodyPr wrap="square">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Considerazioni e prospettive future</a:t>
            </a:r>
          </a:p>
        </p:txBody>
      </p:sp>
      <p:pic>
        <p:nvPicPr>
          <p:cNvPr id="4" name="Immagine 3">
            <a:extLst>
              <a:ext uri="{FF2B5EF4-FFF2-40B4-BE49-F238E27FC236}">
                <a16:creationId xmlns:a16="http://schemas.microsoft.com/office/drawing/2014/main" id="{2642A84C-67FF-422F-A2CA-038FA5CF1D05}"/>
              </a:ext>
            </a:extLst>
          </p:cNvPr>
          <p:cNvPicPr>
            <a:picLocks noChangeAspect="1"/>
          </p:cNvPicPr>
          <p:nvPr/>
        </p:nvPicPr>
        <p:blipFill>
          <a:blip r:embed="rId7"/>
          <a:stretch>
            <a:fillRect/>
          </a:stretch>
        </p:blipFill>
        <p:spPr>
          <a:xfrm>
            <a:off x="6905654" y="1018382"/>
            <a:ext cx="1670449" cy="1615580"/>
          </a:xfrm>
          <a:prstGeom prst="rect">
            <a:avLst/>
          </a:prstGeom>
        </p:spPr>
      </p:pic>
      <p:pic>
        <p:nvPicPr>
          <p:cNvPr id="5" name="Immagine 4">
            <a:extLst>
              <a:ext uri="{FF2B5EF4-FFF2-40B4-BE49-F238E27FC236}">
                <a16:creationId xmlns:a16="http://schemas.microsoft.com/office/drawing/2014/main" id="{614322BD-4083-40CB-8DBB-48E3C36860BD}"/>
              </a:ext>
            </a:extLst>
          </p:cNvPr>
          <p:cNvPicPr>
            <a:picLocks noChangeAspect="1"/>
          </p:cNvPicPr>
          <p:nvPr/>
        </p:nvPicPr>
        <p:blipFill>
          <a:blip r:embed="rId8"/>
          <a:stretch>
            <a:fillRect/>
          </a:stretch>
        </p:blipFill>
        <p:spPr>
          <a:xfrm>
            <a:off x="6938535" y="3613666"/>
            <a:ext cx="1719221" cy="1694835"/>
          </a:xfrm>
          <a:prstGeom prst="rect">
            <a:avLst/>
          </a:prstGeom>
        </p:spPr>
      </p:pic>
      <p:pic>
        <p:nvPicPr>
          <p:cNvPr id="7" name="Immagine 6">
            <a:extLst>
              <a:ext uri="{FF2B5EF4-FFF2-40B4-BE49-F238E27FC236}">
                <a16:creationId xmlns:a16="http://schemas.microsoft.com/office/drawing/2014/main" id="{F2A397AA-BD23-40F6-B4CD-7A03FC7D7FDA}"/>
              </a:ext>
            </a:extLst>
          </p:cNvPr>
          <p:cNvPicPr>
            <a:picLocks noChangeAspect="1"/>
          </p:cNvPicPr>
          <p:nvPr/>
        </p:nvPicPr>
        <p:blipFill>
          <a:blip r:embed="rId9"/>
          <a:stretch>
            <a:fillRect/>
          </a:stretch>
        </p:blipFill>
        <p:spPr>
          <a:xfrm>
            <a:off x="3721204" y="3664186"/>
            <a:ext cx="1676545" cy="1676545"/>
          </a:xfrm>
          <a:prstGeom prst="rect">
            <a:avLst/>
          </a:prstGeom>
        </p:spPr>
      </p:pic>
      <p:pic>
        <p:nvPicPr>
          <p:cNvPr id="8" name="Immagine 7">
            <a:extLst>
              <a:ext uri="{FF2B5EF4-FFF2-40B4-BE49-F238E27FC236}">
                <a16:creationId xmlns:a16="http://schemas.microsoft.com/office/drawing/2014/main" id="{6D727176-D4FF-49ED-8165-4C9ACD3B0345}"/>
              </a:ext>
            </a:extLst>
          </p:cNvPr>
          <p:cNvPicPr>
            <a:picLocks noChangeAspect="1"/>
          </p:cNvPicPr>
          <p:nvPr/>
        </p:nvPicPr>
        <p:blipFill>
          <a:blip r:embed="rId10"/>
          <a:stretch>
            <a:fillRect/>
          </a:stretch>
        </p:blipFill>
        <p:spPr>
          <a:xfrm>
            <a:off x="281742" y="1072394"/>
            <a:ext cx="2150114" cy="2612484"/>
          </a:xfrm>
          <a:prstGeom prst="rect">
            <a:avLst/>
          </a:prstGeom>
        </p:spPr>
      </p:pic>
      <p:pic>
        <p:nvPicPr>
          <p:cNvPr id="10" name="Immagine 9">
            <a:extLst>
              <a:ext uri="{FF2B5EF4-FFF2-40B4-BE49-F238E27FC236}">
                <a16:creationId xmlns:a16="http://schemas.microsoft.com/office/drawing/2014/main" id="{1DB85845-B028-49F5-81DA-75BE2FD522AA}"/>
              </a:ext>
            </a:extLst>
          </p:cNvPr>
          <p:cNvPicPr>
            <a:picLocks noChangeAspect="1"/>
          </p:cNvPicPr>
          <p:nvPr/>
        </p:nvPicPr>
        <p:blipFill>
          <a:blip r:embed="rId11"/>
          <a:stretch>
            <a:fillRect/>
          </a:stretch>
        </p:blipFill>
        <p:spPr>
          <a:xfrm>
            <a:off x="3614268" y="1108842"/>
            <a:ext cx="1719221" cy="1633870"/>
          </a:xfrm>
          <a:prstGeom prst="rect">
            <a:avLst/>
          </a:prstGeom>
        </p:spPr>
      </p:pic>
    </p:spTree>
    <p:extLst>
      <p:ext uri="{BB962C8B-B14F-4D97-AF65-F5344CB8AC3E}">
        <p14:creationId xmlns:p14="http://schemas.microsoft.com/office/powerpoint/2010/main" val="120292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algn="just" fontAlgn="auto">
              <a:spcBef>
                <a:spcPts val="0"/>
              </a:spcBef>
              <a:spcAft>
                <a:spcPts val="0"/>
              </a:spcAft>
              <a:defRPr/>
            </a:pPr>
            <a:r>
              <a:rPr lang="it-IT" sz="2800" b="0" dirty="0">
                <a:latin typeface="+mn-lt"/>
                <a:cs typeface="+mj-cs"/>
              </a:rPr>
              <a:t>Le tappe della regolamentazione UE</a:t>
            </a:r>
            <a:endParaRPr lang="it-IT" sz="280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12</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18" name="CasellaDiTesto 17">
            <a:extLst>
              <a:ext uri="{FF2B5EF4-FFF2-40B4-BE49-F238E27FC236}">
                <a16:creationId xmlns:a16="http://schemas.microsoft.com/office/drawing/2014/main" id="{F97192B3-3A97-A69D-7183-8AE3ED0648AA}"/>
              </a:ext>
            </a:extLst>
          </p:cNvPr>
          <p:cNvSpPr txBox="1"/>
          <p:nvPr/>
        </p:nvSpPr>
        <p:spPr>
          <a:xfrm>
            <a:off x="2006082" y="1192526"/>
            <a:ext cx="6997959" cy="923330"/>
          </a:xfrm>
          <a:prstGeom prst="rect">
            <a:avLst/>
          </a:prstGeom>
          <a:noFill/>
        </p:spPr>
        <p:txBody>
          <a:bodyPr wrap="square">
            <a:spAutoFit/>
          </a:bodyPr>
          <a:lstStyle/>
          <a:p>
            <a:pPr marL="285750" indent="-285750" algn="just">
              <a:buFont typeface="Arial" panose="020B0604020202020204" pitchFamily="34" charset="0"/>
              <a:buChar char="•"/>
            </a:pPr>
            <a:r>
              <a:rPr lang="it-IT" dirty="0">
                <a:solidFill>
                  <a:srgbClr val="3F4A52"/>
                </a:solidFill>
              </a:rPr>
              <a:t>Accordo Parigi: UE riduzione GES al 40% </a:t>
            </a:r>
            <a:r>
              <a:rPr lang="it-IT" b="0" i="0" dirty="0">
                <a:solidFill>
                  <a:srgbClr val="3F4A52"/>
                </a:solidFill>
                <a:effectLst/>
              </a:rPr>
              <a:t>(rispetto ai livelli del 1990). </a:t>
            </a:r>
          </a:p>
          <a:p>
            <a:pPr marL="285750" indent="-285750" algn="just">
              <a:buFont typeface="Arial" panose="020B0604020202020204" pitchFamily="34" charset="0"/>
              <a:buChar char="•"/>
            </a:pPr>
            <a:r>
              <a:rPr lang="it-IT" b="0" i="0" dirty="0">
                <a:solidFill>
                  <a:srgbClr val="3F4A52"/>
                </a:solidFill>
                <a:effectLst/>
              </a:rPr>
              <a:t>Obiettivo vincolante rivisto al 55% da raggiungersi entro il 2030</a:t>
            </a:r>
          </a:p>
          <a:p>
            <a:pPr marL="285750" indent="-285750" algn="just">
              <a:buFont typeface="Arial" panose="020B0604020202020204" pitchFamily="34" charset="0"/>
              <a:buChar char="•"/>
            </a:pPr>
            <a:r>
              <a:rPr lang="it-IT" b="1" i="0" dirty="0">
                <a:solidFill>
                  <a:srgbClr val="00A197"/>
                </a:solidFill>
                <a:effectLst/>
              </a:rPr>
              <a:t>UE </a:t>
            </a:r>
            <a:r>
              <a:rPr lang="it-IT" b="0" i="0" dirty="0">
                <a:solidFill>
                  <a:srgbClr val="00A197"/>
                </a:solidFill>
                <a:effectLst/>
              </a:rPr>
              <a:t> </a:t>
            </a:r>
            <a:r>
              <a:rPr lang="it-IT" b="1" i="0" dirty="0">
                <a:solidFill>
                  <a:srgbClr val="00A197"/>
                </a:solidFill>
                <a:effectLst/>
              </a:rPr>
              <a:t>prima economia e società a impatto climatico zero entro il 2050</a:t>
            </a:r>
            <a:r>
              <a:rPr lang="it-IT" b="0" i="0" dirty="0">
                <a:solidFill>
                  <a:srgbClr val="3F4A52"/>
                </a:solidFill>
                <a:effectLst/>
              </a:rPr>
              <a:t>.</a:t>
            </a:r>
            <a:endParaRPr lang="it-IT" sz="1600" b="0" i="0" dirty="0">
              <a:solidFill>
                <a:srgbClr val="3F4A52"/>
              </a:solidFill>
              <a:effectLst/>
            </a:endParaRPr>
          </a:p>
        </p:txBody>
      </p:sp>
      <p:pic>
        <p:nvPicPr>
          <p:cNvPr id="20" name="Immagine 19">
            <a:extLst>
              <a:ext uri="{FF2B5EF4-FFF2-40B4-BE49-F238E27FC236}">
                <a16:creationId xmlns:a16="http://schemas.microsoft.com/office/drawing/2014/main" id="{EBE65CAD-9FF9-873F-C1F7-0ADD6F2212F8}"/>
              </a:ext>
            </a:extLst>
          </p:cNvPr>
          <p:cNvPicPr>
            <a:picLocks noChangeAspect="1"/>
          </p:cNvPicPr>
          <p:nvPr/>
        </p:nvPicPr>
        <p:blipFill>
          <a:blip r:embed="rId4"/>
          <a:stretch>
            <a:fillRect/>
          </a:stretch>
        </p:blipFill>
        <p:spPr>
          <a:xfrm>
            <a:off x="136460" y="1028889"/>
            <a:ext cx="1798476" cy="129551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1" name="Immagine 20">
            <a:extLst>
              <a:ext uri="{FF2B5EF4-FFF2-40B4-BE49-F238E27FC236}">
                <a16:creationId xmlns:a16="http://schemas.microsoft.com/office/drawing/2014/main" id="{59B92CBB-9B2E-087E-1399-29DFCF9FF772}"/>
              </a:ext>
            </a:extLst>
          </p:cNvPr>
          <p:cNvPicPr>
            <a:picLocks noChangeAspect="1"/>
          </p:cNvPicPr>
          <p:nvPr/>
        </p:nvPicPr>
        <p:blipFill>
          <a:blip r:embed="rId5"/>
          <a:stretch>
            <a:fillRect/>
          </a:stretch>
        </p:blipFill>
        <p:spPr>
          <a:xfrm>
            <a:off x="0" y="2482085"/>
            <a:ext cx="2677887" cy="1658567"/>
          </a:xfrm>
          <a:prstGeom prst="rect">
            <a:avLst/>
          </a:prstGeom>
        </p:spPr>
      </p:pic>
      <p:sp>
        <p:nvSpPr>
          <p:cNvPr id="26" name="CasellaDiTesto 25">
            <a:extLst>
              <a:ext uri="{FF2B5EF4-FFF2-40B4-BE49-F238E27FC236}">
                <a16:creationId xmlns:a16="http://schemas.microsoft.com/office/drawing/2014/main" id="{02D8E7BD-D928-BC74-29EB-260ABBD500BC}"/>
              </a:ext>
            </a:extLst>
          </p:cNvPr>
          <p:cNvSpPr txBox="1"/>
          <p:nvPr/>
        </p:nvSpPr>
        <p:spPr>
          <a:xfrm>
            <a:off x="2677887" y="2402302"/>
            <a:ext cx="6326154" cy="2108269"/>
          </a:xfrm>
          <a:prstGeom prst="rect">
            <a:avLst/>
          </a:prstGeom>
          <a:noFill/>
        </p:spPr>
        <p:txBody>
          <a:bodyPr wrap="square">
            <a:spAutoFit/>
          </a:bodyPr>
          <a:lstStyle/>
          <a:p>
            <a:pPr algn="just">
              <a:spcAft>
                <a:spcPts val="600"/>
              </a:spcAft>
            </a:pPr>
            <a:r>
              <a:rPr lang="it-IT" dirty="0">
                <a:solidFill>
                  <a:srgbClr val="3F4A52"/>
                </a:solidFill>
              </a:rPr>
              <a:t>2020 Regolamento Europeo </a:t>
            </a:r>
            <a:r>
              <a:rPr lang="it-IT" b="1" dirty="0">
                <a:solidFill>
                  <a:srgbClr val="00A197"/>
                </a:solidFill>
              </a:rPr>
              <a:t>«Tassonomia» </a:t>
            </a:r>
          </a:p>
          <a:p>
            <a:pPr algn="just">
              <a:spcAft>
                <a:spcPts val="600"/>
              </a:spcAft>
            </a:pPr>
            <a:r>
              <a:rPr lang="it-IT" b="1" dirty="0">
                <a:solidFill>
                  <a:srgbClr val="3F4A52"/>
                </a:solidFill>
              </a:rPr>
              <a:t>Scopo</a:t>
            </a:r>
            <a:r>
              <a:rPr lang="it-IT" dirty="0">
                <a:solidFill>
                  <a:srgbClr val="3F4A52"/>
                </a:solidFill>
              </a:rPr>
              <a:t>: rafforzare la fiducia degli investitori per l’analisi di sostenibilità, con linguaggio comune, comparabilità informazioni, al fine di cogliere le opportunità e i rischi di investimento</a:t>
            </a:r>
            <a:r>
              <a:rPr lang="it-IT" sz="1600" dirty="0">
                <a:solidFill>
                  <a:srgbClr val="3F4A52"/>
                </a:solidFill>
              </a:rPr>
              <a:t>.</a:t>
            </a:r>
            <a:r>
              <a:rPr lang="it-IT" dirty="0"/>
              <a:t> come il </a:t>
            </a:r>
            <a:r>
              <a:rPr lang="it-IT" b="1" dirty="0">
                <a:solidFill>
                  <a:srgbClr val="00A197"/>
                </a:solidFill>
              </a:rPr>
              <a:t>greenwashing</a:t>
            </a:r>
            <a:r>
              <a:rPr lang="it-IT" dirty="0"/>
              <a:t>, una pratica che vede le aziende fornire informazioni ingannevoli o false sulla sostenibilità dei loro prodotti o servizi.</a:t>
            </a:r>
            <a:endParaRPr lang="it-IT" sz="1600" dirty="0">
              <a:solidFill>
                <a:srgbClr val="3F4A52"/>
              </a:solidFill>
            </a:endParaRPr>
          </a:p>
        </p:txBody>
      </p:sp>
      <p:pic>
        <p:nvPicPr>
          <p:cNvPr id="29" name="Immagine 28">
            <a:extLst>
              <a:ext uri="{FF2B5EF4-FFF2-40B4-BE49-F238E27FC236}">
                <a16:creationId xmlns:a16="http://schemas.microsoft.com/office/drawing/2014/main" id="{7E2A2CC1-F8FE-51C5-E312-9A15B83F2C3F}"/>
              </a:ext>
            </a:extLst>
          </p:cNvPr>
          <p:cNvPicPr>
            <a:picLocks noChangeAspect="1"/>
          </p:cNvPicPr>
          <p:nvPr/>
        </p:nvPicPr>
        <p:blipFill>
          <a:blip r:embed="rId6"/>
          <a:stretch>
            <a:fillRect/>
          </a:stretch>
        </p:blipFill>
        <p:spPr>
          <a:xfrm>
            <a:off x="65313" y="4382403"/>
            <a:ext cx="1940769" cy="170702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0" name="Rettangolo con angoli arrotondati 29">
            <a:extLst>
              <a:ext uri="{FF2B5EF4-FFF2-40B4-BE49-F238E27FC236}">
                <a16:creationId xmlns:a16="http://schemas.microsoft.com/office/drawing/2014/main" id="{4E12AD50-A1AD-813E-FA01-A56FEDA93A60}"/>
              </a:ext>
            </a:extLst>
          </p:cNvPr>
          <p:cNvSpPr/>
          <p:nvPr/>
        </p:nvSpPr>
        <p:spPr>
          <a:xfrm>
            <a:off x="620485" y="4795934"/>
            <a:ext cx="830424" cy="3172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CSRD</a:t>
            </a:r>
          </a:p>
        </p:txBody>
      </p:sp>
      <p:sp>
        <p:nvSpPr>
          <p:cNvPr id="32" name="CasellaDiTesto 31">
            <a:extLst>
              <a:ext uri="{FF2B5EF4-FFF2-40B4-BE49-F238E27FC236}">
                <a16:creationId xmlns:a16="http://schemas.microsoft.com/office/drawing/2014/main" id="{C77C1CA8-5B65-28FD-AA26-1DAFA3BDD3D3}"/>
              </a:ext>
            </a:extLst>
          </p:cNvPr>
          <p:cNvSpPr txBox="1"/>
          <p:nvPr/>
        </p:nvSpPr>
        <p:spPr>
          <a:xfrm>
            <a:off x="1934937" y="4468503"/>
            <a:ext cx="6989464" cy="2000548"/>
          </a:xfrm>
          <a:prstGeom prst="rect">
            <a:avLst/>
          </a:prstGeom>
          <a:noFill/>
        </p:spPr>
        <p:txBody>
          <a:bodyPr wrap="square">
            <a:spAutoFit/>
          </a:bodyPr>
          <a:lstStyle/>
          <a:p>
            <a:pPr algn="just"/>
            <a:endParaRPr lang="it-IT" dirty="0"/>
          </a:p>
          <a:p>
            <a:pPr algn="just"/>
            <a:r>
              <a:rPr lang="it-IT" dirty="0"/>
              <a:t>2022/2023 </a:t>
            </a:r>
            <a:r>
              <a:rPr lang="it-IT" b="1" dirty="0">
                <a:solidFill>
                  <a:srgbClr val="00A197"/>
                </a:solidFill>
              </a:rPr>
              <a:t>nuova Direttiva CSRD </a:t>
            </a:r>
            <a:r>
              <a:rPr lang="it-IT" dirty="0"/>
              <a:t>estende in misura molto significativa l’applicazione del </a:t>
            </a:r>
            <a:r>
              <a:rPr lang="it-IT" b="1" dirty="0">
                <a:solidFill>
                  <a:srgbClr val="00A197"/>
                </a:solidFill>
              </a:rPr>
              <a:t>reporting di sostenibilità.</a:t>
            </a:r>
            <a:r>
              <a:rPr lang="it-IT" dirty="0"/>
              <a:t> </a:t>
            </a:r>
          </a:p>
          <a:p>
            <a:pPr algn="just"/>
            <a:r>
              <a:rPr lang="it-IT" dirty="0"/>
              <a:t>Nuovo documento all’interno della Relazione sulla Gestione, divenendo così parte integrante e sostanziale del reporting annuale di una società</a:t>
            </a:r>
          </a:p>
          <a:p>
            <a:pPr algn="just"/>
            <a:endParaRPr lang="it-IT" dirty="0"/>
          </a:p>
          <a:p>
            <a:pPr algn="just"/>
            <a:endParaRPr lang="it-IT" sz="1600" dirty="0"/>
          </a:p>
        </p:txBody>
      </p:sp>
    </p:spTree>
    <p:extLst>
      <p:ext uri="{BB962C8B-B14F-4D97-AF65-F5344CB8AC3E}">
        <p14:creationId xmlns:p14="http://schemas.microsoft.com/office/powerpoint/2010/main" val="406065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dirty="0"/>
              <a:t> </a:t>
            </a:r>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55889"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143362" y="3176489"/>
            <a:ext cx="1508703" cy="505022"/>
          </a:xfrm>
          <a:prstGeom prst="rect">
            <a:avLst/>
          </a:prstGeom>
        </p:spPr>
      </p:pic>
      <p:sp>
        <p:nvSpPr>
          <p:cNvPr id="48" name="CasellaDiTesto 47">
            <a:extLst>
              <a:ext uri="{FF2B5EF4-FFF2-40B4-BE49-F238E27FC236}">
                <a16:creationId xmlns:a16="http://schemas.microsoft.com/office/drawing/2014/main" id="{E5A13177-7B0E-47EA-933C-9D73EE792ADA}"/>
              </a:ext>
            </a:extLst>
          </p:cNvPr>
          <p:cNvSpPr txBox="1"/>
          <p:nvPr/>
        </p:nvSpPr>
        <p:spPr>
          <a:xfrm>
            <a:off x="6803960" y="2836800"/>
            <a:ext cx="1952073"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Esempi</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96332" y="5339052"/>
            <a:ext cx="2238195" cy="646331"/>
          </a:xfrm>
          <a:prstGeom prst="rect">
            <a:avLst/>
          </a:prstGeom>
          <a:noFill/>
        </p:spPr>
        <p:txBody>
          <a:bodyPr wrap="square" rtlCol="0">
            <a:spAutoFit/>
          </a:bodyPr>
          <a:lstStyle/>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Considerazioni e prospettive future</a:t>
            </a:r>
          </a:p>
        </p:txBody>
      </p:sp>
      <p:sp>
        <p:nvSpPr>
          <p:cNvPr id="25" name="CasellaDiTesto 24">
            <a:extLst>
              <a:ext uri="{FF2B5EF4-FFF2-40B4-BE49-F238E27FC236}">
                <a16:creationId xmlns:a16="http://schemas.microsoft.com/office/drawing/2014/main" id="{D36E0F26-9E4B-4C71-95F1-A5B7B5C45D33}"/>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2"/>
                </a:solidFill>
                <a:latin typeface="Calibri" panose="020F0502020204030204" pitchFamily="34" charset="0"/>
                <a:cs typeface="Calibri" panose="020F0502020204030204" pitchFamily="34" charset="0"/>
              </a:rPr>
              <a:t>La regolamentazione</a:t>
            </a:r>
          </a:p>
          <a:p>
            <a:pPr algn="ctr"/>
            <a:r>
              <a:rPr lang="it-IT" b="1" dirty="0">
                <a:solidFill>
                  <a:schemeClr val="bg2"/>
                </a:solidFill>
                <a:latin typeface="Calibri" panose="020F0502020204030204" pitchFamily="34" charset="0"/>
                <a:cs typeface="Calibri" panose="020F0502020204030204" pitchFamily="34" charset="0"/>
              </a:rPr>
              <a:t>UE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81381"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34000" y="6276955"/>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13</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2890" r="10398"/>
          <a:stretch/>
        </p:blipFill>
        <p:spPr bwMode="auto">
          <a:xfrm>
            <a:off x="3748576" y="3413520"/>
            <a:ext cx="1678883" cy="167888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F8349A4F-816E-4AB0-B08C-4B07D91A46F8}"/>
              </a:ext>
            </a:extLst>
          </p:cNvPr>
          <p:cNvSpPr txBox="1"/>
          <p:nvPr/>
        </p:nvSpPr>
        <p:spPr>
          <a:xfrm>
            <a:off x="6659519" y="5372186"/>
            <a:ext cx="2238195" cy="369332"/>
          </a:xfrm>
          <a:prstGeom prst="rect">
            <a:avLst/>
          </a:prstGeom>
          <a:noFill/>
        </p:spPr>
        <p:txBody>
          <a:bodyPr wrap="square" rtlCol="0">
            <a:spAutoFit/>
          </a:bodyPr>
          <a:lstStyle/>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Greenwashing</a:t>
            </a:r>
          </a:p>
        </p:txBody>
      </p:sp>
      <p:pic>
        <p:nvPicPr>
          <p:cNvPr id="4" name="Picture 4" descr="Risultato immagine per immGINI SUI DOCUMENTI DA PRESENTARE PER ACCEDERE AL CREDITO">
            <a:extLst>
              <a:ext uri="{FF2B5EF4-FFF2-40B4-BE49-F238E27FC236}">
                <a16:creationId xmlns:a16="http://schemas.microsoft.com/office/drawing/2014/main" id="{CD443348-3703-7B2C-FFD8-0645A231C476}"/>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625" y="1162647"/>
            <a:ext cx="1678882" cy="1674153"/>
          </a:xfrm>
          <a:prstGeom prst="ellipse">
            <a:avLst/>
          </a:prstGeom>
          <a:ln w="63500" cap="rnd">
            <a:noFill/>
          </a:ln>
          <a:effectLst>
            <a:outerShdw blurRad="381000" dist="292100" dir="5400000" sx="-80000" sy="-18000" rotWithShape="0">
              <a:schemeClr val="bg1">
                <a:alpha val="95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8" descr="UNIONE EUROPEA timeline | Timetoast timelines">
            <a:extLst>
              <a:ext uri="{FF2B5EF4-FFF2-40B4-BE49-F238E27FC236}">
                <a16:creationId xmlns:a16="http://schemas.microsoft.com/office/drawing/2014/main" id="{A2B809F8-67D8-5D74-A9CF-FF0355195E07}"/>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64597" y="1175002"/>
            <a:ext cx="1678882" cy="159653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Ombreggiare i solidi – Arte a Scuola">
            <a:extLst>
              <a:ext uri="{FF2B5EF4-FFF2-40B4-BE49-F238E27FC236}">
                <a16:creationId xmlns:a16="http://schemas.microsoft.com/office/drawing/2014/main" id="{25CBB31A-2A16-F752-4A9D-53A274058F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9572" y="1038411"/>
            <a:ext cx="1631912" cy="157552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Greenwashing: qué es, características, cómo reconocerlo y mucho más ...">
            <a:extLst>
              <a:ext uri="{FF2B5EF4-FFF2-40B4-BE49-F238E27FC236}">
                <a16:creationId xmlns:a16="http://schemas.microsoft.com/office/drawing/2014/main" id="{99614945-6CF3-323D-905A-9E6A43EEDCDC}"/>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5748" y="3577464"/>
            <a:ext cx="1685736" cy="16560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EEB0560-EA9A-6BF2-16AC-E8F17B325B9F}"/>
              </a:ext>
            </a:extLst>
          </p:cNvPr>
          <p:cNvSpPr txBox="1"/>
          <p:nvPr/>
        </p:nvSpPr>
        <p:spPr>
          <a:xfrm>
            <a:off x="-66858" y="2856030"/>
            <a:ext cx="2773747" cy="646331"/>
          </a:xfrm>
          <a:prstGeom prst="rect">
            <a:avLst/>
          </a:prstGeom>
          <a:noFill/>
        </p:spPr>
        <p:txBody>
          <a:bodyPr wrap="square">
            <a:spAutoFit/>
          </a:bodyPr>
          <a:lstStyle/>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Documenti per</a:t>
            </a:r>
          </a:p>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accedere al credito</a:t>
            </a:r>
          </a:p>
        </p:txBody>
      </p:sp>
      <p:pic>
        <p:nvPicPr>
          <p:cNvPr id="14" name="Immagine 13">
            <a:extLst>
              <a:ext uri="{FF2B5EF4-FFF2-40B4-BE49-F238E27FC236}">
                <a16:creationId xmlns:a16="http://schemas.microsoft.com/office/drawing/2014/main" id="{8AAB4090-D673-D322-3963-0929578F898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436000" y="4216760"/>
            <a:ext cx="1462708" cy="658055"/>
          </a:xfrm>
          <a:prstGeom prst="rect">
            <a:avLst/>
          </a:prstGeom>
        </p:spPr>
      </p:pic>
    </p:spTree>
    <p:extLst>
      <p:ext uri="{BB962C8B-B14F-4D97-AF65-F5344CB8AC3E}">
        <p14:creationId xmlns:p14="http://schemas.microsoft.com/office/powerpoint/2010/main" val="10958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1000" fill="hold"/>
                                        <p:tgtEl>
                                          <p:spTgt spid="1034"/>
                                        </p:tgtEl>
                                        <p:attrNameLst>
                                          <p:attrName>ppt_w</p:attrName>
                                        </p:attrNameLst>
                                      </p:cBhvr>
                                      <p:tavLst>
                                        <p:tav tm="0">
                                          <p:val>
                                            <p:fltVal val="0"/>
                                          </p:val>
                                        </p:tav>
                                        <p:tav tm="100000">
                                          <p:val>
                                            <p:strVal val="#ppt_w"/>
                                          </p:val>
                                        </p:tav>
                                      </p:tavLst>
                                    </p:anim>
                                    <p:anim calcmode="lin" valueType="num">
                                      <p:cBhvr>
                                        <p:cTn id="8" dur="1000" fill="hold"/>
                                        <p:tgtEl>
                                          <p:spTgt spid="1034"/>
                                        </p:tgtEl>
                                        <p:attrNameLst>
                                          <p:attrName>ppt_h</p:attrName>
                                        </p:attrNameLst>
                                      </p:cBhvr>
                                      <p:tavLst>
                                        <p:tav tm="0">
                                          <p:val>
                                            <p:fltVal val="0"/>
                                          </p:val>
                                        </p:tav>
                                        <p:tav tm="100000">
                                          <p:val>
                                            <p:strVal val="#ppt_h"/>
                                          </p:val>
                                        </p:tav>
                                      </p:tavLst>
                                    </p:anim>
                                    <p:anim calcmode="lin" valueType="num">
                                      <p:cBhvr>
                                        <p:cTn id="9" dur="1000" fill="hold"/>
                                        <p:tgtEl>
                                          <p:spTgt spid="1034"/>
                                        </p:tgtEl>
                                        <p:attrNameLst>
                                          <p:attrName>style.rotation</p:attrName>
                                        </p:attrNameLst>
                                      </p:cBhvr>
                                      <p:tavLst>
                                        <p:tav tm="0">
                                          <p:val>
                                            <p:fltVal val="90"/>
                                          </p:val>
                                        </p:tav>
                                        <p:tav tm="100000">
                                          <p:val>
                                            <p:fltVal val="0"/>
                                          </p:val>
                                        </p:tav>
                                      </p:tavLst>
                                    </p:anim>
                                    <p:animEffect transition="in" filter="fade">
                                      <p:cBhvr>
                                        <p:cTn id="10"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4C6E3F0A-ACB1-4338-B5DA-812139EE88C1}"/>
              </a:ext>
            </a:extLst>
          </p:cNvPr>
          <p:cNvSpPr>
            <a:spLocks noGrp="1"/>
          </p:cNvSpPr>
          <p:nvPr>
            <p:ph sz="quarter" idx="15"/>
          </p:nvPr>
        </p:nvSpPr>
        <p:spPr>
          <a:xfrm>
            <a:off x="270000" y="1262824"/>
            <a:ext cx="6698691" cy="4677878"/>
          </a:xfrm>
        </p:spPr>
        <p:txBody>
          <a:bodyPr>
            <a:normAutofit fontScale="92500"/>
          </a:bodyPr>
          <a:lstStyle/>
          <a:p>
            <a:pPr>
              <a:buClr>
                <a:srgbClr val="00A197"/>
              </a:buClr>
            </a:pPr>
            <a:r>
              <a:rPr lang="it-IT" dirty="0"/>
              <a:t>ESSELUNGA redige annualmente il bilancio di sostenibilità (156 pag.) che è uno dei più                             completi nel settore della grande distribuzione. In particolare, si sottolinea la presenza del Report sul Cambiamento Climatico.</a:t>
            </a:r>
          </a:p>
          <a:p>
            <a:pPr>
              <a:buClr>
                <a:srgbClr val="00A197"/>
              </a:buClr>
            </a:pPr>
            <a:r>
              <a:rPr lang="it-IT" dirty="0"/>
              <a:t>Il report sul cambiamento climatico definisce la governance di sostenibilità, i rischi derivanti dal cambiamento climatico, e le azioni necessarie per affrontarli. Inoltre contiene la carbon footprint del gruppo e gli obiettivi di riduzione delle emissioni di CO2.</a:t>
            </a:r>
          </a:p>
        </p:txBody>
      </p:sp>
      <p:sp>
        <p:nvSpPr>
          <p:cNvPr id="3" name="Titolo 2">
            <a:extLst>
              <a:ext uri="{FF2B5EF4-FFF2-40B4-BE49-F238E27FC236}">
                <a16:creationId xmlns:a16="http://schemas.microsoft.com/office/drawing/2014/main" id="{84841267-0419-478E-903E-4C1F18702021}"/>
              </a:ext>
            </a:extLst>
          </p:cNvPr>
          <p:cNvSpPr>
            <a:spLocks noGrp="1"/>
          </p:cNvSpPr>
          <p:nvPr>
            <p:ph type="title"/>
          </p:nvPr>
        </p:nvSpPr>
        <p:spPr>
          <a:xfrm>
            <a:off x="186840" y="224957"/>
            <a:ext cx="8770319" cy="660567"/>
          </a:xfrm>
        </p:spPr>
        <p:txBody>
          <a:bodyPr>
            <a:normAutofit fontScale="90000"/>
          </a:bodyPr>
          <a:lstStyle/>
          <a:p>
            <a:r>
              <a:rPr lang="it-IT" sz="2800" b="1" dirty="0"/>
              <a:t>Un esempio di applicazione ESG: ESSELUNGA</a:t>
            </a:r>
            <a:r>
              <a:rPr lang="it-IT" sz="2800" dirty="0"/>
              <a:t>   		      </a:t>
            </a:r>
            <a:r>
              <a:rPr lang="it-IT" sz="2800" b="1" dirty="0"/>
              <a:t>1/4</a:t>
            </a:r>
          </a:p>
        </p:txBody>
      </p:sp>
      <p:pic>
        <p:nvPicPr>
          <p:cNvPr id="4" name="Immagine 3">
            <a:extLst>
              <a:ext uri="{FF2B5EF4-FFF2-40B4-BE49-F238E27FC236}">
                <a16:creationId xmlns:a16="http://schemas.microsoft.com/office/drawing/2014/main" id="{8ACE6E4E-9BFD-4CDB-8670-F7484DF25915}"/>
              </a:ext>
            </a:extLst>
          </p:cNvPr>
          <p:cNvPicPr>
            <a:picLocks noChangeAspect="1"/>
          </p:cNvPicPr>
          <p:nvPr/>
        </p:nvPicPr>
        <p:blipFill>
          <a:blip r:embed="rId2"/>
          <a:stretch>
            <a:fillRect/>
          </a:stretch>
        </p:blipFill>
        <p:spPr>
          <a:xfrm>
            <a:off x="7130393" y="3551185"/>
            <a:ext cx="1743607" cy="2493480"/>
          </a:xfrm>
          <a:prstGeom prst="rect">
            <a:avLst/>
          </a:prstGeom>
        </p:spPr>
      </p:pic>
      <p:pic>
        <p:nvPicPr>
          <p:cNvPr id="6" name="Immagine 5">
            <a:extLst>
              <a:ext uri="{FF2B5EF4-FFF2-40B4-BE49-F238E27FC236}">
                <a16:creationId xmlns:a16="http://schemas.microsoft.com/office/drawing/2014/main" id="{F779F033-9609-4947-903C-F17DCF261E45}"/>
              </a:ext>
            </a:extLst>
          </p:cNvPr>
          <p:cNvPicPr>
            <a:picLocks noChangeAspect="1"/>
          </p:cNvPicPr>
          <p:nvPr/>
        </p:nvPicPr>
        <p:blipFill>
          <a:blip r:embed="rId3"/>
          <a:stretch>
            <a:fillRect/>
          </a:stretch>
        </p:blipFill>
        <p:spPr>
          <a:xfrm>
            <a:off x="7130393" y="1152163"/>
            <a:ext cx="1732561" cy="2132383"/>
          </a:xfrm>
          <a:prstGeom prst="rect">
            <a:avLst/>
          </a:prstGeom>
        </p:spPr>
      </p:pic>
      <p:sp>
        <p:nvSpPr>
          <p:cNvPr id="5" name="CasellaDiTesto 4">
            <a:extLst>
              <a:ext uri="{FF2B5EF4-FFF2-40B4-BE49-F238E27FC236}">
                <a16:creationId xmlns:a16="http://schemas.microsoft.com/office/drawing/2014/main" id="{384E6005-8B1E-EA44-AD65-472D21E7DCC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14</a:t>
            </a:r>
          </a:p>
        </p:txBody>
      </p:sp>
    </p:spTree>
    <p:extLst>
      <p:ext uri="{BB962C8B-B14F-4D97-AF65-F5344CB8AC3E}">
        <p14:creationId xmlns:p14="http://schemas.microsoft.com/office/powerpoint/2010/main" val="378306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dirty="0"/>
              <a:t>Un esempio di applicazione ESG: ESSELUNGA   		     </a:t>
            </a:r>
            <a:r>
              <a:rPr lang="it-IT" sz="2800" b="1" dirty="0"/>
              <a:t>	</a:t>
            </a:r>
            <a:r>
              <a:rPr lang="it-IT" sz="3200" dirty="0"/>
              <a:t>    </a:t>
            </a:r>
            <a:r>
              <a:rPr lang="it-IT" sz="2000" b="1" dirty="0"/>
              <a:t>2/4</a:t>
            </a:r>
            <a:endParaRPr lang="it-IT" sz="280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15</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3" name="CasellaDiTesto 2">
            <a:extLst>
              <a:ext uri="{FF2B5EF4-FFF2-40B4-BE49-F238E27FC236}">
                <a16:creationId xmlns:a16="http://schemas.microsoft.com/office/drawing/2014/main" id="{BA3CD55C-9158-366B-513D-5E129813A38E}"/>
              </a:ext>
            </a:extLst>
          </p:cNvPr>
          <p:cNvSpPr txBox="1"/>
          <p:nvPr/>
        </p:nvSpPr>
        <p:spPr>
          <a:xfrm>
            <a:off x="234000" y="1028343"/>
            <a:ext cx="8312578" cy="369332"/>
          </a:xfrm>
          <a:prstGeom prst="rect">
            <a:avLst/>
          </a:prstGeom>
          <a:noFill/>
        </p:spPr>
        <p:txBody>
          <a:bodyPr wrap="square">
            <a:spAutoFit/>
          </a:bodyPr>
          <a:lstStyle/>
          <a:p>
            <a:pPr marL="285750" indent="-285750">
              <a:buFont typeface="Wingdings" panose="05000000000000000000" pitchFamily="2" charset="2"/>
              <a:buChar char="v"/>
            </a:pPr>
            <a:endParaRPr lang="it-IT" b="1" dirty="0">
              <a:solidFill>
                <a:srgbClr val="00A197"/>
              </a:solidFill>
            </a:endParaRPr>
          </a:p>
        </p:txBody>
      </p:sp>
      <p:pic>
        <p:nvPicPr>
          <p:cNvPr id="6" name="Immagine 5">
            <a:extLst>
              <a:ext uri="{FF2B5EF4-FFF2-40B4-BE49-F238E27FC236}">
                <a16:creationId xmlns:a16="http://schemas.microsoft.com/office/drawing/2014/main" id="{15887EDC-F738-4365-BA06-E8981B16CC85}"/>
              </a:ext>
            </a:extLst>
          </p:cNvPr>
          <p:cNvPicPr>
            <a:picLocks noChangeAspect="1"/>
          </p:cNvPicPr>
          <p:nvPr/>
        </p:nvPicPr>
        <p:blipFill>
          <a:blip r:embed="rId4"/>
          <a:stretch>
            <a:fillRect/>
          </a:stretch>
        </p:blipFill>
        <p:spPr>
          <a:xfrm>
            <a:off x="959376" y="1039980"/>
            <a:ext cx="7131417" cy="5029458"/>
          </a:xfrm>
          <a:prstGeom prst="rect">
            <a:avLst/>
          </a:prstGeom>
        </p:spPr>
      </p:pic>
    </p:spTree>
    <p:extLst>
      <p:ext uri="{BB962C8B-B14F-4D97-AF65-F5344CB8AC3E}">
        <p14:creationId xmlns:p14="http://schemas.microsoft.com/office/powerpoint/2010/main" val="18840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dirty="0"/>
              <a:t>Un esempio di applicazione ESG: ESSELUNGA   		     </a:t>
            </a:r>
            <a:r>
              <a:rPr lang="it-IT" sz="2800" b="1" dirty="0"/>
              <a:t>	</a:t>
            </a:r>
            <a:r>
              <a:rPr lang="it-IT" sz="3200" dirty="0"/>
              <a:t>    </a:t>
            </a:r>
            <a:r>
              <a:rPr lang="it-IT" sz="2000" dirty="0"/>
              <a:t>3</a:t>
            </a:r>
            <a:r>
              <a:rPr lang="it-IT" sz="2000" b="1" dirty="0"/>
              <a:t>/4</a:t>
            </a:r>
            <a:endParaRPr lang="it-IT" sz="280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16</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3" name="CasellaDiTesto 2">
            <a:extLst>
              <a:ext uri="{FF2B5EF4-FFF2-40B4-BE49-F238E27FC236}">
                <a16:creationId xmlns:a16="http://schemas.microsoft.com/office/drawing/2014/main" id="{BA3CD55C-9158-366B-513D-5E129813A38E}"/>
              </a:ext>
            </a:extLst>
          </p:cNvPr>
          <p:cNvSpPr txBox="1"/>
          <p:nvPr/>
        </p:nvSpPr>
        <p:spPr>
          <a:xfrm>
            <a:off x="234000" y="1028343"/>
            <a:ext cx="8312578" cy="369332"/>
          </a:xfrm>
          <a:prstGeom prst="rect">
            <a:avLst/>
          </a:prstGeom>
          <a:noFill/>
        </p:spPr>
        <p:txBody>
          <a:bodyPr wrap="square">
            <a:spAutoFit/>
          </a:bodyPr>
          <a:lstStyle/>
          <a:p>
            <a:pPr marL="285750" indent="-285750">
              <a:buFont typeface="Wingdings" panose="05000000000000000000" pitchFamily="2" charset="2"/>
              <a:buChar char="v"/>
            </a:pPr>
            <a:endParaRPr lang="it-IT" b="1" dirty="0">
              <a:solidFill>
                <a:srgbClr val="00A197"/>
              </a:solidFill>
            </a:endParaRPr>
          </a:p>
        </p:txBody>
      </p:sp>
      <p:pic>
        <p:nvPicPr>
          <p:cNvPr id="5" name="Immagine 4">
            <a:extLst>
              <a:ext uri="{FF2B5EF4-FFF2-40B4-BE49-F238E27FC236}">
                <a16:creationId xmlns:a16="http://schemas.microsoft.com/office/drawing/2014/main" id="{352D1FB6-D288-471E-A9B5-06C17B016B59}"/>
              </a:ext>
            </a:extLst>
          </p:cNvPr>
          <p:cNvPicPr>
            <a:picLocks noChangeAspect="1"/>
          </p:cNvPicPr>
          <p:nvPr/>
        </p:nvPicPr>
        <p:blipFill>
          <a:blip r:embed="rId4"/>
          <a:stretch>
            <a:fillRect/>
          </a:stretch>
        </p:blipFill>
        <p:spPr>
          <a:xfrm>
            <a:off x="691834" y="1028343"/>
            <a:ext cx="7125066" cy="5010407"/>
          </a:xfrm>
          <a:prstGeom prst="rect">
            <a:avLst/>
          </a:prstGeom>
        </p:spPr>
      </p:pic>
    </p:spTree>
    <p:extLst>
      <p:ext uri="{BB962C8B-B14F-4D97-AF65-F5344CB8AC3E}">
        <p14:creationId xmlns:p14="http://schemas.microsoft.com/office/powerpoint/2010/main" val="855183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dirty="0"/>
              <a:t>Un esempio di applicazione ESG: ESSELUNGA   		     </a:t>
            </a:r>
            <a:r>
              <a:rPr lang="it-IT" sz="2800" b="1" dirty="0"/>
              <a:t>	</a:t>
            </a:r>
            <a:r>
              <a:rPr lang="it-IT" sz="3200" dirty="0"/>
              <a:t>    </a:t>
            </a:r>
            <a:r>
              <a:rPr lang="it-IT" sz="2000" dirty="0"/>
              <a:t>4</a:t>
            </a:r>
            <a:r>
              <a:rPr lang="it-IT" sz="2000" b="1" dirty="0"/>
              <a:t>/4</a:t>
            </a:r>
            <a:endParaRPr lang="it-IT" sz="280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17</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3" name="CasellaDiTesto 2">
            <a:extLst>
              <a:ext uri="{FF2B5EF4-FFF2-40B4-BE49-F238E27FC236}">
                <a16:creationId xmlns:a16="http://schemas.microsoft.com/office/drawing/2014/main" id="{BA3CD55C-9158-366B-513D-5E129813A38E}"/>
              </a:ext>
            </a:extLst>
          </p:cNvPr>
          <p:cNvSpPr txBox="1"/>
          <p:nvPr/>
        </p:nvSpPr>
        <p:spPr>
          <a:xfrm>
            <a:off x="234000" y="1028343"/>
            <a:ext cx="8312578" cy="369332"/>
          </a:xfrm>
          <a:prstGeom prst="rect">
            <a:avLst/>
          </a:prstGeom>
          <a:noFill/>
        </p:spPr>
        <p:txBody>
          <a:bodyPr wrap="square">
            <a:spAutoFit/>
          </a:bodyPr>
          <a:lstStyle/>
          <a:p>
            <a:pPr marL="285750" indent="-285750">
              <a:buFont typeface="Wingdings" panose="05000000000000000000" pitchFamily="2" charset="2"/>
              <a:buChar char="v"/>
            </a:pPr>
            <a:endParaRPr lang="it-IT" b="1" dirty="0">
              <a:solidFill>
                <a:srgbClr val="00A197"/>
              </a:solidFill>
            </a:endParaRPr>
          </a:p>
        </p:txBody>
      </p:sp>
      <p:pic>
        <p:nvPicPr>
          <p:cNvPr id="2" name="Esselunga e il cacao sostenibile una storia buona.">
            <a:hlinkClick r:id="" action="ppaction://media"/>
            <a:extLst>
              <a:ext uri="{FF2B5EF4-FFF2-40B4-BE49-F238E27FC236}">
                <a16:creationId xmlns:a16="http://schemas.microsoft.com/office/drawing/2014/main" id="{0C7F4BA2-2B17-49C1-B6E3-DA9A64CD9D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0201" y="1114971"/>
            <a:ext cx="8823598" cy="4959399"/>
          </a:xfrm>
          <a:prstGeom prst="rect">
            <a:avLst/>
          </a:prstGeom>
        </p:spPr>
      </p:pic>
    </p:spTree>
    <p:extLst>
      <p:ext uri="{BB962C8B-B14F-4D97-AF65-F5344CB8AC3E}">
        <p14:creationId xmlns:p14="http://schemas.microsoft.com/office/powerpoint/2010/main" val="188468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dirty="0"/>
              <a:t> </a:t>
            </a:r>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55889"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143362" y="3176489"/>
            <a:ext cx="1508703" cy="505022"/>
          </a:xfrm>
          <a:prstGeom prst="rect">
            <a:avLst/>
          </a:prstGeom>
        </p:spPr>
      </p:pic>
      <p:sp>
        <p:nvSpPr>
          <p:cNvPr id="48" name="CasellaDiTesto 47">
            <a:extLst>
              <a:ext uri="{FF2B5EF4-FFF2-40B4-BE49-F238E27FC236}">
                <a16:creationId xmlns:a16="http://schemas.microsoft.com/office/drawing/2014/main" id="{E5A13177-7B0E-47EA-933C-9D73EE792ADA}"/>
              </a:ext>
            </a:extLst>
          </p:cNvPr>
          <p:cNvSpPr txBox="1"/>
          <p:nvPr/>
        </p:nvSpPr>
        <p:spPr>
          <a:xfrm>
            <a:off x="6803960" y="2836800"/>
            <a:ext cx="1952073" cy="369332"/>
          </a:xfrm>
          <a:prstGeom prst="rect">
            <a:avLst/>
          </a:prstGeom>
          <a:noFill/>
        </p:spPr>
        <p:txBody>
          <a:bodyPr wrap="square" rtlCol="0">
            <a:spAutoFit/>
          </a:bodyPr>
          <a:lstStyle/>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Esempi</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0026" y="5399732"/>
            <a:ext cx="2238195" cy="646331"/>
          </a:xfrm>
          <a:prstGeom prst="rect">
            <a:avLst/>
          </a:prstGeom>
          <a:noFill/>
        </p:spPr>
        <p:txBody>
          <a:bodyPr wrap="square" rtlCol="0">
            <a:spAutoFit/>
          </a:bodyPr>
          <a:lstStyle/>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Considerazioni e prospettive future</a:t>
            </a:r>
          </a:p>
        </p:txBody>
      </p:sp>
      <p:sp>
        <p:nvSpPr>
          <p:cNvPr id="25" name="CasellaDiTesto 24">
            <a:extLst>
              <a:ext uri="{FF2B5EF4-FFF2-40B4-BE49-F238E27FC236}">
                <a16:creationId xmlns:a16="http://schemas.microsoft.com/office/drawing/2014/main" id="{D36E0F26-9E4B-4C71-95F1-A5B7B5C45D33}"/>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2"/>
                </a:solidFill>
                <a:latin typeface="Calibri" panose="020F0502020204030204" pitchFamily="34" charset="0"/>
                <a:cs typeface="Calibri" panose="020F0502020204030204" pitchFamily="34" charset="0"/>
              </a:rPr>
              <a:t>La regolamentazione</a:t>
            </a:r>
          </a:p>
          <a:p>
            <a:pPr algn="ctr"/>
            <a:r>
              <a:rPr lang="it-IT" b="1" dirty="0">
                <a:solidFill>
                  <a:schemeClr val="bg2"/>
                </a:solidFill>
                <a:latin typeface="Calibri" panose="020F0502020204030204" pitchFamily="34" charset="0"/>
                <a:cs typeface="Calibri" panose="020F0502020204030204" pitchFamily="34" charset="0"/>
              </a:rPr>
              <a:t>UE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81381"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18</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2890" r="10398"/>
          <a:stretch/>
        </p:blipFill>
        <p:spPr bwMode="auto">
          <a:xfrm>
            <a:off x="3702270" y="3474200"/>
            <a:ext cx="1678883" cy="167888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F8349A4F-816E-4AB0-B08C-4B07D91A46F8}"/>
              </a:ext>
            </a:extLst>
          </p:cNvPr>
          <p:cNvSpPr txBox="1"/>
          <p:nvPr/>
        </p:nvSpPr>
        <p:spPr>
          <a:xfrm>
            <a:off x="6659519" y="5372186"/>
            <a:ext cx="2238195"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Greenwashing</a:t>
            </a:r>
          </a:p>
        </p:txBody>
      </p:sp>
      <p:pic>
        <p:nvPicPr>
          <p:cNvPr id="4" name="Picture 4" descr="Risultato immagine per immGINI SUI DOCUMENTI DA PRESENTARE PER ACCEDERE AL CREDITO">
            <a:extLst>
              <a:ext uri="{FF2B5EF4-FFF2-40B4-BE49-F238E27FC236}">
                <a16:creationId xmlns:a16="http://schemas.microsoft.com/office/drawing/2014/main" id="{CD443348-3703-7B2C-FFD8-0645A231C476}"/>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625" y="1162647"/>
            <a:ext cx="1678882" cy="1674153"/>
          </a:xfrm>
          <a:prstGeom prst="ellipse">
            <a:avLst/>
          </a:prstGeom>
          <a:ln w="63500" cap="rnd">
            <a:noFill/>
          </a:ln>
          <a:effectLst>
            <a:outerShdw blurRad="381000" dist="292100" dir="5400000" sx="-80000" sy="-18000" rotWithShape="0">
              <a:schemeClr val="bg1">
                <a:alpha val="95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8" descr="UNIONE EUROPEA timeline | Timetoast timelines">
            <a:extLst>
              <a:ext uri="{FF2B5EF4-FFF2-40B4-BE49-F238E27FC236}">
                <a16:creationId xmlns:a16="http://schemas.microsoft.com/office/drawing/2014/main" id="{A2B809F8-67D8-5D74-A9CF-FF0355195E07}"/>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64597" y="1175002"/>
            <a:ext cx="1678882" cy="159653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Ombreggiare i solidi – Arte a Scuola">
            <a:extLst>
              <a:ext uri="{FF2B5EF4-FFF2-40B4-BE49-F238E27FC236}">
                <a16:creationId xmlns:a16="http://schemas.microsoft.com/office/drawing/2014/main" id="{25CBB31A-2A16-F752-4A9D-53A274058F7B}"/>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72" y="1038411"/>
            <a:ext cx="1631912" cy="157552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Greenwashing: qué es, características, cómo reconocerlo y mucho más ...">
            <a:extLst>
              <a:ext uri="{FF2B5EF4-FFF2-40B4-BE49-F238E27FC236}">
                <a16:creationId xmlns:a16="http://schemas.microsoft.com/office/drawing/2014/main" id="{99614945-6CF3-323D-905A-9E6A43EEDC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5748" y="3577464"/>
            <a:ext cx="1685736" cy="16560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EEB0560-EA9A-6BF2-16AC-E8F17B325B9F}"/>
              </a:ext>
            </a:extLst>
          </p:cNvPr>
          <p:cNvSpPr txBox="1"/>
          <p:nvPr/>
        </p:nvSpPr>
        <p:spPr>
          <a:xfrm>
            <a:off x="-66858" y="2856030"/>
            <a:ext cx="2773747" cy="646331"/>
          </a:xfrm>
          <a:prstGeom prst="rect">
            <a:avLst/>
          </a:prstGeom>
          <a:noFill/>
        </p:spPr>
        <p:txBody>
          <a:bodyPr wrap="square">
            <a:spAutoFit/>
          </a:bodyPr>
          <a:lstStyle/>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Documenti per</a:t>
            </a:r>
          </a:p>
          <a:p>
            <a:pPr algn="ctr"/>
            <a:r>
              <a:rPr lang="it-IT" b="1" dirty="0">
                <a:solidFill>
                  <a:schemeClr val="accent3">
                    <a:lumMod val="40000"/>
                    <a:lumOff val="60000"/>
                  </a:schemeClr>
                </a:solidFill>
                <a:latin typeface="Calibri" panose="020F0502020204030204" pitchFamily="34" charset="0"/>
                <a:cs typeface="Calibri" panose="020F0502020204030204" pitchFamily="34" charset="0"/>
              </a:rPr>
              <a:t>accedere al credito</a:t>
            </a:r>
          </a:p>
        </p:txBody>
      </p:sp>
      <p:pic>
        <p:nvPicPr>
          <p:cNvPr id="14" name="Immagine 13">
            <a:extLst>
              <a:ext uri="{FF2B5EF4-FFF2-40B4-BE49-F238E27FC236}">
                <a16:creationId xmlns:a16="http://schemas.microsoft.com/office/drawing/2014/main" id="{8AAB4090-D673-D322-3963-0929578F898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436000" y="4216760"/>
            <a:ext cx="1462708" cy="658055"/>
          </a:xfrm>
          <a:prstGeom prst="rect">
            <a:avLst/>
          </a:prstGeom>
        </p:spPr>
      </p:pic>
    </p:spTree>
    <p:extLst>
      <p:ext uri="{BB962C8B-B14F-4D97-AF65-F5344CB8AC3E}">
        <p14:creationId xmlns:p14="http://schemas.microsoft.com/office/powerpoint/2010/main" val="281155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p:cTn id="7" dur="1000" fill="hold"/>
                                        <p:tgtEl>
                                          <p:spTgt spid="1038"/>
                                        </p:tgtEl>
                                        <p:attrNameLst>
                                          <p:attrName>ppt_w</p:attrName>
                                        </p:attrNameLst>
                                      </p:cBhvr>
                                      <p:tavLst>
                                        <p:tav tm="0">
                                          <p:val>
                                            <p:fltVal val="0"/>
                                          </p:val>
                                        </p:tav>
                                        <p:tav tm="100000">
                                          <p:val>
                                            <p:strVal val="#ppt_w"/>
                                          </p:val>
                                        </p:tav>
                                      </p:tavLst>
                                    </p:anim>
                                    <p:anim calcmode="lin" valueType="num">
                                      <p:cBhvr>
                                        <p:cTn id="8" dur="1000" fill="hold"/>
                                        <p:tgtEl>
                                          <p:spTgt spid="1038"/>
                                        </p:tgtEl>
                                        <p:attrNameLst>
                                          <p:attrName>ppt_h</p:attrName>
                                        </p:attrNameLst>
                                      </p:cBhvr>
                                      <p:tavLst>
                                        <p:tav tm="0">
                                          <p:val>
                                            <p:fltVal val="0"/>
                                          </p:val>
                                        </p:tav>
                                        <p:tav tm="100000">
                                          <p:val>
                                            <p:strVal val="#ppt_h"/>
                                          </p:val>
                                        </p:tav>
                                      </p:tavLst>
                                    </p:anim>
                                    <p:anim calcmode="lin" valueType="num">
                                      <p:cBhvr>
                                        <p:cTn id="9" dur="1000" fill="hold"/>
                                        <p:tgtEl>
                                          <p:spTgt spid="1038"/>
                                        </p:tgtEl>
                                        <p:attrNameLst>
                                          <p:attrName>style.rotation</p:attrName>
                                        </p:attrNameLst>
                                      </p:cBhvr>
                                      <p:tavLst>
                                        <p:tav tm="0">
                                          <p:val>
                                            <p:fltVal val="90"/>
                                          </p:val>
                                        </p:tav>
                                        <p:tav tm="100000">
                                          <p:val>
                                            <p:fltVal val="0"/>
                                          </p:val>
                                        </p:tav>
                                      </p:tavLst>
                                    </p:anim>
                                    <p:animEffect transition="in" filter="fade">
                                      <p:cBhvr>
                                        <p:cTn id="10" dur="10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Cosa è il Green </a:t>
            </a:r>
            <a:r>
              <a:rPr lang="it-IT" sz="2800" b="0" dirty="0" err="1">
                <a:latin typeface="+mn-lt"/>
                <a:cs typeface="+mj-cs"/>
              </a:rPr>
              <a:t>Washing</a:t>
            </a:r>
            <a:endParaRPr lang="it-IT" sz="2800" b="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 name="Immagine 9">
            <a:extLst>
              <a:ext uri="{FF2B5EF4-FFF2-40B4-BE49-F238E27FC236}">
                <a16:creationId xmlns:a16="http://schemas.microsoft.com/office/drawing/2014/main" id="{9D57E2EF-1692-CAC2-4942-D93409D5F9CE}"/>
              </a:ext>
            </a:extLst>
          </p:cNvPr>
          <p:cNvPicPr>
            <a:picLocks noChangeAspect="1"/>
          </p:cNvPicPr>
          <p:nvPr/>
        </p:nvPicPr>
        <p:blipFill>
          <a:blip r:embed="rId4"/>
          <a:stretch>
            <a:fillRect/>
          </a:stretch>
        </p:blipFill>
        <p:spPr>
          <a:xfrm>
            <a:off x="125527" y="1143477"/>
            <a:ext cx="3103447" cy="239982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5" name="CasellaDiTesto 14">
            <a:extLst>
              <a:ext uri="{FF2B5EF4-FFF2-40B4-BE49-F238E27FC236}">
                <a16:creationId xmlns:a16="http://schemas.microsoft.com/office/drawing/2014/main" id="{23CAD067-1E52-9EF2-4744-476029384920}"/>
              </a:ext>
            </a:extLst>
          </p:cNvPr>
          <p:cNvSpPr txBox="1"/>
          <p:nvPr/>
        </p:nvSpPr>
        <p:spPr>
          <a:xfrm>
            <a:off x="3343273" y="1022174"/>
            <a:ext cx="5675199" cy="3375283"/>
          </a:xfrm>
          <a:prstGeom prst="rect">
            <a:avLst/>
          </a:prstGeom>
          <a:noFill/>
        </p:spPr>
        <p:txBody>
          <a:bodyPr wrap="square">
            <a:spAutoFit/>
          </a:bodyPr>
          <a:lstStyle/>
          <a:p>
            <a:pPr algn="just" fontAlgn="base">
              <a:spcBef>
                <a:spcPts val="375"/>
              </a:spcBef>
              <a:spcAft>
                <a:spcPts val="375"/>
              </a:spcAft>
            </a:pPr>
            <a:r>
              <a:rPr lang="it-IT" sz="1800" dirty="0">
                <a:solidFill>
                  <a:srgbClr val="444444"/>
                </a:solidFill>
                <a:ea typeface="Times New Roman" panose="02020603050405020304" pitchFamily="18" charset="0"/>
              </a:rPr>
              <a:t>L’attenzione verso il cambiamento climatico e la sensibilità dei consumatori verso le tematiche green, comporta</a:t>
            </a:r>
          </a:p>
          <a:p>
            <a:pPr algn="just" fontAlgn="base">
              <a:spcBef>
                <a:spcPts val="375"/>
              </a:spcBef>
              <a:spcAft>
                <a:spcPts val="375"/>
              </a:spcAft>
            </a:pPr>
            <a:endParaRPr lang="it-IT" sz="1800" dirty="0">
              <a:solidFill>
                <a:srgbClr val="444444"/>
              </a:solidFill>
              <a:ea typeface="Times New Roman" panose="02020603050405020304" pitchFamily="18" charset="0"/>
            </a:endParaRPr>
          </a:p>
          <a:p>
            <a:pPr algn="just" fontAlgn="base">
              <a:spcBef>
                <a:spcPts val="375"/>
              </a:spcBef>
              <a:spcAft>
                <a:spcPts val="375"/>
              </a:spcAft>
            </a:pPr>
            <a:r>
              <a:rPr lang="it-IT" sz="1800" dirty="0">
                <a:solidFill>
                  <a:srgbClr val="444444"/>
                </a:solidFill>
                <a:ea typeface="Times New Roman" panose="02020603050405020304" pitchFamily="18" charset="0"/>
              </a:rPr>
              <a:t>la tentazione da parte delle aziende, di un’immagine verde per attirare clienti. </a:t>
            </a:r>
          </a:p>
          <a:p>
            <a:pPr algn="just" fontAlgn="base">
              <a:spcBef>
                <a:spcPts val="375"/>
              </a:spcBef>
              <a:spcAft>
                <a:spcPts val="375"/>
              </a:spcAft>
            </a:pPr>
            <a:r>
              <a:rPr lang="it-IT" sz="1800" dirty="0">
                <a:solidFill>
                  <a:srgbClr val="444444"/>
                </a:solidFill>
                <a:ea typeface="Times New Roman" panose="02020603050405020304" pitchFamily="18" charset="0"/>
              </a:rPr>
              <a:t>Se però le dichiarazioni non corrispondono alla sostanza il rischio è quello di scivolare</a:t>
            </a:r>
          </a:p>
          <a:p>
            <a:pPr algn="just" fontAlgn="base">
              <a:spcBef>
                <a:spcPts val="375"/>
              </a:spcBef>
              <a:spcAft>
                <a:spcPts val="375"/>
              </a:spcAft>
            </a:pPr>
            <a:endParaRPr lang="it-IT" sz="1800" dirty="0">
              <a:solidFill>
                <a:srgbClr val="444444"/>
              </a:solidFill>
              <a:ea typeface="Times New Roman" panose="02020603050405020304" pitchFamily="18" charset="0"/>
            </a:endParaRPr>
          </a:p>
          <a:p>
            <a:pPr algn="just" fontAlgn="base">
              <a:spcBef>
                <a:spcPts val="375"/>
              </a:spcBef>
              <a:spcAft>
                <a:spcPts val="375"/>
              </a:spcAft>
            </a:pPr>
            <a:r>
              <a:rPr lang="it-IT" sz="1800" dirty="0">
                <a:solidFill>
                  <a:srgbClr val="444444"/>
                </a:solidFill>
                <a:ea typeface="Times New Roman" panose="02020603050405020304" pitchFamily="18" charset="0"/>
              </a:rPr>
              <a:t>nella pratica del </a:t>
            </a:r>
            <a:r>
              <a:rPr lang="it-IT" sz="1800" b="1" dirty="0">
                <a:solidFill>
                  <a:srgbClr val="444444"/>
                </a:solidFill>
                <a:ea typeface="Times New Roman" panose="02020603050405020304" pitchFamily="18" charset="0"/>
              </a:rPr>
              <a:t>Greenwashing, </a:t>
            </a:r>
            <a:r>
              <a:rPr lang="it-IT" sz="1800" dirty="0">
                <a:solidFill>
                  <a:srgbClr val="444444"/>
                </a:solidFill>
                <a:ea typeface="Times New Roman" panose="02020603050405020304" pitchFamily="18" charset="0"/>
              </a:rPr>
              <a:t>ossia di darsi una patina di società attenta all’ambientale anche se non è così. </a:t>
            </a:r>
            <a:endParaRPr lang="it-IT" sz="1800" dirty="0">
              <a:ea typeface="Times New Roman" panose="02020603050405020304" pitchFamily="18" charset="0"/>
            </a:endParaRPr>
          </a:p>
        </p:txBody>
      </p:sp>
      <p:sp>
        <p:nvSpPr>
          <p:cNvPr id="16" name="Freccia in giù 15">
            <a:extLst>
              <a:ext uri="{FF2B5EF4-FFF2-40B4-BE49-F238E27FC236}">
                <a16:creationId xmlns:a16="http://schemas.microsoft.com/office/drawing/2014/main" id="{A41FD62D-CC31-ED86-951A-7DC512753E13}"/>
              </a:ext>
            </a:extLst>
          </p:cNvPr>
          <p:cNvSpPr/>
          <p:nvPr/>
        </p:nvSpPr>
        <p:spPr>
          <a:xfrm>
            <a:off x="5798318" y="1632861"/>
            <a:ext cx="382555" cy="382555"/>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A197"/>
              </a:solidFill>
            </a:endParaRPr>
          </a:p>
        </p:txBody>
      </p:sp>
      <p:sp>
        <p:nvSpPr>
          <p:cNvPr id="17" name="Freccia in giù 16">
            <a:extLst>
              <a:ext uri="{FF2B5EF4-FFF2-40B4-BE49-F238E27FC236}">
                <a16:creationId xmlns:a16="http://schemas.microsoft.com/office/drawing/2014/main" id="{5001868F-962C-E65D-5458-A24ADE7AC11A}"/>
              </a:ext>
            </a:extLst>
          </p:cNvPr>
          <p:cNvSpPr/>
          <p:nvPr/>
        </p:nvSpPr>
        <p:spPr>
          <a:xfrm>
            <a:off x="5798318" y="3321701"/>
            <a:ext cx="382555" cy="382555"/>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A197"/>
              </a:solidFill>
            </a:endParaRPr>
          </a:p>
        </p:txBody>
      </p:sp>
      <p:sp>
        <p:nvSpPr>
          <p:cNvPr id="20" name="CasellaDiTesto 19">
            <a:extLst>
              <a:ext uri="{FF2B5EF4-FFF2-40B4-BE49-F238E27FC236}">
                <a16:creationId xmlns:a16="http://schemas.microsoft.com/office/drawing/2014/main" id="{4F6268D9-6375-0141-C079-D0B697BB964E}"/>
              </a:ext>
            </a:extLst>
          </p:cNvPr>
          <p:cNvSpPr txBox="1"/>
          <p:nvPr/>
        </p:nvSpPr>
        <p:spPr>
          <a:xfrm>
            <a:off x="135440" y="4603715"/>
            <a:ext cx="4576664" cy="1477328"/>
          </a:xfrm>
          <a:prstGeom prst="rect">
            <a:avLst/>
          </a:prstGeom>
          <a:noFill/>
        </p:spPr>
        <p:txBody>
          <a:bodyPr wrap="square">
            <a:spAutoFit/>
          </a:bodyPr>
          <a:lstStyle/>
          <a:p>
            <a:pPr algn="just"/>
            <a:r>
              <a:rPr lang="it-IT" sz="1800" dirty="0">
                <a:solidFill>
                  <a:srgbClr val="444444"/>
                </a:solidFill>
                <a:latin typeface="Calibri" panose="020F0502020204030204" pitchFamily="34" charset="0"/>
                <a:ea typeface="Times New Roman" panose="02020603050405020304" pitchFamily="18" charset="0"/>
              </a:rPr>
              <a:t>Oggi “essere green” è molto di moda. Alcune aziende pensano infatti che basti far finta di dimostrare un attaccamento all’ambiente e al pianeta per guadagnare punti in reputazione e immagine aziendale</a:t>
            </a:r>
            <a:endParaRPr lang="it-IT" dirty="0"/>
          </a:p>
        </p:txBody>
      </p:sp>
      <p:pic>
        <p:nvPicPr>
          <p:cNvPr id="21" name="Immagine 20" descr="greenwashing">
            <a:extLst>
              <a:ext uri="{FF2B5EF4-FFF2-40B4-BE49-F238E27FC236}">
                <a16:creationId xmlns:a16="http://schemas.microsoft.com/office/drawing/2014/main" id="{4405B437-2815-59AF-7344-5EBD695034D8}"/>
              </a:ext>
            </a:extLst>
          </p:cNvPr>
          <p:cNvPicPr/>
          <p:nvPr/>
        </p:nvPicPr>
        <p:blipFill>
          <a:blip r:embed="rId5"/>
          <a:srcRect/>
          <a:stretch>
            <a:fillRect/>
          </a:stretch>
        </p:blipFill>
        <p:spPr>
          <a:xfrm>
            <a:off x="5260717" y="4469296"/>
            <a:ext cx="3345025" cy="153709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2" name="Immagine 21">
            <a:extLst>
              <a:ext uri="{FF2B5EF4-FFF2-40B4-BE49-F238E27FC236}">
                <a16:creationId xmlns:a16="http://schemas.microsoft.com/office/drawing/2014/main" id="{0FC8FCB9-C94A-5259-2D0B-BA306E652773}"/>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8560657" flipH="1">
            <a:off x="1513770" y="3881797"/>
            <a:ext cx="1462708" cy="442012"/>
          </a:xfrm>
          <a:prstGeom prst="rect">
            <a:avLst/>
          </a:prstGeom>
        </p:spPr>
      </p:pic>
    </p:spTree>
    <p:extLst>
      <p:ext uri="{BB962C8B-B14F-4D97-AF65-F5344CB8AC3E}">
        <p14:creationId xmlns:p14="http://schemas.microsoft.com/office/powerpoint/2010/main" val="23077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4000" y="475203"/>
            <a:ext cx="8690400" cy="306367"/>
          </a:xfrm>
        </p:spPr>
        <p:txBody>
          <a:bodyPr anchor="t" anchorCtr="0">
            <a:noAutofit/>
          </a:bodyPr>
          <a:lstStyle/>
          <a:p>
            <a:r>
              <a:rPr lang="it-IT" sz="2800" b="0" spc="-1" dirty="0">
                <a:latin typeface="+mn-lt"/>
              </a:rPr>
              <a:t>Chi è </a:t>
            </a:r>
            <a:r>
              <a:rPr lang="it-IT" sz="2800" b="0" spc="-1" dirty="0" err="1">
                <a:latin typeface="+mn-lt"/>
              </a:rPr>
              <a:t>UniGens</a:t>
            </a:r>
            <a:endParaRPr lang="it-IT" sz="2800" b="0" spc="-1" dirty="0">
              <a:latin typeface="+mn-lt"/>
            </a:endParaRPr>
          </a:p>
        </p:txBody>
      </p:sp>
      <p:sp>
        <p:nvSpPr>
          <p:cNvPr id="7" name="Segnaposto contenuto 6"/>
          <p:cNvSpPr txBox="1">
            <a:spLocks noGrp="1"/>
          </p:cNvSpPr>
          <p:nvPr>
            <p:ph sz="quarter" idx="15"/>
          </p:nvPr>
        </p:nvSpPr>
        <p:spPr>
          <a:xfrm>
            <a:off x="234000" y="1339203"/>
            <a:ext cx="8460000" cy="3600986"/>
          </a:xfrm>
          <a:prstGeom prst="rect">
            <a:avLst/>
          </a:prstGeom>
          <a:noFill/>
          <a:ln>
            <a:noFill/>
          </a:ln>
        </p:spPr>
        <p:txBody>
          <a:bodyPr wrap="square" rtlCol="0">
            <a:spAutoFit/>
          </a:bodyPr>
          <a:lstStyle/>
          <a:p>
            <a:pPr marL="0" indent="0" algn="just">
              <a:spcBef>
                <a:spcPts val="600"/>
              </a:spcBef>
              <a:buNone/>
            </a:pPr>
            <a:r>
              <a:rPr lang="it-IT" sz="1800" dirty="0">
                <a:latin typeface="Calibri" panose="020F0502020204030204" pitchFamily="34" charset="0"/>
                <a:cs typeface="Calibri" panose="020F0502020204030204" pitchFamily="34" charset="0"/>
              </a:rPr>
              <a:t>È un’</a:t>
            </a:r>
            <a:r>
              <a:rPr lang="it-IT" sz="1800" b="1" dirty="0">
                <a:solidFill>
                  <a:srgbClr val="00A197"/>
                </a:solidFill>
                <a:latin typeface="Calibri" panose="020F0502020204030204" pitchFamily="34" charset="0"/>
                <a:cs typeface="Calibri" panose="020F0502020204030204" pitchFamily="34" charset="0"/>
              </a:rPr>
              <a:t>Organizzazione di Volontariato (</a:t>
            </a:r>
            <a:r>
              <a:rPr lang="it-IT" sz="1800" b="1" dirty="0">
                <a:solidFill>
                  <a:srgbClr val="00A197"/>
                </a:solidFill>
                <a:latin typeface="Calibri" panose="020F0502020204030204" pitchFamily="34" charset="0"/>
                <a:cs typeface="Calibri" panose="020F0502020204030204" pitchFamily="34" charset="0"/>
                <a:hlinkClick r:id="rId3"/>
              </a:rPr>
              <a:t>www.unigens.it</a:t>
            </a:r>
            <a:r>
              <a:rPr lang="it-IT" sz="1800" b="1" dirty="0">
                <a:solidFill>
                  <a:srgbClr val="00A197"/>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che:</a:t>
            </a:r>
          </a:p>
          <a:p>
            <a:pPr marL="361925" indent="-361925" algn="just">
              <a:spcBef>
                <a:spcPts val="600"/>
              </a:spcBef>
              <a:buClr>
                <a:srgbClr val="00A197"/>
              </a:buClr>
              <a:buFont typeface="Wingdings" panose="05000000000000000000" pitchFamily="2" charset="2"/>
              <a:buChar char="ü"/>
            </a:pPr>
            <a:r>
              <a:rPr lang="it-IT" sz="1800" i="1" dirty="0">
                <a:latin typeface="Calibri" panose="020F0502020204030204" pitchFamily="34" charset="0"/>
                <a:cs typeface="Calibri" panose="020F0502020204030204" pitchFamily="34" charset="0"/>
              </a:rPr>
              <a:t>“</a:t>
            </a:r>
            <a:r>
              <a:rPr lang="it-IT" sz="1800" dirty="0">
                <a:latin typeface="Calibri" panose="020F0502020204030204" pitchFamily="34" charset="0"/>
                <a:cs typeface="Calibri" panose="020F0502020204030204" pitchFamily="34" charset="0"/>
              </a:rPr>
              <a:t>persegue esclusivamente finalità di </a:t>
            </a:r>
            <a:r>
              <a:rPr lang="it-IT" sz="1800" b="1" dirty="0">
                <a:solidFill>
                  <a:srgbClr val="00A197"/>
                </a:solidFill>
                <a:latin typeface="Calibri" panose="020F0502020204030204" pitchFamily="34" charset="0"/>
                <a:cs typeface="Calibri" panose="020F0502020204030204" pitchFamily="34" charset="0"/>
              </a:rPr>
              <a:t>solidarietà</a:t>
            </a:r>
            <a:r>
              <a:rPr lang="it-IT" sz="1800"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sociale</a:t>
            </a:r>
            <a:r>
              <a:rPr lang="it-IT" sz="1800" i="1" dirty="0">
                <a:latin typeface="Calibri" panose="020F0502020204030204" pitchFamily="34" charset="0"/>
                <a:cs typeface="Calibri" panose="020F0502020204030204" pitchFamily="34" charset="0"/>
              </a:rPr>
              <a:t>“</a:t>
            </a:r>
            <a:endParaRPr lang="it-IT" sz="1800" b="1" dirty="0">
              <a:solidFill>
                <a:srgbClr val="00A197"/>
              </a:solidFill>
              <a:latin typeface="Calibri" panose="020F0502020204030204" pitchFamily="34" charset="0"/>
              <a:cs typeface="Calibri" panose="020F0502020204030204" pitchFamily="34" charset="0"/>
            </a:endParaRPr>
          </a:p>
          <a:p>
            <a:pPr marL="361925" indent="-361925" algn="just">
              <a:spcBef>
                <a:spcPts val="600"/>
              </a:spcBef>
              <a:buClr>
                <a:srgbClr val="00A197"/>
              </a:buClr>
              <a:buFont typeface="Wingdings" panose="05000000000000000000" pitchFamily="2" charset="2"/>
              <a:buChar char="ü"/>
            </a:pPr>
            <a:r>
              <a:rPr lang="it-IT" sz="1800" dirty="0">
                <a:latin typeface="Calibri" panose="020F0502020204030204" pitchFamily="34" charset="0"/>
                <a:cs typeface="Calibri" panose="020F0502020204030204" pitchFamily="34" charset="0"/>
              </a:rPr>
              <a:t>Ad oggi conta su circa </a:t>
            </a:r>
            <a:r>
              <a:rPr lang="it-IT" sz="1800" b="1" dirty="0">
                <a:solidFill>
                  <a:srgbClr val="00A197"/>
                </a:solidFill>
                <a:latin typeface="Calibri" panose="020F0502020204030204" pitchFamily="34" charset="0"/>
                <a:cs typeface="Calibri" panose="020F0502020204030204" pitchFamily="34" charset="0"/>
              </a:rPr>
              <a:t>500</a:t>
            </a:r>
            <a:r>
              <a:rPr lang="it-IT" sz="1800" b="1"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volontari</a:t>
            </a:r>
            <a:r>
              <a:rPr lang="it-IT" sz="1800" b="1" dirty="0">
                <a:solidFill>
                  <a:srgbClr val="009DBB"/>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attivi, tutti </a:t>
            </a:r>
            <a:r>
              <a:rPr lang="it-IT" sz="1800" b="1" dirty="0">
                <a:solidFill>
                  <a:srgbClr val="00A197"/>
                </a:solidFill>
                <a:latin typeface="Calibri" panose="020F0502020204030204" pitchFamily="34" charset="0"/>
                <a:cs typeface="Calibri" panose="020F0502020204030204" pitchFamily="34" charset="0"/>
              </a:rPr>
              <a:t>ex-bancari</a:t>
            </a:r>
            <a:r>
              <a:rPr lang="it-IT" sz="1800" dirty="0">
                <a:latin typeface="Calibri" panose="020F0502020204030204" pitchFamily="34" charset="0"/>
                <a:cs typeface="Calibri" panose="020F0502020204030204" pitchFamily="34" charset="0"/>
              </a:rPr>
              <a:t> che hanno deciso di </a:t>
            </a:r>
            <a:r>
              <a:rPr lang="it-IT" sz="1800" b="1" dirty="0">
                <a:solidFill>
                  <a:srgbClr val="00A197"/>
                </a:solidFill>
                <a:latin typeface="Calibri" panose="020F0502020204030204" pitchFamily="34" charset="0"/>
                <a:cs typeface="Calibri" panose="020F0502020204030204" pitchFamily="34" charset="0"/>
              </a:rPr>
              <a:t>donare</a:t>
            </a:r>
            <a:r>
              <a:rPr lang="it-IT" sz="1800" dirty="0">
                <a:latin typeface="Calibri" panose="020F0502020204030204" pitchFamily="34" charset="0"/>
                <a:cs typeface="Calibri" panose="020F0502020204030204" pitchFamily="34" charset="0"/>
              </a:rPr>
              <a:t> le </a:t>
            </a:r>
            <a:r>
              <a:rPr lang="it-IT" sz="1800" b="1" dirty="0">
                <a:solidFill>
                  <a:srgbClr val="00A197"/>
                </a:solidFill>
                <a:latin typeface="Calibri" panose="020F0502020204030204" pitchFamily="34" charset="0"/>
                <a:cs typeface="Calibri" panose="020F0502020204030204" pitchFamily="34" charset="0"/>
              </a:rPr>
              <a:t>competenze</a:t>
            </a:r>
            <a:r>
              <a:rPr lang="it-IT" sz="1800" dirty="0">
                <a:latin typeface="Calibri" panose="020F0502020204030204" pitchFamily="34" charset="0"/>
                <a:cs typeface="Calibri" panose="020F0502020204030204" pitchFamily="34" charset="0"/>
              </a:rPr>
              <a:t> acquisite durante l’attività lavorativa</a:t>
            </a:r>
          </a:p>
          <a:p>
            <a:pPr marL="361925" indent="-361925" algn="just">
              <a:spcBef>
                <a:spcPts val="600"/>
              </a:spcBef>
              <a:buClr>
                <a:srgbClr val="00A197"/>
              </a:buClr>
              <a:buFont typeface="Wingdings" panose="05000000000000000000" pitchFamily="2" charset="2"/>
              <a:buChar char="ü"/>
            </a:pPr>
            <a:r>
              <a:rPr lang="it-IT" sz="1800" dirty="0">
                <a:latin typeface="Calibri" panose="020F0502020204030204" pitchFamily="34" charset="0"/>
                <a:cs typeface="Calibri" panose="020F0502020204030204" pitchFamily="34" charset="0"/>
              </a:rPr>
              <a:t>Ha una </a:t>
            </a:r>
            <a:r>
              <a:rPr lang="it-IT" sz="1800" b="1" dirty="0">
                <a:solidFill>
                  <a:srgbClr val="00A197"/>
                </a:solidFill>
                <a:latin typeface="Calibri" panose="020F0502020204030204" pitchFamily="34" charset="0"/>
                <a:cs typeface="Calibri" panose="020F0502020204030204" pitchFamily="34" charset="0"/>
              </a:rPr>
              <a:t>sede</a:t>
            </a:r>
            <a:r>
              <a:rPr lang="it-IT" sz="1800"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centrale</a:t>
            </a:r>
            <a:r>
              <a:rPr lang="it-IT" sz="1800" dirty="0">
                <a:latin typeface="Calibri" panose="020F0502020204030204" pitchFamily="34" charset="0"/>
                <a:cs typeface="Calibri" panose="020F0502020204030204" pitchFamily="34" charset="0"/>
              </a:rPr>
              <a:t> a </a:t>
            </a:r>
            <a:r>
              <a:rPr lang="it-IT" sz="1800" b="1" dirty="0">
                <a:solidFill>
                  <a:srgbClr val="00A197"/>
                </a:solidFill>
                <a:latin typeface="Calibri" panose="020F0502020204030204" pitchFamily="34" charset="0"/>
                <a:cs typeface="Calibri" panose="020F0502020204030204" pitchFamily="34" charset="0"/>
              </a:rPr>
              <a:t>Milano</a:t>
            </a:r>
            <a:r>
              <a:rPr lang="it-IT" sz="1800" dirty="0">
                <a:solidFill>
                  <a:srgbClr val="009DBB"/>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e </a:t>
            </a:r>
            <a:r>
              <a:rPr lang="it-IT" sz="1800" b="1" dirty="0">
                <a:solidFill>
                  <a:srgbClr val="00A197"/>
                </a:solidFill>
                <a:latin typeface="Calibri" panose="020F0502020204030204" pitchFamily="34" charset="0"/>
                <a:cs typeface="Calibri" panose="020F0502020204030204" pitchFamily="34" charset="0"/>
              </a:rPr>
              <a:t>7</a:t>
            </a:r>
            <a:r>
              <a:rPr lang="it-IT" sz="1800" b="1"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sedi</a:t>
            </a:r>
            <a:r>
              <a:rPr lang="it-IT" sz="1800"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secondarie</a:t>
            </a:r>
            <a:r>
              <a:rPr lang="it-IT" sz="1800" dirty="0">
                <a:solidFill>
                  <a:srgbClr val="009DBB"/>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(Milano, Torino, Verona, Bologna, Roma, Napoli, Palermo) </a:t>
            </a:r>
          </a:p>
          <a:p>
            <a:pPr marL="361925" indent="-361925" algn="just">
              <a:spcBef>
                <a:spcPts val="600"/>
              </a:spcBef>
              <a:buClr>
                <a:srgbClr val="00A197"/>
              </a:buClr>
              <a:buFont typeface="Wingdings" panose="05000000000000000000" pitchFamily="2" charset="2"/>
              <a:buChar char="ü"/>
            </a:pPr>
            <a:r>
              <a:rPr lang="it-IT" sz="1800" dirty="0">
                <a:latin typeface="Calibri" panose="020F0502020204030204" pitchFamily="34" charset="0"/>
                <a:cs typeface="Calibri" panose="020F0502020204030204" pitchFamily="34" charset="0"/>
              </a:rPr>
              <a:t>Il nostro </a:t>
            </a:r>
            <a:r>
              <a:rPr lang="it-IT" sz="1800" b="1" dirty="0">
                <a:solidFill>
                  <a:srgbClr val="00A197"/>
                </a:solidFill>
                <a:latin typeface="Calibri" panose="020F0502020204030204" pitchFamily="34" charset="0"/>
                <a:cs typeface="Calibri" panose="020F0502020204030204" pitchFamily="34" charset="0"/>
              </a:rPr>
              <a:t>principale</a:t>
            </a:r>
            <a:r>
              <a:rPr lang="it-IT" sz="1800" dirty="0">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ambito</a:t>
            </a:r>
            <a:r>
              <a:rPr lang="it-IT" sz="1800" dirty="0">
                <a:latin typeface="Calibri" panose="020F0502020204030204" pitchFamily="34" charset="0"/>
                <a:cs typeface="Calibri" panose="020F0502020204030204" pitchFamily="34" charset="0"/>
              </a:rPr>
              <a:t> di intervento è l’educazione finanziaria con: </a:t>
            </a:r>
          </a:p>
          <a:p>
            <a:pPr marL="895283" lvl="1" indent="-533360" algn="just">
              <a:spcBef>
                <a:spcPts val="600"/>
              </a:spcBef>
              <a:buClr>
                <a:srgbClr val="00A197"/>
              </a:buClr>
              <a:buFont typeface="Wingdings" panose="05000000000000000000" pitchFamily="2" charset="2"/>
              <a:buChar char="ü"/>
            </a:pPr>
            <a:r>
              <a:rPr lang="it-IT" sz="1800" b="1" dirty="0">
                <a:solidFill>
                  <a:srgbClr val="00A197"/>
                </a:solidFill>
                <a:latin typeface="Calibri" panose="020F0502020204030204" pitchFamily="34" charset="0"/>
                <a:cs typeface="Calibri" panose="020F0502020204030204" pitchFamily="34" charset="0"/>
              </a:rPr>
              <a:t>interventi</a:t>
            </a:r>
            <a:r>
              <a:rPr lang="it-IT" sz="1800" dirty="0">
                <a:latin typeface="Calibri" panose="020F0502020204030204" pitchFamily="34" charset="0"/>
                <a:cs typeface="Calibri" panose="020F0502020204030204" pitchFamily="34" charset="0"/>
              </a:rPr>
              <a:t> di </a:t>
            </a:r>
            <a:r>
              <a:rPr lang="it-IT" sz="1800" b="1" dirty="0">
                <a:solidFill>
                  <a:srgbClr val="00A197"/>
                </a:solidFill>
                <a:latin typeface="Calibri" panose="020F0502020204030204" pitchFamily="34" charset="0"/>
                <a:cs typeface="Calibri" panose="020F0502020204030204" pitchFamily="34" charset="0"/>
              </a:rPr>
              <a:t>docenza</a:t>
            </a:r>
            <a:r>
              <a:rPr lang="it-IT" sz="1800" dirty="0">
                <a:latin typeface="Calibri" panose="020F0502020204030204" pitchFamily="34" charset="0"/>
                <a:cs typeface="Calibri" panose="020F0502020204030204" pitchFamily="34" charset="0"/>
              </a:rPr>
              <a:t> (studenti PCTO, studenti ITS, Università della Terza età, immigrati, detenuti a fine pena, ecc.) in </a:t>
            </a:r>
            <a:r>
              <a:rPr lang="it-IT" sz="1800" b="1" dirty="0">
                <a:solidFill>
                  <a:srgbClr val="00A197"/>
                </a:solidFill>
                <a:latin typeface="Calibri" panose="020F0502020204030204" pitchFamily="34" charset="0"/>
                <a:cs typeface="Calibri" panose="020F0502020204030204" pitchFamily="34" charset="0"/>
              </a:rPr>
              <a:t>presenza</a:t>
            </a:r>
            <a:r>
              <a:rPr lang="it-IT" sz="1800" dirty="0">
                <a:latin typeface="Calibri" panose="020F0502020204030204" pitchFamily="34" charset="0"/>
                <a:cs typeface="Calibri" panose="020F0502020204030204" pitchFamily="34" charset="0"/>
              </a:rPr>
              <a:t> o da </a:t>
            </a:r>
            <a:r>
              <a:rPr lang="it-IT" sz="1800" b="1" dirty="0">
                <a:solidFill>
                  <a:srgbClr val="00A197"/>
                </a:solidFill>
                <a:latin typeface="Calibri" panose="020F0502020204030204" pitchFamily="34" charset="0"/>
                <a:cs typeface="Calibri" panose="020F0502020204030204" pitchFamily="34" charset="0"/>
              </a:rPr>
              <a:t>remoto</a:t>
            </a:r>
            <a:endParaRPr lang="it-IT" sz="1800" dirty="0">
              <a:solidFill>
                <a:srgbClr val="FF0000"/>
              </a:solidFill>
              <a:latin typeface="Calibri" panose="020F0502020204030204" pitchFamily="34" charset="0"/>
              <a:cs typeface="Calibri" panose="020F0502020204030204" pitchFamily="34" charset="0"/>
            </a:endParaRPr>
          </a:p>
          <a:p>
            <a:pPr marL="895283" lvl="1" indent="-533360" algn="just">
              <a:spcBef>
                <a:spcPts val="600"/>
              </a:spcBef>
              <a:buClr>
                <a:srgbClr val="00A197"/>
              </a:buClr>
              <a:buFont typeface="Wingdings" panose="05000000000000000000" pitchFamily="2" charset="2"/>
              <a:buChar char="ü"/>
            </a:pPr>
            <a:r>
              <a:rPr lang="it-IT" sz="1800" b="1" dirty="0">
                <a:solidFill>
                  <a:srgbClr val="00A197"/>
                </a:solidFill>
                <a:latin typeface="Calibri" panose="020F0502020204030204" pitchFamily="34" charset="0"/>
                <a:cs typeface="Calibri" panose="020F0502020204030204" pitchFamily="34" charset="0"/>
              </a:rPr>
              <a:t>supporto</a:t>
            </a:r>
            <a:r>
              <a:rPr lang="it-IT" sz="1800" dirty="0">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individuale</a:t>
            </a:r>
            <a:r>
              <a:rPr lang="it-IT" sz="1800" dirty="0">
                <a:latin typeface="Calibri" panose="020F0502020204030204" pitchFamily="34" charset="0"/>
                <a:cs typeface="Calibri" panose="020F0502020204030204" pitchFamily="34" charset="0"/>
              </a:rPr>
              <a:t> a </a:t>
            </a:r>
            <a:r>
              <a:rPr lang="it-IT" sz="1800" b="1" dirty="0">
                <a:solidFill>
                  <a:srgbClr val="00A197"/>
                </a:solidFill>
                <a:latin typeface="Calibri" panose="020F0502020204030204" pitchFamily="34" charset="0"/>
                <a:cs typeface="Calibri" panose="020F0502020204030204" pitchFamily="34" charset="0"/>
              </a:rPr>
              <a:t>piccoli</a:t>
            </a:r>
            <a:r>
              <a:rPr lang="it-IT" sz="1800" dirty="0">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imprenditori</a:t>
            </a:r>
            <a:r>
              <a:rPr lang="it-IT" sz="1800" dirty="0">
                <a:latin typeface="Calibri" panose="020F0502020204030204" pitchFamily="34" charset="0"/>
                <a:cs typeface="Calibri" panose="020F0502020204030204" pitchFamily="34" charset="0"/>
              </a:rPr>
              <a:t> (attività propedeutiche, avvio attività, sviluppo del business)</a:t>
            </a:r>
            <a:endParaRPr lang="it-IT" sz="1800" dirty="0">
              <a:solidFill>
                <a:srgbClr val="FF0000"/>
              </a:solidFill>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8FB4107A-B0E7-4F82-BD70-FC5F35F0D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806" y="6498000"/>
            <a:ext cx="1108567" cy="162000"/>
          </a:xfrm>
          <a:prstGeom prst="rect">
            <a:avLst/>
          </a:prstGeom>
        </p:spPr>
      </p:pic>
      <p:sp>
        <p:nvSpPr>
          <p:cNvPr id="4" name="Segnaposto numero diapositiva 3">
            <a:extLst>
              <a:ext uri="{FF2B5EF4-FFF2-40B4-BE49-F238E27FC236}">
                <a16:creationId xmlns:a16="http://schemas.microsoft.com/office/drawing/2014/main" id="{576234CB-C33E-4B21-BFBA-0F9FDBA8DD9C}"/>
              </a:ext>
            </a:extLst>
          </p:cNvPr>
          <p:cNvSpPr>
            <a:spLocks noGrp="1"/>
          </p:cNvSpPr>
          <p:nvPr>
            <p:ph type="sldNum" sz="quarter" idx="4294967295"/>
          </p:nvPr>
        </p:nvSpPr>
        <p:spPr>
          <a:xfrm>
            <a:off x="6457950" y="6356351"/>
            <a:ext cx="2057400" cy="365125"/>
          </a:xfrm>
        </p:spPr>
        <p:txBody>
          <a:bodyPr/>
          <a:lstStyle/>
          <a:p>
            <a:pPr>
              <a:defRPr/>
            </a:pPr>
            <a:r>
              <a:rPr lang="en-GB" noProof="1"/>
              <a:t> </a:t>
            </a:r>
          </a:p>
        </p:txBody>
      </p:sp>
      <p:sp>
        <p:nvSpPr>
          <p:cNvPr id="9" name="CasellaDiTesto 8">
            <a:extLst>
              <a:ext uri="{FF2B5EF4-FFF2-40B4-BE49-F238E27FC236}">
                <a16:creationId xmlns:a16="http://schemas.microsoft.com/office/drawing/2014/main" id="{E470E5CA-BD8A-43D7-92E6-9559DF340BBC}"/>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455583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Come si realizza il Green </a:t>
            </a:r>
            <a:r>
              <a:rPr lang="it-IT" sz="2800" b="0" dirty="0" err="1">
                <a:latin typeface="+mn-lt"/>
                <a:cs typeface="+mj-cs"/>
              </a:rPr>
              <a:t>Washing</a:t>
            </a:r>
            <a:r>
              <a:rPr lang="it-IT" sz="2800" b="0" dirty="0">
                <a:latin typeface="+mn-lt"/>
                <a:cs typeface="+mj-cs"/>
              </a:rPr>
              <a:t> con quali obiettivi?</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20</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3" name="CasellaDiTesto 2">
            <a:extLst>
              <a:ext uri="{FF2B5EF4-FFF2-40B4-BE49-F238E27FC236}">
                <a16:creationId xmlns:a16="http://schemas.microsoft.com/office/drawing/2014/main" id="{23734014-A280-C500-3E65-2031E97D1C00}"/>
              </a:ext>
            </a:extLst>
          </p:cNvPr>
          <p:cNvSpPr txBox="1"/>
          <p:nvPr/>
        </p:nvSpPr>
        <p:spPr>
          <a:xfrm>
            <a:off x="127837" y="957481"/>
            <a:ext cx="8624277" cy="4442242"/>
          </a:xfrm>
          <a:prstGeom prst="rect">
            <a:avLst/>
          </a:prstGeom>
          <a:noFill/>
        </p:spPr>
        <p:txBody>
          <a:bodyPr wrap="square">
            <a:spAutoFit/>
          </a:bodyPr>
          <a:lstStyle/>
          <a:p>
            <a:pPr algn="just" fontAlgn="base">
              <a:spcBef>
                <a:spcPts val="375"/>
              </a:spcBef>
              <a:spcAft>
                <a:spcPts val="375"/>
              </a:spcAft>
            </a:pPr>
            <a:r>
              <a:rPr lang="it-IT" dirty="0">
                <a:solidFill>
                  <a:srgbClr val="444444"/>
                </a:solidFill>
                <a:latin typeface="Calibri" panose="020F0502020204030204" pitchFamily="34" charset="0"/>
                <a:ea typeface="Times New Roman" panose="02020603050405020304" pitchFamily="18" charset="0"/>
              </a:rPr>
              <a:t>viene fatto attraverso campagne e messaggi pubblicitari o in qualche caso persino iniziative di responsabilità sociale.</a:t>
            </a:r>
            <a:endParaRPr lang="it-IT" dirty="0">
              <a:latin typeface="Times New Roman" panose="02020603050405020304" pitchFamily="18" charset="0"/>
              <a:ea typeface="Times New Roman" panose="02020603050405020304" pitchFamily="18" charset="0"/>
            </a:endParaRPr>
          </a:p>
          <a:p>
            <a:pPr algn="just" fontAlgn="base">
              <a:spcBef>
                <a:spcPts val="375"/>
              </a:spcBef>
              <a:spcAft>
                <a:spcPts val="375"/>
              </a:spcAft>
            </a:pPr>
            <a:r>
              <a:rPr lang="it-IT" b="1" dirty="0">
                <a:solidFill>
                  <a:srgbClr val="00A197"/>
                </a:solidFill>
                <a:latin typeface="Calibri (corpo)"/>
                <a:ea typeface="Times New Roman" panose="02020603050405020304" pitchFamily="18" charset="0"/>
              </a:rPr>
              <a:t>QUALI SONO GLI OBIETTIVI DEL GREENWASHING:</a:t>
            </a:r>
            <a:endParaRPr lang="it-IT" dirty="0">
              <a:solidFill>
                <a:srgbClr val="00A197"/>
              </a:solidFill>
              <a:latin typeface="Calibri (corpo)"/>
              <a:ea typeface="Times New Roman" panose="02020603050405020304" pitchFamily="18" charset="0"/>
            </a:endParaRPr>
          </a:p>
          <a:p>
            <a:pPr marL="600075" lvl="1" indent="-257175" algn="just" fontAlgn="base">
              <a:spcAft>
                <a:spcPts val="375"/>
              </a:spcAft>
              <a:buClr>
                <a:srgbClr val="444444"/>
              </a:buClr>
              <a:buSzPts val="1350"/>
              <a:buFont typeface="+mj-lt"/>
              <a:buAutoNum type="arabicPeriod"/>
            </a:pPr>
            <a:r>
              <a:rPr lang="it-IT" dirty="0">
                <a:solidFill>
                  <a:srgbClr val="444444"/>
                </a:solidFill>
                <a:ea typeface="Times New Roman" panose="02020603050405020304" pitchFamily="18" charset="0"/>
              </a:rPr>
              <a:t>valorizzare la reputazione ambientale dell’impresa e </a:t>
            </a:r>
            <a:endParaRPr lang="it-IT" dirty="0">
              <a:ea typeface="Times New Roman" panose="02020603050405020304" pitchFamily="18" charset="0"/>
            </a:endParaRPr>
          </a:p>
          <a:p>
            <a:pPr marL="600075" lvl="1" indent="-257175" algn="just" fontAlgn="base">
              <a:spcAft>
                <a:spcPts val="375"/>
              </a:spcAft>
              <a:buClr>
                <a:srgbClr val="444444"/>
              </a:buClr>
              <a:buSzPts val="1350"/>
              <a:buFont typeface="+mj-lt"/>
              <a:buAutoNum type="arabicPeriod"/>
            </a:pPr>
            <a:r>
              <a:rPr lang="it-IT" dirty="0">
                <a:solidFill>
                  <a:srgbClr val="444444"/>
                </a:solidFill>
                <a:ea typeface="Times New Roman" panose="02020603050405020304" pitchFamily="18" charset="0"/>
              </a:rPr>
              <a:t>ottenere i benefici in termini di fatturato (perché aumenta il bacino di clientela). </a:t>
            </a:r>
            <a:endParaRPr lang="it-IT" dirty="0">
              <a:ea typeface="Times New Roman" panose="02020603050405020304" pitchFamily="18" charset="0"/>
            </a:endParaRPr>
          </a:p>
          <a:p>
            <a:pPr algn="just" fontAlgn="base">
              <a:spcBef>
                <a:spcPts val="375"/>
              </a:spcBef>
              <a:spcAft>
                <a:spcPts val="375"/>
              </a:spcAft>
            </a:pPr>
            <a:r>
              <a:rPr lang="it-IT" dirty="0">
                <a:solidFill>
                  <a:srgbClr val="444444"/>
                </a:solidFill>
                <a:latin typeface="Calibri" panose="020F0502020204030204" pitchFamily="34" charset="0"/>
                <a:ea typeface="Times New Roman" panose="02020603050405020304" pitchFamily="18" charset="0"/>
              </a:rPr>
              <a:t>Questa pratica è sanzionata in Italia dallo </a:t>
            </a:r>
            <a:r>
              <a:rPr lang="it-IT" dirty="0" err="1">
                <a:solidFill>
                  <a:srgbClr val="444444"/>
                </a:solidFill>
                <a:latin typeface="Calibri" panose="020F0502020204030204" pitchFamily="34" charset="0"/>
                <a:ea typeface="Times New Roman" panose="02020603050405020304" pitchFamily="18" charset="0"/>
              </a:rPr>
              <a:t>Iap</a:t>
            </a:r>
            <a:r>
              <a:rPr lang="it-IT" dirty="0">
                <a:solidFill>
                  <a:srgbClr val="444444"/>
                </a:solidFill>
                <a:latin typeface="Calibri" panose="020F0502020204030204" pitchFamily="34" charset="0"/>
                <a:ea typeface="Times New Roman" panose="02020603050405020304" pitchFamily="18" charset="0"/>
              </a:rPr>
              <a:t> e dall’Antitrust. </a:t>
            </a:r>
            <a:r>
              <a:rPr lang="it-IT" kern="0" dirty="0">
                <a:solidFill>
                  <a:srgbClr val="444444"/>
                </a:solidFill>
                <a:ea typeface="Times New Roman" panose="02020603050405020304" pitchFamily="18" charset="0"/>
                <a:cs typeface="Calibri" panose="020F0502020204030204" pitchFamily="34" charset="0"/>
              </a:rPr>
              <a:t>Ecco alcuni esempi:</a:t>
            </a:r>
          </a:p>
          <a:p>
            <a:pPr algn="just" fontAlgn="base">
              <a:spcBef>
                <a:spcPts val="375"/>
              </a:spcBef>
              <a:spcAft>
                <a:spcPts val="375"/>
              </a:spcAft>
            </a:pPr>
            <a:endParaRPr lang="it-IT" dirty="0">
              <a:latin typeface="Times New Roman" panose="02020603050405020304" pitchFamily="18" charset="0"/>
              <a:ea typeface="Times New Roman" panose="02020603050405020304" pitchFamily="18" charset="0"/>
            </a:endParaRPr>
          </a:p>
          <a:p>
            <a:pPr algn="just" fontAlgn="base">
              <a:spcBef>
                <a:spcPts val="375"/>
              </a:spcBef>
              <a:spcAft>
                <a:spcPts val="600"/>
              </a:spcAft>
              <a:buSzPts val="1000"/>
              <a:tabLst>
                <a:tab pos="342900" algn="l"/>
              </a:tabLst>
            </a:pPr>
            <a:endParaRPr lang="it-IT" kern="0" dirty="0">
              <a:solidFill>
                <a:srgbClr val="444444"/>
              </a:solidFill>
              <a:ea typeface="Times New Roman" panose="02020603050405020304" pitchFamily="18" charset="0"/>
              <a:cs typeface="Calibri" panose="020F0502020204030204" pitchFamily="34" charset="0"/>
            </a:endParaRPr>
          </a:p>
          <a:p>
            <a:pPr algn="just" fontAlgn="base">
              <a:spcBef>
                <a:spcPts val="375"/>
              </a:spcBef>
              <a:spcAft>
                <a:spcPts val="600"/>
              </a:spcAft>
              <a:buSzPts val="1000"/>
              <a:tabLst>
                <a:tab pos="342900" algn="l"/>
              </a:tabLst>
            </a:pPr>
            <a:endParaRPr lang="it-IT" kern="0" dirty="0">
              <a:solidFill>
                <a:srgbClr val="444444"/>
              </a:solidFill>
              <a:ea typeface="Times New Roman" panose="02020603050405020304" pitchFamily="18" charset="0"/>
              <a:cs typeface="Calibri" panose="020F0502020204030204" pitchFamily="34" charset="0"/>
            </a:endParaRPr>
          </a:p>
          <a:p>
            <a:pPr algn="just" fontAlgn="base">
              <a:spcBef>
                <a:spcPts val="375"/>
              </a:spcBef>
              <a:spcAft>
                <a:spcPts val="600"/>
              </a:spcAft>
              <a:buSzPts val="1000"/>
              <a:tabLst>
                <a:tab pos="342900" algn="l"/>
              </a:tabLst>
            </a:pPr>
            <a:endParaRPr lang="it-IT" kern="0" dirty="0">
              <a:solidFill>
                <a:srgbClr val="444444"/>
              </a:solidFill>
              <a:ea typeface="Times New Roman" panose="02020603050405020304" pitchFamily="18" charset="0"/>
              <a:cs typeface="Calibri" panose="020F0502020204030204" pitchFamily="34" charset="0"/>
            </a:endParaRPr>
          </a:p>
          <a:p>
            <a:pPr algn="just" fontAlgn="base">
              <a:spcBef>
                <a:spcPts val="375"/>
              </a:spcBef>
              <a:spcAft>
                <a:spcPts val="600"/>
              </a:spcAft>
              <a:buSzPts val="1000"/>
              <a:tabLst>
                <a:tab pos="342900" algn="l"/>
              </a:tabLst>
            </a:pPr>
            <a:endParaRPr lang="it-IT" kern="0" dirty="0">
              <a:solidFill>
                <a:srgbClr val="444444"/>
              </a:solidFill>
              <a:ea typeface="Times New Roman" panose="02020603050405020304" pitchFamily="18" charset="0"/>
              <a:cs typeface="Calibri" panose="020F0502020204030204" pitchFamily="34" charset="0"/>
            </a:endParaRPr>
          </a:p>
          <a:p>
            <a:pPr algn="just" fontAlgn="base">
              <a:spcBef>
                <a:spcPts val="375"/>
              </a:spcBef>
              <a:spcAft>
                <a:spcPts val="600"/>
              </a:spcAft>
              <a:buSzPts val="1000"/>
              <a:tabLst>
                <a:tab pos="342900" algn="l"/>
              </a:tabLst>
            </a:pPr>
            <a:endParaRPr lang="it-IT" kern="150" dirty="0">
              <a:ea typeface="Calibri" panose="020F0502020204030204" pitchFamily="34" charset="0"/>
              <a:cs typeface="Times New Roman" panose="02020603050405020304" pitchFamily="18" charset="0"/>
            </a:endParaRPr>
          </a:p>
        </p:txBody>
      </p:sp>
      <p:pic>
        <p:nvPicPr>
          <p:cNvPr id="11" name="Immagine 10">
            <a:extLst>
              <a:ext uri="{FF2B5EF4-FFF2-40B4-BE49-F238E27FC236}">
                <a16:creationId xmlns:a16="http://schemas.microsoft.com/office/drawing/2014/main" id="{E9F8A398-4F3A-007B-374A-473F3EB4257B}"/>
              </a:ext>
            </a:extLst>
          </p:cNvPr>
          <p:cNvPicPr>
            <a:picLocks noChangeAspect="1"/>
          </p:cNvPicPr>
          <p:nvPr/>
        </p:nvPicPr>
        <p:blipFill>
          <a:blip r:embed="rId4"/>
          <a:stretch>
            <a:fillRect/>
          </a:stretch>
        </p:blipFill>
        <p:spPr>
          <a:xfrm>
            <a:off x="307414" y="2987068"/>
            <a:ext cx="2106919" cy="146024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ttangolo con angoli arrotondati 11">
            <a:extLst>
              <a:ext uri="{FF2B5EF4-FFF2-40B4-BE49-F238E27FC236}">
                <a16:creationId xmlns:a16="http://schemas.microsoft.com/office/drawing/2014/main" id="{F5BF5E19-AAE7-27F1-7419-0353013A35A0}"/>
              </a:ext>
            </a:extLst>
          </p:cNvPr>
          <p:cNvSpPr/>
          <p:nvPr/>
        </p:nvSpPr>
        <p:spPr>
          <a:xfrm>
            <a:off x="2507640" y="3113520"/>
            <a:ext cx="6328946" cy="1241928"/>
          </a:xfrm>
          <a:prstGeom prst="round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just" fontAlgn="base">
              <a:spcBef>
                <a:spcPts val="375"/>
              </a:spcBef>
              <a:spcAft>
                <a:spcPts val="600"/>
              </a:spcAft>
              <a:buSzPts val="1000"/>
              <a:tabLst>
                <a:tab pos="342900" algn="l"/>
              </a:tabLst>
            </a:pPr>
            <a:r>
              <a:rPr lang="it-IT" kern="0" dirty="0">
                <a:solidFill>
                  <a:srgbClr val="444444"/>
                </a:solidFill>
                <a:ea typeface="Times New Roman" panose="02020603050405020304" pitchFamily="18" charset="0"/>
                <a:cs typeface="Calibri" panose="020F0502020204030204" pitchFamily="34" charset="0"/>
              </a:rPr>
              <a:t>mercato ortofrutticolo usa solo sacchetti di plastica riciclata, per salvare l’ambiente e non incentiva l’uso di materiali naturali o, più semplicemente, il riutilizzo di sacchetti da casa.</a:t>
            </a:r>
            <a:endParaRPr lang="it-IT" kern="150" dirty="0">
              <a:ea typeface="Calibri" panose="020F0502020204030204" pitchFamily="34" charset="0"/>
              <a:cs typeface="Times New Roman" panose="02020603050405020304" pitchFamily="18" charset="0"/>
            </a:endParaRPr>
          </a:p>
        </p:txBody>
      </p:sp>
      <p:sp>
        <p:nvSpPr>
          <p:cNvPr id="13" name="Rettangolo con angoli arrotondati 12">
            <a:extLst>
              <a:ext uri="{FF2B5EF4-FFF2-40B4-BE49-F238E27FC236}">
                <a16:creationId xmlns:a16="http://schemas.microsoft.com/office/drawing/2014/main" id="{EB06EEC4-789A-2406-90AF-D1275027438E}"/>
              </a:ext>
            </a:extLst>
          </p:cNvPr>
          <p:cNvSpPr/>
          <p:nvPr/>
        </p:nvSpPr>
        <p:spPr>
          <a:xfrm>
            <a:off x="127837" y="4452267"/>
            <a:ext cx="6303483" cy="1617589"/>
          </a:xfrm>
          <a:prstGeom prst="round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kern="0" dirty="0">
                <a:solidFill>
                  <a:srgbClr val="444444"/>
                </a:solidFill>
                <a:ea typeface="Times New Roman" panose="02020603050405020304" pitchFamily="18" charset="0"/>
                <a:cs typeface="Calibri" panose="020F0502020204030204" pitchFamily="34" charset="0"/>
              </a:rPr>
              <a:t>Una grande azienda di computer dichiara che il 60% delle vendite andrà in favore della tutela dell’ambiente. Il compratore per tale ragione preferisce tale prodotto ad altri. Successivamente scopre che il 60% delle vendite andrà a una fondazione di proprietà della stessa azienda che, per sgravarsi dalle tasse, impiega solo il 5% per la sostenibilità</a:t>
            </a:r>
            <a:endParaRPr lang="it-IT" dirty="0"/>
          </a:p>
        </p:txBody>
      </p:sp>
      <p:pic>
        <p:nvPicPr>
          <p:cNvPr id="23" name="Immagine 22">
            <a:extLst>
              <a:ext uri="{FF2B5EF4-FFF2-40B4-BE49-F238E27FC236}">
                <a16:creationId xmlns:a16="http://schemas.microsoft.com/office/drawing/2014/main" id="{9204287B-4B7E-BCA4-EED4-8687F01FBAEE}"/>
              </a:ext>
            </a:extLst>
          </p:cNvPr>
          <p:cNvPicPr>
            <a:picLocks noChangeAspect="1"/>
          </p:cNvPicPr>
          <p:nvPr/>
        </p:nvPicPr>
        <p:blipFill>
          <a:blip r:embed="rId5"/>
          <a:stretch>
            <a:fillRect/>
          </a:stretch>
        </p:blipFill>
        <p:spPr>
          <a:xfrm>
            <a:off x="6523084" y="4447309"/>
            <a:ext cx="2507479" cy="151750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16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Perché conviene il Greenwashing</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21</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5" name="CasellaDiTesto 4">
            <a:extLst>
              <a:ext uri="{FF2B5EF4-FFF2-40B4-BE49-F238E27FC236}">
                <a16:creationId xmlns:a16="http://schemas.microsoft.com/office/drawing/2014/main" id="{093E95C2-23D8-7696-BCFA-FC39DCDDE00C}"/>
              </a:ext>
            </a:extLst>
          </p:cNvPr>
          <p:cNvSpPr txBox="1"/>
          <p:nvPr/>
        </p:nvSpPr>
        <p:spPr>
          <a:xfrm>
            <a:off x="179885" y="1131162"/>
            <a:ext cx="8690400" cy="4462760"/>
          </a:xfrm>
          <a:prstGeom prst="rect">
            <a:avLst/>
          </a:prstGeom>
          <a:noFill/>
        </p:spPr>
        <p:txBody>
          <a:bodyPr wrap="square">
            <a:spAutoFit/>
          </a:bodyPr>
          <a:lstStyle/>
          <a:p>
            <a:pPr algn="just" fontAlgn="base">
              <a:spcBef>
                <a:spcPts val="375"/>
              </a:spcBef>
              <a:spcAft>
                <a:spcPts val="1575"/>
              </a:spcAft>
            </a:pPr>
            <a:r>
              <a:rPr lang="it-IT" sz="1800" b="1" dirty="0">
                <a:solidFill>
                  <a:srgbClr val="00A197"/>
                </a:solidFill>
                <a:ea typeface="Times New Roman" panose="02020603050405020304" pitchFamily="18" charset="0"/>
              </a:rPr>
              <a:t>Il greenwashing si rivela un grande affare, di moda e molto redditizio:</a:t>
            </a:r>
          </a:p>
          <a:p>
            <a:pPr marL="342900" indent="-342900" algn="just" fontAlgn="base">
              <a:spcBef>
                <a:spcPts val="375"/>
              </a:spcBef>
              <a:spcAft>
                <a:spcPts val="600"/>
              </a:spcAft>
              <a:buClr>
                <a:srgbClr val="00A197"/>
              </a:buClr>
              <a:buSzPts val="1000"/>
              <a:buFont typeface="Wingdings" panose="05000000000000000000" pitchFamily="2" charset="2"/>
              <a:buChar char="q"/>
              <a:tabLst>
                <a:tab pos="342900" algn="l"/>
              </a:tabLst>
            </a:pPr>
            <a:r>
              <a:rPr lang="it-IT" sz="1800" kern="150" dirty="0">
                <a:solidFill>
                  <a:srgbClr val="0C0C0C"/>
                </a:solidFill>
                <a:ea typeface="Calibri" panose="020F0502020204030204" pitchFamily="34" charset="0"/>
                <a:cs typeface="Calibri" panose="020F0502020204030204" pitchFamily="34" charset="0"/>
              </a:rPr>
              <a:t>Costa di meno: investire 100K in pubblicità è più economico che cambiare veramente la catena di produzione o i metodi di smaltimento.</a:t>
            </a:r>
            <a:endParaRPr lang="it-IT" sz="1800" kern="150" dirty="0">
              <a:ea typeface="Calibri" panose="020F0502020204030204" pitchFamily="34" charset="0"/>
              <a:cs typeface="Times New Roman" panose="02020603050405020304" pitchFamily="18" charset="0"/>
            </a:endParaRPr>
          </a:p>
          <a:p>
            <a:pPr marL="342900" indent="-342900" algn="just" fontAlgn="base">
              <a:spcBef>
                <a:spcPts val="375"/>
              </a:spcBef>
              <a:spcAft>
                <a:spcPts val="600"/>
              </a:spcAft>
              <a:buClr>
                <a:srgbClr val="00A197"/>
              </a:buClr>
              <a:buSzPts val="1000"/>
              <a:buFont typeface="Wingdings" panose="05000000000000000000" pitchFamily="2" charset="2"/>
              <a:buChar char="q"/>
              <a:tabLst>
                <a:tab pos="342900" algn="l"/>
              </a:tabLst>
            </a:pPr>
            <a:r>
              <a:rPr lang="it-IT" sz="1800" kern="150" dirty="0">
                <a:solidFill>
                  <a:srgbClr val="0C0C0C"/>
                </a:solidFill>
                <a:ea typeface="Calibri" panose="020F0502020204030204" pitchFamily="34" charset="0"/>
                <a:cs typeface="Calibri" panose="020F0502020204030204" pitchFamily="34" charset="0"/>
              </a:rPr>
              <a:t>Il consumatore è molto sensibile alla tematica ambientale. Generalmente, il consumatore medio è inattivo verso l’ambiente: non fa nulla di concreto per migliorare le cose, però se deve scegliere tra un acquisto green e uno non dichiarato tale, sceglierà quasi sempre il primo. Dichiarare una pratica e una coscienza green fa vendere di più.</a:t>
            </a:r>
            <a:endParaRPr lang="it-IT" sz="1800" kern="150" dirty="0">
              <a:ea typeface="Calibri" panose="020F0502020204030204" pitchFamily="34" charset="0"/>
              <a:cs typeface="Times New Roman" panose="02020603050405020304" pitchFamily="18" charset="0"/>
            </a:endParaRPr>
          </a:p>
          <a:p>
            <a:pPr marL="342900" indent="-342900" algn="just" fontAlgn="base">
              <a:spcBef>
                <a:spcPts val="375"/>
              </a:spcBef>
              <a:spcAft>
                <a:spcPts val="600"/>
              </a:spcAft>
              <a:buClr>
                <a:srgbClr val="00A197"/>
              </a:buClr>
              <a:buSzPts val="1000"/>
              <a:buFont typeface="Wingdings" panose="05000000000000000000" pitchFamily="2" charset="2"/>
              <a:buChar char="q"/>
              <a:tabLst>
                <a:tab pos="342900" algn="l"/>
              </a:tabLst>
            </a:pPr>
            <a:r>
              <a:rPr lang="it-IT" sz="1800" kern="150" dirty="0">
                <a:solidFill>
                  <a:srgbClr val="0C0C0C"/>
                </a:solidFill>
                <a:ea typeface="Calibri" panose="020F0502020204030204" pitchFamily="34" charset="0"/>
                <a:cs typeface="Calibri" panose="020F0502020204030204" pitchFamily="34" charset="0"/>
              </a:rPr>
              <a:t>In assenza di innovazione nel prodotto che si vende o nella comunicazione, è facile distinguersi dalla concorrenza battendo sull’ecosostenibilità come elemento distintivo: non va spiegata al pubblico e nessuno indagherà veramente.</a:t>
            </a:r>
            <a:endParaRPr lang="it-IT" sz="1800" kern="150" dirty="0">
              <a:ea typeface="Calibri" panose="020F0502020204030204" pitchFamily="34" charset="0"/>
              <a:cs typeface="Times New Roman" panose="02020603050405020304" pitchFamily="18" charset="0"/>
            </a:endParaRPr>
          </a:p>
          <a:p>
            <a:pPr marL="342900" indent="-342900" algn="just" fontAlgn="base">
              <a:spcBef>
                <a:spcPts val="375"/>
              </a:spcBef>
              <a:spcAft>
                <a:spcPts val="600"/>
              </a:spcAft>
              <a:buClr>
                <a:srgbClr val="00A197"/>
              </a:buClr>
              <a:buSzPts val="1000"/>
              <a:buFont typeface="Wingdings" panose="05000000000000000000" pitchFamily="2" charset="2"/>
              <a:buChar char="q"/>
              <a:tabLst>
                <a:tab pos="342900" algn="l"/>
              </a:tabLst>
            </a:pPr>
            <a:r>
              <a:rPr lang="it-IT" sz="1800" kern="150" dirty="0">
                <a:solidFill>
                  <a:srgbClr val="0C0C0C"/>
                </a:solidFill>
                <a:ea typeface="Calibri" panose="020F0502020204030204" pitchFamily="34" charset="0"/>
                <a:cs typeface="Calibri" panose="020F0502020204030204" pitchFamily="34" charset="0"/>
              </a:rPr>
              <a:t>Se si viene scoperti si è sempre in grado di giustificarsi: “poco è meglio di niente”.</a:t>
            </a:r>
            <a:endParaRPr lang="it-IT" sz="1800" kern="150" dirty="0">
              <a:ea typeface="Calibri" panose="020F0502020204030204" pitchFamily="34" charset="0"/>
              <a:cs typeface="Times New Roman" panose="02020603050405020304" pitchFamily="18" charset="0"/>
            </a:endParaRPr>
          </a:p>
          <a:p>
            <a:pPr marL="342900" indent="-342900" algn="just" fontAlgn="base">
              <a:spcBef>
                <a:spcPts val="375"/>
              </a:spcBef>
              <a:spcAft>
                <a:spcPts val="600"/>
              </a:spcAft>
              <a:buClr>
                <a:srgbClr val="00A197"/>
              </a:buClr>
              <a:buSzPts val="1000"/>
              <a:buFont typeface="Wingdings" panose="05000000000000000000" pitchFamily="2" charset="2"/>
              <a:buChar char="q"/>
              <a:tabLst>
                <a:tab pos="342900" algn="l"/>
              </a:tabLst>
            </a:pPr>
            <a:r>
              <a:rPr lang="it-IT" sz="1800" kern="150" dirty="0">
                <a:solidFill>
                  <a:srgbClr val="0C0C0C"/>
                </a:solidFill>
                <a:ea typeface="Calibri" panose="020F0502020204030204" pitchFamily="34" charset="0"/>
                <a:cs typeface="Calibri" panose="020F0502020204030204" pitchFamily="34" charset="0"/>
              </a:rPr>
              <a:t>Se nessuno davvero indaga l’azienda ha accesso a ulteriori finanziamenti e occasioni di mercato.</a:t>
            </a:r>
            <a:endParaRPr lang="it-IT" sz="1800" kern="1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7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Come si riconosce il Greenwashing</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22</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3" name="CasellaDiTesto 2">
            <a:extLst>
              <a:ext uri="{FF2B5EF4-FFF2-40B4-BE49-F238E27FC236}">
                <a16:creationId xmlns:a16="http://schemas.microsoft.com/office/drawing/2014/main" id="{C67730B2-D613-0C12-6F89-A0F557DE313B}"/>
              </a:ext>
            </a:extLst>
          </p:cNvPr>
          <p:cNvSpPr txBox="1"/>
          <p:nvPr/>
        </p:nvSpPr>
        <p:spPr>
          <a:xfrm>
            <a:off x="175114" y="1044764"/>
            <a:ext cx="8968885" cy="5124480"/>
          </a:xfrm>
          <a:prstGeom prst="rect">
            <a:avLst/>
          </a:prstGeom>
          <a:noFill/>
        </p:spPr>
        <p:txBody>
          <a:bodyPr wrap="square">
            <a:spAutoFit/>
          </a:bodyPr>
          <a:lstStyle/>
          <a:p>
            <a:pPr algn="just" fontAlgn="base">
              <a:spcBef>
                <a:spcPts val="375"/>
              </a:spcBef>
              <a:spcAft>
                <a:spcPts val="1575"/>
              </a:spcAft>
            </a:pPr>
            <a:r>
              <a:rPr lang="it-IT" sz="1800" dirty="0">
                <a:solidFill>
                  <a:srgbClr val="0C0C0C"/>
                </a:solidFill>
                <a:ea typeface="Times New Roman" panose="02020603050405020304" pitchFamily="18" charset="0"/>
              </a:rPr>
              <a:t>C’è un vero elenco di segni distintivi per riconoscere i casi di greenwashing. Il segreto delle truffe sta proprio nell’essere sempre un passo avanti a chi ne è abituato. Però spesso </a:t>
            </a:r>
            <a:r>
              <a:rPr lang="it-IT" sz="1800" b="1" dirty="0">
                <a:solidFill>
                  <a:srgbClr val="00A197"/>
                </a:solidFill>
                <a:ea typeface="Times New Roman" panose="02020603050405020304" pitchFamily="18" charset="0"/>
              </a:rPr>
              <a:t>l’avidità porta a lavori mal fatti e facilmente riconoscibili</a:t>
            </a:r>
            <a:r>
              <a:rPr lang="it-IT" sz="1800" dirty="0">
                <a:solidFill>
                  <a:srgbClr val="00A197"/>
                </a:solidFill>
                <a:ea typeface="Times New Roman" panose="02020603050405020304" pitchFamily="18" charset="0"/>
              </a:rPr>
              <a:t>:</a:t>
            </a:r>
          </a:p>
          <a:p>
            <a:pPr algn="just" fontAlgn="base">
              <a:spcBef>
                <a:spcPts val="375"/>
              </a:spcBef>
              <a:spcAft>
                <a:spcPts val="1575"/>
              </a:spcAft>
            </a:pPr>
            <a:r>
              <a:rPr lang="it-IT" sz="1800" kern="150" dirty="0">
                <a:solidFill>
                  <a:srgbClr val="0C0C0C"/>
                </a:solidFill>
                <a:ea typeface="Calibri" panose="020F0502020204030204" pitchFamily="34" charset="0"/>
                <a:cs typeface="Calibri" panose="020F0502020204030204" pitchFamily="34" charset="0"/>
              </a:rPr>
              <a:t>Nella pubblicità, nel sito o direttamente sul prodotto si fa riferimento a slogan “green”, ma poi si trovano difficilmente le informazioni sulle reali pratiche di ecosostenibilità.</a:t>
            </a:r>
            <a:endParaRPr lang="it-IT" sz="1800" kern="150" dirty="0">
              <a:ea typeface="Calibri" panose="020F0502020204030204" pitchFamily="34" charset="0"/>
              <a:cs typeface="Times New Roman" panose="02020603050405020304" pitchFamily="18" charset="0"/>
            </a:endParaRPr>
          </a:p>
          <a:p>
            <a:pPr marL="285750" indent="-285750" algn="just" fontAlgn="base">
              <a:spcBef>
                <a:spcPts val="375"/>
              </a:spcBef>
              <a:spcAft>
                <a:spcPts val="600"/>
              </a:spcAft>
              <a:buClr>
                <a:srgbClr val="00A197"/>
              </a:buClr>
              <a:buSzPts val="1000"/>
              <a:buFont typeface="Wingdings" panose="05000000000000000000" pitchFamily="2" charset="2"/>
              <a:buChar char="Ø"/>
              <a:tabLst>
                <a:tab pos="342900" algn="l"/>
              </a:tabLst>
            </a:pPr>
            <a:r>
              <a:rPr lang="it-IT" sz="1800" kern="150" dirty="0">
                <a:solidFill>
                  <a:srgbClr val="0C0C0C"/>
                </a:solidFill>
                <a:ea typeface="Calibri" panose="020F0502020204030204" pitchFamily="34" charset="0"/>
                <a:cs typeface="Calibri" panose="020F0502020204030204" pitchFamily="34" charset="0"/>
              </a:rPr>
              <a:t>Il prodotto è affiliato o è una marca acquistata da multinazionali provatamente senza scrupoli.</a:t>
            </a:r>
            <a:endParaRPr lang="it-IT" sz="1800" kern="150" dirty="0">
              <a:ea typeface="Calibri" panose="020F0502020204030204" pitchFamily="34" charset="0"/>
              <a:cs typeface="Times New Roman" panose="02020603050405020304" pitchFamily="18" charset="0"/>
            </a:endParaRPr>
          </a:p>
          <a:p>
            <a:pPr marL="285750" indent="-285750" algn="just" fontAlgn="base">
              <a:spcBef>
                <a:spcPts val="375"/>
              </a:spcBef>
              <a:spcAft>
                <a:spcPts val="600"/>
              </a:spcAft>
              <a:buClr>
                <a:srgbClr val="00A197"/>
              </a:buClr>
              <a:buSzPts val="1000"/>
              <a:buFont typeface="Wingdings" panose="05000000000000000000" pitchFamily="2" charset="2"/>
              <a:buChar char="Ø"/>
              <a:tabLst>
                <a:tab pos="342900" algn="l"/>
              </a:tabLst>
            </a:pPr>
            <a:r>
              <a:rPr lang="it-IT" sz="1800" kern="150" dirty="0">
                <a:solidFill>
                  <a:srgbClr val="0C0C0C"/>
                </a:solidFill>
                <a:ea typeface="Calibri" panose="020F0502020204030204" pitchFamily="34" charset="0"/>
                <a:cs typeface="Calibri" panose="020F0502020204030204" pitchFamily="34" charset="0"/>
              </a:rPr>
              <a:t>Il prodotto è seguito da “ECO-BIO” in bella vista ma non si trovano le certificazioni chiare.</a:t>
            </a:r>
            <a:endParaRPr lang="it-IT" sz="1800" kern="150" dirty="0">
              <a:ea typeface="Calibri" panose="020F0502020204030204" pitchFamily="34" charset="0"/>
              <a:cs typeface="Times New Roman" panose="02020603050405020304" pitchFamily="18" charset="0"/>
            </a:endParaRPr>
          </a:p>
          <a:p>
            <a:pPr marL="285750" indent="-285750" algn="just" fontAlgn="base">
              <a:spcBef>
                <a:spcPts val="375"/>
              </a:spcBef>
              <a:spcAft>
                <a:spcPts val="600"/>
              </a:spcAft>
              <a:buClr>
                <a:srgbClr val="00A197"/>
              </a:buClr>
              <a:buSzPts val="1000"/>
              <a:buFont typeface="Wingdings" panose="05000000000000000000" pitchFamily="2" charset="2"/>
              <a:buChar char="Ø"/>
              <a:tabLst>
                <a:tab pos="342900" algn="l"/>
              </a:tabLst>
            </a:pPr>
            <a:r>
              <a:rPr lang="it-IT" sz="1800" kern="150" dirty="0">
                <a:solidFill>
                  <a:srgbClr val="0C0C0C"/>
                </a:solidFill>
                <a:ea typeface="Calibri" panose="020F0502020204030204" pitchFamily="34" charset="0"/>
                <a:cs typeface="Calibri" panose="020F0502020204030204" pitchFamily="34" charset="0"/>
              </a:rPr>
              <a:t>La comunicazione è interamente incentrata sul green (, “eco” e “</a:t>
            </a:r>
            <a:r>
              <a:rPr lang="it-IT" sz="1800" kern="150" dirty="0" err="1">
                <a:solidFill>
                  <a:srgbClr val="0C0C0C"/>
                </a:solidFill>
                <a:ea typeface="Calibri" panose="020F0502020204030204" pitchFamily="34" charset="0"/>
                <a:cs typeface="Calibri" panose="020F0502020204030204" pitchFamily="34" charset="0"/>
              </a:rPr>
              <a:t>bio</a:t>
            </a:r>
            <a:r>
              <a:rPr lang="it-IT" sz="1800" kern="150" dirty="0">
                <a:solidFill>
                  <a:srgbClr val="0C0C0C"/>
                </a:solidFill>
                <a:ea typeface="Calibri" panose="020F0502020204030204" pitchFamily="34" charset="0"/>
                <a:cs typeface="Calibri" panose="020F0502020204030204" pitchFamily="34" charset="0"/>
              </a:rPr>
              <a:t>” inseriti nel nome…).</a:t>
            </a:r>
            <a:endParaRPr lang="it-IT" sz="1800" kern="150" dirty="0">
              <a:ea typeface="Calibri" panose="020F0502020204030204" pitchFamily="34" charset="0"/>
              <a:cs typeface="Times New Roman" panose="02020603050405020304" pitchFamily="18" charset="0"/>
            </a:endParaRPr>
          </a:p>
          <a:p>
            <a:pPr marL="285750" indent="-285750" algn="just" fontAlgn="base">
              <a:spcBef>
                <a:spcPts val="375"/>
              </a:spcBef>
              <a:spcAft>
                <a:spcPts val="600"/>
              </a:spcAft>
              <a:buClr>
                <a:srgbClr val="00A197"/>
              </a:buClr>
              <a:buSzPts val="1000"/>
              <a:buFont typeface="Wingdings" panose="05000000000000000000" pitchFamily="2" charset="2"/>
              <a:buChar char="Ø"/>
              <a:tabLst>
                <a:tab pos="342900" algn="l"/>
              </a:tabLst>
            </a:pPr>
            <a:r>
              <a:rPr lang="it-IT" sz="1800" kern="150" dirty="0">
                <a:solidFill>
                  <a:srgbClr val="0C0C0C"/>
                </a:solidFill>
                <a:ea typeface="Calibri" panose="020F0502020204030204" pitchFamily="34" charset="0"/>
                <a:cs typeface="Calibri" panose="020F0502020204030204" pitchFamily="34" charset="0"/>
              </a:rPr>
              <a:t>Promette troppo.</a:t>
            </a:r>
            <a:endParaRPr lang="it-IT" sz="1800" kern="150" dirty="0">
              <a:ea typeface="Calibri" panose="020F0502020204030204" pitchFamily="34" charset="0"/>
              <a:cs typeface="Times New Roman" panose="02020603050405020304" pitchFamily="18" charset="0"/>
            </a:endParaRPr>
          </a:p>
          <a:p>
            <a:pPr marL="285750" indent="-285750" algn="just" fontAlgn="base">
              <a:spcBef>
                <a:spcPts val="375"/>
              </a:spcBef>
              <a:spcAft>
                <a:spcPts val="600"/>
              </a:spcAft>
              <a:buClr>
                <a:srgbClr val="00A197"/>
              </a:buClr>
              <a:buSzPts val="1000"/>
              <a:buFont typeface="Wingdings" panose="05000000000000000000" pitchFamily="2" charset="2"/>
              <a:buChar char="Ø"/>
              <a:tabLst>
                <a:tab pos="342900" algn="l"/>
              </a:tabLst>
            </a:pPr>
            <a:r>
              <a:rPr lang="it-IT" sz="1800" kern="150" dirty="0">
                <a:solidFill>
                  <a:srgbClr val="0C0C0C"/>
                </a:solidFill>
                <a:ea typeface="Calibri" panose="020F0502020204030204" pitchFamily="34" charset="0"/>
                <a:cs typeface="Calibri" panose="020F0502020204030204" pitchFamily="34" charset="0"/>
              </a:rPr>
              <a:t>Spesso (ma non sempre) il fatto che l’azienda non si appoggi a realtà esterne ma tenga al suo interno tutte le pratiche green è un pessimo segno.</a:t>
            </a:r>
            <a:endParaRPr lang="it-IT" sz="1800" kern="150" dirty="0">
              <a:ea typeface="Calibri" panose="020F0502020204030204" pitchFamily="34" charset="0"/>
              <a:cs typeface="Times New Roman" panose="02020603050405020304" pitchFamily="18" charset="0"/>
            </a:endParaRPr>
          </a:p>
          <a:p>
            <a:pPr marL="285750" indent="-285750" algn="just" fontAlgn="base">
              <a:spcBef>
                <a:spcPts val="375"/>
              </a:spcBef>
              <a:spcAft>
                <a:spcPts val="600"/>
              </a:spcAft>
              <a:buClr>
                <a:srgbClr val="00A197"/>
              </a:buClr>
              <a:buSzPts val="1000"/>
              <a:buFont typeface="Wingdings" panose="05000000000000000000" pitchFamily="2" charset="2"/>
              <a:buChar char="Ø"/>
              <a:tabLst>
                <a:tab pos="342900" algn="l"/>
              </a:tabLst>
            </a:pPr>
            <a:r>
              <a:rPr lang="it-IT" sz="1800" kern="150" dirty="0">
                <a:solidFill>
                  <a:srgbClr val="0C0C0C"/>
                </a:solidFill>
                <a:ea typeface="Calibri" panose="020F0502020204030204" pitchFamily="34" charset="0"/>
                <a:cs typeface="Calibri" panose="020F0502020204030204" pitchFamily="34" charset="0"/>
              </a:rPr>
              <a:t>Testimonial pubblicitari troppo importanti pagati per parlare dell’</a:t>
            </a:r>
            <a:r>
              <a:rPr lang="it-IT" sz="1800" kern="150" dirty="0" err="1">
                <a:solidFill>
                  <a:srgbClr val="0C0C0C"/>
                </a:solidFill>
                <a:ea typeface="Calibri" panose="020F0502020204030204" pitchFamily="34" charset="0"/>
                <a:cs typeface="Calibri" panose="020F0502020204030204" pitchFamily="34" charset="0"/>
              </a:rPr>
              <a:t>ecosostenibiltà</a:t>
            </a:r>
            <a:r>
              <a:rPr lang="it-IT" sz="1800" kern="150" dirty="0">
                <a:solidFill>
                  <a:srgbClr val="0C0C0C"/>
                </a:solidFill>
                <a:ea typeface="Calibri" panose="020F0502020204030204" pitchFamily="34" charset="0"/>
                <a:cs typeface="Calibri" panose="020F0502020204030204" pitchFamily="34" charset="0"/>
              </a:rPr>
              <a:t> del prodotto.</a:t>
            </a:r>
            <a:endParaRPr lang="it-IT" sz="1800" kern="1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42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Rischi di Greenwashing 					</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fld id="{7B2E670D-578B-E644-9723-C34827E5A3B6}" type="slidenum">
              <a:rPr lang="it-IT" sz="1200" smtClean="0">
                <a:solidFill>
                  <a:srgbClr val="00A197"/>
                </a:solidFill>
                <a:latin typeface="Calibri" panose="020F0502020204030204" pitchFamily="34" charset="0"/>
                <a:cs typeface="Calibri" panose="020F0502020204030204" pitchFamily="34" charset="0"/>
              </a:rPr>
              <a:t>23</a:t>
            </a:fld>
            <a:endParaRPr lang="it-IT" sz="1200" dirty="0">
              <a:solidFill>
                <a:srgbClr val="00A197"/>
              </a:solidFill>
              <a:latin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5" name="Titolo 1">
            <a:extLst>
              <a:ext uri="{FF2B5EF4-FFF2-40B4-BE49-F238E27FC236}">
                <a16:creationId xmlns:a16="http://schemas.microsoft.com/office/drawing/2014/main" id="{D9C65CF6-1093-F2E3-90C5-E19150A8156D}"/>
              </a:ext>
            </a:extLst>
          </p:cNvPr>
          <p:cNvSpPr>
            <a:spLocks noGrp="1"/>
          </p:cNvSpPr>
          <p:nvPr>
            <p:ph type="title"/>
          </p:nvPr>
        </p:nvSpPr>
        <p:spPr>
          <a:xfrm>
            <a:off x="234000" y="887419"/>
            <a:ext cx="7886700" cy="900168"/>
          </a:xfrm>
        </p:spPr>
        <p:txBody>
          <a:bodyPr>
            <a:normAutofit/>
          </a:bodyPr>
          <a:lstStyle/>
          <a:p>
            <a:r>
              <a:rPr lang="it-IT" sz="1800" b="1" kern="0" dirty="0">
                <a:solidFill>
                  <a:srgbClr val="00A197"/>
                </a:solidFill>
                <a:latin typeface="Calibri" panose="020F0502020204030204" pitchFamily="34" charset="0"/>
                <a:ea typeface="Times New Roman" panose="02020603050405020304" pitchFamily="18" charset="0"/>
                <a:cs typeface="Calibri" panose="020F0502020204030204" pitchFamily="34" charset="0"/>
              </a:rPr>
              <a:t>Nel 2022 sono stati chiamanti in causa Governi, ONG e Aziende</a:t>
            </a:r>
            <a:endParaRPr lang="it-IT" sz="1500" b="1" dirty="0">
              <a:latin typeface="+mn-lt"/>
            </a:endParaRPr>
          </a:p>
        </p:txBody>
      </p:sp>
      <p:sp>
        <p:nvSpPr>
          <p:cNvPr id="6" name="CasellaDiTesto 5">
            <a:extLst>
              <a:ext uri="{FF2B5EF4-FFF2-40B4-BE49-F238E27FC236}">
                <a16:creationId xmlns:a16="http://schemas.microsoft.com/office/drawing/2014/main" id="{2C17B19C-0C3F-1FB8-F7E6-EC912B1321D4}"/>
              </a:ext>
            </a:extLst>
          </p:cNvPr>
          <p:cNvSpPr txBox="1"/>
          <p:nvPr/>
        </p:nvSpPr>
        <p:spPr>
          <a:xfrm>
            <a:off x="239270" y="1654891"/>
            <a:ext cx="8439540" cy="4431983"/>
          </a:xfrm>
          <a:prstGeom prst="rect">
            <a:avLst/>
          </a:prstGeom>
          <a:noFill/>
        </p:spPr>
        <p:txBody>
          <a:bodyPr wrap="square">
            <a:spAutoFit/>
          </a:bodyPr>
          <a:lstStyle/>
          <a:p>
            <a:pPr marL="285750" indent="-285750" algn="just">
              <a:spcAft>
                <a:spcPts val="600"/>
              </a:spcAft>
              <a:buClr>
                <a:srgbClr val="00A197"/>
              </a:buClr>
              <a:buFont typeface="Wingdings" panose="05000000000000000000" pitchFamily="2" charset="2"/>
              <a:buChar char="v"/>
            </a:pPr>
            <a:r>
              <a:rPr lang="it-IT" b="1" kern="0" dirty="0">
                <a:solidFill>
                  <a:srgbClr val="00A197"/>
                </a:solidFill>
                <a:latin typeface="+mj-lt"/>
                <a:ea typeface="Calibri" panose="020F0502020204030204" pitchFamily="34" charset="0"/>
                <a:cs typeface="Calibri" panose="020F0502020204030204" pitchFamily="34" charset="0"/>
              </a:rPr>
              <a:t>Importanti brand </a:t>
            </a:r>
            <a:r>
              <a:rPr lang="it-IT" kern="0" dirty="0">
                <a:solidFill>
                  <a:srgbClr val="0C0C0C"/>
                </a:solidFill>
                <a:latin typeface="+mj-lt"/>
                <a:ea typeface="Calibri" panose="020F0502020204030204" pitchFamily="34" charset="0"/>
                <a:cs typeface="Calibri" panose="020F0502020204030204" pitchFamily="34" charset="0"/>
              </a:rPr>
              <a:t>sono stati coinvolti in operazioni di greenwashing nel 2022, ovvero per aver fatto affermazioni di dubbia sostenibilità, cosa che ha creato loro problemi legali. Ciò ha portato a un fenomeno noto come silenzio verde, in quanto alcune aziende minimizzano le proprie credenziali ecologiche per paura di essere prese di mira. </a:t>
            </a:r>
          </a:p>
          <a:p>
            <a:pPr marL="285750" indent="-285750" algn="just">
              <a:spcAft>
                <a:spcPts val="600"/>
              </a:spcAft>
              <a:buFont typeface="Wingdings" panose="05000000000000000000" pitchFamily="2" charset="2"/>
              <a:buChar char="v"/>
            </a:pPr>
            <a:endParaRPr lang="it-IT" kern="150" dirty="0">
              <a:latin typeface="+mj-lt"/>
              <a:ea typeface="Calibri" panose="020F0502020204030204" pitchFamily="34" charset="0"/>
              <a:cs typeface="Times New Roman" panose="02020603050405020304" pitchFamily="18" charset="0"/>
            </a:endParaRPr>
          </a:p>
          <a:p>
            <a:pPr marL="285750" indent="-285750" algn="just">
              <a:spcAft>
                <a:spcPts val="600"/>
              </a:spcAft>
              <a:buClr>
                <a:srgbClr val="00A197"/>
              </a:buClr>
              <a:buFont typeface="Wingdings" panose="05000000000000000000" pitchFamily="2" charset="2"/>
              <a:buChar char="v"/>
            </a:pPr>
            <a:r>
              <a:rPr lang="it-IT" kern="0" dirty="0">
                <a:solidFill>
                  <a:srgbClr val="0C0C0C"/>
                </a:solidFill>
                <a:latin typeface="+mj-lt"/>
                <a:ea typeface="Calibri" panose="020F0502020204030204" pitchFamily="34" charset="0"/>
                <a:cs typeface="Calibri" panose="020F0502020204030204" pitchFamily="34" charset="0"/>
              </a:rPr>
              <a:t>Con l’intensificarsi dei controlli, anche i gruppi ambientalisti sono stati chiamati in causa per il greenwashing. </a:t>
            </a:r>
          </a:p>
          <a:p>
            <a:pPr marL="285750" indent="-285750" algn="just">
              <a:spcAft>
                <a:spcPts val="600"/>
              </a:spcAft>
              <a:buFont typeface="Wingdings" panose="05000000000000000000" pitchFamily="2" charset="2"/>
              <a:buChar char="v"/>
            </a:pPr>
            <a:endParaRPr lang="it-IT" kern="150" dirty="0">
              <a:latin typeface="+mj-lt"/>
              <a:ea typeface="Calibri" panose="020F0502020204030204" pitchFamily="34" charset="0"/>
              <a:cs typeface="Times New Roman" panose="02020603050405020304" pitchFamily="18" charset="0"/>
            </a:endParaRPr>
          </a:p>
          <a:p>
            <a:pPr marL="285750" indent="-285750" algn="just">
              <a:spcAft>
                <a:spcPts val="600"/>
              </a:spcAft>
              <a:buClr>
                <a:srgbClr val="00A197"/>
              </a:buClr>
              <a:buFont typeface="Wingdings" panose="05000000000000000000" pitchFamily="2" charset="2"/>
              <a:buChar char="v"/>
            </a:pPr>
            <a:r>
              <a:rPr lang="it-IT" kern="0" dirty="0">
                <a:solidFill>
                  <a:srgbClr val="0C0C0C"/>
                </a:solidFill>
                <a:latin typeface="+mj-lt"/>
                <a:ea typeface="Calibri" panose="020F0502020204030204" pitchFamily="34" charset="0"/>
                <a:cs typeface="Calibri" panose="020F0502020204030204" pitchFamily="34" charset="0"/>
              </a:rPr>
              <a:t>Nel 2020, </a:t>
            </a:r>
            <a:r>
              <a:rPr lang="it-IT" b="1" kern="0" dirty="0">
                <a:solidFill>
                  <a:srgbClr val="00A197"/>
                </a:solidFill>
                <a:latin typeface="+mj-lt"/>
                <a:ea typeface="Calibri" panose="020F0502020204030204" pitchFamily="34" charset="0"/>
                <a:cs typeface="Calibri" panose="020F0502020204030204" pitchFamily="34" charset="0"/>
              </a:rPr>
              <a:t>Eco-Business</a:t>
            </a:r>
            <a:r>
              <a:rPr lang="it-IT" kern="0" dirty="0">
                <a:solidFill>
                  <a:srgbClr val="0C0C0C"/>
                </a:solidFill>
                <a:latin typeface="+mj-lt"/>
                <a:ea typeface="Calibri" panose="020F0502020204030204" pitchFamily="34" charset="0"/>
                <a:cs typeface="Calibri" panose="020F0502020204030204" pitchFamily="34" charset="0"/>
              </a:rPr>
              <a:t> ha registrato otto casi di marchi chiamati in causa per greenwashing. Nel 2021 sono stati 11. Quest’anno ne abbiamo individuati 18 e, senza dubbio, ci sono molti altri esempi di iperbole verde che sono passati inosservati.</a:t>
            </a:r>
          </a:p>
          <a:p>
            <a:pPr marL="285750" indent="-285750" algn="just">
              <a:spcAft>
                <a:spcPts val="600"/>
              </a:spcAft>
              <a:buClr>
                <a:srgbClr val="00A197"/>
              </a:buClr>
              <a:buFont typeface="Wingdings" panose="05000000000000000000" pitchFamily="2" charset="2"/>
              <a:buChar char="v"/>
            </a:pPr>
            <a:endParaRPr lang="it-IT" kern="0" dirty="0">
              <a:solidFill>
                <a:srgbClr val="0C0C0C"/>
              </a:solidFill>
              <a:latin typeface="+mj-lt"/>
              <a:ea typeface="Calibri" panose="020F0502020204030204" pitchFamily="34" charset="0"/>
              <a:cs typeface="Calibri" panose="020F0502020204030204" pitchFamily="34" charset="0"/>
            </a:endParaRPr>
          </a:p>
          <a:p>
            <a:pPr marL="285750" indent="-285750" algn="just">
              <a:spcAft>
                <a:spcPts val="600"/>
              </a:spcAft>
              <a:buClr>
                <a:srgbClr val="00A197"/>
              </a:buClr>
              <a:buFont typeface="Wingdings" panose="05000000000000000000" pitchFamily="2" charset="2"/>
              <a:buChar char="v"/>
            </a:pPr>
            <a:r>
              <a:rPr lang="it-IT" b="1" kern="0" dirty="0">
                <a:solidFill>
                  <a:srgbClr val="0C0C0C"/>
                </a:solidFill>
                <a:latin typeface="+mj-lt"/>
                <a:ea typeface="Calibri" panose="020F0502020204030204" pitchFamily="34" charset="0"/>
                <a:cs typeface="Calibri" panose="020F0502020204030204" pitchFamily="34" charset="0"/>
              </a:rPr>
              <a:t>Video Gabbanelli</a:t>
            </a:r>
            <a:endParaRPr lang="it-IT" b="1" kern="15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87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Rischi di Greenwashing 					</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fld id="{7B2E670D-578B-E644-9723-C34827E5A3B6}" type="slidenum">
              <a:rPr lang="it-IT" sz="1200" smtClean="0">
                <a:solidFill>
                  <a:srgbClr val="00A197"/>
                </a:solidFill>
                <a:latin typeface="Calibri" panose="020F0502020204030204" pitchFamily="34" charset="0"/>
                <a:cs typeface="Calibri" panose="020F0502020204030204" pitchFamily="34" charset="0"/>
              </a:rPr>
              <a:t>24</a:t>
            </a:fld>
            <a:endParaRPr lang="it-IT" sz="1200" dirty="0">
              <a:solidFill>
                <a:srgbClr val="00A197"/>
              </a:solidFill>
              <a:latin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5" name="Titolo 1">
            <a:extLst>
              <a:ext uri="{FF2B5EF4-FFF2-40B4-BE49-F238E27FC236}">
                <a16:creationId xmlns:a16="http://schemas.microsoft.com/office/drawing/2014/main" id="{D9C65CF6-1093-F2E3-90C5-E19150A8156D}"/>
              </a:ext>
            </a:extLst>
          </p:cNvPr>
          <p:cNvSpPr>
            <a:spLocks noGrp="1"/>
          </p:cNvSpPr>
          <p:nvPr>
            <p:ph type="title"/>
          </p:nvPr>
        </p:nvSpPr>
        <p:spPr>
          <a:xfrm>
            <a:off x="234000" y="887419"/>
            <a:ext cx="7886700" cy="900168"/>
          </a:xfrm>
        </p:spPr>
        <p:txBody>
          <a:bodyPr>
            <a:normAutofit/>
          </a:bodyPr>
          <a:lstStyle/>
          <a:p>
            <a:r>
              <a:rPr lang="it-IT" sz="1800" b="1" kern="0" dirty="0">
                <a:solidFill>
                  <a:srgbClr val="00A197"/>
                </a:solidFill>
                <a:latin typeface="Calibri" panose="020F0502020204030204" pitchFamily="34" charset="0"/>
                <a:ea typeface="Times New Roman" panose="02020603050405020304" pitchFamily="18" charset="0"/>
                <a:cs typeface="Calibri" panose="020F0502020204030204" pitchFamily="34" charset="0"/>
              </a:rPr>
              <a:t>Nel 2022 sono stati chiamanti in causa Governi, ONG e Aziende</a:t>
            </a:r>
            <a:endParaRPr lang="it-IT" sz="1500" b="1" dirty="0">
              <a:latin typeface="+mn-lt"/>
            </a:endParaRPr>
          </a:p>
        </p:txBody>
      </p:sp>
      <p:sp>
        <p:nvSpPr>
          <p:cNvPr id="6" name="CasellaDiTesto 5">
            <a:extLst>
              <a:ext uri="{FF2B5EF4-FFF2-40B4-BE49-F238E27FC236}">
                <a16:creationId xmlns:a16="http://schemas.microsoft.com/office/drawing/2014/main" id="{2C17B19C-0C3F-1FB8-F7E6-EC912B1321D4}"/>
              </a:ext>
            </a:extLst>
          </p:cNvPr>
          <p:cNvSpPr txBox="1"/>
          <p:nvPr/>
        </p:nvSpPr>
        <p:spPr>
          <a:xfrm>
            <a:off x="239270" y="1654891"/>
            <a:ext cx="8439540" cy="4431983"/>
          </a:xfrm>
          <a:prstGeom prst="rect">
            <a:avLst/>
          </a:prstGeom>
          <a:noFill/>
        </p:spPr>
        <p:txBody>
          <a:bodyPr wrap="square">
            <a:spAutoFit/>
          </a:bodyPr>
          <a:lstStyle/>
          <a:p>
            <a:pPr marL="285750" indent="-285750" algn="just">
              <a:spcAft>
                <a:spcPts val="600"/>
              </a:spcAft>
              <a:buClr>
                <a:srgbClr val="00A197"/>
              </a:buClr>
              <a:buFont typeface="Wingdings" panose="05000000000000000000" pitchFamily="2" charset="2"/>
              <a:buChar char="v"/>
            </a:pPr>
            <a:r>
              <a:rPr lang="it-IT" b="1" kern="0" dirty="0">
                <a:solidFill>
                  <a:srgbClr val="00A197"/>
                </a:solidFill>
                <a:latin typeface="+mj-lt"/>
                <a:ea typeface="Calibri" panose="020F0502020204030204" pitchFamily="34" charset="0"/>
                <a:cs typeface="Calibri" panose="020F0502020204030204" pitchFamily="34" charset="0"/>
              </a:rPr>
              <a:t>Importanti brand </a:t>
            </a:r>
            <a:r>
              <a:rPr lang="it-IT" kern="0" dirty="0">
                <a:solidFill>
                  <a:srgbClr val="0C0C0C"/>
                </a:solidFill>
                <a:latin typeface="+mj-lt"/>
                <a:ea typeface="Calibri" panose="020F0502020204030204" pitchFamily="34" charset="0"/>
                <a:cs typeface="Calibri" panose="020F0502020204030204" pitchFamily="34" charset="0"/>
              </a:rPr>
              <a:t>sono stati coinvolti in operazioni di greenwashing nel 2022, ovvero per aver fatto affermazioni di dubbia sostenibilità, cosa che ha creato loro problemi legali. Ciò ha portato a un fenomeno noto come silenzio verde, in quanto alcune aziende minimizzano le proprie credenziali ecologiche per paura di essere prese di mira. </a:t>
            </a:r>
          </a:p>
          <a:p>
            <a:pPr marL="285750" indent="-285750" algn="just">
              <a:spcAft>
                <a:spcPts val="600"/>
              </a:spcAft>
              <a:buFont typeface="Wingdings" panose="05000000000000000000" pitchFamily="2" charset="2"/>
              <a:buChar char="v"/>
            </a:pPr>
            <a:endParaRPr lang="it-IT" kern="150" dirty="0">
              <a:latin typeface="+mj-lt"/>
              <a:ea typeface="Calibri" panose="020F0502020204030204" pitchFamily="34" charset="0"/>
              <a:cs typeface="Times New Roman" panose="02020603050405020304" pitchFamily="18" charset="0"/>
            </a:endParaRPr>
          </a:p>
          <a:p>
            <a:pPr marL="285750" indent="-285750" algn="just">
              <a:spcAft>
                <a:spcPts val="600"/>
              </a:spcAft>
              <a:buClr>
                <a:srgbClr val="00A197"/>
              </a:buClr>
              <a:buFont typeface="Wingdings" panose="05000000000000000000" pitchFamily="2" charset="2"/>
              <a:buChar char="v"/>
            </a:pPr>
            <a:r>
              <a:rPr lang="it-IT" kern="0" dirty="0">
                <a:solidFill>
                  <a:srgbClr val="0C0C0C"/>
                </a:solidFill>
                <a:latin typeface="+mj-lt"/>
                <a:ea typeface="Calibri" panose="020F0502020204030204" pitchFamily="34" charset="0"/>
                <a:cs typeface="Calibri" panose="020F0502020204030204" pitchFamily="34" charset="0"/>
              </a:rPr>
              <a:t>Con l’intensificarsi dei controlli, anche i gruppi ambientalisti sono stati chiamati in causa per il greenwashing. </a:t>
            </a:r>
          </a:p>
          <a:p>
            <a:pPr marL="285750" indent="-285750" algn="just">
              <a:spcAft>
                <a:spcPts val="600"/>
              </a:spcAft>
              <a:buFont typeface="Wingdings" panose="05000000000000000000" pitchFamily="2" charset="2"/>
              <a:buChar char="v"/>
            </a:pPr>
            <a:endParaRPr lang="it-IT" kern="150" dirty="0">
              <a:latin typeface="+mj-lt"/>
              <a:ea typeface="Calibri" panose="020F0502020204030204" pitchFamily="34" charset="0"/>
              <a:cs typeface="Times New Roman" panose="02020603050405020304" pitchFamily="18" charset="0"/>
            </a:endParaRPr>
          </a:p>
          <a:p>
            <a:pPr marL="285750" indent="-285750" algn="just">
              <a:spcAft>
                <a:spcPts val="600"/>
              </a:spcAft>
              <a:buClr>
                <a:srgbClr val="00A197"/>
              </a:buClr>
              <a:buFont typeface="Wingdings" panose="05000000000000000000" pitchFamily="2" charset="2"/>
              <a:buChar char="v"/>
            </a:pPr>
            <a:r>
              <a:rPr lang="it-IT" kern="0" dirty="0">
                <a:solidFill>
                  <a:srgbClr val="0C0C0C"/>
                </a:solidFill>
                <a:latin typeface="+mj-lt"/>
                <a:ea typeface="Calibri" panose="020F0502020204030204" pitchFamily="34" charset="0"/>
                <a:cs typeface="Calibri" panose="020F0502020204030204" pitchFamily="34" charset="0"/>
              </a:rPr>
              <a:t>Nel 2020, </a:t>
            </a:r>
            <a:r>
              <a:rPr lang="it-IT" b="1" kern="0" dirty="0">
                <a:solidFill>
                  <a:srgbClr val="00A197"/>
                </a:solidFill>
                <a:latin typeface="+mj-lt"/>
                <a:ea typeface="Calibri" panose="020F0502020204030204" pitchFamily="34" charset="0"/>
                <a:cs typeface="Calibri" panose="020F0502020204030204" pitchFamily="34" charset="0"/>
              </a:rPr>
              <a:t>Eco-Business</a:t>
            </a:r>
            <a:r>
              <a:rPr lang="it-IT" kern="0" dirty="0">
                <a:solidFill>
                  <a:srgbClr val="0C0C0C"/>
                </a:solidFill>
                <a:latin typeface="+mj-lt"/>
                <a:ea typeface="Calibri" panose="020F0502020204030204" pitchFamily="34" charset="0"/>
                <a:cs typeface="Calibri" panose="020F0502020204030204" pitchFamily="34" charset="0"/>
              </a:rPr>
              <a:t> ha registrato otto casi di marchi chiamati in causa per greenwashing. Nel 2021 sono stati 11. Quest’anno ne abbiamo individuati 18 e, senza dubbio, ci sono molti altri esempi di iperbole verde che sono passati inosservati.</a:t>
            </a:r>
          </a:p>
          <a:p>
            <a:pPr marL="285750" indent="-285750" algn="just">
              <a:spcAft>
                <a:spcPts val="600"/>
              </a:spcAft>
              <a:buClr>
                <a:srgbClr val="00A197"/>
              </a:buClr>
              <a:buFont typeface="Wingdings" panose="05000000000000000000" pitchFamily="2" charset="2"/>
              <a:buChar char="v"/>
            </a:pPr>
            <a:endParaRPr lang="it-IT" kern="0" dirty="0">
              <a:solidFill>
                <a:srgbClr val="0C0C0C"/>
              </a:solidFill>
              <a:latin typeface="+mj-lt"/>
              <a:ea typeface="Calibri" panose="020F0502020204030204" pitchFamily="34" charset="0"/>
              <a:cs typeface="Calibri" panose="020F0502020204030204" pitchFamily="34" charset="0"/>
            </a:endParaRPr>
          </a:p>
          <a:p>
            <a:pPr marL="285750" indent="-285750" algn="just">
              <a:spcAft>
                <a:spcPts val="600"/>
              </a:spcAft>
              <a:buClr>
                <a:srgbClr val="00A197"/>
              </a:buClr>
              <a:buFont typeface="Wingdings" panose="05000000000000000000" pitchFamily="2" charset="2"/>
              <a:buChar char="v"/>
            </a:pPr>
            <a:r>
              <a:rPr lang="it-IT" b="1" kern="0" dirty="0">
                <a:solidFill>
                  <a:srgbClr val="0C0C0C"/>
                </a:solidFill>
                <a:latin typeface="+mj-lt"/>
                <a:ea typeface="Calibri" panose="020F0502020204030204" pitchFamily="34" charset="0"/>
                <a:cs typeface="Calibri" panose="020F0502020204030204" pitchFamily="34" charset="0"/>
              </a:rPr>
              <a:t>Video Gabbanelli</a:t>
            </a:r>
            <a:endParaRPr lang="it-IT" b="1" kern="150" dirty="0">
              <a:latin typeface="+mj-lt"/>
              <a:ea typeface="Calibri" panose="020F0502020204030204" pitchFamily="34" charset="0"/>
              <a:cs typeface="Times New Roman" panose="02020603050405020304" pitchFamily="18" charset="0"/>
            </a:endParaRPr>
          </a:p>
        </p:txBody>
      </p:sp>
      <p:pic>
        <p:nvPicPr>
          <p:cNvPr id="2" name="Gabanelli">
            <a:hlinkClick r:id="" action="ppaction://media"/>
            <a:extLst>
              <a:ext uri="{FF2B5EF4-FFF2-40B4-BE49-F238E27FC236}">
                <a16:creationId xmlns:a16="http://schemas.microsoft.com/office/drawing/2014/main" id="{F4A9CE3F-1E2D-460C-B465-96552EA7EB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9430" y="1118546"/>
            <a:ext cx="8439539" cy="4900988"/>
          </a:xfrm>
          <a:prstGeom prst="rect">
            <a:avLst/>
          </a:prstGeom>
        </p:spPr>
      </p:pic>
    </p:spTree>
    <p:extLst>
      <p:ext uri="{BB962C8B-B14F-4D97-AF65-F5344CB8AC3E}">
        <p14:creationId xmlns:p14="http://schemas.microsoft.com/office/powerpoint/2010/main" val="149029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25</a:t>
            </a:r>
          </a:p>
        </p:txBody>
      </p:sp>
      <p:sp>
        <p:nvSpPr>
          <p:cNvPr id="26" name="Rettangolo 25">
            <a:extLst>
              <a:ext uri="{FF2B5EF4-FFF2-40B4-BE49-F238E27FC236}">
                <a16:creationId xmlns:a16="http://schemas.microsoft.com/office/drawing/2014/main" id="{E69DD8CA-2BBD-4E98-A6F7-5D02E871B1A0}"/>
              </a:ext>
            </a:extLst>
          </p:cNvPr>
          <p:cNvSpPr/>
          <p:nvPr/>
        </p:nvSpPr>
        <p:spPr>
          <a:xfrm>
            <a:off x="4447607" y="3244334"/>
            <a:ext cx="248786" cy="369332"/>
          </a:xfrm>
          <a:prstGeom prst="rect">
            <a:avLst/>
          </a:prstGeom>
        </p:spPr>
        <p:txBody>
          <a:bodyPr wrap="none">
            <a:spAutoFit/>
          </a:bodyPr>
          <a:lstStyle/>
          <a:p>
            <a:r>
              <a:rPr lang="it-IT" dirty="0"/>
              <a:t> </a:t>
            </a:r>
          </a:p>
        </p:txBody>
      </p:sp>
      <p:pic>
        <p:nvPicPr>
          <p:cNvPr id="27" name="Immagine 26">
            <a:extLst>
              <a:ext uri="{FF2B5EF4-FFF2-40B4-BE49-F238E27FC236}">
                <a16:creationId xmlns:a16="http://schemas.microsoft.com/office/drawing/2014/main" id="{6F2B7596-61F1-4DDC-A517-193049ECABE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sp>
        <p:nvSpPr>
          <p:cNvPr id="28" name="CasellaDiTesto 27">
            <a:extLst>
              <a:ext uri="{FF2B5EF4-FFF2-40B4-BE49-F238E27FC236}">
                <a16:creationId xmlns:a16="http://schemas.microsoft.com/office/drawing/2014/main" id="{9C3D9234-9535-4C72-BF9B-8A9A39BB670B}"/>
              </a:ext>
            </a:extLst>
          </p:cNvPr>
          <p:cNvSpPr txBox="1"/>
          <p:nvPr/>
        </p:nvSpPr>
        <p:spPr>
          <a:xfrm>
            <a:off x="6822108" y="2836800"/>
            <a:ext cx="1952073" cy="369332"/>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Esempi</a:t>
            </a:r>
          </a:p>
        </p:txBody>
      </p:sp>
      <p:sp>
        <p:nvSpPr>
          <p:cNvPr id="29" name="CasellaDiTesto 28">
            <a:extLst>
              <a:ext uri="{FF2B5EF4-FFF2-40B4-BE49-F238E27FC236}">
                <a16:creationId xmlns:a16="http://schemas.microsoft.com/office/drawing/2014/main" id="{AEFD9185-7E77-450E-9A34-B2C9F1013B6A}"/>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La regolamentazione</a:t>
            </a:r>
          </a:p>
          <a:p>
            <a:pPr algn="ctr"/>
            <a:r>
              <a:rPr lang="it-IT" b="1" dirty="0">
                <a:solidFill>
                  <a:schemeClr val="bg2">
                    <a:lumMod val="75000"/>
                  </a:schemeClr>
                </a:solidFill>
                <a:latin typeface="Calibri" panose="020F0502020204030204" pitchFamily="34" charset="0"/>
                <a:cs typeface="Calibri" panose="020F0502020204030204" pitchFamily="34" charset="0"/>
              </a:rPr>
              <a:t>UE</a:t>
            </a:r>
          </a:p>
        </p:txBody>
      </p:sp>
      <p:pic>
        <p:nvPicPr>
          <p:cNvPr id="30" name="Immagine 29">
            <a:extLst>
              <a:ext uri="{FF2B5EF4-FFF2-40B4-BE49-F238E27FC236}">
                <a16:creationId xmlns:a16="http://schemas.microsoft.com/office/drawing/2014/main" id="{5239B9E5-FD72-4823-B4E0-5B34C7227AA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sp>
        <p:nvSpPr>
          <p:cNvPr id="34" name="CasellaDiTesto 33">
            <a:extLst>
              <a:ext uri="{FF2B5EF4-FFF2-40B4-BE49-F238E27FC236}">
                <a16:creationId xmlns:a16="http://schemas.microsoft.com/office/drawing/2014/main" id="{7CC6EDD4-9C3C-4994-93D6-1A6F5B297377}"/>
              </a:ext>
            </a:extLst>
          </p:cNvPr>
          <p:cNvSpPr txBox="1"/>
          <p:nvPr/>
        </p:nvSpPr>
        <p:spPr>
          <a:xfrm>
            <a:off x="6671805" y="5399732"/>
            <a:ext cx="2238195" cy="369332"/>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Greenwashing</a:t>
            </a:r>
          </a:p>
        </p:txBody>
      </p:sp>
      <p:pic>
        <p:nvPicPr>
          <p:cNvPr id="41" name="Immagine 40">
            <a:extLst>
              <a:ext uri="{FF2B5EF4-FFF2-40B4-BE49-F238E27FC236}">
                <a16:creationId xmlns:a16="http://schemas.microsoft.com/office/drawing/2014/main" id="{B502176B-AF80-4B17-B5C2-0A3C8C1507B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436000" y="4216760"/>
            <a:ext cx="1462708" cy="658055"/>
          </a:xfrm>
          <a:prstGeom prst="rect">
            <a:avLst/>
          </a:prstGeom>
        </p:spPr>
      </p:pic>
      <p:pic>
        <p:nvPicPr>
          <p:cNvPr id="3" name="Immagine 2">
            <a:extLst>
              <a:ext uri="{FF2B5EF4-FFF2-40B4-BE49-F238E27FC236}">
                <a16:creationId xmlns:a16="http://schemas.microsoft.com/office/drawing/2014/main" id="{67F7420C-1B2B-4173-AA35-910D81B67C05}"/>
              </a:ext>
            </a:extLst>
          </p:cNvPr>
          <p:cNvPicPr>
            <a:picLocks noChangeAspect="1"/>
          </p:cNvPicPr>
          <p:nvPr/>
        </p:nvPicPr>
        <p:blipFill>
          <a:blip r:embed="rId6"/>
          <a:stretch>
            <a:fillRect/>
          </a:stretch>
        </p:blipFill>
        <p:spPr>
          <a:xfrm>
            <a:off x="8363644" y="2454833"/>
            <a:ext cx="780356" cy="1579001"/>
          </a:xfrm>
          <a:prstGeom prst="rect">
            <a:avLst/>
          </a:prstGeom>
        </p:spPr>
      </p:pic>
      <p:sp>
        <p:nvSpPr>
          <p:cNvPr id="42" name="CasellaDiTesto 41">
            <a:extLst>
              <a:ext uri="{FF2B5EF4-FFF2-40B4-BE49-F238E27FC236}">
                <a16:creationId xmlns:a16="http://schemas.microsoft.com/office/drawing/2014/main" id="{92FE3AE7-F6E9-4E6C-BB88-0D05BD406A09}"/>
              </a:ext>
            </a:extLst>
          </p:cNvPr>
          <p:cNvSpPr txBox="1"/>
          <p:nvPr/>
        </p:nvSpPr>
        <p:spPr>
          <a:xfrm>
            <a:off x="-962721" y="2740571"/>
            <a:ext cx="4576812" cy="646331"/>
          </a:xfrm>
          <a:prstGeom prst="rect">
            <a:avLst/>
          </a:prstGeom>
          <a:noFill/>
        </p:spPr>
        <p:txBody>
          <a:bodyPr wrap="square">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Documenti per</a:t>
            </a:r>
          </a:p>
          <a:p>
            <a:pPr algn="ctr"/>
            <a:r>
              <a:rPr lang="it-IT" b="1" dirty="0">
                <a:solidFill>
                  <a:schemeClr val="bg2">
                    <a:lumMod val="75000"/>
                  </a:schemeClr>
                </a:solidFill>
                <a:latin typeface="Calibri" panose="020F0502020204030204" pitchFamily="34" charset="0"/>
                <a:cs typeface="Calibri" panose="020F0502020204030204" pitchFamily="34" charset="0"/>
              </a:rPr>
              <a:t>accedere al credito</a:t>
            </a:r>
            <a:endParaRPr lang="it-IT" dirty="0">
              <a:solidFill>
                <a:schemeClr val="bg2">
                  <a:lumMod val="75000"/>
                </a:schemeClr>
              </a:solidFill>
            </a:endParaRPr>
          </a:p>
        </p:txBody>
      </p:sp>
      <p:sp>
        <p:nvSpPr>
          <p:cNvPr id="46" name="CasellaDiTesto 45">
            <a:extLst>
              <a:ext uri="{FF2B5EF4-FFF2-40B4-BE49-F238E27FC236}">
                <a16:creationId xmlns:a16="http://schemas.microsoft.com/office/drawing/2014/main" id="{DD1F908E-4729-4318-928E-A92F0806A9C7}"/>
              </a:ext>
            </a:extLst>
          </p:cNvPr>
          <p:cNvSpPr txBox="1"/>
          <p:nvPr/>
        </p:nvSpPr>
        <p:spPr>
          <a:xfrm>
            <a:off x="3321783" y="5399732"/>
            <a:ext cx="2352459" cy="647776"/>
          </a:xfrm>
          <a:prstGeom prst="rect">
            <a:avLst/>
          </a:prstGeom>
          <a:noFill/>
        </p:spPr>
        <p:txBody>
          <a:bodyPr wrap="square">
            <a:spAutoFit/>
          </a:bodyPr>
          <a:lstStyle/>
          <a:p>
            <a:pPr algn="ctr"/>
            <a:r>
              <a:rPr lang="it-IT" b="1" dirty="0">
                <a:solidFill>
                  <a:srgbClr val="00A197"/>
                </a:solidFill>
                <a:latin typeface="Calibri" panose="020F0502020204030204" pitchFamily="34" charset="0"/>
                <a:cs typeface="Calibri" panose="020F0502020204030204" pitchFamily="34" charset="0"/>
              </a:rPr>
              <a:t>Considerazioni e prospettive future</a:t>
            </a:r>
          </a:p>
        </p:txBody>
      </p:sp>
      <p:pic>
        <p:nvPicPr>
          <p:cNvPr id="2" name="Immagine 1">
            <a:extLst>
              <a:ext uri="{FF2B5EF4-FFF2-40B4-BE49-F238E27FC236}">
                <a16:creationId xmlns:a16="http://schemas.microsoft.com/office/drawing/2014/main" id="{8C3A3E96-9CA8-4C88-9C14-F0AFB8119770}"/>
              </a:ext>
            </a:extLst>
          </p:cNvPr>
          <p:cNvPicPr>
            <a:picLocks noChangeAspect="1"/>
          </p:cNvPicPr>
          <p:nvPr/>
        </p:nvPicPr>
        <p:blipFill>
          <a:blip r:embed="rId7"/>
          <a:stretch>
            <a:fillRect/>
          </a:stretch>
        </p:blipFill>
        <p:spPr>
          <a:xfrm>
            <a:off x="3638403" y="1070920"/>
            <a:ext cx="1719221" cy="1633870"/>
          </a:xfrm>
          <a:prstGeom prst="rect">
            <a:avLst/>
          </a:prstGeom>
        </p:spPr>
      </p:pic>
      <p:pic>
        <p:nvPicPr>
          <p:cNvPr id="4" name="Immagine 3">
            <a:extLst>
              <a:ext uri="{FF2B5EF4-FFF2-40B4-BE49-F238E27FC236}">
                <a16:creationId xmlns:a16="http://schemas.microsoft.com/office/drawing/2014/main" id="{2642A84C-67FF-422F-A2CA-038FA5CF1D05}"/>
              </a:ext>
            </a:extLst>
          </p:cNvPr>
          <p:cNvPicPr>
            <a:picLocks noChangeAspect="1"/>
          </p:cNvPicPr>
          <p:nvPr/>
        </p:nvPicPr>
        <p:blipFill>
          <a:blip r:embed="rId8"/>
          <a:stretch>
            <a:fillRect/>
          </a:stretch>
        </p:blipFill>
        <p:spPr>
          <a:xfrm>
            <a:off x="6905654" y="1018382"/>
            <a:ext cx="1670449" cy="1615580"/>
          </a:xfrm>
          <a:prstGeom prst="rect">
            <a:avLst/>
          </a:prstGeom>
        </p:spPr>
      </p:pic>
      <p:pic>
        <p:nvPicPr>
          <p:cNvPr id="5" name="Immagine 4">
            <a:extLst>
              <a:ext uri="{FF2B5EF4-FFF2-40B4-BE49-F238E27FC236}">
                <a16:creationId xmlns:a16="http://schemas.microsoft.com/office/drawing/2014/main" id="{614322BD-4083-40CB-8DBB-48E3C36860BD}"/>
              </a:ext>
            </a:extLst>
          </p:cNvPr>
          <p:cNvPicPr>
            <a:picLocks noChangeAspect="1"/>
          </p:cNvPicPr>
          <p:nvPr/>
        </p:nvPicPr>
        <p:blipFill>
          <a:blip r:embed="rId9"/>
          <a:stretch>
            <a:fillRect/>
          </a:stretch>
        </p:blipFill>
        <p:spPr>
          <a:xfrm>
            <a:off x="6938535" y="3613666"/>
            <a:ext cx="1719221" cy="1694835"/>
          </a:xfrm>
          <a:prstGeom prst="rect">
            <a:avLst/>
          </a:prstGeom>
        </p:spPr>
      </p:pic>
      <p:pic>
        <p:nvPicPr>
          <p:cNvPr id="8" name="Immagine 7">
            <a:extLst>
              <a:ext uri="{FF2B5EF4-FFF2-40B4-BE49-F238E27FC236}">
                <a16:creationId xmlns:a16="http://schemas.microsoft.com/office/drawing/2014/main" id="{8B7B6D3B-4806-432C-A3AB-BB66B394BB92}"/>
              </a:ext>
            </a:extLst>
          </p:cNvPr>
          <p:cNvPicPr>
            <a:picLocks noChangeAspect="1"/>
          </p:cNvPicPr>
          <p:nvPr/>
        </p:nvPicPr>
        <p:blipFill>
          <a:blip r:embed="rId10"/>
          <a:stretch>
            <a:fillRect/>
          </a:stretch>
        </p:blipFill>
        <p:spPr>
          <a:xfrm>
            <a:off x="3694723" y="3724117"/>
            <a:ext cx="1676545" cy="1676545"/>
          </a:xfrm>
          <a:prstGeom prst="rect">
            <a:avLst/>
          </a:prstGeom>
        </p:spPr>
      </p:pic>
      <p:pic>
        <p:nvPicPr>
          <p:cNvPr id="9" name="Immagine 8">
            <a:extLst>
              <a:ext uri="{FF2B5EF4-FFF2-40B4-BE49-F238E27FC236}">
                <a16:creationId xmlns:a16="http://schemas.microsoft.com/office/drawing/2014/main" id="{09EFB1D7-B769-4231-AC36-8201D5843EBA}"/>
              </a:ext>
            </a:extLst>
          </p:cNvPr>
          <p:cNvPicPr>
            <a:picLocks noChangeAspect="1"/>
          </p:cNvPicPr>
          <p:nvPr/>
        </p:nvPicPr>
        <p:blipFill>
          <a:blip r:embed="rId11"/>
          <a:stretch>
            <a:fillRect/>
          </a:stretch>
        </p:blipFill>
        <p:spPr>
          <a:xfrm>
            <a:off x="139718" y="1039415"/>
            <a:ext cx="2133785" cy="2676376"/>
          </a:xfrm>
          <a:prstGeom prst="rect">
            <a:avLst/>
          </a:prstGeom>
        </p:spPr>
      </p:pic>
    </p:spTree>
    <p:extLst>
      <p:ext uri="{BB962C8B-B14F-4D97-AF65-F5344CB8AC3E}">
        <p14:creationId xmlns:p14="http://schemas.microsoft.com/office/powerpoint/2010/main" val="179672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Cosa possiamo fare NOI per il pianeta?	                          								</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26</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3" name="Immagine 2">
            <a:extLst>
              <a:ext uri="{FF2B5EF4-FFF2-40B4-BE49-F238E27FC236}">
                <a16:creationId xmlns:a16="http://schemas.microsoft.com/office/drawing/2014/main" id="{7AD53023-52A5-4A5B-9AF2-CA4BA8FFF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39" y="1043444"/>
            <a:ext cx="3130865" cy="5042075"/>
          </a:xfrm>
          <a:prstGeom prst="rect">
            <a:avLst/>
          </a:prstGeom>
        </p:spPr>
      </p:pic>
      <p:pic>
        <p:nvPicPr>
          <p:cNvPr id="6" name="Immagine 5">
            <a:extLst>
              <a:ext uri="{FF2B5EF4-FFF2-40B4-BE49-F238E27FC236}">
                <a16:creationId xmlns:a16="http://schemas.microsoft.com/office/drawing/2014/main" id="{FA51F0B3-D120-4FA7-B880-50E5FDA77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193" y="1043444"/>
            <a:ext cx="3130711" cy="5054860"/>
          </a:xfrm>
          <a:prstGeom prst="rect">
            <a:avLst/>
          </a:prstGeom>
        </p:spPr>
      </p:pic>
    </p:spTree>
    <p:extLst>
      <p:ext uri="{BB962C8B-B14F-4D97-AF65-F5344CB8AC3E}">
        <p14:creationId xmlns:p14="http://schemas.microsoft.com/office/powerpoint/2010/main" val="1369192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Le scelte del consumatore	                         								</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27</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2" name="Immagine 1">
            <a:extLst>
              <a:ext uri="{FF2B5EF4-FFF2-40B4-BE49-F238E27FC236}">
                <a16:creationId xmlns:a16="http://schemas.microsoft.com/office/drawing/2014/main" id="{CE10B1A3-2ACC-44AC-9ABC-6BBA61782CF1}"/>
              </a:ext>
            </a:extLst>
          </p:cNvPr>
          <p:cNvPicPr>
            <a:picLocks noChangeAspect="1"/>
          </p:cNvPicPr>
          <p:nvPr/>
        </p:nvPicPr>
        <p:blipFill>
          <a:blip r:embed="rId4"/>
          <a:stretch>
            <a:fillRect/>
          </a:stretch>
        </p:blipFill>
        <p:spPr>
          <a:xfrm>
            <a:off x="648649" y="1452892"/>
            <a:ext cx="7861101" cy="4299635"/>
          </a:xfrm>
          <a:prstGeom prst="rect">
            <a:avLst/>
          </a:prstGeom>
        </p:spPr>
      </p:pic>
    </p:spTree>
    <p:extLst>
      <p:ext uri="{BB962C8B-B14F-4D97-AF65-F5344CB8AC3E}">
        <p14:creationId xmlns:p14="http://schemas.microsoft.com/office/powerpoint/2010/main" val="3851191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80776FE-9FCA-4B44-9ACB-01B50F94DDF0}"/>
              </a:ext>
            </a:extLst>
          </p:cNvPr>
          <p:cNvPicPr>
            <a:picLocks noChangeAspect="1"/>
          </p:cNvPicPr>
          <p:nvPr/>
        </p:nvPicPr>
        <p:blipFill rotWithShape="1">
          <a:blip r:embed="rId3">
            <a:extLst>
              <a:ext uri="{28A0092B-C50C-407E-A947-70E740481C1C}">
                <a14:useLocalDpi xmlns:a14="http://schemas.microsoft.com/office/drawing/2010/main" val="0"/>
              </a:ext>
            </a:extLst>
          </a:blip>
          <a:srcRect r="32703"/>
          <a:stretch/>
        </p:blipFill>
        <p:spPr>
          <a:xfrm>
            <a:off x="0" y="0"/>
            <a:ext cx="9144000" cy="4284000"/>
          </a:xfrm>
          <a:prstGeom prst="rect">
            <a:avLst/>
          </a:prstGeom>
        </p:spPr>
      </p:pic>
      <p:sp>
        <p:nvSpPr>
          <p:cNvPr id="6" name="Title 5"/>
          <p:cNvSpPr>
            <a:spLocks noGrp="1"/>
          </p:cNvSpPr>
          <p:nvPr>
            <p:ph type="title"/>
          </p:nvPr>
        </p:nvSpPr>
        <p:spPr>
          <a:xfrm>
            <a:off x="1772118" y="1685272"/>
            <a:ext cx="5599764" cy="456728"/>
          </a:xfrm>
        </p:spPr>
        <p:txBody>
          <a:bodyPr/>
          <a:lstStyle/>
          <a:p>
            <a:r>
              <a:rPr lang="en-GB" sz="4400" i="1" dirty="0" err="1">
                <a:solidFill>
                  <a:schemeClr val="bg1"/>
                </a:solidFill>
                <a:latin typeface="Calibri" panose="020F0502020204030204" pitchFamily="34" charset="0"/>
                <a:cs typeface="Calibri" panose="020F0502020204030204" pitchFamily="34" charset="0"/>
              </a:rPr>
              <a:t>Grazie</a:t>
            </a:r>
            <a:r>
              <a:rPr lang="en-GB" sz="4400" i="1" dirty="0">
                <a:solidFill>
                  <a:schemeClr val="bg1"/>
                </a:solidFill>
                <a:latin typeface="Calibri" panose="020F0502020204030204" pitchFamily="34" charset="0"/>
                <a:cs typeface="Calibri" panose="020F0502020204030204" pitchFamily="34" charset="0"/>
              </a:rPr>
              <a:t> per </a:t>
            </a:r>
            <a:r>
              <a:rPr lang="en-GB" sz="4400" i="1" dirty="0" err="1">
                <a:solidFill>
                  <a:schemeClr val="bg1"/>
                </a:solidFill>
                <a:latin typeface="Calibri" panose="020F0502020204030204" pitchFamily="34" charset="0"/>
                <a:cs typeface="Calibri" panose="020F0502020204030204" pitchFamily="34" charset="0"/>
              </a:rPr>
              <a:t>l’attenzione</a:t>
            </a:r>
            <a:r>
              <a:rPr lang="en-GB" sz="4400" i="1" dirty="0">
                <a:solidFill>
                  <a:schemeClr val="bg1"/>
                </a:solidFill>
                <a:latin typeface="Calibri" panose="020F0502020204030204" pitchFamily="34" charset="0"/>
                <a:cs typeface="Calibri" panose="020F0502020204030204" pitchFamily="34" charset="0"/>
              </a:rPr>
              <a:t>!</a:t>
            </a:r>
            <a:endParaRPr lang="en-GB" sz="4400" i="1" dirty="0">
              <a:latin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D5B136DA-1214-4D0C-9AA2-485AC91CF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00" y="6120000"/>
            <a:ext cx="2463481" cy="360000"/>
          </a:xfrm>
          <a:prstGeom prst="rect">
            <a:avLst/>
          </a:prstGeom>
        </p:spPr>
      </p:pic>
    </p:spTree>
    <p:extLst>
      <p:ext uri="{BB962C8B-B14F-4D97-AF65-F5344CB8AC3E}">
        <p14:creationId xmlns:p14="http://schemas.microsoft.com/office/powerpoint/2010/main" val="300921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4000" y="475203"/>
            <a:ext cx="8690400" cy="306367"/>
          </a:xfrm>
        </p:spPr>
        <p:txBody>
          <a:bodyPr anchor="t" anchorCtr="0">
            <a:noAutofit/>
          </a:bodyPr>
          <a:lstStyle/>
          <a:p>
            <a:r>
              <a:rPr lang="it-IT" sz="2800" b="0" spc="-1" dirty="0">
                <a:latin typeface="+mn-lt"/>
              </a:rPr>
              <a:t>Chi è </a:t>
            </a:r>
            <a:r>
              <a:rPr lang="it-IT" sz="2800" b="0" spc="-1" dirty="0" err="1">
                <a:latin typeface="+mn-lt"/>
              </a:rPr>
              <a:t>UniGens</a:t>
            </a:r>
            <a:endParaRPr lang="it-IT" sz="2800" b="0" spc="-1" dirty="0">
              <a:latin typeface="+mn-lt"/>
            </a:endParaRPr>
          </a:p>
        </p:txBody>
      </p:sp>
      <p:sp>
        <p:nvSpPr>
          <p:cNvPr id="7" name="Segnaposto contenuto 6"/>
          <p:cNvSpPr txBox="1">
            <a:spLocks noGrp="1"/>
          </p:cNvSpPr>
          <p:nvPr>
            <p:ph sz="quarter" idx="15"/>
          </p:nvPr>
        </p:nvSpPr>
        <p:spPr>
          <a:xfrm>
            <a:off x="234000" y="1339202"/>
            <a:ext cx="8460000" cy="923330"/>
          </a:xfrm>
          <a:prstGeom prst="rect">
            <a:avLst/>
          </a:prstGeom>
          <a:noFill/>
          <a:ln>
            <a:noFill/>
          </a:ln>
        </p:spPr>
        <p:txBody>
          <a:bodyPr wrap="square" rtlCol="0">
            <a:spAutoFit/>
          </a:bodyPr>
          <a:lstStyle/>
          <a:p>
            <a:pPr marL="0" indent="0" algn="just">
              <a:spcBef>
                <a:spcPts val="600"/>
              </a:spcBef>
              <a:buNone/>
            </a:pPr>
            <a:r>
              <a:rPr lang="it-IT" sz="1800" b="1" dirty="0" err="1">
                <a:solidFill>
                  <a:srgbClr val="00A197"/>
                </a:solidFill>
              </a:rPr>
              <a:t>UniGens</a:t>
            </a:r>
            <a:r>
              <a:rPr lang="it-IT" sz="1800" dirty="0">
                <a:cs typeface="Calibri" panose="020F0502020204030204" pitchFamily="34" charset="0"/>
              </a:rPr>
              <a:t> si </a:t>
            </a:r>
            <a:r>
              <a:rPr lang="it-IT" sz="1800" b="1" dirty="0">
                <a:solidFill>
                  <a:srgbClr val="00A197"/>
                </a:solidFill>
                <a:cs typeface="Calibri" panose="020F0502020204030204" pitchFamily="34" charset="0"/>
              </a:rPr>
              <a:t>distingue</a:t>
            </a:r>
            <a:r>
              <a:rPr lang="it-IT" sz="1800" dirty="0">
                <a:cs typeface="Calibri" panose="020F0502020204030204" pitchFamily="34" charset="0"/>
              </a:rPr>
              <a:t> tra le agenzie che forniscono educazione finanziaria, oltre che per la </a:t>
            </a:r>
            <a:r>
              <a:rPr lang="it-IT" sz="1800" b="1" dirty="0">
                <a:solidFill>
                  <a:srgbClr val="00A197"/>
                </a:solidFill>
                <a:cs typeface="Calibri" panose="020F0502020204030204" pitchFamily="34" charset="0"/>
              </a:rPr>
              <a:t>competenza</a:t>
            </a:r>
            <a:r>
              <a:rPr lang="it-IT" sz="1800" dirty="0">
                <a:cs typeface="Calibri" panose="020F0502020204030204" pitchFamily="34" charset="0"/>
              </a:rPr>
              <a:t> </a:t>
            </a:r>
            <a:r>
              <a:rPr lang="it-IT" sz="1800" b="1" dirty="0">
                <a:solidFill>
                  <a:srgbClr val="00A197"/>
                </a:solidFill>
                <a:cs typeface="Calibri" panose="020F0502020204030204" pitchFamily="34" charset="0"/>
              </a:rPr>
              <a:t>acquisita</a:t>
            </a:r>
            <a:r>
              <a:rPr lang="it-IT" sz="1800" dirty="0">
                <a:cs typeface="Calibri" panose="020F0502020204030204" pitchFamily="34" charset="0"/>
              </a:rPr>
              <a:t> nell’ambito lavorativo bancario e tenuta </a:t>
            </a:r>
            <a:r>
              <a:rPr lang="it-IT" sz="1800" b="1" dirty="0">
                <a:solidFill>
                  <a:srgbClr val="00A197"/>
                </a:solidFill>
                <a:cs typeface="Calibri" panose="020F0502020204030204" pitchFamily="34" charset="0"/>
              </a:rPr>
              <a:t>aggiornata</a:t>
            </a:r>
            <a:r>
              <a:rPr lang="it-IT" sz="1800" dirty="0">
                <a:cs typeface="Calibri" panose="020F0502020204030204" pitchFamily="34" charset="0"/>
              </a:rPr>
              <a:t> nel tempo, per:</a:t>
            </a:r>
          </a:p>
        </p:txBody>
      </p:sp>
      <p:pic>
        <p:nvPicPr>
          <p:cNvPr id="3" name="Immagine 2">
            <a:extLst>
              <a:ext uri="{FF2B5EF4-FFF2-40B4-BE49-F238E27FC236}">
                <a16:creationId xmlns:a16="http://schemas.microsoft.com/office/drawing/2014/main" id="{8FB4107A-B0E7-4F82-BD70-FC5F35F0D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6" y="6498000"/>
            <a:ext cx="1108567" cy="162000"/>
          </a:xfrm>
          <a:prstGeom prst="rect">
            <a:avLst/>
          </a:prstGeom>
        </p:spPr>
      </p:pic>
      <p:sp>
        <p:nvSpPr>
          <p:cNvPr id="9" name="Segnaposto contenuto 6">
            <a:extLst>
              <a:ext uri="{FF2B5EF4-FFF2-40B4-BE49-F238E27FC236}">
                <a16:creationId xmlns:a16="http://schemas.microsoft.com/office/drawing/2014/main" id="{02375344-194A-4B09-AFF7-F229F98FD99C}"/>
              </a:ext>
            </a:extLst>
          </p:cNvPr>
          <p:cNvSpPr txBox="1">
            <a:spLocks/>
          </p:cNvSpPr>
          <p:nvPr/>
        </p:nvSpPr>
        <p:spPr>
          <a:xfrm>
            <a:off x="234000" y="2302533"/>
            <a:ext cx="6166800" cy="3216265"/>
          </a:xfrm>
          <a:prstGeom prst="rect">
            <a:avLst/>
          </a:prstGeom>
          <a:noFill/>
          <a:ln>
            <a:noFill/>
          </a:ln>
        </p:spPr>
        <p:txBody>
          <a:bodyPr vert="horz" wrap="square" lIns="91440" tIns="45720" rIns="91440" bIns="45720" rtlCol="0">
            <a:spAutoFit/>
          </a:bodyPr>
          <a:lstStyle>
            <a:lvl1pPr marL="176197" marR="0" indent="-176197" algn="l" defTabSz="457156" rtl="0" eaLnBrk="1" fontAlgn="auto" latinLnBrk="0" hangingPunct="1">
              <a:lnSpc>
                <a:spcPct val="100000"/>
              </a:lnSpc>
              <a:spcBef>
                <a:spcPct val="20000"/>
              </a:spcBef>
              <a:spcAft>
                <a:spcPts val="0"/>
              </a:spcAft>
              <a:buClr>
                <a:srgbClr val="E1061C"/>
              </a:buClr>
              <a:buSzTx/>
              <a:buFont typeface="Arial"/>
              <a:buChar char="•"/>
              <a:tabLst/>
              <a:defRPr sz="2800" kern="1200">
                <a:solidFill>
                  <a:schemeClr val="tx1"/>
                </a:solidFill>
                <a:latin typeface="+mn-lt"/>
                <a:ea typeface="+mn-ea"/>
                <a:cs typeface="+mn-cs"/>
              </a:defRPr>
            </a:lvl1pPr>
            <a:lvl2pPr marL="626999" marR="0" indent="-169846" algn="l" defTabSz="457156" rtl="0" eaLnBrk="1" fontAlgn="auto" latinLnBrk="0" hangingPunct="1">
              <a:lnSpc>
                <a:spcPct val="100000"/>
              </a:lnSpc>
              <a:spcBef>
                <a:spcPct val="20000"/>
              </a:spcBef>
              <a:spcAft>
                <a:spcPts val="0"/>
              </a:spcAft>
              <a:buClr>
                <a:srgbClr val="E1061C"/>
              </a:buClr>
              <a:buSzTx/>
              <a:buFont typeface="Arial"/>
              <a:buChar char="•"/>
              <a:tabLst/>
              <a:defRPr sz="2400" kern="1200">
                <a:solidFill>
                  <a:schemeClr val="tx1"/>
                </a:solidFill>
                <a:latin typeface="+mn-lt"/>
                <a:ea typeface="+mn-ea"/>
                <a:cs typeface="+mn-cs"/>
              </a:defRPr>
            </a:lvl2pPr>
            <a:lvl3pPr marL="1079393" marR="0" indent="-165084" algn="l" defTabSz="457156" rtl="0" eaLnBrk="1" fontAlgn="auto" latinLnBrk="0" hangingPunct="1">
              <a:lnSpc>
                <a:spcPct val="100000"/>
              </a:lnSpc>
              <a:spcBef>
                <a:spcPct val="20000"/>
              </a:spcBef>
              <a:spcAft>
                <a:spcPts val="0"/>
              </a:spcAft>
              <a:buClr>
                <a:srgbClr val="E1061C"/>
              </a:buClr>
              <a:buSzTx/>
              <a:buFont typeface="Arial"/>
              <a:buChar char="•"/>
              <a:tabLst/>
              <a:defRPr sz="2000" kern="1200">
                <a:solidFill>
                  <a:schemeClr val="tx1"/>
                </a:solidFill>
                <a:latin typeface="+mn-lt"/>
                <a:ea typeface="+mn-ea"/>
                <a:cs typeface="+mn-cs"/>
              </a:defRPr>
            </a:lvl3pPr>
            <a:lvl4pPr marL="1522261" marR="0" indent="-150800" algn="l" defTabSz="457156" rtl="0" eaLnBrk="1" fontAlgn="auto" latinLnBrk="0" hangingPunct="1">
              <a:lnSpc>
                <a:spcPct val="100000"/>
              </a:lnSpc>
              <a:spcBef>
                <a:spcPct val="20000"/>
              </a:spcBef>
              <a:spcAft>
                <a:spcPts val="0"/>
              </a:spcAft>
              <a:buClr>
                <a:srgbClr val="E1061C"/>
              </a:buClr>
              <a:buSzTx/>
              <a:buFont typeface="Arial"/>
              <a:buChar char="•"/>
              <a:tabLst/>
              <a:defRPr sz="1800" kern="1200">
                <a:solidFill>
                  <a:schemeClr val="tx1"/>
                </a:solidFill>
                <a:latin typeface="+mn-lt"/>
                <a:ea typeface="+mn-ea"/>
                <a:cs typeface="+mn-cs"/>
              </a:defRPr>
            </a:lvl4pPr>
            <a:lvl5pPr marL="1973066" marR="0" indent="-144448" algn="l" defTabSz="457156" rtl="0" eaLnBrk="1" fontAlgn="auto" latinLnBrk="0" hangingPunct="1">
              <a:lnSpc>
                <a:spcPct val="100000"/>
              </a:lnSpc>
              <a:spcBef>
                <a:spcPct val="20000"/>
              </a:spcBef>
              <a:spcAft>
                <a:spcPts val="0"/>
              </a:spcAft>
              <a:buClr>
                <a:srgbClr val="E1061C"/>
              </a:buClr>
              <a:buSzTx/>
              <a:buFont typeface="Arial"/>
              <a:buChar char="•"/>
              <a:tabLst/>
              <a:defRPr sz="1800" kern="1200">
                <a:solidFill>
                  <a:schemeClr val="tx1"/>
                </a:solidFill>
                <a:latin typeface="+mn-lt"/>
                <a:ea typeface="+mn-ea"/>
                <a:cs typeface="+mn-cs"/>
              </a:defRPr>
            </a:lvl5pPr>
            <a:lvl6pPr marL="2514411"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11" indent="-539711" algn="just">
              <a:spcBef>
                <a:spcPts val="600"/>
              </a:spcBef>
              <a:buClr>
                <a:srgbClr val="00A197"/>
              </a:buClr>
              <a:buFont typeface="Wingdings" panose="05000000000000000000" pitchFamily="2" charset="2"/>
              <a:buChar char="ü"/>
            </a:pPr>
            <a:r>
              <a:rPr lang="it-IT" sz="1800" dirty="0">
                <a:cs typeface="Calibri" panose="020F0502020204030204" pitchFamily="34" charset="0"/>
              </a:rPr>
              <a:t>La capacità di </a:t>
            </a:r>
            <a:r>
              <a:rPr lang="it-IT" sz="1800" b="1" dirty="0">
                <a:solidFill>
                  <a:srgbClr val="00A197"/>
                </a:solidFill>
                <a:cs typeface="Calibri" panose="020F0502020204030204" pitchFamily="34" charset="0"/>
              </a:rPr>
              <a:t>presentare</a:t>
            </a:r>
            <a:r>
              <a:rPr lang="it-IT" sz="1800" dirty="0">
                <a:cs typeface="Calibri" panose="020F0502020204030204" pitchFamily="34" charset="0"/>
              </a:rPr>
              <a:t> e </a:t>
            </a:r>
            <a:r>
              <a:rPr lang="it-IT" sz="1800" b="1" dirty="0">
                <a:solidFill>
                  <a:srgbClr val="00A197"/>
                </a:solidFill>
                <a:cs typeface="Calibri" panose="020F0502020204030204" pitchFamily="34" charset="0"/>
              </a:rPr>
              <a:t>condividere</a:t>
            </a:r>
            <a:r>
              <a:rPr lang="it-IT" sz="1800" dirty="0">
                <a:cs typeface="Calibri" panose="020F0502020204030204" pitchFamily="34" charset="0"/>
              </a:rPr>
              <a:t> un </a:t>
            </a:r>
            <a:r>
              <a:rPr lang="it-IT" sz="1800" b="1" dirty="0">
                <a:solidFill>
                  <a:srgbClr val="00A197"/>
                </a:solidFill>
                <a:cs typeface="Calibri" panose="020F0502020204030204" pitchFamily="34" charset="0"/>
              </a:rPr>
              <a:t>patrimonio</a:t>
            </a:r>
            <a:r>
              <a:rPr lang="it-IT" sz="1800" dirty="0">
                <a:cs typeface="Calibri" panose="020F0502020204030204" pitchFamily="34" charset="0"/>
              </a:rPr>
              <a:t> di </a:t>
            </a:r>
            <a:r>
              <a:rPr lang="it-IT" sz="1800" b="1" dirty="0">
                <a:solidFill>
                  <a:srgbClr val="00A197"/>
                </a:solidFill>
                <a:cs typeface="Calibri" panose="020F0502020204030204" pitchFamily="34" charset="0"/>
              </a:rPr>
              <a:t>competenze</a:t>
            </a:r>
            <a:r>
              <a:rPr lang="it-IT" sz="1800" dirty="0">
                <a:cs typeface="Calibri" panose="020F0502020204030204" pitchFamily="34" charset="0"/>
              </a:rPr>
              <a:t> sempre </a:t>
            </a:r>
            <a:r>
              <a:rPr lang="it-IT" sz="1800" b="1" dirty="0">
                <a:solidFill>
                  <a:srgbClr val="00A197"/>
                </a:solidFill>
                <a:cs typeface="Calibri" panose="020F0502020204030204" pitchFamily="34" charset="0"/>
              </a:rPr>
              <a:t>contestualizzate</a:t>
            </a:r>
            <a:r>
              <a:rPr lang="it-IT" sz="1800" dirty="0">
                <a:cs typeface="Calibri" panose="020F0502020204030204" pitchFamily="34" charset="0"/>
              </a:rPr>
              <a:t> anche con </a:t>
            </a:r>
            <a:r>
              <a:rPr lang="it-IT" sz="1800" b="1" dirty="0">
                <a:solidFill>
                  <a:srgbClr val="00A197"/>
                </a:solidFill>
                <a:cs typeface="Calibri" panose="020F0502020204030204" pitchFamily="34" charset="0"/>
              </a:rPr>
              <a:t>esempi</a:t>
            </a:r>
            <a:r>
              <a:rPr lang="it-IT" sz="1800" dirty="0">
                <a:cs typeface="Calibri" panose="020F0502020204030204" pitchFamily="34" charset="0"/>
              </a:rPr>
              <a:t> </a:t>
            </a:r>
            <a:r>
              <a:rPr lang="it-IT" sz="1800" b="1" dirty="0">
                <a:solidFill>
                  <a:srgbClr val="00A197"/>
                </a:solidFill>
                <a:cs typeface="Calibri" panose="020F0502020204030204" pitchFamily="34" charset="0"/>
              </a:rPr>
              <a:t>concreti</a:t>
            </a:r>
            <a:r>
              <a:rPr lang="it-IT" sz="1800" dirty="0">
                <a:cs typeface="Calibri" panose="020F0502020204030204" pitchFamily="34" charset="0"/>
              </a:rPr>
              <a:t> frutto </a:t>
            </a:r>
            <a:r>
              <a:rPr lang="it-IT" sz="1800" b="1" dirty="0">
                <a:solidFill>
                  <a:srgbClr val="00A197"/>
                </a:solidFill>
                <a:cs typeface="Calibri" panose="020F0502020204030204" pitchFamily="34" charset="0"/>
              </a:rPr>
              <a:t>dell’esperienza</a:t>
            </a:r>
            <a:r>
              <a:rPr lang="it-IT" sz="1800" dirty="0">
                <a:cs typeface="Calibri" panose="020F0502020204030204" pitchFamily="34" charset="0"/>
              </a:rPr>
              <a:t> </a:t>
            </a:r>
            <a:r>
              <a:rPr lang="it-IT" sz="1800" b="1" dirty="0">
                <a:solidFill>
                  <a:srgbClr val="00A197"/>
                </a:solidFill>
                <a:cs typeface="Calibri" panose="020F0502020204030204" pitchFamily="34" charset="0"/>
              </a:rPr>
              <a:t>professionale</a:t>
            </a:r>
            <a:r>
              <a:rPr lang="it-IT" sz="1800" dirty="0">
                <a:cs typeface="Calibri" panose="020F0502020204030204" pitchFamily="34" charset="0"/>
              </a:rPr>
              <a:t> e </a:t>
            </a:r>
            <a:r>
              <a:rPr lang="it-IT" sz="1800" b="1" dirty="0">
                <a:solidFill>
                  <a:srgbClr val="00A197"/>
                </a:solidFill>
                <a:cs typeface="Calibri" panose="020F0502020204030204" pitchFamily="34" charset="0"/>
              </a:rPr>
              <a:t>personale</a:t>
            </a:r>
            <a:r>
              <a:rPr lang="it-IT" sz="1800" dirty="0">
                <a:cs typeface="Calibri" panose="020F0502020204030204" pitchFamily="34" charset="0"/>
              </a:rPr>
              <a:t> maturata</a:t>
            </a:r>
          </a:p>
          <a:p>
            <a:pPr marL="539711" indent="-539711" algn="just">
              <a:spcBef>
                <a:spcPts val="600"/>
              </a:spcBef>
              <a:buClr>
                <a:srgbClr val="00A197"/>
              </a:buClr>
              <a:buFont typeface="Wingdings" panose="05000000000000000000" pitchFamily="2" charset="2"/>
              <a:buChar char="ü"/>
            </a:pPr>
            <a:r>
              <a:rPr lang="it-IT" sz="1800" dirty="0">
                <a:cs typeface="Calibri" panose="020F0502020204030204" pitchFamily="34" charset="0"/>
              </a:rPr>
              <a:t>Il dare </a:t>
            </a:r>
            <a:r>
              <a:rPr lang="it-IT" sz="1800" b="1" dirty="0">
                <a:solidFill>
                  <a:srgbClr val="00A197"/>
                </a:solidFill>
                <a:cs typeface="Calibri" panose="020F0502020204030204" pitchFamily="34" charset="0"/>
              </a:rPr>
              <a:t>continuità</a:t>
            </a:r>
            <a:r>
              <a:rPr lang="it-IT" sz="1800" dirty="0">
                <a:cs typeface="Calibri" panose="020F0502020204030204" pitchFamily="34" charset="0"/>
              </a:rPr>
              <a:t> </a:t>
            </a:r>
            <a:r>
              <a:rPr lang="it-IT" sz="1800" b="1" dirty="0">
                <a:solidFill>
                  <a:srgbClr val="00A197"/>
                </a:solidFill>
                <a:cs typeface="Calibri" panose="020F0502020204030204" pitchFamily="34" charset="0"/>
              </a:rPr>
              <a:t>all’esperienza</a:t>
            </a:r>
            <a:r>
              <a:rPr lang="it-IT" sz="1800" dirty="0">
                <a:cs typeface="Calibri" panose="020F0502020204030204" pitchFamily="34" charset="0"/>
              </a:rPr>
              <a:t> </a:t>
            </a:r>
            <a:r>
              <a:rPr lang="it-IT" sz="1800" b="1" dirty="0">
                <a:solidFill>
                  <a:srgbClr val="00A197"/>
                </a:solidFill>
                <a:cs typeface="Calibri" panose="020F0502020204030204" pitchFamily="34" charset="0"/>
              </a:rPr>
              <a:t>formativa</a:t>
            </a:r>
            <a:r>
              <a:rPr lang="it-IT" sz="1800" dirty="0">
                <a:cs typeface="Calibri" panose="020F0502020204030204" pitchFamily="34" charset="0"/>
              </a:rPr>
              <a:t> con attività di </a:t>
            </a:r>
            <a:r>
              <a:rPr lang="it-IT" sz="1800" b="1" dirty="0">
                <a:solidFill>
                  <a:srgbClr val="00A197"/>
                </a:solidFill>
                <a:cs typeface="Calibri" panose="020F0502020204030204" pitchFamily="34" charset="0"/>
              </a:rPr>
              <a:t>accompagnamento</a:t>
            </a:r>
            <a:r>
              <a:rPr lang="it-IT" sz="1800" dirty="0">
                <a:cs typeface="Calibri" panose="020F0502020204030204" pitchFamily="34" charset="0"/>
              </a:rPr>
              <a:t> che aiutano il beneficiario della formazione a </a:t>
            </a:r>
            <a:r>
              <a:rPr lang="it-IT" sz="1800" b="1" dirty="0">
                <a:solidFill>
                  <a:srgbClr val="00A197"/>
                </a:solidFill>
                <a:cs typeface="Calibri" panose="020F0502020204030204" pitchFamily="34" charset="0"/>
              </a:rPr>
              <a:t>mettere</a:t>
            </a:r>
            <a:r>
              <a:rPr lang="it-IT" sz="1800" dirty="0">
                <a:cs typeface="Calibri" panose="020F0502020204030204" pitchFamily="34" charset="0"/>
              </a:rPr>
              <a:t> in </a:t>
            </a:r>
            <a:r>
              <a:rPr lang="it-IT" sz="1800" b="1" dirty="0">
                <a:solidFill>
                  <a:srgbClr val="00A197"/>
                </a:solidFill>
                <a:cs typeface="Calibri" panose="020F0502020204030204" pitchFamily="34" charset="0"/>
              </a:rPr>
              <a:t>pratica</a:t>
            </a:r>
            <a:r>
              <a:rPr lang="it-IT" sz="1800" dirty="0">
                <a:cs typeface="Calibri" panose="020F0502020204030204" pitchFamily="34" charset="0"/>
              </a:rPr>
              <a:t> quanto </a:t>
            </a:r>
            <a:r>
              <a:rPr lang="it-IT" sz="1800" b="1" dirty="0">
                <a:solidFill>
                  <a:srgbClr val="00A197"/>
                </a:solidFill>
                <a:cs typeface="Calibri" panose="020F0502020204030204" pitchFamily="34" charset="0"/>
              </a:rPr>
              <a:t>appreso</a:t>
            </a:r>
            <a:r>
              <a:rPr lang="it-IT" sz="1800" dirty="0">
                <a:cs typeface="Calibri" panose="020F0502020204030204" pitchFamily="34" charset="0"/>
              </a:rPr>
              <a:t> </a:t>
            </a:r>
            <a:r>
              <a:rPr lang="it-IT" sz="1800" i="1" dirty="0">
                <a:latin typeface="Calibri" panose="020F0502020204030204" pitchFamily="34" charset="0"/>
                <a:cs typeface="Calibri" panose="020F0502020204030204" pitchFamily="34" charset="0"/>
              </a:rPr>
              <a:t>“</a:t>
            </a:r>
            <a:r>
              <a:rPr lang="it-IT" sz="1800" dirty="0">
                <a:cs typeface="Calibri" panose="020F0502020204030204" pitchFamily="34" charset="0"/>
              </a:rPr>
              <a:t>in aula</a:t>
            </a:r>
            <a:r>
              <a:rPr lang="it-IT" sz="1800" i="1" dirty="0">
                <a:latin typeface="Calibri" panose="020F0502020204030204" pitchFamily="34" charset="0"/>
                <a:cs typeface="Calibri" panose="020F0502020204030204" pitchFamily="34" charset="0"/>
              </a:rPr>
              <a:t>“</a:t>
            </a:r>
            <a:r>
              <a:rPr lang="it-IT" sz="1800" dirty="0">
                <a:cs typeface="Calibri" panose="020F0502020204030204" pitchFamily="34" charset="0"/>
              </a:rPr>
              <a:t>. Questo si concretizza ad </a:t>
            </a:r>
            <a:r>
              <a:rPr lang="it-IT" sz="1800" b="1" dirty="0">
                <a:solidFill>
                  <a:srgbClr val="00A197"/>
                </a:solidFill>
                <a:cs typeface="Calibri" panose="020F0502020204030204" pitchFamily="34" charset="0"/>
              </a:rPr>
              <a:t>esempio</a:t>
            </a:r>
            <a:r>
              <a:rPr lang="it-IT" sz="1800" dirty="0">
                <a:cs typeface="Calibri" panose="020F0502020204030204" pitchFamily="34" charset="0"/>
              </a:rPr>
              <a:t> con </a:t>
            </a:r>
            <a:r>
              <a:rPr lang="it-IT" sz="1800" b="1" dirty="0">
                <a:solidFill>
                  <a:srgbClr val="00A197"/>
                </a:solidFill>
                <a:cs typeface="Calibri" panose="020F0502020204030204" pitchFamily="34" charset="0"/>
              </a:rPr>
              <a:t>l’accompagnamento</a:t>
            </a:r>
            <a:r>
              <a:rPr lang="it-IT" sz="1800" dirty="0">
                <a:cs typeface="Calibri" panose="020F0502020204030204" pitchFamily="34" charset="0"/>
              </a:rPr>
              <a:t> del </a:t>
            </a:r>
            <a:r>
              <a:rPr lang="it-IT" sz="1800" b="1" dirty="0">
                <a:solidFill>
                  <a:srgbClr val="00A197"/>
                </a:solidFill>
                <a:cs typeface="Calibri" panose="020F0502020204030204" pitchFamily="34" charset="0"/>
              </a:rPr>
              <a:t>neo</a:t>
            </a:r>
            <a:r>
              <a:rPr lang="it-IT" sz="1800" dirty="0">
                <a:cs typeface="Calibri" panose="020F0502020204030204" pitchFamily="34" charset="0"/>
              </a:rPr>
              <a:t> </a:t>
            </a:r>
            <a:r>
              <a:rPr lang="it-IT" sz="1800" b="1" dirty="0">
                <a:solidFill>
                  <a:srgbClr val="00A197"/>
                </a:solidFill>
                <a:cs typeface="Calibri" panose="020F0502020204030204" pitchFamily="34" charset="0"/>
              </a:rPr>
              <a:t>imprenditore</a:t>
            </a:r>
            <a:r>
              <a:rPr lang="it-IT" sz="1800" dirty="0">
                <a:cs typeface="Calibri" panose="020F0502020204030204" pitchFamily="34" charset="0"/>
              </a:rPr>
              <a:t> che ha ricevuto un </a:t>
            </a:r>
            <a:r>
              <a:rPr lang="it-IT" sz="1800" b="1" dirty="0">
                <a:solidFill>
                  <a:srgbClr val="00A197"/>
                </a:solidFill>
                <a:cs typeface="Calibri" panose="020F0502020204030204" pitchFamily="34" charset="0"/>
              </a:rPr>
              <a:t>finanziamento</a:t>
            </a:r>
            <a:r>
              <a:rPr lang="it-IT" sz="1800" dirty="0">
                <a:cs typeface="Calibri" panose="020F0502020204030204" pitchFamily="34" charset="0"/>
              </a:rPr>
              <a:t> di </a:t>
            </a:r>
            <a:r>
              <a:rPr lang="it-IT" sz="1800" b="1" dirty="0">
                <a:solidFill>
                  <a:srgbClr val="00A197"/>
                </a:solidFill>
                <a:cs typeface="Calibri" panose="020F0502020204030204" pitchFamily="34" charset="0"/>
              </a:rPr>
              <a:t>microcredito</a:t>
            </a:r>
            <a:r>
              <a:rPr lang="it-IT" sz="1800" dirty="0">
                <a:cs typeface="Calibri" panose="020F0502020204030204" pitchFamily="34" charset="0"/>
              </a:rPr>
              <a:t> e che viene </a:t>
            </a:r>
            <a:r>
              <a:rPr lang="it-IT" sz="1800" b="1" dirty="0">
                <a:solidFill>
                  <a:srgbClr val="00A197"/>
                </a:solidFill>
                <a:cs typeface="Calibri" panose="020F0502020204030204" pitchFamily="34" charset="0"/>
              </a:rPr>
              <a:t>aiutato</a:t>
            </a:r>
            <a:r>
              <a:rPr lang="it-IT" sz="1800" dirty="0">
                <a:cs typeface="Calibri" panose="020F0502020204030204" pitchFamily="34" charset="0"/>
              </a:rPr>
              <a:t> nella fase di </a:t>
            </a:r>
            <a:r>
              <a:rPr lang="it-IT" sz="1800" b="1" dirty="0">
                <a:solidFill>
                  <a:srgbClr val="00A197"/>
                </a:solidFill>
                <a:cs typeface="Calibri" panose="020F0502020204030204" pitchFamily="34" charset="0"/>
              </a:rPr>
              <a:t>avvio</a:t>
            </a:r>
            <a:r>
              <a:rPr lang="it-IT" sz="1800" dirty="0">
                <a:cs typeface="Calibri" panose="020F0502020204030204" pitchFamily="34" charset="0"/>
              </a:rPr>
              <a:t> </a:t>
            </a:r>
            <a:r>
              <a:rPr lang="it-IT" sz="1800" b="1" dirty="0">
                <a:solidFill>
                  <a:srgbClr val="00A197"/>
                </a:solidFill>
                <a:cs typeface="Calibri" panose="020F0502020204030204" pitchFamily="34" charset="0"/>
              </a:rPr>
              <a:t>dell’impresa</a:t>
            </a:r>
            <a:endParaRPr lang="it-IT" sz="1800" dirty="0">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7D03E0C0-E47A-491D-8A28-0848B159A18C}"/>
              </a:ext>
            </a:extLst>
          </p:cNvPr>
          <p:cNvPicPr>
            <a:picLocks noChangeAspect="1"/>
          </p:cNvPicPr>
          <p:nvPr/>
        </p:nvPicPr>
        <p:blipFill>
          <a:blip r:embed="rId4"/>
          <a:stretch>
            <a:fillRect/>
          </a:stretch>
        </p:blipFill>
        <p:spPr>
          <a:xfrm>
            <a:off x="6790579" y="2399659"/>
            <a:ext cx="1753814" cy="1029341"/>
          </a:xfrm>
          <a:prstGeom prst="rect">
            <a:avLst/>
          </a:prstGeom>
        </p:spPr>
      </p:pic>
      <p:pic>
        <p:nvPicPr>
          <p:cNvPr id="5" name="Immagine 4">
            <a:extLst>
              <a:ext uri="{FF2B5EF4-FFF2-40B4-BE49-F238E27FC236}">
                <a16:creationId xmlns:a16="http://schemas.microsoft.com/office/drawing/2014/main" id="{B1F6DF29-B1D3-4255-9111-2054C2248F19}"/>
              </a:ext>
            </a:extLst>
          </p:cNvPr>
          <p:cNvPicPr>
            <a:picLocks noChangeAspect="1"/>
          </p:cNvPicPr>
          <p:nvPr/>
        </p:nvPicPr>
        <p:blipFill>
          <a:blip r:embed="rId5"/>
          <a:stretch>
            <a:fillRect/>
          </a:stretch>
        </p:blipFill>
        <p:spPr>
          <a:xfrm>
            <a:off x="6790579" y="3733675"/>
            <a:ext cx="1753814" cy="1483746"/>
          </a:xfrm>
          <a:prstGeom prst="rect">
            <a:avLst/>
          </a:prstGeom>
        </p:spPr>
      </p:pic>
      <p:sp>
        <p:nvSpPr>
          <p:cNvPr id="10" name="Segnaposto numero diapositiva 9">
            <a:extLst>
              <a:ext uri="{FF2B5EF4-FFF2-40B4-BE49-F238E27FC236}">
                <a16:creationId xmlns:a16="http://schemas.microsoft.com/office/drawing/2014/main" id="{99D88ED3-DEAB-4E72-8EF0-4EE1661A0200}"/>
              </a:ext>
            </a:extLst>
          </p:cNvPr>
          <p:cNvSpPr>
            <a:spLocks noGrp="1"/>
          </p:cNvSpPr>
          <p:nvPr>
            <p:ph type="sldNum" sz="quarter" idx="4294967295"/>
          </p:nvPr>
        </p:nvSpPr>
        <p:spPr>
          <a:xfrm>
            <a:off x="6457950" y="6356351"/>
            <a:ext cx="2057400" cy="365125"/>
          </a:xfrm>
        </p:spPr>
        <p:txBody>
          <a:bodyPr/>
          <a:lstStyle/>
          <a:p>
            <a:pPr>
              <a:defRPr/>
            </a:pPr>
            <a:r>
              <a:rPr lang="en-GB" noProof="1"/>
              <a:t> </a:t>
            </a:r>
          </a:p>
        </p:txBody>
      </p:sp>
      <p:sp>
        <p:nvSpPr>
          <p:cNvPr id="11" name="CasellaDiTesto 10">
            <a:extLst>
              <a:ext uri="{FF2B5EF4-FFF2-40B4-BE49-F238E27FC236}">
                <a16:creationId xmlns:a16="http://schemas.microsoft.com/office/drawing/2014/main" id="{5C853C4D-1A89-4682-AE37-0269B8A85745}"/>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418594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4000" y="475203"/>
            <a:ext cx="8690400" cy="306367"/>
          </a:xfrm>
        </p:spPr>
        <p:txBody>
          <a:bodyPr anchor="t" anchorCtr="0">
            <a:noAutofit/>
          </a:bodyPr>
          <a:lstStyle/>
          <a:p>
            <a:r>
              <a:rPr lang="it-IT" sz="2800" b="0" spc="-1" dirty="0">
                <a:latin typeface="+mn-lt"/>
              </a:rPr>
              <a:t>Chi è </a:t>
            </a:r>
            <a:r>
              <a:rPr lang="it-IT" sz="2800" b="0" spc="-1" dirty="0" err="1">
                <a:latin typeface="+mn-lt"/>
              </a:rPr>
              <a:t>UniGens</a:t>
            </a:r>
            <a:endParaRPr lang="it-IT" sz="2800" b="0" spc="-1" dirty="0">
              <a:latin typeface="+mn-lt"/>
            </a:endParaRPr>
          </a:p>
        </p:txBody>
      </p:sp>
      <p:sp>
        <p:nvSpPr>
          <p:cNvPr id="7" name="Segnaposto contenuto 6"/>
          <p:cNvSpPr txBox="1">
            <a:spLocks noGrp="1"/>
          </p:cNvSpPr>
          <p:nvPr>
            <p:ph sz="quarter" idx="15"/>
          </p:nvPr>
        </p:nvSpPr>
        <p:spPr>
          <a:xfrm>
            <a:off x="234000" y="1339202"/>
            <a:ext cx="8460000" cy="646331"/>
          </a:xfrm>
          <a:prstGeom prst="rect">
            <a:avLst/>
          </a:prstGeom>
          <a:noFill/>
          <a:ln>
            <a:noFill/>
          </a:ln>
        </p:spPr>
        <p:txBody>
          <a:bodyPr wrap="square" rtlCol="0">
            <a:spAutoFit/>
          </a:bodyPr>
          <a:lstStyle/>
          <a:p>
            <a:pPr marL="0" indent="0" algn="just">
              <a:spcBef>
                <a:spcPts val="600"/>
              </a:spcBef>
              <a:buNone/>
            </a:pPr>
            <a:r>
              <a:rPr lang="it-IT" sz="1800" dirty="0"/>
              <a:t>I </a:t>
            </a:r>
            <a:r>
              <a:rPr lang="it-IT" sz="1800" b="1" dirty="0">
                <a:solidFill>
                  <a:srgbClr val="00A197"/>
                </a:solidFill>
              </a:rPr>
              <a:t>principali</a:t>
            </a:r>
            <a:r>
              <a:rPr lang="it-IT" sz="1800" dirty="0"/>
              <a:t> </a:t>
            </a:r>
            <a:r>
              <a:rPr lang="it-IT" sz="1800" b="1" dirty="0">
                <a:solidFill>
                  <a:srgbClr val="00A197"/>
                </a:solidFill>
              </a:rPr>
              <a:t>partners</a:t>
            </a:r>
            <a:r>
              <a:rPr lang="it-IT" sz="1800" dirty="0"/>
              <a:t> di </a:t>
            </a:r>
            <a:r>
              <a:rPr lang="it-IT" sz="1800" b="1" dirty="0" err="1">
                <a:solidFill>
                  <a:srgbClr val="00A197"/>
                </a:solidFill>
              </a:rPr>
              <a:t>UniGens</a:t>
            </a:r>
            <a:r>
              <a:rPr lang="it-IT" sz="1800" dirty="0"/>
              <a:t>, beneficiari della nostra attività di </a:t>
            </a:r>
            <a:r>
              <a:rPr lang="it-IT" sz="1800" b="1" dirty="0">
                <a:solidFill>
                  <a:srgbClr val="00A197"/>
                </a:solidFill>
              </a:rPr>
              <a:t>volontariato</a:t>
            </a:r>
            <a:r>
              <a:rPr lang="it-IT" sz="1800" dirty="0"/>
              <a:t> di </a:t>
            </a:r>
            <a:r>
              <a:rPr lang="it-IT" sz="1800" b="1" dirty="0">
                <a:solidFill>
                  <a:srgbClr val="00A197"/>
                </a:solidFill>
              </a:rPr>
              <a:t>competenza</a:t>
            </a:r>
            <a:r>
              <a:rPr lang="it-IT" sz="1800" dirty="0"/>
              <a:t> sono:</a:t>
            </a:r>
            <a:endParaRPr lang="it-IT" sz="1800" dirty="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8FB4107A-B0E7-4F82-BD70-FC5F35F0D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6" y="6498000"/>
            <a:ext cx="1108567" cy="162000"/>
          </a:xfrm>
          <a:prstGeom prst="rect">
            <a:avLst/>
          </a:prstGeom>
        </p:spPr>
      </p:pic>
      <p:pic>
        <p:nvPicPr>
          <p:cNvPr id="2050" name="Picture 2" descr="https://www.unigens.it/wp-content/uploads/2021/02/Partner_UniCredit.png">
            <a:extLst>
              <a:ext uri="{FF2B5EF4-FFF2-40B4-BE49-F238E27FC236}">
                <a16:creationId xmlns:a16="http://schemas.microsoft.com/office/drawing/2014/main" id="{D11B192D-B60C-473E-A7E4-7D7C89F16A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8" t="37551" r="14659" b="41482"/>
          <a:stretch/>
        </p:blipFill>
        <p:spPr bwMode="auto">
          <a:xfrm>
            <a:off x="238432" y="2163652"/>
            <a:ext cx="1904113" cy="3994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unigens.it/wp-content/uploads/2021/03/Caritas-Roma_footer.png">
            <a:extLst>
              <a:ext uri="{FF2B5EF4-FFF2-40B4-BE49-F238E27FC236}">
                <a16:creationId xmlns:a16="http://schemas.microsoft.com/office/drawing/2014/main" id="{EC8933AD-9C36-4D37-ADAA-59840B105A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98" t="29047" r="15638" b="26911"/>
          <a:stretch/>
        </p:blipFill>
        <p:spPr bwMode="auto">
          <a:xfrm>
            <a:off x="3549793" y="1907795"/>
            <a:ext cx="1885678" cy="8390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unigens.it/wp-content/uploads/2021/03/Fondazione_Operti_285x200-1.png">
            <a:extLst>
              <a:ext uri="{FF2B5EF4-FFF2-40B4-BE49-F238E27FC236}">
                <a16:creationId xmlns:a16="http://schemas.microsoft.com/office/drawing/2014/main" id="{CCB662F8-0F5B-4457-86FD-6F354D35A0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964" b="24459"/>
          <a:stretch/>
        </p:blipFill>
        <p:spPr bwMode="auto">
          <a:xfrm>
            <a:off x="4285073" y="5240766"/>
            <a:ext cx="1823083" cy="634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unigens.it/wp-content/uploads/2021/03/Nova-School-1.jpg">
            <a:extLst>
              <a:ext uri="{FF2B5EF4-FFF2-40B4-BE49-F238E27FC236}">
                <a16:creationId xmlns:a16="http://schemas.microsoft.com/office/drawing/2014/main" id="{44625C52-7E94-474C-BAC6-83054E8F37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000" y="4880724"/>
            <a:ext cx="1729711" cy="885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unigens.it/wp-content/uploads/2021/03/SS.Mamilano_285x200.png">
            <a:extLst>
              <a:ext uri="{FF2B5EF4-FFF2-40B4-BE49-F238E27FC236}">
                <a16:creationId xmlns:a16="http://schemas.microsoft.com/office/drawing/2014/main" id="{45056066-CE9E-4C42-8769-09DD718838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776" b="34504"/>
          <a:stretch/>
        </p:blipFill>
        <p:spPr bwMode="auto">
          <a:xfrm>
            <a:off x="214158" y="4050790"/>
            <a:ext cx="2714625" cy="6614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unigens.it/wp-content/uploads/2021/05/LE-ONDE_logo_2018-1.jpg">
            <a:extLst>
              <a:ext uri="{FF2B5EF4-FFF2-40B4-BE49-F238E27FC236}">
                <a16:creationId xmlns:a16="http://schemas.microsoft.com/office/drawing/2014/main" id="{A3F34453-008E-4A74-9D39-BCEBE035E9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2089" y="4631052"/>
            <a:ext cx="1183720" cy="136510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unigens.it/wp-content/uploads/2021/09/ISF-logo.png">
            <a:extLst>
              <a:ext uri="{FF2B5EF4-FFF2-40B4-BE49-F238E27FC236}">
                <a16:creationId xmlns:a16="http://schemas.microsoft.com/office/drawing/2014/main" id="{7A528879-826B-4C82-88BB-175A1E1195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5264" y="3014222"/>
            <a:ext cx="2165956" cy="63191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unigens.it/wp-content/uploads/2021/10/Partner_Cottino.png">
            <a:extLst>
              <a:ext uri="{FF2B5EF4-FFF2-40B4-BE49-F238E27FC236}">
                <a16:creationId xmlns:a16="http://schemas.microsoft.com/office/drawing/2014/main" id="{7815AA0D-34DC-4FAD-9ABD-EF1391B8B9F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893" b="18620"/>
          <a:stretch/>
        </p:blipFill>
        <p:spPr bwMode="auto">
          <a:xfrm>
            <a:off x="4010017" y="3930897"/>
            <a:ext cx="2714625" cy="11522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www.unigens.it/wp-content/uploads/2021/10/Partner_Milano_altruista.png">
            <a:extLst>
              <a:ext uri="{FF2B5EF4-FFF2-40B4-BE49-F238E27FC236}">
                <a16:creationId xmlns:a16="http://schemas.microsoft.com/office/drawing/2014/main" id="{8EE3321E-03FE-4553-A988-26DC94E108D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066" t="5915" r="23651" b="9531"/>
          <a:stretch/>
        </p:blipFill>
        <p:spPr bwMode="auto">
          <a:xfrm>
            <a:off x="7790245" y="2472722"/>
            <a:ext cx="1163636" cy="12267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www.unigens.it/wp-content/uploads/2021/10/Partner_weworld.png">
            <a:extLst>
              <a:ext uri="{FF2B5EF4-FFF2-40B4-BE49-F238E27FC236}">
                <a16:creationId xmlns:a16="http://schemas.microsoft.com/office/drawing/2014/main" id="{9257F717-D470-4BAD-9B38-42D3A76412A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302" t="29066" r="20702" b="23654"/>
          <a:stretch/>
        </p:blipFill>
        <p:spPr bwMode="auto">
          <a:xfrm>
            <a:off x="3765809" y="3030210"/>
            <a:ext cx="1601521" cy="90068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www.unigens.it/wp-content/uploads/2021/11/Inventare-insieme.png">
            <a:extLst>
              <a:ext uri="{FF2B5EF4-FFF2-40B4-BE49-F238E27FC236}">
                <a16:creationId xmlns:a16="http://schemas.microsoft.com/office/drawing/2014/main" id="{5BF93428-8FC7-4B8C-82B6-829209CA6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93221" y="5346729"/>
            <a:ext cx="1823083" cy="57220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www.unigens.it/wp-content/uploads/2021/11/Torino-Social-Impact.png">
            <a:extLst>
              <a:ext uri="{FF2B5EF4-FFF2-40B4-BE49-F238E27FC236}">
                <a16:creationId xmlns:a16="http://schemas.microsoft.com/office/drawing/2014/main" id="{5DFBC1FE-2048-415F-844A-4D1E9B5D09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6260" y="1938801"/>
            <a:ext cx="1589534" cy="84913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ondazione Francesca Rava: al fianco dei bimbi in difficoltà">
            <a:extLst>
              <a:ext uri="{FF2B5EF4-FFF2-40B4-BE49-F238E27FC236}">
                <a16:creationId xmlns:a16="http://schemas.microsoft.com/office/drawing/2014/main" id="{3E1618CE-79F5-4136-9E32-7089ED50FA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5593" y="2900849"/>
            <a:ext cx="1348623"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ENM Ente Nazionale Microcredito | Unione Artigiani Italiani">
            <a:extLst>
              <a:ext uri="{FF2B5EF4-FFF2-40B4-BE49-F238E27FC236}">
                <a16:creationId xmlns:a16="http://schemas.microsoft.com/office/drawing/2014/main" id="{D5E2EA4A-D5BD-4151-A07A-A99AA62FA8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45880" y="4374002"/>
            <a:ext cx="2178520" cy="70915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ttrinasociale.it - La Società">
            <a:extLst>
              <a:ext uri="{FF2B5EF4-FFF2-40B4-BE49-F238E27FC236}">
                <a16:creationId xmlns:a16="http://schemas.microsoft.com/office/drawing/2014/main" id="{36CA4A6C-B0A4-4A32-9F0B-A7000E3BA9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3272" y="2985550"/>
            <a:ext cx="13525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Fondazione Alberto Sordi - Fondazione Alberto Sordi">
            <a:extLst>
              <a:ext uri="{FF2B5EF4-FFF2-40B4-BE49-F238E27FC236}">
                <a16:creationId xmlns:a16="http://schemas.microsoft.com/office/drawing/2014/main" id="{CB840BD1-8A49-4DB9-826B-9C2561B31F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55264" y="1733827"/>
            <a:ext cx="2338755" cy="85965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C893BB09-73CB-40FB-A4B4-52228B50AC5F}"/>
              </a:ext>
            </a:extLst>
          </p:cNvPr>
          <p:cNvSpPr>
            <a:spLocks noGrp="1"/>
          </p:cNvSpPr>
          <p:nvPr>
            <p:ph type="sldNum" sz="quarter" idx="4294967295"/>
          </p:nvPr>
        </p:nvSpPr>
        <p:spPr>
          <a:xfrm>
            <a:off x="6457950" y="6356351"/>
            <a:ext cx="2057400" cy="365125"/>
          </a:xfrm>
        </p:spPr>
        <p:txBody>
          <a:bodyPr/>
          <a:lstStyle/>
          <a:p>
            <a:pPr>
              <a:defRPr/>
            </a:pPr>
            <a:r>
              <a:rPr lang="en-GB" noProof="1"/>
              <a:t> </a:t>
            </a:r>
          </a:p>
        </p:txBody>
      </p:sp>
      <p:sp>
        <p:nvSpPr>
          <p:cNvPr id="23" name="CasellaDiTesto 22">
            <a:extLst>
              <a:ext uri="{FF2B5EF4-FFF2-40B4-BE49-F238E27FC236}">
                <a16:creationId xmlns:a16="http://schemas.microsoft.com/office/drawing/2014/main" id="{B905B490-33B0-4563-9498-628E8AA75CDD}"/>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601698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0E56C9-8B6E-4584-A04B-5B82CA931F75}"/>
              </a:ext>
            </a:extLst>
          </p:cNvPr>
          <p:cNvSpPr>
            <a:spLocks noGrp="1"/>
          </p:cNvSpPr>
          <p:nvPr>
            <p:ph sz="quarter" idx="15"/>
          </p:nvPr>
        </p:nvSpPr>
        <p:spPr/>
        <p:txBody>
          <a:bodyPr>
            <a:normAutofit fontScale="25000" lnSpcReduction="20000"/>
          </a:bodyPr>
          <a:lstStyle/>
          <a:p>
            <a:pPr marL="0" indent="0" algn="just">
              <a:spcBef>
                <a:spcPts val="0"/>
              </a:spcBef>
              <a:buNone/>
            </a:pPr>
            <a:r>
              <a:rPr lang="it-IT" sz="7200" i="1" dirty="0">
                <a:latin typeface="Calibri" panose="020F0502020204030204" pitchFamily="34" charset="0"/>
                <a:cs typeface="Calibri" panose="020F0502020204030204" pitchFamily="34" charset="0"/>
              </a:rPr>
              <a:t>“</a:t>
            </a:r>
            <a:r>
              <a:rPr lang="it-IT" sz="7200" i="1" dirty="0" err="1">
                <a:latin typeface="Calibri" panose="020F0502020204030204" pitchFamily="34" charset="0"/>
                <a:cs typeface="Calibri" panose="020F0502020204030204" pitchFamily="34" charset="0"/>
              </a:rPr>
              <a:t>ll</a:t>
            </a:r>
            <a:r>
              <a:rPr lang="it-IT" sz="7200" i="1" dirty="0">
                <a:latin typeface="Calibri" panose="020F0502020204030204" pitchFamily="34" charset="0"/>
                <a:cs typeface="Calibri" panose="020F0502020204030204" pitchFamily="34" charset="0"/>
              </a:rPr>
              <a:t> presente modulo formativo (di seguito “Modulo”) ha solo finalità didattiche. Le stime e le valutazioni contenute nel presente Modulo rappresentano l’opinione autonoma e indipendente di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 Organizzazione di Volontariato (di seguito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e si basano su dati e informazioni tratte da fonti che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ritiene attendibili (che vengono specificamente citate), ma sulle quali non rilascia alcuna garanzia e non si assume alcuna responsabilità circa la loro completezza, correttezza e veridicità. I contenuti del Modulo sono offerti da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puramente a scopo didattico/informativo e non devono essere considerati in alcun modo sostitutivi di una eventuale specifica e personale consulenza rilasciata  da Istituti di  Credito direttamente al singolo interessato. Le informazioni e i dati forniti sono da considerarsi aggiornati alla data riportata nel Modulo.</a:t>
            </a:r>
          </a:p>
          <a:p>
            <a:pPr marL="0" indent="0" algn="just">
              <a:spcBef>
                <a:spcPts val="0"/>
              </a:spcBef>
              <a:buNone/>
            </a:pPr>
            <a:br>
              <a:rPr lang="it-IT" sz="7200" i="1" dirty="0">
                <a:latin typeface="Calibri" panose="020F0502020204030204" pitchFamily="34" charset="0"/>
                <a:cs typeface="Calibri" panose="020F0502020204030204" pitchFamily="34" charset="0"/>
              </a:rPr>
            </a:b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si riserva il diritto di aggiornare/modificare i dati e le informazioni espresse nel Modulo in qualsiasi momento senza alcun preavviso.</a:t>
            </a:r>
          </a:p>
          <a:p>
            <a:pPr marL="0" indent="0" algn="just">
              <a:spcBef>
                <a:spcPts val="0"/>
              </a:spcBef>
              <a:buNone/>
            </a:pPr>
            <a:br>
              <a:rPr lang="it-IT" sz="7200" i="1" dirty="0">
                <a:latin typeface="Calibri" panose="020F0502020204030204" pitchFamily="34" charset="0"/>
                <a:cs typeface="Calibri" panose="020F0502020204030204" pitchFamily="34" charset="0"/>
              </a:rPr>
            </a:br>
            <a:r>
              <a:rPr lang="it-IT" sz="7200" i="1" dirty="0">
                <a:latin typeface="Calibri" panose="020F0502020204030204" pitchFamily="34" charset="0"/>
                <a:cs typeface="Calibri" panose="020F0502020204030204" pitchFamily="34" charset="0"/>
              </a:rPr>
              <a:t>I contenuti del Modulo - comprensivi di dati, notizie, informazioni, immagini, grafici, disegni, marchi e nomi a dominio - sono di proprietà di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se non diversamente indicato, coperti da copyright e dalla normativa in materia di proprietà industriale. Non è concessa alcuna licenza né diritto d'uso e pertanto non è consentito riprodurne i contenuti, in tutto o in parte, su alcun supporto, copiarli, pubblicarli e utilizzarli a scopo commerciale senza preventiva autorizzazione scritta di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salva la possibilità di farne copia per uso esclusivamente personale”</a:t>
            </a:r>
          </a:p>
        </p:txBody>
      </p:sp>
      <p:sp>
        <p:nvSpPr>
          <p:cNvPr id="4" name="Titolo 3">
            <a:extLst>
              <a:ext uri="{FF2B5EF4-FFF2-40B4-BE49-F238E27FC236}">
                <a16:creationId xmlns:a16="http://schemas.microsoft.com/office/drawing/2014/main" id="{D8337285-DB30-46F9-9FA6-CA22170C3922}"/>
              </a:ext>
            </a:extLst>
          </p:cNvPr>
          <p:cNvSpPr>
            <a:spLocks noGrp="1"/>
          </p:cNvSpPr>
          <p:nvPr>
            <p:ph type="title"/>
          </p:nvPr>
        </p:nvSpPr>
        <p:spPr>
          <a:xfrm>
            <a:off x="234000" y="475200"/>
            <a:ext cx="8690400" cy="306366"/>
          </a:xfrm>
        </p:spPr>
        <p:txBody>
          <a:bodyPr anchor="t" anchorCtr="0">
            <a:noAutofit/>
          </a:bodyPr>
          <a:lstStyle/>
          <a:p>
            <a:r>
              <a:rPr lang="it-IT" sz="2800" spc="-1" dirty="0">
                <a:latin typeface="+mn-lt"/>
              </a:rPr>
              <a:t>Disclaimer</a:t>
            </a:r>
          </a:p>
        </p:txBody>
      </p:sp>
      <p:pic>
        <p:nvPicPr>
          <p:cNvPr id="6" name="Immagine 5">
            <a:extLst>
              <a:ext uri="{FF2B5EF4-FFF2-40B4-BE49-F238E27FC236}">
                <a16:creationId xmlns:a16="http://schemas.microsoft.com/office/drawing/2014/main" id="{44AE775D-1D69-4696-9663-4BF5DBABF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7" name="CasellaDiTesto 6">
            <a:extLst>
              <a:ext uri="{FF2B5EF4-FFF2-40B4-BE49-F238E27FC236}">
                <a16:creationId xmlns:a16="http://schemas.microsoft.com/office/drawing/2014/main" id="{34F0A5F4-C540-4BBB-A916-5B49B5D6AEC4}"/>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55727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fontAlgn="auto">
              <a:spcBef>
                <a:spcPts val="0"/>
              </a:spcBef>
              <a:spcAft>
                <a:spcPts val="0"/>
              </a:spcAft>
              <a:defRPr/>
            </a:pPr>
            <a:r>
              <a:rPr lang="it-IT" sz="2800" b="0" dirty="0">
                <a:latin typeface="+mn-lt"/>
                <a:cs typeface="+mj-cs"/>
              </a:rPr>
              <a:t>Una mappa concettuale  dell’Agenda 2030</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6</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30" name="Picture 6" descr="Target market Vectors &amp; Illustrations for Free Download | Freepik">
            <a:extLst>
              <a:ext uri="{FF2B5EF4-FFF2-40B4-BE49-F238E27FC236}">
                <a16:creationId xmlns:a16="http://schemas.microsoft.com/office/drawing/2014/main" id="{AF9CE9C1-7B8A-42CD-9D96-BCCC595B1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824" y="2614935"/>
            <a:ext cx="949300" cy="9493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ona del glifo nero dell'istituzione di stato - vettore stock 2255823 |  Crushpixel">
            <a:extLst>
              <a:ext uri="{FF2B5EF4-FFF2-40B4-BE49-F238E27FC236}">
                <a16:creationId xmlns:a16="http://schemas.microsoft.com/office/drawing/2014/main" id="{C5E614B3-37F6-4CB5-A682-846A20C28C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2667" b="91556" l="20889" r="82667">
                        <a14:foregroundMark x1="57778" y1="38222" x2="57778" y2="38222"/>
                        <a14:foregroundMark x1="54667" y1="24000" x2="54667" y2="24000"/>
                        <a14:foregroundMark x1="54667" y1="24000" x2="54667" y2="24000"/>
                        <a14:foregroundMark x1="51111" y1="23111" x2="51111" y2="23111"/>
                        <a14:foregroundMark x1="54222" y1="45778" x2="54222" y2="45778"/>
                        <a14:foregroundMark x1="64889" y1="45333" x2="64889" y2="45333"/>
                        <a14:foregroundMark x1="35556" y1="45778" x2="35556" y2="45778"/>
                        <a14:foregroundMark x1="28000" y1="52000" x2="28000" y2="52000"/>
                        <a14:foregroundMark x1="30667" y1="59111" x2="30667" y2="59111"/>
                        <a14:foregroundMark x1="20889" y1="57333" x2="20889" y2="57333"/>
                        <a14:foregroundMark x1="25778" y1="60889" x2="25778" y2="60889"/>
                        <a14:foregroundMark x1="25778" y1="69778" x2="25778" y2="69778"/>
                        <a14:foregroundMark x1="73778" y1="60000" x2="73778" y2="60000"/>
                        <a14:foregroundMark x1="74667" y1="70222" x2="74667" y2="70222"/>
                        <a14:foregroundMark x1="77333" y1="51111" x2="77333" y2="51111"/>
                        <a14:foregroundMark x1="48889" y1="63111" x2="48889" y2="63111"/>
                        <a14:foregroundMark x1="57778" y1="62222" x2="57778" y2="62222"/>
                        <a14:foregroundMark x1="60444" y1="61333" x2="60444" y2="61333"/>
                        <a14:foregroundMark x1="65778" y1="61333" x2="65778" y2="61333"/>
                        <a14:foregroundMark x1="42667" y1="57333" x2="42667" y2="57333"/>
                        <a14:foregroundMark x1="38222" y1="57333" x2="38222" y2="57333"/>
                        <a14:foregroundMark x1="34667" y1="57778" x2="34667" y2="57778"/>
                        <a14:foregroundMark x1="47556" y1="72000" x2="47556" y2="72000"/>
                      </a14:backgroundRemoval>
                    </a14:imgEffect>
                  </a14:imgLayer>
                </a14:imgProps>
              </a:ext>
              <a:ext uri="{28A0092B-C50C-407E-A947-70E740481C1C}">
                <a14:useLocalDpi xmlns:a14="http://schemas.microsoft.com/office/drawing/2010/main" val="0"/>
              </a:ext>
            </a:extLst>
          </a:blip>
          <a:srcRect l="15518" t="19453" r="8995"/>
          <a:stretch/>
        </p:blipFill>
        <p:spPr bwMode="auto">
          <a:xfrm>
            <a:off x="5148000" y="1031305"/>
            <a:ext cx="1229016" cy="13114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missione di Diritto Bancario e del Terzo Settore">
            <a:extLst>
              <a:ext uri="{FF2B5EF4-FFF2-40B4-BE49-F238E27FC236}">
                <a16:creationId xmlns:a16="http://schemas.microsoft.com/office/drawing/2014/main" id="{D5FD5121-4A9B-469C-958D-ED747131C1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549" y="2336011"/>
            <a:ext cx="962810" cy="98802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5A8D20B3-D1CB-460A-9042-F73414823B02}"/>
              </a:ext>
            </a:extLst>
          </p:cNvPr>
          <p:cNvPicPr>
            <a:picLocks noChangeAspect="1"/>
          </p:cNvPicPr>
          <p:nvPr/>
        </p:nvPicPr>
        <p:blipFill rotWithShape="1">
          <a:blip r:embed="rId8">
            <a:extLst>
              <a:ext uri="{28A0092B-C50C-407E-A947-70E740481C1C}">
                <a14:useLocalDpi xmlns:a14="http://schemas.microsoft.com/office/drawing/2010/main" val="0"/>
              </a:ext>
            </a:extLst>
          </a:blip>
          <a:srcRect b="20300"/>
          <a:stretch/>
        </p:blipFill>
        <p:spPr>
          <a:xfrm>
            <a:off x="5148000" y="5000558"/>
            <a:ext cx="1612800" cy="962811"/>
          </a:xfrm>
          <a:prstGeom prst="rect">
            <a:avLst/>
          </a:prstGeom>
        </p:spPr>
      </p:pic>
      <p:pic>
        <p:nvPicPr>
          <p:cNvPr id="16" name="Picture 2" descr="ONU AGENDA 2030 - RiavviaItalia 2.1">
            <a:extLst>
              <a:ext uri="{FF2B5EF4-FFF2-40B4-BE49-F238E27FC236}">
                <a16:creationId xmlns:a16="http://schemas.microsoft.com/office/drawing/2014/main" id="{4C6AA824-AD38-47C9-8A6E-A4E05F6865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1539" y="3758753"/>
            <a:ext cx="1119600" cy="11245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genda 2030. L'ASviS: &quot;Approvata la Strategia per lo Sviluppo Sostenibile.  Ora una posizione chiara del Governo al Summit dell'Onu&quot; - AliAutonomie">
            <a:extLst>
              <a:ext uri="{FF2B5EF4-FFF2-40B4-BE49-F238E27FC236}">
                <a16:creationId xmlns:a16="http://schemas.microsoft.com/office/drawing/2014/main" id="{561FA7DA-FC59-4813-9BCA-98AEBA1218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1308" y="1910819"/>
            <a:ext cx="1270419" cy="12704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user Insieme Bologna APS – Ambiente – Agenda 2030 – AuserBologna">
            <a:extLst>
              <a:ext uri="{FF2B5EF4-FFF2-40B4-BE49-F238E27FC236}">
                <a16:creationId xmlns:a16="http://schemas.microsoft.com/office/drawing/2014/main" id="{AE223AF6-B4FF-4418-909F-51D8EFF157E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7626" t="5015" r="10984" b="73770"/>
          <a:stretch/>
        </p:blipFill>
        <p:spPr bwMode="auto">
          <a:xfrm>
            <a:off x="234000" y="1467791"/>
            <a:ext cx="1229016" cy="681409"/>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9474552E-C6BE-4462-B221-59DF6C188659}"/>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a:off x="721901" y="2026041"/>
            <a:ext cx="948067" cy="624044"/>
          </a:xfrm>
          <a:prstGeom prst="rect">
            <a:avLst/>
          </a:prstGeom>
        </p:spPr>
      </p:pic>
      <p:pic>
        <p:nvPicPr>
          <p:cNvPr id="21" name="Immagine 20">
            <a:extLst>
              <a:ext uri="{FF2B5EF4-FFF2-40B4-BE49-F238E27FC236}">
                <a16:creationId xmlns:a16="http://schemas.microsoft.com/office/drawing/2014/main" id="{973F1F0D-61B8-44BC-AB72-EF7B1132F82E}"/>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a:off x="2825764" y="2844155"/>
            <a:ext cx="948067" cy="624044"/>
          </a:xfrm>
          <a:prstGeom prst="rect">
            <a:avLst/>
          </a:prstGeom>
        </p:spPr>
      </p:pic>
      <p:pic>
        <p:nvPicPr>
          <p:cNvPr id="23" name="Immagine 22">
            <a:extLst>
              <a:ext uri="{FF2B5EF4-FFF2-40B4-BE49-F238E27FC236}">
                <a16:creationId xmlns:a16="http://schemas.microsoft.com/office/drawing/2014/main" id="{C925A84C-950D-47BF-BE82-5EA46CB92D63}"/>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803187" flipH="1" flipV="1">
            <a:off x="4697266" y="2767995"/>
            <a:ext cx="618309" cy="399515"/>
          </a:xfrm>
          <a:prstGeom prst="rect">
            <a:avLst/>
          </a:prstGeom>
        </p:spPr>
      </p:pic>
      <p:pic>
        <p:nvPicPr>
          <p:cNvPr id="24" name="Immagine 23">
            <a:extLst>
              <a:ext uri="{FF2B5EF4-FFF2-40B4-BE49-F238E27FC236}">
                <a16:creationId xmlns:a16="http://schemas.microsoft.com/office/drawing/2014/main" id="{222EF1DA-9EFE-451B-B00F-49E77587E976}"/>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2376301" flipH="1">
            <a:off x="4329768" y="3682346"/>
            <a:ext cx="948067" cy="624044"/>
          </a:xfrm>
          <a:prstGeom prst="rect">
            <a:avLst/>
          </a:prstGeom>
        </p:spPr>
      </p:pic>
      <p:pic>
        <p:nvPicPr>
          <p:cNvPr id="25" name="Immagine 24">
            <a:extLst>
              <a:ext uri="{FF2B5EF4-FFF2-40B4-BE49-F238E27FC236}">
                <a16:creationId xmlns:a16="http://schemas.microsoft.com/office/drawing/2014/main" id="{A8CC2512-CBDF-4AED-A3FE-6DE6050541B7}"/>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3169539" flipH="1">
            <a:off x="3724021" y="4446029"/>
            <a:ext cx="1695958" cy="624152"/>
          </a:xfrm>
          <a:prstGeom prst="rect">
            <a:avLst/>
          </a:prstGeom>
        </p:spPr>
      </p:pic>
      <p:pic>
        <p:nvPicPr>
          <p:cNvPr id="26" name="Immagine 25">
            <a:extLst>
              <a:ext uri="{FF2B5EF4-FFF2-40B4-BE49-F238E27FC236}">
                <a16:creationId xmlns:a16="http://schemas.microsoft.com/office/drawing/2014/main" id="{C68A2D01-1DFC-492E-9C99-68035429D9D1}"/>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9467151" flipH="1">
            <a:off x="6890949" y="5339887"/>
            <a:ext cx="550048" cy="624044"/>
          </a:xfrm>
          <a:prstGeom prst="rect">
            <a:avLst/>
          </a:prstGeom>
        </p:spPr>
      </p:pic>
      <p:pic>
        <p:nvPicPr>
          <p:cNvPr id="27" name="Immagine 26">
            <a:extLst>
              <a:ext uri="{FF2B5EF4-FFF2-40B4-BE49-F238E27FC236}">
                <a16:creationId xmlns:a16="http://schemas.microsoft.com/office/drawing/2014/main" id="{19CB8995-A81D-444A-8319-2BAD9CDAA63A}"/>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8822971" flipH="1" flipV="1">
            <a:off x="3842520" y="1794507"/>
            <a:ext cx="1535974" cy="572421"/>
          </a:xfrm>
          <a:prstGeom prst="rect">
            <a:avLst/>
          </a:prstGeom>
        </p:spPr>
      </p:pic>
      <p:sp>
        <p:nvSpPr>
          <p:cNvPr id="6" name="CasellaDiTesto 5">
            <a:extLst>
              <a:ext uri="{FF2B5EF4-FFF2-40B4-BE49-F238E27FC236}">
                <a16:creationId xmlns:a16="http://schemas.microsoft.com/office/drawing/2014/main" id="{08CFCEAE-3CD5-4D5D-9AEF-03B3C09B4A3D}"/>
              </a:ext>
            </a:extLst>
          </p:cNvPr>
          <p:cNvSpPr txBox="1"/>
          <p:nvPr/>
        </p:nvSpPr>
        <p:spPr>
          <a:xfrm>
            <a:off x="5389212" y="1918000"/>
            <a:ext cx="619529" cy="369332"/>
          </a:xfrm>
          <a:prstGeom prst="rect">
            <a:avLst/>
          </a:prstGeom>
          <a:noFill/>
        </p:spPr>
        <p:txBody>
          <a:bodyPr wrap="none" rtlCol="0">
            <a:spAutoFit/>
          </a:bodyPr>
          <a:lstStyle/>
          <a:p>
            <a:r>
              <a:rPr lang="it-IT" b="1" dirty="0">
                <a:solidFill>
                  <a:srgbClr val="00A197"/>
                </a:solidFill>
              </a:rPr>
              <a:t>Stati</a:t>
            </a:r>
          </a:p>
        </p:txBody>
      </p:sp>
      <p:sp>
        <p:nvSpPr>
          <p:cNvPr id="11" name="CasellaDiTesto 10">
            <a:extLst>
              <a:ext uri="{FF2B5EF4-FFF2-40B4-BE49-F238E27FC236}">
                <a16:creationId xmlns:a16="http://schemas.microsoft.com/office/drawing/2014/main" id="{FA5AF3D6-4D8D-4D51-95EA-951B685BDB14}"/>
              </a:ext>
            </a:extLst>
          </p:cNvPr>
          <p:cNvSpPr txBox="1"/>
          <p:nvPr/>
        </p:nvSpPr>
        <p:spPr>
          <a:xfrm>
            <a:off x="5432111" y="5824115"/>
            <a:ext cx="990849" cy="369332"/>
          </a:xfrm>
          <a:prstGeom prst="rect">
            <a:avLst/>
          </a:prstGeom>
          <a:noFill/>
        </p:spPr>
        <p:txBody>
          <a:bodyPr wrap="none" rtlCol="0">
            <a:spAutoFit/>
          </a:bodyPr>
          <a:lstStyle/>
          <a:p>
            <a:r>
              <a:rPr lang="it-IT" b="1" dirty="0">
                <a:solidFill>
                  <a:srgbClr val="00A197"/>
                </a:solidFill>
              </a:rPr>
              <a:t>Cittadini</a:t>
            </a:r>
          </a:p>
        </p:txBody>
      </p:sp>
      <p:sp>
        <p:nvSpPr>
          <p:cNvPr id="32" name="CasellaDiTesto 31">
            <a:extLst>
              <a:ext uri="{FF2B5EF4-FFF2-40B4-BE49-F238E27FC236}">
                <a16:creationId xmlns:a16="http://schemas.microsoft.com/office/drawing/2014/main" id="{45B85C5F-DE8B-4863-B091-64283A6A5CC7}"/>
              </a:ext>
            </a:extLst>
          </p:cNvPr>
          <p:cNvSpPr txBox="1"/>
          <p:nvPr/>
        </p:nvSpPr>
        <p:spPr>
          <a:xfrm>
            <a:off x="3339932" y="3443682"/>
            <a:ext cx="820674" cy="769441"/>
          </a:xfrm>
          <a:prstGeom prst="rect">
            <a:avLst/>
          </a:prstGeom>
          <a:noFill/>
        </p:spPr>
        <p:txBody>
          <a:bodyPr wrap="none" rtlCol="0">
            <a:spAutoFit/>
          </a:bodyPr>
          <a:lstStyle/>
          <a:p>
            <a:pPr algn="ctr"/>
            <a:r>
              <a:rPr lang="it-IT" sz="2400" b="1" dirty="0">
                <a:solidFill>
                  <a:srgbClr val="00A197"/>
                </a:solidFill>
              </a:rPr>
              <a:t>169</a:t>
            </a:r>
            <a:r>
              <a:rPr lang="it-IT" b="1" dirty="0">
                <a:solidFill>
                  <a:srgbClr val="00A197"/>
                </a:solidFill>
              </a:rPr>
              <a:t> </a:t>
            </a:r>
          </a:p>
          <a:p>
            <a:pPr algn="ctr"/>
            <a:r>
              <a:rPr lang="it-IT" sz="2000" b="1" dirty="0">
                <a:solidFill>
                  <a:srgbClr val="00A197"/>
                </a:solidFill>
              </a:rPr>
              <a:t>target</a:t>
            </a:r>
          </a:p>
        </p:txBody>
      </p:sp>
      <p:sp>
        <p:nvSpPr>
          <p:cNvPr id="33" name="CasellaDiTesto 32">
            <a:extLst>
              <a:ext uri="{FF2B5EF4-FFF2-40B4-BE49-F238E27FC236}">
                <a16:creationId xmlns:a16="http://schemas.microsoft.com/office/drawing/2014/main" id="{1BA157A2-7C25-4AE8-9D20-6D0EFB07E52D}"/>
              </a:ext>
            </a:extLst>
          </p:cNvPr>
          <p:cNvSpPr txBox="1"/>
          <p:nvPr/>
        </p:nvSpPr>
        <p:spPr>
          <a:xfrm>
            <a:off x="1769203" y="3341888"/>
            <a:ext cx="1064779" cy="769441"/>
          </a:xfrm>
          <a:prstGeom prst="rect">
            <a:avLst/>
          </a:prstGeom>
          <a:noFill/>
        </p:spPr>
        <p:txBody>
          <a:bodyPr wrap="none" rtlCol="0">
            <a:spAutoFit/>
          </a:bodyPr>
          <a:lstStyle/>
          <a:p>
            <a:pPr algn="ctr"/>
            <a:r>
              <a:rPr lang="it-IT" sz="2400" b="1" dirty="0">
                <a:solidFill>
                  <a:srgbClr val="00A197"/>
                </a:solidFill>
              </a:rPr>
              <a:t>17</a:t>
            </a:r>
            <a:r>
              <a:rPr lang="it-IT" b="1" dirty="0">
                <a:solidFill>
                  <a:srgbClr val="00A197"/>
                </a:solidFill>
              </a:rPr>
              <a:t> </a:t>
            </a:r>
          </a:p>
          <a:p>
            <a:pPr algn="ctr"/>
            <a:r>
              <a:rPr lang="it-IT" sz="2000" b="1" dirty="0">
                <a:solidFill>
                  <a:srgbClr val="00A197"/>
                </a:solidFill>
              </a:rPr>
              <a:t>obiettiv</a:t>
            </a:r>
            <a:r>
              <a:rPr lang="it-IT" b="1" dirty="0">
                <a:solidFill>
                  <a:srgbClr val="00A197"/>
                </a:solidFill>
              </a:rPr>
              <a:t>i</a:t>
            </a:r>
          </a:p>
        </p:txBody>
      </p:sp>
      <p:sp>
        <p:nvSpPr>
          <p:cNvPr id="34" name="CasellaDiTesto 33">
            <a:extLst>
              <a:ext uri="{FF2B5EF4-FFF2-40B4-BE49-F238E27FC236}">
                <a16:creationId xmlns:a16="http://schemas.microsoft.com/office/drawing/2014/main" id="{CABF2B05-C9D9-4D9C-9DD5-8A7D5C6F177F}"/>
              </a:ext>
            </a:extLst>
          </p:cNvPr>
          <p:cNvSpPr txBox="1"/>
          <p:nvPr/>
        </p:nvSpPr>
        <p:spPr>
          <a:xfrm>
            <a:off x="7405566" y="4868813"/>
            <a:ext cx="1671547" cy="738664"/>
          </a:xfrm>
          <a:prstGeom prst="rect">
            <a:avLst/>
          </a:prstGeom>
          <a:noFill/>
        </p:spPr>
        <p:txBody>
          <a:bodyPr wrap="none" rtlCol="0">
            <a:spAutoFit/>
          </a:bodyPr>
          <a:lstStyle/>
          <a:p>
            <a:pPr algn="ctr"/>
            <a:r>
              <a:rPr lang="it-IT" sz="2400" b="1" dirty="0">
                <a:solidFill>
                  <a:srgbClr val="00A197"/>
                </a:solidFill>
              </a:rPr>
              <a:t>170</a:t>
            </a:r>
            <a:r>
              <a:rPr lang="it-IT" b="1" dirty="0">
                <a:solidFill>
                  <a:srgbClr val="00A197"/>
                </a:solidFill>
              </a:rPr>
              <a:t> </a:t>
            </a:r>
          </a:p>
          <a:p>
            <a:pPr algn="ctr"/>
            <a:r>
              <a:rPr lang="it-IT" b="1" dirty="0">
                <a:solidFill>
                  <a:srgbClr val="00A197"/>
                </a:solidFill>
              </a:rPr>
              <a:t>comportamenti</a:t>
            </a:r>
          </a:p>
        </p:txBody>
      </p:sp>
      <p:pic>
        <p:nvPicPr>
          <p:cNvPr id="35" name="Picture 12" descr="Pin su simboli">
            <a:extLst>
              <a:ext uri="{FF2B5EF4-FFF2-40B4-BE49-F238E27FC236}">
                <a16:creationId xmlns:a16="http://schemas.microsoft.com/office/drawing/2014/main" id="{33722B1D-C74A-4686-9F89-DE705FB2EB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75211" y="3599270"/>
            <a:ext cx="949300" cy="868538"/>
          </a:xfrm>
          <a:prstGeom prst="rect">
            <a:avLst/>
          </a:prstGeom>
          <a:noFill/>
          <a:extLst>
            <a:ext uri="{909E8E84-426E-40DD-AFC4-6F175D3DCCD1}">
              <a14:hiddenFill xmlns:a14="http://schemas.microsoft.com/office/drawing/2010/main">
                <a:solidFill>
                  <a:srgbClr val="FFFFFF"/>
                </a:solidFill>
              </a14:hiddenFill>
            </a:ext>
          </a:extLst>
        </p:spPr>
      </p:pic>
      <p:sp>
        <p:nvSpPr>
          <p:cNvPr id="36" name="CasellaDiTesto 35">
            <a:extLst>
              <a:ext uri="{FF2B5EF4-FFF2-40B4-BE49-F238E27FC236}">
                <a16:creationId xmlns:a16="http://schemas.microsoft.com/office/drawing/2014/main" id="{6898F680-5AE7-4DAA-B4D1-7F466BCBD2EF}"/>
              </a:ext>
            </a:extLst>
          </p:cNvPr>
          <p:cNvSpPr txBox="1"/>
          <p:nvPr/>
        </p:nvSpPr>
        <p:spPr>
          <a:xfrm>
            <a:off x="5259549" y="4448644"/>
            <a:ext cx="957955" cy="369332"/>
          </a:xfrm>
          <a:prstGeom prst="rect">
            <a:avLst/>
          </a:prstGeom>
          <a:noFill/>
        </p:spPr>
        <p:txBody>
          <a:bodyPr wrap="none" rtlCol="0">
            <a:spAutoFit/>
          </a:bodyPr>
          <a:lstStyle/>
          <a:p>
            <a:r>
              <a:rPr lang="it-IT" b="1" dirty="0">
                <a:solidFill>
                  <a:srgbClr val="00A197"/>
                </a:solidFill>
              </a:rPr>
              <a:t>Imprese</a:t>
            </a:r>
          </a:p>
        </p:txBody>
      </p:sp>
      <p:sp>
        <p:nvSpPr>
          <p:cNvPr id="37" name="CasellaDiTesto 36">
            <a:extLst>
              <a:ext uri="{FF2B5EF4-FFF2-40B4-BE49-F238E27FC236}">
                <a16:creationId xmlns:a16="http://schemas.microsoft.com/office/drawing/2014/main" id="{253BF1FA-5AAA-4743-AD5A-05FF2B35AC6C}"/>
              </a:ext>
            </a:extLst>
          </p:cNvPr>
          <p:cNvSpPr txBox="1"/>
          <p:nvPr/>
        </p:nvSpPr>
        <p:spPr>
          <a:xfrm>
            <a:off x="5170220" y="3212222"/>
            <a:ext cx="1346844" cy="369332"/>
          </a:xfrm>
          <a:prstGeom prst="rect">
            <a:avLst/>
          </a:prstGeom>
          <a:noFill/>
        </p:spPr>
        <p:txBody>
          <a:bodyPr wrap="none" rtlCol="0">
            <a:spAutoFit/>
          </a:bodyPr>
          <a:lstStyle/>
          <a:p>
            <a:r>
              <a:rPr lang="it-IT" b="1" dirty="0">
                <a:solidFill>
                  <a:srgbClr val="00A197"/>
                </a:solidFill>
              </a:rPr>
              <a:t>Associazioni</a:t>
            </a:r>
          </a:p>
        </p:txBody>
      </p:sp>
      <p:sp>
        <p:nvSpPr>
          <p:cNvPr id="2" name="Ovale 1">
            <a:extLst>
              <a:ext uri="{FF2B5EF4-FFF2-40B4-BE49-F238E27FC236}">
                <a16:creationId xmlns:a16="http://schemas.microsoft.com/office/drawing/2014/main" id="{B92474C4-E2E7-4580-8ADD-A32C7D77D42B}"/>
              </a:ext>
            </a:extLst>
          </p:cNvPr>
          <p:cNvSpPr/>
          <p:nvPr/>
        </p:nvSpPr>
        <p:spPr>
          <a:xfrm>
            <a:off x="273818" y="2773850"/>
            <a:ext cx="1528057" cy="1253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Incontro del 10/17 gennaio</a:t>
            </a:r>
          </a:p>
        </p:txBody>
      </p:sp>
      <p:sp>
        <p:nvSpPr>
          <p:cNvPr id="17" name="Ovale 16">
            <a:extLst>
              <a:ext uri="{FF2B5EF4-FFF2-40B4-BE49-F238E27FC236}">
                <a16:creationId xmlns:a16="http://schemas.microsoft.com/office/drawing/2014/main" id="{6972126B-EE57-440C-BB87-234C97D73EB8}"/>
              </a:ext>
            </a:extLst>
          </p:cNvPr>
          <p:cNvSpPr/>
          <p:nvPr/>
        </p:nvSpPr>
        <p:spPr>
          <a:xfrm>
            <a:off x="3073156" y="4844997"/>
            <a:ext cx="1692335" cy="1241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Incontro del 31 gennaio</a:t>
            </a:r>
          </a:p>
        </p:txBody>
      </p:sp>
      <p:sp>
        <p:nvSpPr>
          <p:cNvPr id="18" name="Ovale 17">
            <a:extLst>
              <a:ext uri="{FF2B5EF4-FFF2-40B4-BE49-F238E27FC236}">
                <a16:creationId xmlns:a16="http://schemas.microsoft.com/office/drawing/2014/main" id="{D8863400-27BB-46EE-906C-81CC52681F96}"/>
              </a:ext>
            </a:extLst>
          </p:cNvPr>
          <p:cNvSpPr/>
          <p:nvPr/>
        </p:nvSpPr>
        <p:spPr>
          <a:xfrm>
            <a:off x="6144005" y="3875960"/>
            <a:ext cx="1522096" cy="1124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Incontro del 24 gennaio</a:t>
            </a:r>
          </a:p>
        </p:txBody>
      </p:sp>
    </p:spTree>
    <p:extLst>
      <p:ext uri="{BB962C8B-B14F-4D97-AF65-F5344CB8AC3E}">
        <p14:creationId xmlns:p14="http://schemas.microsoft.com/office/powerpoint/2010/main" val="826320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7</a:t>
            </a:r>
          </a:p>
        </p:txBody>
      </p:sp>
      <p:sp>
        <p:nvSpPr>
          <p:cNvPr id="26" name="Rettangolo 25">
            <a:extLst>
              <a:ext uri="{FF2B5EF4-FFF2-40B4-BE49-F238E27FC236}">
                <a16:creationId xmlns:a16="http://schemas.microsoft.com/office/drawing/2014/main" id="{E69DD8CA-2BBD-4E98-A6F7-5D02E871B1A0}"/>
              </a:ext>
            </a:extLst>
          </p:cNvPr>
          <p:cNvSpPr/>
          <p:nvPr/>
        </p:nvSpPr>
        <p:spPr>
          <a:xfrm>
            <a:off x="4447607" y="3244334"/>
            <a:ext cx="248786" cy="369332"/>
          </a:xfrm>
          <a:prstGeom prst="rect">
            <a:avLst/>
          </a:prstGeom>
        </p:spPr>
        <p:txBody>
          <a:bodyPr wrap="none">
            <a:spAutoFit/>
          </a:bodyPr>
          <a:lstStyle/>
          <a:p>
            <a:r>
              <a:rPr lang="it-IT" dirty="0"/>
              <a:t> </a:t>
            </a:r>
          </a:p>
        </p:txBody>
      </p:sp>
      <p:pic>
        <p:nvPicPr>
          <p:cNvPr id="27" name="Immagine 26">
            <a:extLst>
              <a:ext uri="{FF2B5EF4-FFF2-40B4-BE49-F238E27FC236}">
                <a16:creationId xmlns:a16="http://schemas.microsoft.com/office/drawing/2014/main" id="{6F2B7596-61F1-4DDC-A517-193049ECABE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sp>
        <p:nvSpPr>
          <p:cNvPr id="28" name="CasellaDiTesto 27">
            <a:extLst>
              <a:ext uri="{FF2B5EF4-FFF2-40B4-BE49-F238E27FC236}">
                <a16:creationId xmlns:a16="http://schemas.microsoft.com/office/drawing/2014/main" id="{9C3D9234-9535-4C72-BF9B-8A9A39BB670B}"/>
              </a:ext>
            </a:extLst>
          </p:cNvPr>
          <p:cNvSpPr txBox="1"/>
          <p:nvPr/>
        </p:nvSpPr>
        <p:spPr>
          <a:xfrm>
            <a:off x="6758579" y="2836800"/>
            <a:ext cx="1952073"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Esempi</a:t>
            </a:r>
          </a:p>
        </p:txBody>
      </p:sp>
      <p:sp>
        <p:nvSpPr>
          <p:cNvPr id="29" name="CasellaDiTesto 28">
            <a:extLst>
              <a:ext uri="{FF2B5EF4-FFF2-40B4-BE49-F238E27FC236}">
                <a16:creationId xmlns:a16="http://schemas.microsoft.com/office/drawing/2014/main" id="{AEFD9185-7E77-450E-9A34-B2C9F1013B6A}"/>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La regolamentazione</a:t>
            </a:r>
          </a:p>
          <a:p>
            <a:pPr algn="ctr"/>
            <a:r>
              <a:rPr lang="it-IT" b="1" dirty="0">
                <a:solidFill>
                  <a:srgbClr val="00A197"/>
                </a:solidFill>
                <a:latin typeface="Calibri" panose="020F0502020204030204" pitchFamily="34" charset="0"/>
                <a:cs typeface="Calibri" panose="020F0502020204030204" pitchFamily="34" charset="0"/>
              </a:rPr>
              <a:t>UE</a:t>
            </a:r>
          </a:p>
        </p:txBody>
      </p:sp>
      <p:pic>
        <p:nvPicPr>
          <p:cNvPr id="30" name="Immagine 29">
            <a:extLst>
              <a:ext uri="{FF2B5EF4-FFF2-40B4-BE49-F238E27FC236}">
                <a16:creationId xmlns:a16="http://schemas.microsoft.com/office/drawing/2014/main" id="{5239B9E5-FD72-4823-B4E0-5B34C7227AA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3" name="Picture 2" descr="Perché guardare il futuro per progettare le strategie aziendali - Soluzioni  d'Impresa">
            <a:extLst>
              <a:ext uri="{FF2B5EF4-FFF2-40B4-BE49-F238E27FC236}">
                <a16:creationId xmlns:a16="http://schemas.microsoft.com/office/drawing/2014/main" id="{D2DB69B2-E518-464E-AF22-81E07708BE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90" r="10398"/>
          <a:stretch/>
        </p:blipFill>
        <p:spPr bwMode="auto">
          <a:xfrm>
            <a:off x="3662316" y="3619993"/>
            <a:ext cx="1678883" cy="1678883"/>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34" name="CasellaDiTesto 33">
            <a:extLst>
              <a:ext uri="{FF2B5EF4-FFF2-40B4-BE49-F238E27FC236}">
                <a16:creationId xmlns:a16="http://schemas.microsoft.com/office/drawing/2014/main" id="{7CC6EDD4-9C3C-4994-93D6-1A6F5B297377}"/>
              </a:ext>
            </a:extLst>
          </p:cNvPr>
          <p:cNvSpPr txBox="1"/>
          <p:nvPr/>
        </p:nvSpPr>
        <p:spPr>
          <a:xfrm>
            <a:off x="6671805" y="5399732"/>
            <a:ext cx="2238195"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Greenwashing</a:t>
            </a:r>
          </a:p>
        </p:txBody>
      </p:sp>
      <p:pic>
        <p:nvPicPr>
          <p:cNvPr id="36" name="Picture 4" descr="Risultato immagine per immGINI SUI DOCUMENTI DA PRESENTARE PER ACCEDERE AL CREDITO">
            <a:extLst>
              <a:ext uri="{FF2B5EF4-FFF2-40B4-BE49-F238E27FC236}">
                <a16:creationId xmlns:a16="http://schemas.microsoft.com/office/drawing/2014/main" id="{E49D5B70-6FF7-44C0-9AF1-2E7F4E162D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44" y="1162647"/>
            <a:ext cx="1678882" cy="1674153"/>
          </a:xfrm>
          <a:prstGeom prst="ellipse">
            <a:avLst/>
          </a:prstGeom>
          <a:ln w="63500" cap="rnd">
            <a:noFill/>
          </a:ln>
          <a:effectLst>
            <a:outerShdw blurRad="381000" dist="292100" dir="5400000" sx="-80000" sy="-18000" rotWithShape="0">
              <a:schemeClr val="bg1">
                <a:alpha val="95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7" name="Picture 8" descr="UNIONE EUROPEA timeline | Timetoast timelines">
            <a:extLst>
              <a:ext uri="{FF2B5EF4-FFF2-40B4-BE49-F238E27FC236}">
                <a16:creationId xmlns:a16="http://schemas.microsoft.com/office/drawing/2014/main" id="{AB6119EC-5296-47A0-BE8B-D5C06FE2E1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4597" y="1175002"/>
            <a:ext cx="1678882" cy="159653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8" name="Picture 10" descr="Ombreggiare i solidi – Arte a Scuola">
            <a:extLst>
              <a:ext uri="{FF2B5EF4-FFF2-40B4-BE49-F238E27FC236}">
                <a16:creationId xmlns:a16="http://schemas.microsoft.com/office/drawing/2014/main" id="{6E5831CD-A24C-4EAC-B596-D576971692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191" y="1038411"/>
            <a:ext cx="1631912" cy="157552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9" name="Picture 14" descr="Greenwashing: qué es, características, cómo reconocerlo y mucho más ...">
            <a:extLst>
              <a:ext uri="{FF2B5EF4-FFF2-40B4-BE49-F238E27FC236}">
                <a16:creationId xmlns:a16="http://schemas.microsoft.com/office/drawing/2014/main" id="{0F03C706-4DCE-4382-8C87-3189A5558D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0367" y="3577464"/>
            <a:ext cx="1685736" cy="16560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 name="Immagine 40">
            <a:extLst>
              <a:ext uri="{FF2B5EF4-FFF2-40B4-BE49-F238E27FC236}">
                <a16:creationId xmlns:a16="http://schemas.microsoft.com/office/drawing/2014/main" id="{B502176B-AF80-4B17-B5C2-0A3C8C1507B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436000" y="4216760"/>
            <a:ext cx="1462708" cy="658055"/>
          </a:xfrm>
          <a:prstGeom prst="rect">
            <a:avLst/>
          </a:prstGeom>
        </p:spPr>
      </p:pic>
      <p:pic>
        <p:nvPicPr>
          <p:cNvPr id="3" name="Immagine 2">
            <a:extLst>
              <a:ext uri="{FF2B5EF4-FFF2-40B4-BE49-F238E27FC236}">
                <a16:creationId xmlns:a16="http://schemas.microsoft.com/office/drawing/2014/main" id="{67F7420C-1B2B-4173-AA35-910D81B67C05}"/>
              </a:ext>
            </a:extLst>
          </p:cNvPr>
          <p:cNvPicPr>
            <a:picLocks noChangeAspect="1"/>
          </p:cNvPicPr>
          <p:nvPr/>
        </p:nvPicPr>
        <p:blipFill>
          <a:blip r:embed="rId11"/>
          <a:stretch>
            <a:fillRect/>
          </a:stretch>
        </p:blipFill>
        <p:spPr>
          <a:xfrm>
            <a:off x="8363644" y="2454833"/>
            <a:ext cx="780356" cy="1579001"/>
          </a:xfrm>
          <a:prstGeom prst="rect">
            <a:avLst/>
          </a:prstGeom>
        </p:spPr>
      </p:pic>
      <p:sp>
        <p:nvSpPr>
          <p:cNvPr id="42" name="CasellaDiTesto 41">
            <a:extLst>
              <a:ext uri="{FF2B5EF4-FFF2-40B4-BE49-F238E27FC236}">
                <a16:creationId xmlns:a16="http://schemas.microsoft.com/office/drawing/2014/main" id="{92FE3AE7-F6E9-4E6C-BB88-0D05BD406A09}"/>
              </a:ext>
            </a:extLst>
          </p:cNvPr>
          <p:cNvSpPr txBox="1"/>
          <p:nvPr/>
        </p:nvSpPr>
        <p:spPr>
          <a:xfrm>
            <a:off x="-962721" y="2740571"/>
            <a:ext cx="4576812" cy="646331"/>
          </a:xfrm>
          <a:prstGeom prst="rect">
            <a:avLst/>
          </a:prstGeom>
          <a:noFill/>
        </p:spPr>
        <p:txBody>
          <a:bodyPr wrap="square">
            <a:spAutoFit/>
          </a:bodyPr>
          <a:lstStyle/>
          <a:p>
            <a:pPr algn="ctr"/>
            <a:r>
              <a:rPr lang="it-IT" b="1" dirty="0">
                <a:solidFill>
                  <a:srgbClr val="00A197"/>
                </a:solidFill>
                <a:latin typeface="Calibri" panose="020F0502020204030204" pitchFamily="34" charset="0"/>
                <a:cs typeface="Calibri" panose="020F0502020204030204" pitchFamily="34" charset="0"/>
              </a:rPr>
              <a:t>Documenti per</a:t>
            </a:r>
          </a:p>
          <a:p>
            <a:pPr algn="ctr"/>
            <a:r>
              <a:rPr lang="it-IT" b="1" dirty="0">
                <a:solidFill>
                  <a:srgbClr val="00A197"/>
                </a:solidFill>
                <a:latin typeface="Calibri" panose="020F0502020204030204" pitchFamily="34" charset="0"/>
                <a:cs typeface="Calibri" panose="020F0502020204030204" pitchFamily="34" charset="0"/>
              </a:rPr>
              <a:t>accedere al credito</a:t>
            </a:r>
            <a:endParaRPr lang="it-IT" dirty="0"/>
          </a:p>
        </p:txBody>
      </p:sp>
      <p:sp>
        <p:nvSpPr>
          <p:cNvPr id="46" name="CasellaDiTesto 45">
            <a:extLst>
              <a:ext uri="{FF2B5EF4-FFF2-40B4-BE49-F238E27FC236}">
                <a16:creationId xmlns:a16="http://schemas.microsoft.com/office/drawing/2014/main" id="{DD1F908E-4729-4318-928E-A92F0806A9C7}"/>
              </a:ext>
            </a:extLst>
          </p:cNvPr>
          <p:cNvSpPr txBox="1"/>
          <p:nvPr/>
        </p:nvSpPr>
        <p:spPr>
          <a:xfrm>
            <a:off x="3169576" y="5306713"/>
            <a:ext cx="2804847" cy="647776"/>
          </a:xfrm>
          <a:prstGeom prst="rect">
            <a:avLst/>
          </a:prstGeom>
          <a:noFill/>
        </p:spPr>
        <p:txBody>
          <a:bodyPr wrap="square">
            <a:spAutoFit/>
          </a:bodyPr>
          <a:lstStyle/>
          <a:p>
            <a:pPr algn="ctr"/>
            <a:r>
              <a:rPr lang="it-IT" b="1" dirty="0">
                <a:solidFill>
                  <a:srgbClr val="00A197"/>
                </a:solidFill>
                <a:latin typeface="Calibri" panose="020F0502020204030204" pitchFamily="34" charset="0"/>
                <a:cs typeface="Calibri" panose="020F0502020204030204" pitchFamily="34" charset="0"/>
              </a:rPr>
              <a:t>Considerazioni e prospettive future</a:t>
            </a:r>
          </a:p>
        </p:txBody>
      </p:sp>
    </p:spTree>
    <p:extLst>
      <p:ext uri="{BB962C8B-B14F-4D97-AF65-F5344CB8AC3E}">
        <p14:creationId xmlns:p14="http://schemas.microsoft.com/office/powerpoint/2010/main" val="20672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1000" fill="hold"/>
                                        <p:tgtEl>
                                          <p:spTgt spid="37"/>
                                        </p:tgtEl>
                                        <p:attrNameLst>
                                          <p:attrName>ppt_w</p:attrName>
                                        </p:attrNameLst>
                                      </p:cBhvr>
                                      <p:tavLst>
                                        <p:tav tm="0">
                                          <p:val>
                                            <p:fltVal val="0"/>
                                          </p:val>
                                        </p:tav>
                                        <p:tav tm="100000">
                                          <p:val>
                                            <p:strVal val="#ppt_w"/>
                                          </p:val>
                                        </p:tav>
                                      </p:tavLst>
                                    </p:anim>
                                    <p:anim calcmode="lin" valueType="num">
                                      <p:cBhvr>
                                        <p:cTn id="16" dur="1000" fill="hold"/>
                                        <p:tgtEl>
                                          <p:spTgt spid="37"/>
                                        </p:tgtEl>
                                        <p:attrNameLst>
                                          <p:attrName>ppt_h</p:attrName>
                                        </p:attrNameLst>
                                      </p:cBhvr>
                                      <p:tavLst>
                                        <p:tav tm="0">
                                          <p:val>
                                            <p:fltVal val="0"/>
                                          </p:val>
                                        </p:tav>
                                        <p:tav tm="100000">
                                          <p:val>
                                            <p:strVal val="#ppt_h"/>
                                          </p:val>
                                        </p:tav>
                                      </p:tavLst>
                                    </p:anim>
                                    <p:anim calcmode="lin" valueType="num">
                                      <p:cBhvr>
                                        <p:cTn id="17" dur="1000" fill="hold"/>
                                        <p:tgtEl>
                                          <p:spTgt spid="37"/>
                                        </p:tgtEl>
                                        <p:attrNameLst>
                                          <p:attrName>style.rotation</p:attrName>
                                        </p:attrNameLst>
                                      </p:cBhvr>
                                      <p:tavLst>
                                        <p:tav tm="0">
                                          <p:val>
                                            <p:fltVal val="90"/>
                                          </p:val>
                                        </p:tav>
                                        <p:tav tm="100000">
                                          <p:val>
                                            <p:fltVal val="0"/>
                                          </p:val>
                                        </p:tav>
                                      </p:tavLst>
                                    </p:anim>
                                    <p:animEffect transition="in" filter="fade">
                                      <p:cBhvr>
                                        <p:cTn id="18" dur="1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style.rotation</p:attrName>
                                        </p:attrNameLst>
                                      </p:cBhvr>
                                      <p:tavLst>
                                        <p:tav tm="0">
                                          <p:val>
                                            <p:fltVal val="90"/>
                                          </p:val>
                                        </p:tav>
                                        <p:tav tm="100000">
                                          <p:val>
                                            <p:fltVal val="0"/>
                                          </p:val>
                                        </p:tav>
                                      </p:tavLst>
                                    </p:anim>
                                    <p:animEffect transition="in" filter="fade">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fltVal val="0"/>
                                          </p:val>
                                        </p:tav>
                                        <p:tav tm="100000">
                                          <p:val>
                                            <p:strVal val="#ppt_w"/>
                                          </p:val>
                                        </p:tav>
                                      </p:tavLst>
                                    </p:anim>
                                    <p:anim calcmode="lin" valueType="num">
                                      <p:cBhvr>
                                        <p:cTn id="32" dur="1000" fill="hold"/>
                                        <p:tgtEl>
                                          <p:spTgt spid="39"/>
                                        </p:tgtEl>
                                        <p:attrNameLst>
                                          <p:attrName>ppt_h</p:attrName>
                                        </p:attrNameLst>
                                      </p:cBhvr>
                                      <p:tavLst>
                                        <p:tav tm="0">
                                          <p:val>
                                            <p:fltVal val="0"/>
                                          </p:val>
                                        </p:tav>
                                        <p:tav tm="100000">
                                          <p:val>
                                            <p:strVal val="#ppt_h"/>
                                          </p:val>
                                        </p:tav>
                                      </p:tavLst>
                                    </p:anim>
                                    <p:anim calcmode="lin" valueType="num">
                                      <p:cBhvr>
                                        <p:cTn id="33" dur="1000" fill="hold"/>
                                        <p:tgtEl>
                                          <p:spTgt spid="39"/>
                                        </p:tgtEl>
                                        <p:attrNameLst>
                                          <p:attrName>style.rotation</p:attrName>
                                        </p:attrNameLst>
                                      </p:cBhvr>
                                      <p:tavLst>
                                        <p:tav tm="0">
                                          <p:val>
                                            <p:fltVal val="90"/>
                                          </p:val>
                                        </p:tav>
                                        <p:tav tm="100000">
                                          <p:val>
                                            <p:fltVal val="0"/>
                                          </p:val>
                                        </p:tav>
                                      </p:tavLst>
                                    </p:anim>
                                    <p:animEffect transition="in" filter="fade">
                                      <p:cBhvr>
                                        <p:cTn id="34" dur="1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1000" fill="hold"/>
                                        <p:tgtEl>
                                          <p:spTgt spid="33"/>
                                        </p:tgtEl>
                                        <p:attrNameLst>
                                          <p:attrName>ppt_w</p:attrName>
                                        </p:attrNameLst>
                                      </p:cBhvr>
                                      <p:tavLst>
                                        <p:tav tm="0">
                                          <p:val>
                                            <p:fltVal val="0"/>
                                          </p:val>
                                        </p:tav>
                                        <p:tav tm="100000">
                                          <p:val>
                                            <p:strVal val="#ppt_w"/>
                                          </p:val>
                                        </p:tav>
                                      </p:tavLst>
                                    </p:anim>
                                    <p:anim calcmode="lin" valueType="num">
                                      <p:cBhvr>
                                        <p:cTn id="40" dur="1000" fill="hold"/>
                                        <p:tgtEl>
                                          <p:spTgt spid="33"/>
                                        </p:tgtEl>
                                        <p:attrNameLst>
                                          <p:attrName>ppt_h</p:attrName>
                                        </p:attrNameLst>
                                      </p:cBhvr>
                                      <p:tavLst>
                                        <p:tav tm="0">
                                          <p:val>
                                            <p:fltVal val="0"/>
                                          </p:val>
                                        </p:tav>
                                        <p:tav tm="100000">
                                          <p:val>
                                            <p:strVal val="#ppt_h"/>
                                          </p:val>
                                        </p:tav>
                                      </p:tavLst>
                                    </p:anim>
                                    <p:anim calcmode="lin" valueType="num">
                                      <p:cBhvr>
                                        <p:cTn id="41" dur="1000" fill="hold"/>
                                        <p:tgtEl>
                                          <p:spTgt spid="33"/>
                                        </p:tgtEl>
                                        <p:attrNameLst>
                                          <p:attrName>style.rotation</p:attrName>
                                        </p:attrNameLst>
                                      </p:cBhvr>
                                      <p:tavLst>
                                        <p:tav tm="0">
                                          <p:val>
                                            <p:fltVal val="90"/>
                                          </p:val>
                                        </p:tav>
                                        <p:tav tm="100000">
                                          <p:val>
                                            <p:fltVal val="0"/>
                                          </p:val>
                                        </p:tav>
                                      </p:tavLst>
                                    </p:anim>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8</a:t>
            </a:r>
          </a:p>
        </p:txBody>
      </p:sp>
      <p:sp>
        <p:nvSpPr>
          <p:cNvPr id="26" name="Rettangolo 25">
            <a:extLst>
              <a:ext uri="{FF2B5EF4-FFF2-40B4-BE49-F238E27FC236}">
                <a16:creationId xmlns:a16="http://schemas.microsoft.com/office/drawing/2014/main" id="{E69DD8CA-2BBD-4E98-A6F7-5D02E871B1A0}"/>
              </a:ext>
            </a:extLst>
          </p:cNvPr>
          <p:cNvSpPr/>
          <p:nvPr/>
        </p:nvSpPr>
        <p:spPr>
          <a:xfrm>
            <a:off x="4447607" y="3244334"/>
            <a:ext cx="248786" cy="369332"/>
          </a:xfrm>
          <a:prstGeom prst="rect">
            <a:avLst/>
          </a:prstGeom>
        </p:spPr>
        <p:txBody>
          <a:bodyPr wrap="none">
            <a:spAutoFit/>
          </a:bodyPr>
          <a:lstStyle/>
          <a:p>
            <a:r>
              <a:rPr lang="it-IT" dirty="0"/>
              <a:t> </a:t>
            </a:r>
          </a:p>
        </p:txBody>
      </p:sp>
      <p:pic>
        <p:nvPicPr>
          <p:cNvPr id="27" name="Immagine 26">
            <a:extLst>
              <a:ext uri="{FF2B5EF4-FFF2-40B4-BE49-F238E27FC236}">
                <a16:creationId xmlns:a16="http://schemas.microsoft.com/office/drawing/2014/main" id="{6F2B7596-61F1-4DDC-A517-193049ECABE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sp>
        <p:nvSpPr>
          <p:cNvPr id="28" name="CasellaDiTesto 27">
            <a:extLst>
              <a:ext uri="{FF2B5EF4-FFF2-40B4-BE49-F238E27FC236}">
                <a16:creationId xmlns:a16="http://schemas.microsoft.com/office/drawing/2014/main" id="{9C3D9234-9535-4C72-BF9B-8A9A39BB670B}"/>
              </a:ext>
            </a:extLst>
          </p:cNvPr>
          <p:cNvSpPr txBox="1"/>
          <p:nvPr/>
        </p:nvSpPr>
        <p:spPr>
          <a:xfrm>
            <a:off x="6822108" y="2836800"/>
            <a:ext cx="1952073" cy="369332"/>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Esempi</a:t>
            </a:r>
          </a:p>
        </p:txBody>
      </p:sp>
      <p:sp>
        <p:nvSpPr>
          <p:cNvPr id="29" name="CasellaDiTesto 28">
            <a:extLst>
              <a:ext uri="{FF2B5EF4-FFF2-40B4-BE49-F238E27FC236}">
                <a16:creationId xmlns:a16="http://schemas.microsoft.com/office/drawing/2014/main" id="{AEFD9185-7E77-450E-9A34-B2C9F1013B6A}"/>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La regolamentazione</a:t>
            </a:r>
          </a:p>
          <a:p>
            <a:pPr algn="ctr"/>
            <a:r>
              <a:rPr lang="it-IT" b="1" dirty="0">
                <a:solidFill>
                  <a:schemeClr val="bg2">
                    <a:lumMod val="75000"/>
                  </a:schemeClr>
                </a:solidFill>
                <a:latin typeface="Calibri" panose="020F0502020204030204" pitchFamily="34" charset="0"/>
                <a:cs typeface="Calibri" panose="020F0502020204030204" pitchFamily="34" charset="0"/>
              </a:rPr>
              <a:t>UE</a:t>
            </a:r>
          </a:p>
        </p:txBody>
      </p:sp>
      <p:pic>
        <p:nvPicPr>
          <p:cNvPr id="30" name="Immagine 29">
            <a:extLst>
              <a:ext uri="{FF2B5EF4-FFF2-40B4-BE49-F238E27FC236}">
                <a16:creationId xmlns:a16="http://schemas.microsoft.com/office/drawing/2014/main" id="{5239B9E5-FD72-4823-B4E0-5B34C7227AA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sp>
        <p:nvSpPr>
          <p:cNvPr id="34" name="CasellaDiTesto 33">
            <a:extLst>
              <a:ext uri="{FF2B5EF4-FFF2-40B4-BE49-F238E27FC236}">
                <a16:creationId xmlns:a16="http://schemas.microsoft.com/office/drawing/2014/main" id="{7CC6EDD4-9C3C-4994-93D6-1A6F5B297377}"/>
              </a:ext>
            </a:extLst>
          </p:cNvPr>
          <p:cNvSpPr txBox="1"/>
          <p:nvPr/>
        </p:nvSpPr>
        <p:spPr>
          <a:xfrm>
            <a:off x="6671805" y="5399732"/>
            <a:ext cx="2238195" cy="369332"/>
          </a:xfrm>
          <a:prstGeom prst="rect">
            <a:avLst/>
          </a:prstGeom>
          <a:noFill/>
        </p:spPr>
        <p:txBody>
          <a:bodyPr wrap="square" rtlCol="0">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Greenwashing</a:t>
            </a:r>
          </a:p>
        </p:txBody>
      </p:sp>
      <p:pic>
        <p:nvPicPr>
          <p:cNvPr id="36" name="Picture 4" descr="Risultato immagine per immGINI SUI DOCUMENTI DA PRESENTARE PER ACCEDERE AL CREDITO">
            <a:extLst>
              <a:ext uri="{FF2B5EF4-FFF2-40B4-BE49-F238E27FC236}">
                <a16:creationId xmlns:a16="http://schemas.microsoft.com/office/drawing/2014/main" id="{E49D5B70-6FF7-44C0-9AF1-2E7F4E162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244" y="1162647"/>
            <a:ext cx="1678882" cy="1674153"/>
          </a:xfrm>
          <a:prstGeom prst="ellipse">
            <a:avLst/>
          </a:prstGeom>
          <a:ln w="63500" cap="rnd">
            <a:noFill/>
          </a:ln>
          <a:effectLst>
            <a:outerShdw blurRad="381000" dist="292100" dir="5400000" sx="-80000" sy="-18000" rotWithShape="0">
              <a:schemeClr val="bg1">
                <a:alpha val="95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 name="Immagine 40">
            <a:extLst>
              <a:ext uri="{FF2B5EF4-FFF2-40B4-BE49-F238E27FC236}">
                <a16:creationId xmlns:a16="http://schemas.microsoft.com/office/drawing/2014/main" id="{B502176B-AF80-4B17-B5C2-0A3C8C1507B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436000" y="4216760"/>
            <a:ext cx="1462708" cy="658055"/>
          </a:xfrm>
          <a:prstGeom prst="rect">
            <a:avLst/>
          </a:prstGeom>
        </p:spPr>
      </p:pic>
      <p:pic>
        <p:nvPicPr>
          <p:cNvPr id="3" name="Immagine 2">
            <a:extLst>
              <a:ext uri="{FF2B5EF4-FFF2-40B4-BE49-F238E27FC236}">
                <a16:creationId xmlns:a16="http://schemas.microsoft.com/office/drawing/2014/main" id="{67F7420C-1B2B-4173-AA35-910D81B67C05}"/>
              </a:ext>
            </a:extLst>
          </p:cNvPr>
          <p:cNvPicPr>
            <a:picLocks noChangeAspect="1"/>
          </p:cNvPicPr>
          <p:nvPr/>
        </p:nvPicPr>
        <p:blipFill>
          <a:blip r:embed="rId7"/>
          <a:stretch>
            <a:fillRect/>
          </a:stretch>
        </p:blipFill>
        <p:spPr>
          <a:xfrm>
            <a:off x="8363644" y="2454833"/>
            <a:ext cx="780356" cy="1579001"/>
          </a:xfrm>
          <a:prstGeom prst="rect">
            <a:avLst/>
          </a:prstGeom>
        </p:spPr>
      </p:pic>
      <p:sp>
        <p:nvSpPr>
          <p:cNvPr id="42" name="CasellaDiTesto 41">
            <a:extLst>
              <a:ext uri="{FF2B5EF4-FFF2-40B4-BE49-F238E27FC236}">
                <a16:creationId xmlns:a16="http://schemas.microsoft.com/office/drawing/2014/main" id="{92FE3AE7-F6E9-4E6C-BB88-0D05BD406A09}"/>
              </a:ext>
            </a:extLst>
          </p:cNvPr>
          <p:cNvSpPr txBox="1"/>
          <p:nvPr/>
        </p:nvSpPr>
        <p:spPr>
          <a:xfrm>
            <a:off x="-962721" y="2740571"/>
            <a:ext cx="4576812" cy="646331"/>
          </a:xfrm>
          <a:prstGeom prst="rect">
            <a:avLst/>
          </a:prstGeom>
          <a:noFill/>
        </p:spPr>
        <p:txBody>
          <a:bodyPr wrap="square">
            <a:spAutoFit/>
          </a:bodyPr>
          <a:lstStyle/>
          <a:p>
            <a:pPr algn="ctr"/>
            <a:r>
              <a:rPr lang="it-IT" b="1" dirty="0">
                <a:solidFill>
                  <a:srgbClr val="00A197"/>
                </a:solidFill>
                <a:latin typeface="Calibri" panose="020F0502020204030204" pitchFamily="34" charset="0"/>
                <a:cs typeface="Calibri" panose="020F0502020204030204" pitchFamily="34" charset="0"/>
              </a:rPr>
              <a:t>Documenti per</a:t>
            </a:r>
          </a:p>
          <a:p>
            <a:pPr algn="ctr"/>
            <a:r>
              <a:rPr lang="it-IT" b="1" dirty="0">
                <a:solidFill>
                  <a:srgbClr val="00A197"/>
                </a:solidFill>
                <a:latin typeface="Calibri" panose="020F0502020204030204" pitchFamily="34" charset="0"/>
                <a:cs typeface="Calibri" panose="020F0502020204030204" pitchFamily="34" charset="0"/>
              </a:rPr>
              <a:t>accedere al credito</a:t>
            </a:r>
            <a:endParaRPr lang="it-IT" dirty="0"/>
          </a:p>
        </p:txBody>
      </p:sp>
      <p:sp>
        <p:nvSpPr>
          <p:cNvPr id="46" name="CasellaDiTesto 45">
            <a:extLst>
              <a:ext uri="{FF2B5EF4-FFF2-40B4-BE49-F238E27FC236}">
                <a16:creationId xmlns:a16="http://schemas.microsoft.com/office/drawing/2014/main" id="{DD1F908E-4729-4318-928E-A92F0806A9C7}"/>
              </a:ext>
            </a:extLst>
          </p:cNvPr>
          <p:cNvSpPr txBox="1"/>
          <p:nvPr/>
        </p:nvSpPr>
        <p:spPr>
          <a:xfrm>
            <a:off x="3395770" y="5292142"/>
            <a:ext cx="2352459" cy="647776"/>
          </a:xfrm>
          <a:prstGeom prst="rect">
            <a:avLst/>
          </a:prstGeom>
          <a:noFill/>
        </p:spPr>
        <p:txBody>
          <a:bodyPr wrap="square">
            <a:spAutoFit/>
          </a:bodyPr>
          <a:lstStyle/>
          <a:p>
            <a:pPr algn="ctr"/>
            <a:r>
              <a:rPr lang="it-IT" b="1" dirty="0">
                <a:solidFill>
                  <a:schemeClr val="bg2">
                    <a:lumMod val="75000"/>
                  </a:schemeClr>
                </a:solidFill>
                <a:latin typeface="Calibri" panose="020F0502020204030204" pitchFamily="34" charset="0"/>
                <a:cs typeface="Calibri" panose="020F0502020204030204" pitchFamily="34" charset="0"/>
              </a:rPr>
              <a:t>Considerazioni e prospettive future</a:t>
            </a:r>
          </a:p>
        </p:txBody>
      </p:sp>
      <p:pic>
        <p:nvPicPr>
          <p:cNvPr id="2" name="Immagine 1">
            <a:extLst>
              <a:ext uri="{FF2B5EF4-FFF2-40B4-BE49-F238E27FC236}">
                <a16:creationId xmlns:a16="http://schemas.microsoft.com/office/drawing/2014/main" id="{8C3A3E96-9CA8-4C88-9C14-F0AFB8119770}"/>
              </a:ext>
            </a:extLst>
          </p:cNvPr>
          <p:cNvPicPr>
            <a:picLocks noChangeAspect="1"/>
          </p:cNvPicPr>
          <p:nvPr/>
        </p:nvPicPr>
        <p:blipFill>
          <a:blip r:embed="rId8"/>
          <a:stretch>
            <a:fillRect/>
          </a:stretch>
        </p:blipFill>
        <p:spPr>
          <a:xfrm>
            <a:off x="3638403" y="1070920"/>
            <a:ext cx="1719221" cy="1633870"/>
          </a:xfrm>
          <a:prstGeom prst="rect">
            <a:avLst/>
          </a:prstGeom>
        </p:spPr>
      </p:pic>
      <p:pic>
        <p:nvPicPr>
          <p:cNvPr id="4" name="Immagine 3">
            <a:extLst>
              <a:ext uri="{FF2B5EF4-FFF2-40B4-BE49-F238E27FC236}">
                <a16:creationId xmlns:a16="http://schemas.microsoft.com/office/drawing/2014/main" id="{2642A84C-67FF-422F-A2CA-038FA5CF1D05}"/>
              </a:ext>
            </a:extLst>
          </p:cNvPr>
          <p:cNvPicPr>
            <a:picLocks noChangeAspect="1"/>
          </p:cNvPicPr>
          <p:nvPr/>
        </p:nvPicPr>
        <p:blipFill>
          <a:blip r:embed="rId9"/>
          <a:stretch>
            <a:fillRect/>
          </a:stretch>
        </p:blipFill>
        <p:spPr>
          <a:xfrm>
            <a:off x="6905654" y="1018382"/>
            <a:ext cx="1670449" cy="1615580"/>
          </a:xfrm>
          <a:prstGeom prst="rect">
            <a:avLst/>
          </a:prstGeom>
        </p:spPr>
      </p:pic>
      <p:pic>
        <p:nvPicPr>
          <p:cNvPr id="5" name="Immagine 4">
            <a:extLst>
              <a:ext uri="{FF2B5EF4-FFF2-40B4-BE49-F238E27FC236}">
                <a16:creationId xmlns:a16="http://schemas.microsoft.com/office/drawing/2014/main" id="{614322BD-4083-40CB-8DBB-48E3C36860BD}"/>
              </a:ext>
            </a:extLst>
          </p:cNvPr>
          <p:cNvPicPr>
            <a:picLocks noChangeAspect="1"/>
          </p:cNvPicPr>
          <p:nvPr/>
        </p:nvPicPr>
        <p:blipFill>
          <a:blip r:embed="rId10"/>
          <a:stretch>
            <a:fillRect/>
          </a:stretch>
        </p:blipFill>
        <p:spPr>
          <a:xfrm>
            <a:off x="6938535" y="3613666"/>
            <a:ext cx="1719221" cy="1694835"/>
          </a:xfrm>
          <a:prstGeom prst="rect">
            <a:avLst/>
          </a:prstGeom>
        </p:spPr>
      </p:pic>
      <p:pic>
        <p:nvPicPr>
          <p:cNvPr id="7" name="Immagine 6">
            <a:extLst>
              <a:ext uri="{FF2B5EF4-FFF2-40B4-BE49-F238E27FC236}">
                <a16:creationId xmlns:a16="http://schemas.microsoft.com/office/drawing/2014/main" id="{F2A397AA-BD23-40F6-B4CD-7A03FC7D7FDA}"/>
              </a:ext>
            </a:extLst>
          </p:cNvPr>
          <p:cNvPicPr>
            <a:picLocks noChangeAspect="1"/>
          </p:cNvPicPr>
          <p:nvPr/>
        </p:nvPicPr>
        <p:blipFill>
          <a:blip r:embed="rId11"/>
          <a:stretch>
            <a:fillRect/>
          </a:stretch>
        </p:blipFill>
        <p:spPr>
          <a:xfrm>
            <a:off x="3707448" y="3664186"/>
            <a:ext cx="1676545" cy="1676545"/>
          </a:xfrm>
          <a:prstGeom prst="rect">
            <a:avLst/>
          </a:prstGeom>
        </p:spPr>
      </p:pic>
    </p:spTree>
    <p:extLst>
      <p:ext uri="{BB962C8B-B14F-4D97-AF65-F5344CB8AC3E}">
        <p14:creationId xmlns:p14="http://schemas.microsoft.com/office/powerpoint/2010/main" val="379921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38189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lgn="just" fontAlgn="auto">
              <a:spcBef>
                <a:spcPts val="0"/>
              </a:spcBef>
              <a:spcAft>
                <a:spcPts val="0"/>
              </a:spcAft>
              <a:defRPr/>
            </a:pPr>
            <a:r>
              <a:rPr lang="it-IT" sz="2800" b="0" dirty="0">
                <a:latin typeface="+mn-lt"/>
                <a:cs typeface="+mj-cs"/>
              </a:rPr>
              <a:t>Elementi di novità per le aziende per accedere al credito                                                               </a:t>
            </a:r>
            <a:r>
              <a:rPr lang="it-IT" sz="1800" dirty="0">
                <a:latin typeface="+mn-lt"/>
                <a:cs typeface="+mj-cs"/>
              </a:rPr>
              <a:t>1/2</a:t>
            </a:r>
            <a:endParaRPr lang="it-IT" sz="2800" dirty="0">
              <a:latin typeface="+mn-lt"/>
              <a:cs typeface="+mj-cs"/>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44806" y="6337610"/>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18" name="Ovale 17">
            <a:extLst>
              <a:ext uri="{FF2B5EF4-FFF2-40B4-BE49-F238E27FC236}">
                <a16:creationId xmlns:a16="http://schemas.microsoft.com/office/drawing/2014/main" id="{0D89C21A-A268-1178-43F1-1CC1323CA3F4}"/>
              </a:ext>
            </a:extLst>
          </p:cNvPr>
          <p:cNvSpPr/>
          <p:nvPr/>
        </p:nvSpPr>
        <p:spPr>
          <a:xfrm>
            <a:off x="270000" y="1738626"/>
            <a:ext cx="1547513" cy="146335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Capitalismo tradizionale con tante declinazioni</a:t>
            </a:r>
            <a:endParaRPr lang="it-IT" dirty="0">
              <a:solidFill>
                <a:schemeClr val="tx1"/>
              </a:solidFill>
            </a:endParaRPr>
          </a:p>
        </p:txBody>
      </p:sp>
      <p:sp>
        <p:nvSpPr>
          <p:cNvPr id="19" name="Rettangolo 18">
            <a:extLst>
              <a:ext uri="{FF2B5EF4-FFF2-40B4-BE49-F238E27FC236}">
                <a16:creationId xmlns:a16="http://schemas.microsoft.com/office/drawing/2014/main" id="{EF1D908B-6567-E791-6279-D6C0D4B96F61}"/>
              </a:ext>
            </a:extLst>
          </p:cNvPr>
          <p:cNvSpPr/>
          <p:nvPr/>
        </p:nvSpPr>
        <p:spPr>
          <a:xfrm>
            <a:off x="1836200" y="2077388"/>
            <a:ext cx="2233272" cy="983629"/>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400" dirty="0"/>
              <a:t>Strumenti di Rendicontazione:</a:t>
            </a:r>
          </a:p>
          <a:p>
            <a:pPr algn="ctr"/>
            <a:r>
              <a:rPr lang="it-IT" sz="1400" dirty="0"/>
              <a:t> Bilancio di Esercizio e Consolidato</a:t>
            </a:r>
          </a:p>
        </p:txBody>
      </p:sp>
      <p:sp>
        <p:nvSpPr>
          <p:cNvPr id="20" name="Rettangolo 19">
            <a:extLst>
              <a:ext uri="{FF2B5EF4-FFF2-40B4-BE49-F238E27FC236}">
                <a16:creationId xmlns:a16="http://schemas.microsoft.com/office/drawing/2014/main" id="{F2BD7ED1-B1D2-7288-76B6-74C846D1FF72}"/>
              </a:ext>
            </a:extLst>
          </p:cNvPr>
          <p:cNvSpPr/>
          <p:nvPr/>
        </p:nvSpPr>
        <p:spPr>
          <a:xfrm>
            <a:off x="270000" y="1321934"/>
            <a:ext cx="1932024" cy="234827"/>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a:t>… Ma quando al </a:t>
            </a:r>
          </a:p>
        </p:txBody>
      </p:sp>
      <p:pic>
        <p:nvPicPr>
          <p:cNvPr id="21" name="Immagine 20">
            <a:extLst>
              <a:ext uri="{FF2B5EF4-FFF2-40B4-BE49-F238E27FC236}">
                <a16:creationId xmlns:a16="http://schemas.microsoft.com/office/drawing/2014/main" id="{8242DF68-F271-D7D0-11C5-0C8DCA12E28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21103242" flipH="1" flipV="1">
            <a:off x="3010808" y="1005413"/>
            <a:ext cx="1371761" cy="617139"/>
          </a:xfrm>
          <a:prstGeom prst="rect">
            <a:avLst/>
          </a:prstGeom>
        </p:spPr>
      </p:pic>
      <p:sp>
        <p:nvSpPr>
          <p:cNvPr id="24" name="Rettangolo 23">
            <a:extLst>
              <a:ext uri="{FF2B5EF4-FFF2-40B4-BE49-F238E27FC236}">
                <a16:creationId xmlns:a16="http://schemas.microsoft.com/office/drawing/2014/main" id="{314A9AA2-908D-1FD8-F52D-EDF484747FDB}"/>
              </a:ext>
            </a:extLst>
          </p:cNvPr>
          <p:cNvSpPr/>
          <p:nvPr/>
        </p:nvSpPr>
        <p:spPr>
          <a:xfrm>
            <a:off x="4852427" y="1681207"/>
            <a:ext cx="3125508" cy="256548"/>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a:t>Sviluppo Sostenibile </a:t>
            </a:r>
          </a:p>
        </p:txBody>
      </p:sp>
      <p:sp>
        <p:nvSpPr>
          <p:cNvPr id="26" name="CasellaDiTesto 25">
            <a:extLst>
              <a:ext uri="{FF2B5EF4-FFF2-40B4-BE49-F238E27FC236}">
                <a16:creationId xmlns:a16="http://schemas.microsoft.com/office/drawing/2014/main" id="{03B1E74E-8E72-C6EB-416C-698D84F31A07}"/>
              </a:ext>
            </a:extLst>
          </p:cNvPr>
          <p:cNvSpPr txBox="1"/>
          <p:nvPr/>
        </p:nvSpPr>
        <p:spPr>
          <a:xfrm>
            <a:off x="4772735" y="2002238"/>
            <a:ext cx="4218846" cy="1292662"/>
          </a:xfrm>
          <a:prstGeom prst="rect">
            <a:avLst/>
          </a:prstGeom>
          <a:noFill/>
        </p:spPr>
        <p:txBody>
          <a:bodyPr wrap="square">
            <a:spAutoFit/>
          </a:bodyPr>
          <a:lstStyle/>
          <a:p>
            <a:pPr algn="just"/>
            <a:r>
              <a:rPr lang="it-IT" sz="1600" dirty="0"/>
              <a:t>“Lo sviluppo che è in grado di soddisfare i bisogni delle generazioni attuali senza compromettere la possibilità che le generazioni future riescano a soddisfare i propri</a:t>
            </a:r>
            <a:r>
              <a:rPr lang="it-IT" sz="1400" dirty="0"/>
              <a:t>”</a:t>
            </a:r>
            <a:r>
              <a:rPr lang="it-IT" dirty="0"/>
              <a:t> </a:t>
            </a:r>
          </a:p>
          <a:p>
            <a:r>
              <a:rPr lang="it-IT" sz="1200" dirty="0"/>
              <a:t>1987 Commissione mondiale su Ambiente e Sviluppo</a:t>
            </a:r>
            <a:endParaRPr lang="it-IT" dirty="0"/>
          </a:p>
        </p:txBody>
      </p:sp>
      <p:sp>
        <p:nvSpPr>
          <p:cNvPr id="29" name="Rettangolo 28">
            <a:extLst>
              <a:ext uri="{FF2B5EF4-FFF2-40B4-BE49-F238E27FC236}">
                <a16:creationId xmlns:a16="http://schemas.microsoft.com/office/drawing/2014/main" id="{768400E9-6FE7-5614-82A1-4EF252DA8478}"/>
              </a:ext>
            </a:extLst>
          </p:cNvPr>
          <p:cNvSpPr/>
          <p:nvPr/>
        </p:nvSpPr>
        <p:spPr>
          <a:xfrm>
            <a:off x="4570588" y="1315713"/>
            <a:ext cx="4218846" cy="237220"/>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a:t>Si affiancano concezioni come queste </a:t>
            </a:r>
          </a:p>
        </p:txBody>
      </p:sp>
      <p:cxnSp>
        <p:nvCxnSpPr>
          <p:cNvPr id="31" name="Connettore a gomito 30">
            <a:extLst>
              <a:ext uri="{FF2B5EF4-FFF2-40B4-BE49-F238E27FC236}">
                <a16:creationId xmlns:a16="http://schemas.microsoft.com/office/drawing/2014/main" id="{E4B65592-9EA4-C38E-B201-335B2BF61589}"/>
              </a:ext>
            </a:extLst>
          </p:cNvPr>
          <p:cNvCxnSpPr>
            <a:cxnSpLocks/>
            <a:endCxn id="24" idx="1"/>
          </p:cNvCxnSpPr>
          <p:nvPr/>
        </p:nvCxnSpPr>
        <p:spPr>
          <a:xfrm rot="16200000" flipH="1">
            <a:off x="4654125" y="1611179"/>
            <a:ext cx="237220" cy="15938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id="{AB20C10F-0B0D-ABC4-CB85-F1E78244B1B6}"/>
              </a:ext>
            </a:extLst>
          </p:cNvPr>
          <p:cNvSpPr/>
          <p:nvPr/>
        </p:nvSpPr>
        <p:spPr>
          <a:xfrm>
            <a:off x="270000" y="3519454"/>
            <a:ext cx="1932024" cy="234827"/>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a:t>… o come queste: </a:t>
            </a:r>
          </a:p>
        </p:txBody>
      </p:sp>
      <p:pic>
        <p:nvPicPr>
          <p:cNvPr id="34" name="Immagine 33">
            <a:extLst>
              <a:ext uri="{FF2B5EF4-FFF2-40B4-BE49-F238E27FC236}">
                <a16:creationId xmlns:a16="http://schemas.microsoft.com/office/drawing/2014/main" id="{7973FDD2-2F71-F674-F7DA-A75C6E7B829A}"/>
              </a:ext>
            </a:extLst>
          </p:cNvPr>
          <p:cNvPicPr>
            <a:picLocks noChangeAspect="1"/>
          </p:cNvPicPr>
          <p:nvPr/>
        </p:nvPicPr>
        <p:blipFill>
          <a:blip r:embed="rId6"/>
          <a:stretch>
            <a:fillRect/>
          </a:stretch>
        </p:blipFill>
        <p:spPr>
          <a:xfrm>
            <a:off x="244806" y="4398643"/>
            <a:ext cx="2925441" cy="1666000"/>
          </a:xfrm>
          <a:prstGeom prst="rect">
            <a:avLst/>
          </a:prstGeom>
        </p:spPr>
      </p:pic>
      <p:sp>
        <p:nvSpPr>
          <p:cNvPr id="37" name="Rettangolo 36">
            <a:extLst>
              <a:ext uri="{FF2B5EF4-FFF2-40B4-BE49-F238E27FC236}">
                <a16:creationId xmlns:a16="http://schemas.microsoft.com/office/drawing/2014/main" id="{0D204AB7-E861-6333-8DCD-52948124C28C}"/>
              </a:ext>
            </a:extLst>
          </p:cNvPr>
          <p:cNvSpPr/>
          <p:nvPr/>
        </p:nvSpPr>
        <p:spPr>
          <a:xfrm>
            <a:off x="270000" y="3922497"/>
            <a:ext cx="1506338" cy="307930"/>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Agenda 2030</a:t>
            </a:r>
          </a:p>
        </p:txBody>
      </p:sp>
      <p:pic>
        <p:nvPicPr>
          <p:cNvPr id="38" name="Immagine 37">
            <a:extLst>
              <a:ext uri="{FF2B5EF4-FFF2-40B4-BE49-F238E27FC236}">
                <a16:creationId xmlns:a16="http://schemas.microsoft.com/office/drawing/2014/main" id="{8C15D00B-313D-2C3C-8B30-91BD85BB4C2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9550103" flipH="1" flipV="1">
            <a:off x="2369411" y="3354328"/>
            <a:ext cx="1462708" cy="658055"/>
          </a:xfrm>
          <a:prstGeom prst="rect">
            <a:avLst/>
          </a:prstGeom>
        </p:spPr>
      </p:pic>
      <p:pic>
        <p:nvPicPr>
          <p:cNvPr id="39" name="Immagine 38">
            <a:extLst>
              <a:ext uri="{FF2B5EF4-FFF2-40B4-BE49-F238E27FC236}">
                <a16:creationId xmlns:a16="http://schemas.microsoft.com/office/drawing/2014/main" id="{D11C28AD-213F-DB6F-CA0F-100CE1FFFEC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2603051" flipH="1" flipV="1">
            <a:off x="3853495" y="3361947"/>
            <a:ext cx="1462708" cy="658055"/>
          </a:xfrm>
          <a:prstGeom prst="rect">
            <a:avLst/>
          </a:prstGeom>
        </p:spPr>
      </p:pic>
      <p:sp>
        <p:nvSpPr>
          <p:cNvPr id="45" name="Rettangolo 44">
            <a:extLst>
              <a:ext uri="{FF2B5EF4-FFF2-40B4-BE49-F238E27FC236}">
                <a16:creationId xmlns:a16="http://schemas.microsoft.com/office/drawing/2014/main" id="{E36F1636-0F57-CC52-AFC1-E7E92ED5B101}"/>
              </a:ext>
            </a:extLst>
          </p:cNvPr>
          <p:cNvSpPr/>
          <p:nvPr/>
        </p:nvSpPr>
        <p:spPr>
          <a:xfrm>
            <a:off x="5248542" y="3508931"/>
            <a:ext cx="1932024" cy="234827"/>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a:t>… o come queste: </a:t>
            </a:r>
          </a:p>
        </p:txBody>
      </p:sp>
      <p:sp>
        <p:nvSpPr>
          <p:cNvPr id="47" name="CasellaDiTesto 46">
            <a:extLst>
              <a:ext uri="{FF2B5EF4-FFF2-40B4-BE49-F238E27FC236}">
                <a16:creationId xmlns:a16="http://schemas.microsoft.com/office/drawing/2014/main" id="{4EFAE788-6C4A-6C6B-0AFE-F2D8A58AF3C0}"/>
              </a:ext>
            </a:extLst>
          </p:cNvPr>
          <p:cNvSpPr txBox="1"/>
          <p:nvPr/>
        </p:nvSpPr>
        <p:spPr>
          <a:xfrm>
            <a:off x="5248541" y="4594003"/>
            <a:ext cx="3822731" cy="923330"/>
          </a:xfrm>
          <a:prstGeom prst="rect">
            <a:avLst/>
          </a:prstGeom>
          <a:noFill/>
        </p:spPr>
        <p:txBody>
          <a:bodyPr wrap="square">
            <a:spAutoFit/>
          </a:bodyPr>
          <a:lstStyle/>
          <a:p>
            <a:pPr algn="just"/>
            <a:r>
              <a:rPr lang="it-IT" dirty="0"/>
              <a:t>ART. 1</a:t>
            </a:r>
            <a:r>
              <a:rPr lang="it-IT" sz="1400" dirty="0"/>
              <a:t> </a:t>
            </a:r>
            <a:r>
              <a:rPr lang="it-IT" dirty="0"/>
              <a:t>L’organo di amministrazione guida la società perseguendone il </a:t>
            </a:r>
            <a:r>
              <a:rPr lang="it-IT" b="1" dirty="0"/>
              <a:t>successo sostenibile </a:t>
            </a:r>
            <a:r>
              <a:rPr lang="it-IT" dirty="0"/>
              <a:t>… </a:t>
            </a:r>
            <a:endParaRPr lang="it-IT" sz="1400" dirty="0"/>
          </a:p>
        </p:txBody>
      </p:sp>
      <p:sp>
        <p:nvSpPr>
          <p:cNvPr id="48" name="Rettangolo 47">
            <a:extLst>
              <a:ext uri="{FF2B5EF4-FFF2-40B4-BE49-F238E27FC236}">
                <a16:creationId xmlns:a16="http://schemas.microsoft.com/office/drawing/2014/main" id="{4C258312-C5B5-A464-764B-150700B86588}"/>
              </a:ext>
            </a:extLst>
          </p:cNvPr>
          <p:cNvSpPr/>
          <p:nvPr/>
        </p:nvSpPr>
        <p:spPr>
          <a:xfrm>
            <a:off x="5592989" y="3907829"/>
            <a:ext cx="3398592" cy="580195"/>
          </a:xfrm>
          <a:prstGeom prst="rect">
            <a:avLst/>
          </a:prstGeom>
          <a:ln>
            <a:solidFill>
              <a:srgbClr val="00A197"/>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a:t>Codice di Corporate Governance 2020 </a:t>
            </a:r>
          </a:p>
        </p:txBody>
      </p:sp>
      <p:cxnSp>
        <p:nvCxnSpPr>
          <p:cNvPr id="52" name="Connettore a gomito 51">
            <a:extLst>
              <a:ext uri="{FF2B5EF4-FFF2-40B4-BE49-F238E27FC236}">
                <a16:creationId xmlns:a16="http://schemas.microsoft.com/office/drawing/2014/main" id="{358ED9E7-A258-8413-EDB6-1063B9BC10BA}"/>
              </a:ext>
            </a:extLst>
          </p:cNvPr>
          <p:cNvCxnSpPr>
            <a:cxnSpLocks/>
            <a:endCxn id="48" idx="1"/>
          </p:cNvCxnSpPr>
          <p:nvPr/>
        </p:nvCxnSpPr>
        <p:spPr>
          <a:xfrm rot="16200000" flipH="1">
            <a:off x="5227403" y="3832341"/>
            <a:ext cx="386724" cy="3444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6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ppt_x"/>
                                          </p:val>
                                        </p:tav>
                                        <p:tav tm="100000">
                                          <p:val>
                                            <p:strVal val="#ppt_x"/>
                                          </p:val>
                                        </p:tav>
                                      </p:tavLst>
                                    </p:anim>
                                    <p:anim calcmode="lin" valueType="num">
                                      <p:cBhvr additive="base">
                                        <p:cTn id="3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37" grpId="0" animBg="1"/>
      <p:bldP spid="47" grpId="0"/>
      <p:bldP spid="48" grpId="0" animBg="1"/>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12021</TotalTime>
  <Words>5249</Words>
  <Application>Microsoft Office PowerPoint</Application>
  <PresentationFormat>Presentazione su schermo (4:3)</PresentationFormat>
  <Paragraphs>321</Paragraphs>
  <Slides>28</Slides>
  <Notes>27</Notes>
  <HiddenSlides>0</HiddenSlides>
  <MMClips>2</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28</vt:i4>
      </vt:variant>
    </vt:vector>
  </HeadingPairs>
  <TitlesOfParts>
    <vt:vector size="42" baseType="lpstr">
      <vt:lpstr>Arial</vt:lpstr>
      <vt:lpstr>Calibri</vt:lpstr>
      <vt:lpstr>Calibri (corpo)</vt:lpstr>
      <vt:lpstr>Calibri Light</vt:lpstr>
      <vt:lpstr>Merriweather</vt:lpstr>
      <vt:lpstr>Open Sans</vt:lpstr>
      <vt:lpstr>Poppins</vt:lpstr>
      <vt:lpstr>Roboto</vt:lpstr>
      <vt:lpstr>Source Sans Pro</vt:lpstr>
      <vt:lpstr>Times New Roman</vt:lpstr>
      <vt:lpstr>UniCredit</vt:lpstr>
      <vt:lpstr>Verdana</vt:lpstr>
      <vt:lpstr>Wingdings</vt:lpstr>
      <vt:lpstr>Tema di Office</vt:lpstr>
      <vt:lpstr>Come le imprese possono finanziarsi per sviluppare il loro business in maniera sostenibile</vt:lpstr>
      <vt:lpstr>Chi è UniGens</vt:lpstr>
      <vt:lpstr>Chi è UniGens</vt:lpstr>
      <vt:lpstr>Chi è UniGens</vt:lpstr>
      <vt:lpstr>Disclaimer</vt:lpstr>
      <vt:lpstr>Presentazione standard di PowerPoint</vt:lpstr>
      <vt:lpstr>Il nostro percorso di apprendimento</vt:lpstr>
      <vt:lpstr>Il nostro percorso di apprendimento</vt:lpstr>
      <vt:lpstr>Presentazione standard di PowerPoint</vt:lpstr>
      <vt:lpstr>Presentazione standard di PowerPoint</vt:lpstr>
      <vt:lpstr>Il nostro percorso di apprendimento</vt:lpstr>
      <vt:lpstr>Presentazione standard di PowerPoint</vt:lpstr>
      <vt:lpstr>Il nostro percorso di apprendimento</vt:lpstr>
      <vt:lpstr>Un esempio di applicazione ESG: ESSELUNGA           1/4</vt:lpstr>
      <vt:lpstr>Presentazione standard di PowerPoint</vt:lpstr>
      <vt:lpstr>Presentazione standard di PowerPoint</vt:lpstr>
      <vt:lpstr>Presentazione standard di PowerPoint</vt:lpstr>
      <vt:lpstr>Il nostro percorso di apprendimento</vt:lpstr>
      <vt:lpstr>Presentazione standard di PowerPoint</vt:lpstr>
      <vt:lpstr>Presentazione standard di PowerPoint</vt:lpstr>
      <vt:lpstr>Presentazione standard di PowerPoint</vt:lpstr>
      <vt:lpstr>Presentazione standard di PowerPoint</vt:lpstr>
      <vt:lpstr>Nel 2022 sono stati chiamanti in causa Governi, ONG e Aziende</vt:lpstr>
      <vt:lpstr>Nel 2022 sono stati chiamanti in causa Governi, ONG e Aziende</vt:lpstr>
      <vt:lpstr>Il nostro percorso di apprendimento</vt:lpstr>
      <vt:lpstr>Presentazione standard di PowerPoint</vt:lpstr>
      <vt:lpstr>Presentazione standard di PowerPoint</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Franco Bellini</dc:creator>
  <cp:lastModifiedBy>Franco Bellini</cp:lastModifiedBy>
  <cp:revision>353</cp:revision>
  <cp:lastPrinted>2023-11-09T08:43:01Z</cp:lastPrinted>
  <dcterms:created xsi:type="dcterms:W3CDTF">2023-05-19T11:49:34Z</dcterms:created>
  <dcterms:modified xsi:type="dcterms:W3CDTF">2024-02-27T14:11:40Z</dcterms:modified>
</cp:coreProperties>
</file>