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4.jpg" ContentType="image/png"/>
  <Override PartName="/ppt/theme/themeOverride1.xml" ContentType="application/vnd.openxmlformats-officedocument.themeOverride+xml"/>
  <Override PartName="/ppt/theme/themeOverride2.xml" ContentType="application/vnd.openxmlformats-officedocument.themeOverride+xml"/>
  <Override PartName="/ppt/media/image75.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2"/>
  </p:notesMasterIdLst>
  <p:handoutMasterIdLst>
    <p:handoutMasterId r:id="rId43"/>
  </p:handoutMasterIdLst>
  <p:sldIdLst>
    <p:sldId id="1116" r:id="rId2"/>
    <p:sldId id="1252" r:id="rId3"/>
    <p:sldId id="1239" r:id="rId4"/>
    <p:sldId id="1253" r:id="rId5"/>
    <p:sldId id="1182" r:id="rId6"/>
    <p:sldId id="604" r:id="rId7"/>
    <p:sldId id="624" r:id="rId8"/>
    <p:sldId id="626" r:id="rId9"/>
    <p:sldId id="627" r:id="rId10"/>
    <p:sldId id="607" r:id="rId11"/>
    <p:sldId id="628" r:id="rId12"/>
    <p:sldId id="637" r:id="rId13"/>
    <p:sldId id="640" r:id="rId14"/>
    <p:sldId id="593" r:id="rId15"/>
    <p:sldId id="590" r:id="rId16"/>
    <p:sldId id="592" r:id="rId17"/>
    <p:sldId id="591" r:id="rId18"/>
    <p:sldId id="269" r:id="rId19"/>
    <p:sldId id="602" r:id="rId20"/>
    <p:sldId id="588" r:id="rId21"/>
    <p:sldId id="639" r:id="rId22"/>
    <p:sldId id="585" r:id="rId23"/>
    <p:sldId id="586" r:id="rId24"/>
    <p:sldId id="611" r:id="rId25"/>
    <p:sldId id="642" r:id="rId26"/>
    <p:sldId id="629" r:id="rId27"/>
    <p:sldId id="614" r:id="rId28"/>
    <p:sldId id="612" r:id="rId29"/>
    <p:sldId id="613" r:id="rId30"/>
    <p:sldId id="616" r:id="rId31"/>
    <p:sldId id="632" r:id="rId32"/>
    <p:sldId id="633" r:id="rId33"/>
    <p:sldId id="644" r:id="rId34"/>
    <p:sldId id="635" r:id="rId35"/>
    <p:sldId id="638" r:id="rId36"/>
    <p:sldId id="641" r:id="rId37"/>
    <p:sldId id="643" r:id="rId38"/>
    <p:sldId id="573" r:id="rId39"/>
    <p:sldId id="631" r:id="rId40"/>
    <p:sldId id="1120" r:id="rId41"/>
  </p:sldIdLst>
  <p:sldSz cx="9144000" cy="6858000" type="screen4x3"/>
  <p:notesSz cx="7104063"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197"/>
    <a:srgbClr val="00A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p:cViewPr varScale="1">
        <p:scale>
          <a:sx n="68" d="100"/>
          <a:sy n="68" d="100"/>
        </p:scale>
        <p:origin x="1386" y="60"/>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notesViewPr>
    <p:cSldViewPr>
      <p:cViewPr varScale="1">
        <p:scale>
          <a:sx n="49" d="100"/>
          <a:sy n="49" d="100"/>
        </p:scale>
        <p:origin x="2952" y="60"/>
      </p:cViewPr>
      <p:guideLst/>
    </p:cSldViewPr>
  </p:notes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E677F93-5617-421A-A6E6-44D885696D26}"/>
              </a:ext>
            </a:extLst>
          </p:cNvPr>
          <p:cNvSpPr>
            <a:spLocks noGrp="1"/>
          </p:cNvSpPr>
          <p:nvPr>
            <p:ph type="hdr" sz="quarter"/>
          </p:nvPr>
        </p:nvSpPr>
        <p:spPr>
          <a:xfrm>
            <a:off x="1" y="0"/>
            <a:ext cx="3078851" cy="513002"/>
          </a:xfrm>
          <a:prstGeom prst="rect">
            <a:avLst/>
          </a:prstGeom>
        </p:spPr>
        <p:txBody>
          <a:bodyPr vert="horz" wrap="square" lIns="94787" tIns="47394" rIns="94787" bIns="47394" numCol="1" anchor="t" anchorCtr="0" compatLnSpc="1">
            <a:prstTxWarp prst="textNoShape">
              <a:avLst/>
            </a:prstTxWarp>
          </a:bodyPr>
          <a:lstStyle>
            <a:lvl1pPr eaLnBrk="1" hangingPunct="1">
              <a:defRPr sz="1200"/>
            </a:lvl1pPr>
          </a:lstStyle>
          <a:p>
            <a:pPr>
              <a:defRPr/>
            </a:pPr>
            <a:endParaRPr lang="it-IT" altLang="en-US"/>
          </a:p>
        </p:txBody>
      </p:sp>
      <p:sp>
        <p:nvSpPr>
          <p:cNvPr id="3" name="Segnaposto data 2">
            <a:extLst>
              <a:ext uri="{FF2B5EF4-FFF2-40B4-BE49-F238E27FC236}">
                <a16:creationId xmlns:a16="http://schemas.microsoft.com/office/drawing/2014/main" id="{8895E107-EE6F-4F1B-A966-730DB70194FF}"/>
              </a:ext>
            </a:extLst>
          </p:cNvPr>
          <p:cNvSpPr>
            <a:spLocks noGrp="1"/>
          </p:cNvSpPr>
          <p:nvPr>
            <p:ph type="dt" sz="quarter" idx="1"/>
          </p:nvPr>
        </p:nvSpPr>
        <p:spPr>
          <a:xfrm>
            <a:off x="4023625" y="0"/>
            <a:ext cx="3078851" cy="513002"/>
          </a:xfrm>
          <a:prstGeom prst="rect">
            <a:avLst/>
          </a:prstGeom>
        </p:spPr>
        <p:txBody>
          <a:bodyPr vert="horz" wrap="square" lIns="94787" tIns="47394" rIns="94787" bIns="47394" numCol="1" anchor="t" anchorCtr="0" compatLnSpc="1">
            <a:prstTxWarp prst="textNoShape">
              <a:avLst/>
            </a:prstTxWarp>
          </a:bodyPr>
          <a:lstStyle>
            <a:lvl1pPr algn="r" eaLnBrk="1" hangingPunct="1">
              <a:defRPr sz="1200"/>
            </a:lvl1pPr>
          </a:lstStyle>
          <a:p>
            <a:pPr>
              <a:defRPr/>
            </a:pPr>
            <a:fld id="{308A2938-2695-484B-B95E-F3041B2A6466}" type="datetime1">
              <a:rPr lang="it-IT" altLang="en-US"/>
              <a:pPr>
                <a:defRPr/>
              </a:pPr>
              <a:t>25/09/2023</a:t>
            </a:fld>
            <a:endParaRPr lang="it-IT" altLang="en-US"/>
          </a:p>
        </p:txBody>
      </p:sp>
      <p:sp>
        <p:nvSpPr>
          <p:cNvPr id="4" name="Segnaposto piè di pagina 3">
            <a:extLst>
              <a:ext uri="{FF2B5EF4-FFF2-40B4-BE49-F238E27FC236}">
                <a16:creationId xmlns:a16="http://schemas.microsoft.com/office/drawing/2014/main" id="{4116A90A-8160-4953-89D3-AD59D3860CB0}"/>
              </a:ext>
            </a:extLst>
          </p:cNvPr>
          <p:cNvSpPr>
            <a:spLocks noGrp="1"/>
          </p:cNvSpPr>
          <p:nvPr>
            <p:ph type="ftr" sz="quarter" idx="2"/>
          </p:nvPr>
        </p:nvSpPr>
        <p:spPr>
          <a:xfrm>
            <a:off x="1" y="9720024"/>
            <a:ext cx="3078851" cy="513002"/>
          </a:xfrm>
          <a:prstGeom prst="rect">
            <a:avLst/>
          </a:prstGeom>
        </p:spPr>
        <p:txBody>
          <a:bodyPr vert="horz" wrap="square" lIns="94787" tIns="47394" rIns="94787" bIns="47394" numCol="1" anchor="b" anchorCtr="0" compatLnSpc="1">
            <a:prstTxWarp prst="textNoShape">
              <a:avLst/>
            </a:prstTxWarp>
          </a:bodyPr>
          <a:lstStyle>
            <a:lvl1pPr eaLnBrk="1" hangingPunct="1">
              <a:defRPr sz="1200"/>
            </a:lvl1pPr>
          </a:lstStyle>
          <a:p>
            <a:pPr>
              <a:defRPr/>
            </a:pPr>
            <a:endParaRPr lang="it-IT" altLang="en-US"/>
          </a:p>
        </p:txBody>
      </p:sp>
      <p:sp>
        <p:nvSpPr>
          <p:cNvPr id="5" name="Segnaposto numero diapositiva 4">
            <a:extLst>
              <a:ext uri="{FF2B5EF4-FFF2-40B4-BE49-F238E27FC236}">
                <a16:creationId xmlns:a16="http://schemas.microsoft.com/office/drawing/2014/main" id="{4CFD5365-9971-40C7-8216-F3962C3A0B54}"/>
              </a:ext>
            </a:extLst>
          </p:cNvPr>
          <p:cNvSpPr>
            <a:spLocks noGrp="1"/>
          </p:cNvSpPr>
          <p:nvPr>
            <p:ph type="sldNum" sz="quarter" idx="3"/>
          </p:nvPr>
        </p:nvSpPr>
        <p:spPr>
          <a:xfrm>
            <a:off x="4023625" y="9720024"/>
            <a:ext cx="3078851" cy="513002"/>
          </a:xfrm>
          <a:prstGeom prst="rect">
            <a:avLst/>
          </a:prstGeom>
        </p:spPr>
        <p:txBody>
          <a:bodyPr vert="horz" wrap="square" lIns="94787" tIns="47394" rIns="94787" bIns="47394" numCol="1" anchor="b" anchorCtr="0" compatLnSpc="1">
            <a:prstTxWarp prst="textNoShape">
              <a:avLst/>
            </a:prstTxWarp>
          </a:bodyPr>
          <a:lstStyle>
            <a:lvl1pPr algn="r" eaLnBrk="1" hangingPunct="1">
              <a:defRPr sz="1200">
                <a:solidFill>
                  <a:srgbClr val="00AFD0"/>
                </a:solidFill>
                <a:latin typeface="UniCredit" pitchFamily="2" charset="0"/>
              </a:defRPr>
            </a:lvl1pPr>
          </a:lstStyle>
          <a:p>
            <a:pPr>
              <a:defRPr/>
            </a:pPr>
            <a:fld id="{6DD71F84-9F66-45C8-82D2-14677055BE7A}" type="slidenum">
              <a:rPr lang="it-IT" altLang="en-US"/>
              <a:pPr>
                <a:defRPr/>
              </a:pPr>
              <a:t>‹N›</a:t>
            </a:fld>
            <a:endParaRPr lang="it-IT" altLang="en-US"/>
          </a:p>
        </p:txBody>
      </p:sp>
    </p:spTree>
    <p:extLst>
      <p:ext uri="{BB962C8B-B14F-4D97-AF65-F5344CB8AC3E}">
        <p14:creationId xmlns:p14="http://schemas.microsoft.com/office/powerpoint/2010/main" val="352008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476649-E86C-4FD5-812A-CA4511D08EC6}"/>
              </a:ext>
            </a:extLst>
          </p:cNvPr>
          <p:cNvSpPr>
            <a:spLocks noGrp="1"/>
          </p:cNvSpPr>
          <p:nvPr>
            <p:ph type="hdr" sz="quarter"/>
          </p:nvPr>
        </p:nvSpPr>
        <p:spPr>
          <a:xfrm>
            <a:off x="1" y="0"/>
            <a:ext cx="3078851" cy="513002"/>
          </a:xfrm>
          <a:prstGeom prst="rect">
            <a:avLst/>
          </a:prstGeom>
        </p:spPr>
        <p:txBody>
          <a:bodyPr vert="horz" wrap="square" lIns="94787" tIns="47394" rIns="94787" bIns="47394" numCol="1" anchor="t" anchorCtr="0" compatLnSpc="1">
            <a:prstTxWarp prst="textNoShape">
              <a:avLst/>
            </a:prstTxWarp>
          </a:bodyPr>
          <a:lstStyle>
            <a:lvl1pPr eaLnBrk="1" hangingPunct="1">
              <a:defRPr sz="1200"/>
            </a:lvl1pPr>
          </a:lstStyle>
          <a:p>
            <a:pPr>
              <a:defRPr/>
            </a:pPr>
            <a:endParaRPr lang="en-US" altLang="zh-CN"/>
          </a:p>
        </p:txBody>
      </p:sp>
      <p:sp>
        <p:nvSpPr>
          <p:cNvPr id="3" name="Date Placeholder 2">
            <a:extLst>
              <a:ext uri="{FF2B5EF4-FFF2-40B4-BE49-F238E27FC236}">
                <a16:creationId xmlns:a16="http://schemas.microsoft.com/office/drawing/2014/main" id="{1BDA182B-39BB-43AD-A18B-3998D4E776D7}"/>
              </a:ext>
            </a:extLst>
          </p:cNvPr>
          <p:cNvSpPr>
            <a:spLocks noGrp="1"/>
          </p:cNvSpPr>
          <p:nvPr>
            <p:ph type="dt" idx="1"/>
          </p:nvPr>
        </p:nvSpPr>
        <p:spPr>
          <a:xfrm>
            <a:off x="4023625" y="0"/>
            <a:ext cx="3078851" cy="513002"/>
          </a:xfrm>
          <a:prstGeom prst="rect">
            <a:avLst/>
          </a:prstGeom>
        </p:spPr>
        <p:txBody>
          <a:bodyPr vert="horz" wrap="square" lIns="94787" tIns="47394" rIns="94787" bIns="47394" numCol="1" anchor="t" anchorCtr="0" compatLnSpc="1">
            <a:prstTxWarp prst="textNoShape">
              <a:avLst/>
            </a:prstTxWarp>
          </a:bodyPr>
          <a:lstStyle>
            <a:lvl1pPr algn="r" eaLnBrk="1" hangingPunct="1">
              <a:defRPr sz="1200"/>
            </a:lvl1pPr>
          </a:lstStyle>
          <a:p>
            <a:pPr>
              <a:defRPr/>
            </a:pPr>
            <a:fld id="{DA275B0C-1641-432A-BF41-2F6AFA41ABD4}" type="datetime1">
              <a:rPr lang="en-US" altLang="zh-CN"/>
              <a:pPr>
                <a:defRPr/>
              </a:pPr>
              <a:t>9/25/2023</a:t>
            </a:fld>
            <a:endParaRPr lang="en-US" altLang="zh-CN"/>
          </a:p>
        </p:txBody>
      </p:sp>
      <p:sp>
        <p:nvSpPr>
          <p:cNvPr id="10244" name="Slide Image Placeholder 3">
            <a:extLst>
              <a:ext uri="{FF2B5EF4-FFF2-40B4-BE49-F238E27FC236}">
                <a16:creationId xmlns:a16="http://schemas.microsoft.com/office/drawing/2014/main" id="{F39339DA-C507-4FC4-A78F-90A1F4D7FA89}"/>
              </a:ext>
            </a:extLst>
          </p:cNvPr>
          <p:cNvSpPr>
            <a:spLocks noGrp="1" noRot="1" noChangeAspect="1" noChangeArrowheads="1"/>
          </p:cNvSpPr>
          <p:nvPr>
            <p:ph type="sldImg" idx="4294967295"/>
          </p:nvPr>
        </p:nvSpPr>
        <p:spPr bwMode="auto">
          <a:xfrm>
            <a:off x="1250950" y="1279525"/>
            <a:ext cx="4602163" cy="3452813"/>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1269" name="Notes Placeholder 4">
            <a:extLst>
              <a:ext uri="{FF2B5EF4-FFF2-40B4-BE49-F238E27FC236}">
                <a16:creationId xmlns:a16="http://schemas.microsoft.com/office/drawing/2014/main" id="{8751A1C2-EB19-4C7A-8188-306594C27526}"/>
              </a:ext>
            </a:extLst>
          </p:cNvPr>
          <p:cNvSpPr>
            <a:spLocks noGrp="1" noChangeArrowheads="1"/>
          </p:cNvSpPr>
          <p:nvPr>
            <p:ph type="body" sz="quarter" idx="4294967295"/>
          </p:nvPr>
        </p:nvSpPr>
        <p:spPr bwMode="auto">
          <a:xfrm>
            <a:off x="709772" y="4925131"/>
            <a:ext cx="5684521" cy="4030951"/>
          </a:xfrm>
          <a:prstGeom prst="rect">
            <a:avLst/>
          </a:prstGeom>
          <a:noFill/>
          <a:ln>
            <a:noFill/>
          </a:ln>
        </p:spPr>
        <p:txBody>
          <a:bodyPr vert="horz" wrap="square" lIns="94787" tIns="47394" rIns="94787" bIns="47394"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 name="Footer Placeholder 5">
            <a:extLst>
              <a:ext uri="{FF2B5EF4-FFF2-40B4-BE49-F238E27FC236}">
                <a16:creationId xmlns:a16="http://schemas.microsoft.com/office/drawing/2014/main" id="{2D58E5B5-27FC-46D0-AD6B-19348E0FC0C0}"/>
              </a:ext>
            </a:extLst>
          </p:cNvPr>
          <p:cNvSpPr>
            <a:spLocks noGrp="1"/>
          </p:cNvSpPr>
          <p:nvPr>
            <p:ph type="ftr" sz="quarter" idx="4"/>
          </p:nvPr>
        </p:nvSpPr>
        <p:spPr>
          <a:xfrm>
            <a:off x="1" y="9721612"/>
            <a:ext cx="3078851" cy="513001"/>
          </a:xfrm>
          <a:prstGeom prst="rect">
            <a:avLst/>
          </a:prstGeom>
        </p:spPr>
        <p:txBody>
          <a:bodyPr vert="horz" wrap="square" lIns="94787" tIns="47394" rIns="94787" bIns="47394" numCol="1" anchor="b" anchorCtr="0" compatLnSpc="1">
            <a:prstTxWarp prst="textNoShape">
              <a:avLst/>
            </a:prstTxWarp>
          </a:bodyPr>
          <a:lstStyle>
            <a:lvl1pPr eaLnBrk="1" hangingPunct="1">
              <a:defRPr sz="1200"/>
            </a:lvl1pPr>
          </a:lstStyle>
          <a:p>
            <a:pPr>
              <a:defRPr/>
            </a:pPr>
            <a:endParaRPr lang="en-US" altLang="zh-CN"/>
          </a:p>
        </p:txBody>
      </p:sp>
      <p:sp>
        <p:nvSpPr>
          <p:cNvPr id="7" name="Slide Number Placeholder 6">
            <a:extLst>
              <a:ext uri="{FF2B5EF4-FFF2-40B4-BE49-F238E27FC236}">
                <a16:creationId xmlns:a16="http://schemas.microsoft.com/office/drawing/2014/main" id="{108F3413-84B5-4296-9BA9-6C6FAA2C831B}"/>
              </a:ext>
            </a:extLst>
          </p:cNvPr>
          <p:cNvSpPr>
            <a:spLocks noGrp="1"/>
          </p:cNvSpPr>
          <p:nvPr>
            <p:ph type="sldNum" sz="quarter" idx="5"/>
          </p:nvPr>
        </p:nvSpPr>
        <p:spPr>
          <a:xfrm>
            <a:off x="4023625" y="9721612"/>
            <a:ext cx="3078851" cy="513001"/>
          </a:xfrm>
          <a:prstGeom prst="rect">
            <a:avLst/>
          </a:prstGeom>
        </p:spPr>
        <p:txBody>
          <a:bodyPr vert="horz" wrap="square" lIns="94787" tIns="47394" rIns="94787" bIns="47394" numCol="1" anchor="b" anchorCtr="0" compatLnSpc="1">
            <a:prstTxWarp prst="textNoShape">
              <a:avLst/>
            </a:prstTxWarp>
          </a:bodyPr>
          <a:lstStyle>
            <a:lvl1pPr algn="r" eaLnBrk="1" hangingPunct="1">
              <a:defRPr sz="1200"/>
            </a:lvl1pPr>
          </a:lstStyle>
          <a:p>
            <a:pPr>
              <a:defRPr/>
            </a:pPr>
            <a:fld id="{D769B816-229F-46A9-BE68-13FD2D058127}" type="slidenum">
              <a:rPr lang="en-US" altLang="zh-CN"/>
              <a:pPr>
                <a:defRPr/>
              </a:pPr>
              <a:t>‹N›</a:t>
            </a:fld>
            <a:endParaRPr lang="en-US" altLang="zh-CN"/>
          </a:p>
        </p:txBody>
      </p:sp>
    </p:spTree>
    <p:extLst>
      <p:ext uri="{BB962C8B-B14F-4D97-AF65-F5344CB8AC3E}">
        <p14:creationId xmlns:p14="http://schemas.microsoft.com/office/powerpoint/2010/main" val="323674298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a:t>
            </a:fld>
            <a:endParaRPr lang="it-IT"/>
          </a:p>
        </p:txBody>
      </p:sp>
    </p:spTree>
    <p:extLst>
      <p:ext uri="{BB962C8B-B14F-4D97-AF65-F5344CB8AC3E}">
        <p14:creationId xmlns:p14="http://schemas.microsoft.com/office/powerpoint/2010/main" val="285751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3</a:t>
            </a:fld>
            <a:endParaRPr lang="it-IT"/>
          </a:p>
        </p:txBody>
      </p:sp>
    </p:spTree>
    <p:extLst>
      <p:ext uri="{BB962C8B-B14F-4D97-AF65-F5344CB8AC3E}">
        <p14:creationId xmlns:p14="http://schemas.microsoft.com/office/powerpoint/2010/main" val="229777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4</a:t>
            </a:fld>
            <a:endParaRPr lang="it-IT"/>
          </a:p>
        </p:txBody>
      </p:sp>
    </p:spTree>
    <p:extLst>
      <p:ext uri="{BB962C8B-B14F-4D97-AF65-F5344CB8AC3E}">
        <p14:creationId xmlns:p14="http://schemas.microsoft.com/office/powerpoint/2010/main" val="361857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5</a:t>
            </a:fld>
            <a:endParaRPr lang="it-IT"/>
          </a:p>
        </p:txBody>
      </p:sp>
    </p:spTree>
    <p:extLst>
      <p:ext uri="{BB962C8B-B14F-4D97-AF65-F5344CB8AC3E}">
        <p14:creationId xmlns:p14="http://schemas.microsoft.com/office/powerpoint/2010/main" val="2789321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Text only">
    <p:spTree>
      <p:nvGrpSpPr>
        <p:cNvPr id="1" name=""/>
        <p:cNvGrpSpPr/>
        <p:nvPr/>
      </p:nvGrpSpPr>
      <p:grpSpPr>
        <a:xfrm>
          <a:off x="0" y="0"/>
          <a:ext cx="0" cy="0"/>
          <a:chOff x="0" y="0"/>
          <a:chExt cx="0" cy="0"/>
        </a:xfrm>
      </p:grpSpPr>
      <p:sp>
        <p:nvSpPr>
          <p:cNvPr id="8" name="BlueGradient">
            <a:extLst>
              <a:ext uri="{FF2B5EF4-FFF2-40B4-BE49-F238E27FC236}">
                <a16:creationId xmlns:a16="http://schemas.microsoft.com/office/drawing/2014/main" id="{A264AA3E-1331-46F0-A4DE-7EDF93234176}"/>
              </a:ext>
            </a:extLst>
          </p:cNvPr>
          <p:cNvSpPr/>
          <p:nvPr/>
        </p:nvSpPr>
        <p:spPr bwMode="gray">
          <a:xfrm>
            <a:off x="0" y="4280400"/>
            <a:ext cx="9144000" cy="2592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0" noProof="1">
              <a:noFill/>
              <a:cs typeface="Arial" panose="020B0604020202020204" pitchFamily="34" charset="0"/>
            </a:endParaRPr>
          </a:p>
        </p:txBody>
      </p:sp>
      <p:pic>
        <p:nvPicPr>
          <p:cNvPr id="9" name="Logo">
            <a:extLst>
              <a:ext uri="{FF2B5EF4-FFF2-40B4-BE49-F238E27FC236}">
                <a16:creationId xmlns:a16="http://schemas.microsoft.com/office/drawing/2014/main" id="{4F356FF2-769B-4237-B9AA-DC85BA7249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9063" y="5702300"/>
            <a:ext cx="22558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galEntity"/>
          <p:cNvSpPr>
            <a:spLocks noGrp="1"/>
          </p:cNvSpPr>
          <p:nvPr>
            <p:ph type="body" sz="quarter" idx="13"/>
          </p:nvPr>
        </p:nvSpPr>
        <p:spPr>
          <a:xfrm>
            <a:off x="5842800" y="4546800"/>
            <a:ext cx="2880000" cy="208800"/>
          </a:xfrm>
          <a:prstGeom prst="rect">
            <a:avLst/>
          </a:prstGeom>
        </p:spPr>
        <p:txBody>
          <a:bodyPr>
            <a:noAutofit/>
          </a:bodyPr>
          <a:lstStyle>
            <a:lvl1pPr marL="0" indent="0" algn="r">
              <a:buFontTx/>
              <a:buNone/>
              <a:defRPr sz="1200"/>
            </a:lvl1pPr>
            <a:lvl2pPr marL="474980" indent="0" algn="r">
              <a:buFontTx/>
              <a:buNone/>
              <a:defRPr sz="1200"/>
            </a:lvl2pPr>
            <a:lvl3pPr algn="r">
              <a:buFontTx/>
              <a:buNone/>
              <a:defRPr sz="1200"/>
            </a:lvl3pPr>
            <a:lvl4pPr marL="1425575" indent="0" algn="r">
              <a:buFontTx/>
              <a:buNone/>
              <a:defRPr sz="1200"/>
            </a:lvl4pPr>
            <a:lvl5pPr marL="2001520" indent="0" algn="r">
              <a:buFontTx/>
              <a:buNone/>
              <a:defRPr sz="1200"/>
            </a:lvl5pPr>
          </a:lstStyle>
          <a:p>
            <a:pPr lvl="0"/>
            <a:r>
              <a:rPr lang="it-IT" noProof="0"/>
              <a:t>Fare clic per modificare gli stili del testo dello schema</a:t>
            </a:r>
          </a:p>
        </p:txBody>
      </p:sp>
      <p:sp>
        <p:nvSpPr>
          <p:cNvPr id="7" name="CityDate"/>
          <p:cNvSpPr>
            <a:spLocks noGrp="1"/>
          </p:cNvSpPr>
          <p:nvPr>
            <p:ph type="body" sz="quarter" idx="18"/>
          </p:nvPr>
        </p:nvSpPr>
        <p:spPr>
          <a:xfrm>
            <a:off x="540000" y="4942800"/>
            <a:ext cx="5040000" cy="208800"/>
          </a:xfrm>
        </p:spPr>
        <p:txBody>
          <a:bodyPr anchor="b">
            <a:normAutofit/>
          </a:bodyPr>
          <a:lstStyle>
            <a:lvl1pPr marL="0" indent="0" fontAlgn="auto">
              <a:spcBef>
                <a:spcPts val="0"/>
              </a:spcBef>
              <a:spcAft>
                <a:spcPts val="0"/>
              </a:spcAft>
              <a:buNone/>
              <a:defRPr sz="1000" b="1">
                <a:latin typeface="+mn-lt"/>
              </a:defRPr>
            </a:lvl1pPr>
          </a:lstStyle>
          <a:p>
            <a:pPr lvl="0"/>
            <a:r>
              <a:rPr lang="it-IT" noProof="0"/>
              <a:t>Fare clic per modificare gli stili del testo dello schema</a:t>
            </a:r>
          </a:p>
        </p:txBody>
      </p:sp>
      <p:sp>
        <p:nvSpPr>
          <p:cNvPr id="3" name="NameFunction"/>
          <p:cNvSpPr>
            <a:spLocks noGrp="1"/>
          </p:cNvSpPr>
          <p:nvPr>
            <p:ph type="body" sz="quarter" idx="17"/>
          </p:nvPr>
        </p:nvSpPr>
        <p:spPr>
          <a:xfrm>
            <a:off x="539750" y="4546800"/>
            <a:ext cx="5040000" cy="208800"/>
          </a:xfrm>
        </p:spPr>
        <p:txBody>
          <a:bodyPr>
            <a:noAutofit/>
          </a:bodyPr>
          <a:lstStyle>
            <a:lvl1pPr marL="0" indent="0">
              <a:spcBef>
                <a:spcPts val="0"/>
              </a:spcBef>
              <a:buNone/>
              <a:defRPr sz="1200" b="1">
                <a:latin typeface="+mn-lt"/>
              </a:defRPr>
            </a:lvl1pPr>
            <a:lvl2pPr marL="457200" indent="0">
              <a:buNone/>
              <a:defRPr sz="1200" b="1">
                <a:latin typeface="UniCredit" panose="02000506040000020004" pitchFamily="2" charset="0"/>
              </a:defRPr>
            </a:lvl2pPr>
            <a:lvl3pPr marL="914400" indent="0">
              <a:buNone/>
              <a:defRPr sz="1200" b="1">
                <a:latin typeface="UniCredit" panose="02000506040000020004" pitchFamily="2" charset="0"/>
              </a:defRPr>
            </a:lvl3pPr>
            <a:lvl4pPr marL="1371600" indent="0">
              <a:buNone/>
              <a:defRPr sz="1200" b="1">
                <a:latin typeface="UniCredit" panose="02000506040000020004" pitchFamily="2" charset="0"/>
              </a:defRPr>
            </a:lvl4pPr>
            <a:lvl5pPr marL="1828800" indent="0">
              <a:buNone/>
              <a:defRPr sz="1200" b="1">
                <a:latin typeface="UniCredit" panose="02000506040000020004" pitchFamily="2" charset="0"/>
              </a:defRPr>
            </a:lvl5pPr>
          </a:lstStyle>
          <a:p>
            <a:pPr lvl="0"/>
            <a:r>
              <a:rPr lang="it-IT" noProof="0"/>
              <a:t>Fare clic per modificare gli stili del testo dello schema</a:t>
            </a:r>
          </a:p>
        </p:txBody>
      </p:sp>
      <p:sp>
        <p:nvSpPr>
          <p:cNvPr id="24" name="Subtitle"/>
          <p:cNvSpPr>
            <a:spLocks noGrp="1"/>
          </p:cNvSpPr>
          <p:nvPr>
            <p:ph type="body" sz="quarter" idx="12"/>
          </p:nvPr>
        </p:nvSpPr>
        <p:spPr>
          <a:xfrm>
            <a:off x="539749" y="3279600"/>
            <a:ext cx="8179200" cy="828000"/>
          </a:xfrm>
          <a:prstGeom prst="rect">
            <a:avLst/>
          </a:prstGeom>
        </p:spPr>
        <p:txBody>
          <a:bodyPr anchor="b">
            <a:normAutofit/>
          </a:bodyPr>
          <a:lstStyle>
            <a:lvl1pPr marL="0" indent="0">
              <a:lnSpc>
                <a:spcPts val="2400"/>
              </a:lnSpc>
              <a:spcBef>
                <a:spcPts val="0"/>
              </a:spcBef>
              <a:buNone/>
              <a:defRPr sz="2400"/>
            </a:lvl1pPr>
          </a:lstStyle>
          <a:p>
            <a:pPr lvl="0"/>
            <a:r>
              <a:rPr lang="it-IT" noProof="0"/>
              <a:t>Fare clic per modificare gli stili del testo dello schema</a:t>
            </a:r>
          </a:p>
        </p:txBody>
      </p:sp>
      <p:sp>
        <p:nvSpPr>
          <p:cNvPr id="21" name="Title"/>
          <p:cNvSpPr>
            <a:spLocks noGrp="1"/>
          </p:cNvSpPr>
          <p:nvPr>
            <p:ph type="title"/>
          </p:nvPr>
        </p:nvSpPr>
        <p:spPr>
          <a:xfrm>
            <a:off x="540000" y="892800"/>
            <a:ext cx="6663600" cy="2224800"/>
          </a:xfrm>
          <a:prstGeom prst="rect">
            <a:avLst/>
          </a:prstGeom>
          <a:noFill/>
          <a:ln w="9525">
            <a:noFill/>
            <a:miter lim="800000"/>
          </a:ln>
          <a:effectLst/>
        </p:spPr>
        <p:txBody>
          <a:bodyPr anchor="t"/>
          <a:lstStyle>
            <a:lvl1pPr>
              <a:lnSpc>
                <a:spcPts val="3200"/>
              </a:lnSpc>
              <a:defRPr lang="en-GB" sz="3400" noProof="0" dirty="0">
                <a:latin typeface="+mj-lt"/>
                <a:cs typeface="+mj-cs"/>
              </a:defRPr>
            </a:lvl1pPr>
          </a:lstStyle>
          <a:p>
            <a:pPr lvl="0"/>
            <a:r>
              <a:rPr lang="it-IT" noProof="0"/>
              <a:t>Fare clic per modificare lo stile del titolo dello schema</a:t>
            </a:r>
            <a:endParaRPr lang="en-GB" noProof="0" dirty="0"/>
          </a:p>
        </p:txBody>
      </p:sp>
      <p:sp>
        <p:nvSpPr>
          <p:cNvPr id="6" name="CompositeLogo"/>
          <p:cNvSpPr>
            <a:spLocks noGrp="1"/>
          </p:cNvSpPr>
          <p:nvPr>
            <p:ph type="body" sz="quarter" idx="16"/>
          </p:nvPr>
        </p:nvSpPr>
        <p:spPr>
          <a:xfrm>
            <a:off x="7754400" y="432000"/>
            <a:ext cx="972000" cy="1072800"/>
          </a:xfrm>
          <a:blipFill>
            <a:blip r:embed="rId3"/>
            <a:stretch>
              <a:fillRect/>
            </a:stretch>
          </a:blipFill>
        </p:spPr>
        <p:txBody>
          <a:bodyPr>
            <a:normAutofit/>
          </a:bodyPr>
          <a:lstStyle>
            <a:lvl1pPr marL="0" indent="0">
              <a:buNone/>
              <a:defRPr sz="100">
                <a:noFill/>
                <a:latin typeface="UniCredit" panose="02000506040000020004" pitchFamily="2" charset="0"/>
              </a:defRPr>
            </a:lvl1pPr>
          </a:lstStyle>
          <a:p>
            <a:pPr lvl="0"/>
            <a:r>
              <a:rPr lang="it-IT" noProof="1"/>
              <a:t>Fare clic per modificare gli stili del testo dello schema</a:t>
            </a:r>
          </a:p>
        </p:txBody>
      </p:sp>
    </p:spTree>
    <p:extLst>
      <p:ext uri="{BB962C8B-B14F-4D97-AF65-F5344CB8AC3E}">
        <p14:creationId xmlns:p14="http://schemas.microsoft.com/office/powerpoint/2010/main" val="227476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ernal Slide - Picture only 2">
    <p:spTree>
      <p:nvGrpSpPr>
        <p:cNvPr id="1" name=""/>
        <p:cNvGrpSpPr/>
        <p:nvPr/>
      </p:nvGrpSpPr>
      <p:grpSpPr>
        <a:xfrm>
          <a:off x="0" y="0"/>
          <a:ext cx="0" cy="0"/>
          <a:chOff x="0" y="0"/>
          <a:chExt cx="0" cy="0"/>
        </a:xfrm>
      </p:grpSpPr>
      <p:sp>
        <p:nvSpPr>
          <p:cNvPr id="6" name="Picture"/>
          <p:cNvSpPr>
            <a:spLocks noGrp="1"/>
          </p:cNvSpPr>
          <p:nvPr>
            <p:ph type="pic" sz="quarter" idx="13"/>
          </p:nvPr>
        </p:nvSpPr>
        <p:spPr>
          <a:xfrm>
            <a:off x="0" y="0"/>
            <a:ext cx="9144000" cy="6525344"/>
          </a:xfrm>
          <a:prstGeom prst="rect">
            <a:avLst/>
          </a:prstGeom>
        </p:spPr>
        <p:txBody>
          <a:bodyPr anchor="ctr" anchorCtr="1">
            <a:normAutofit/>
          </a:bodyPr>
          <a:lstStyle>
            <a:lvl1pPr marL="0" indent="0">
              <a:buNone/>
              <a:defRPr sz="100">
                <a:noFill/>
                <a:latin typeface="UniCredit" panose="02000506040000020004" pitchFamily="2" charset="0"/>
              </a:defRPr>
            </a:lvl1pPr>
          </a:lstStyle>
          <a:p>
            <a:pPr lvl="0"/>
            <a:r>
              <a:rPr lang="it-IT" noProof="0"/>
              <a:t>Fare clic sull'icona per inserire un'immagine</a:t>
            </a:r>
            <a:endParaRPr lang="en-GB" noProof="0" dirty="0"/>
          </a:p>
        </p:txBody>
      </p:sp>
      <p:sp>
        <p:nvSpPr>
          <p:cNvPr id="2" name="Title"/>
          <p:cNvSpPr>
            <a:spLocks noGrp="1"/>
          </p:cNvSpPr>
          <p:nvPr>
            <p:ph type="title"/>
          </p:nvPr>
        </p:nvSpPr>
        <p:spPr>
          <a:xfrm>
            <a:off x="1080000" y="972000"/>
            <a:ext cx="3895200" cy="1472400"/>
          </a:xfrm>
        </p:spPr>
        <p:txBody>
          <a:bodyPr anchor="t"/>
          <a:lstStyle>
            <a:lvl1pPr>
              <a:lnSpc>
                <a:spcPts val="3400"/>
              </a:lnSpc>
              <a:defRPr sz="3400"/>
            </a:lvl1pPr>
          </a:lstStyle>
          <a:p>
            <a:r>
              <a:rPr lang="it-IT" noProof="0"/>
              <a:t>Fare clic per modificare lo stile del titolo dello schema</a:t>
            </a:r>
            <a:endParaRPr lang="en-GB" noProof="0" dirty="0"/>
          </a:p>
        </p:txBody>
      </p:sp>
      <p:sp>
        <p:nvSpPr>
          <p:cNvPr id="4" name="SlideNumber">
            <a:extLst>
              <a:ext uri="{FF2B5EF4-FFF2-40B4-BE49-F238E27FC236}">
                <a16:creationId xmlns:a16="http://schemas.microsoft.com/office/drawing/2014/main" id="{791E18E2-F121-46DB-A193-B1885AA7B86D}"/>
              </a:ext>
            </a:extLst>
          </p:cNvPr>
          <p:cNvSpPr>
            <a:spLocks noGrp="1"/>
          </p:cNvSpPr>
          <p:nvPr>
            <p:ph type="sldNum" sz="quarter" idx="14"/>
          </p:nvPr>
        </p:nvSpPr>
        <p:spPr/>
        <p:txBody>
          <a:bodyPr/>
          <a:lstStyle>
            <a:lvl1pPr>
              <a:defRPr/>
            </a:lvl1pPr>
          </a:lstStyle>
          <a:p>
            <a:pPr>
              <a:defRPr/>
            </a:pPr>
            <a:fld id="{C2AD52C8-D24E-4BFA-ACA4-6ECF155D8D49}" type="slidenum">
              <a:rPr lang="en-GB" altLang="en-US"/>
              <a:pPr>
                <a:defRPr/>
              </a:pPr>
              <a:t>‹N›</a:t>
            </a:fld>
            <a:endParaRPr lang="en-GB" altLang="en-US"/>
          </a:p>
        </p:txBody>
      </p:sp>
    </p:spTree>
    <p:extLst>
      <p:ext uri="{BB962C8B-B14F-4D97-AF65-F5344CB8AC3E}">
        <p14:creationId xmlns:p14="http://schemas.microsoft.com/office/powerpoint/2010/main" val="141263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ernal Slide - Picture only 3">
    <p:spTree>
      <p:nvGrpSpPr>
        <p:cNvPr id="1" name=""/>
        <p:cNvGrpSpPr/>
        <p:nvPr/>
      </p:nvGrpSpPr>
      <p:grpSpPr>
        <a:xfrm>
          <a:off x="0" y="0"/>
          <a:ext cx="0" cy="0"/>
          <a:chOff x="0" y="0"/>
          <a:chExt cx="0" cy="0"/>
        </a:xfrm>
      </p:grpSpPr>
      <p:sp>
        <p:nvSpPr>
          <p:cNvPr id="4" name="BlueGradient">
            <a:extLst>
              <a:ext uri="{FF2B5EF4-FFF2-40B4-BE49-F238E27FC236}">
                <a16:creationId xmlns:a16="http://schemas.microsoft.com/office/drawing/2014/main" id="{B9FBFD47-20C4-4F9A-8540-0965291762DA}"/>
              </a:ext>
            </a:extLst>
          </p:cNvPr>
          <p:cNvSpPr/>
          <p:nvPr/>
        </p:nvSpPr>
        <p:spPr>
          <a:xfrm>
            <a:off x="0" y="5248800"/>
            <a:ext cx="9144000" cy="1620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0" noProof="1">
              <a:noFill/>
            </a:endParaRPr>
          </a:p>
        </p:txBody>
      </p:sp>
      <p:sp>
        <p:nvSpPr>
          <p:cNvPr id="7" name="Picture"/>
          <p:cNvSpPr>
            <a:spLocks noGrp="1"/>
          </p:cNvSpPr>
          <p:nvPr>
            <p:ph type="pic" sz="quarter" idx="13"/>
          </p:nvPr>
        </p:nvSpPr>
        <p:spPr>
          <a:xfrm>
            <a:off x="0" y="0"/>
            <a:ext cx="9144000" cy="5248800"/>
          </a:xfrm>
          <a:prstGeom prst="rect">
            <a:avLst/>
          </a:prstGeom>
        </p:spPr>
        <p:txBody>
          <a:bodyPr anchor="ctr" anchorCtr="1">
            <a:normAutofit/>
          </a:bodyPr>
          <a:lstStyle>
            <a:lvl1pPr marL="0" indent="0">
              <a:buNone/>
              <a:defRPr sz="100">
                <a:noFill/>
                <a:latin typeface="UniCredit" panose="02000506040000020004" pitchFamily="2" charset="0"/>
              </a:defRPr>
            </a:lvl1pPr>
          </a:lstStyle>
          <a:p>
            <a:pPr lvl="0"/>
            <a:r>
              <a:rPr lang="it-IT" noProof="1"/>
              <a:t>Fare clic sull'icona per inserire un'immagine</a:t>
            </a:r>
            <a:endParaRPr lang="en-GB" noProof="1"/>
          </a:p>
        </p:txBody>
      </p:sp>
      <p:sp>
        <p:nvSpPr>
          <p:cNvPr id="2" name="Title"/>
          <p:cNvSpPr>
            <a:spLocks noGrp="1"/>
          </p:cNvSpPr>
          <p:nvPr>
            <p:ph type="title"/>
          </p:nvPr>
        </p:nvSpPr>
        <p:spPr>
          <a:xfrm>
            <a:off x="540000" y="5580000"/>
            <a:ext cx="7722000" cy="979200"/>
          </a:xfrm>
        </p:spPr>
        <p:txBody>
          <a:bodyPr/>
          <a:lstStyle>
            <a:lvl1pPr>
              <a:lnSpc>
                <a:spcPts val="3400"/>
              </a:lnSpc>
              <a:defRPr sz="3400"/>
            </a:lvl1pPr>
          </a:lstStyle>
          <a:p>
            <a:r>
              <a:rPr lang="it-IT" noProof="0"/>
              <a:t>Fare clic per modificare lo stile del titolo dello schema</a:t>
            </a:r>
            <a:endParaRPr lang="en-GB" noProof="0" dirty="0"/>
          </a:p>
        </p:txBody>
      </p:sp>
    </p:spTree>
    <p:extLst>
      <p:ext uri="{BB962C8B-B14F-4D97-AF65-F5344CB8AC3E}">
        <p14:creationId xmlns:p14="http://schemas.microsoft.com/office/powerpoint/2010/main" val="44699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0" y="6356351"/>
            <a:ext cx="2057400" cy="365125"/>
          </a:xfrm>
          <a:prstGeom prst="rect">
            <a:avLst/>
          </a:prstGeom>
        </p:spPr>
        <p:txBody>
          <a:bodyPr/>
          <a:lstStyle/>
          <a:p>
            <a:fld id="{7643F719-7838-41A7-AB7D-72097470B221}" type="datetimeFigureOut">
              <a:rPr lang="it-IT" smtClean="0"/>
              <a:t>25/09/2023</a:t>
            </a:fld>
            <a:endParaRPr lang="it-IT"/>
          </a:p>
        </p:txBody>
      </p:sp>
      <p:sp>
        <p:nvSpPr>
          <p:cNvPr id="5" name="Segnaposto piè di pagina 4"/>
          <p:cNvSpPr>
            <a:spLocks noGrp="1"/>
          </p:cNvSpPr>
          <p:nvPr>
            <p:ph type="ftr" sz="quarter" idx="11"/>
          </p:nvPr>
        </p:nvSpPr>
        <p:spPr>
          <a:xfrm>
            <a:off x="3028950" y="6356351"/>
            <a:ext cx="30861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11691DD2-6E31-4FB1-AAEE-792294E7894D}" type="slidenum">
              <a:rPr lang="it-IT" smtClean="0"/>
              <a:t>‹N›</a:t>
            </a:fld>
            <a:endParaRPr lang="it-IT"/>
          </a:p>
        </p:txBody>
      </p:sp>
    </p:spTree>
    <p:extLst>
      <p:ext uri="{BB962C8B-B14F-4D97-AF65-F5344CB8AC3E}">
        <p14:creationId xmlns:p14="http://schemas.microsoft.com/office/powerpoint/2010/main" val="228201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page - Text - Standar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E8094D8-4B36-4DC1-B0B9-3B02B5EF321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280400"/>
            <a:ext cx="9144000" cy="2592000"/>
          </a:xfrm>
          <a:prstGeom prst="rect">
            <a:avLst/>
          </a:prstGeom>
          <a:effectLst>
            <a:outerShdw blurRad="50800" dist="50800" dir="5400000" algn="ctr" rotWithShape="0">
              <a:srgbClr val="000000">
                <a:alpha val="0"/>
              </a:srgbClr>
            </a:outerShdw>
          </a:effectLst>
        </p:spPr>
      </p:pic>
      <p:sp>
        <p:nvSpPr>
          <p:cNvPr id="7" name="CityDate"/>
          <p:cNvSpPr>
            <a:spLocks noGrp="1"/>
          </p:cNvSpPr>
          <p:nvPr>
            <p:ph type="body" sz="quarter" idx="18" hasCustomPrompt="1"/>
          </p:nvPr>
        </p:nvSpPr>
        <p:spPr>
          <a:xfrm>
            <a:off x="540000" y="4942800"/>
            <a:ext cx="5040000" cy="208800"/>
          </a:xfrm>
        </p:spPr>
        <p:txBody>
          <a:bodyPr anchor="b">
            <a:normAutofit/>
          </a:bodyPr>
          <a:lstStyle>
            <a:lvl1pPr marL="0" indent="0" fontAlgn="auto">
              <a:spcBef>
                <a:spcPts val="0"/>
              </a:spcBef>
              <a:spcAft>
                <a:spcPts val="0"/>
              </a:spcAft>
              <a:buNone/>
              <a:defRPr sz="1000" b="1">
                <a:solidFill>
                  <a:schemeClr val="bg1"/>
                </a:solidFill>
                <a:latin typeface="+mn-lt"/>
              </a:defRPr>
            </a:lvl1pPr>
          </a:lstStyle>
          <a:p>
            <a:pPr fontAlgn="auto">
              <a:spcBef>
                <a:spcPts val="0"/>
              </a:spcBef>
              <a:spcAft>
                <a:spcPts val="0"/>
              </a:spcAft>
            </a:pPr>
            <a:r>
              <a:rPr lang="en-GB" noProof="0" dirty="0"/>
              <a:t>Insert city and date</a:t>
            </a:r>
          </a:p>
        </p:txBody>
      </p:sp>
      <p:sp>
        <p:nvSpPr>
          <p:cNvPr id="3" name="NameFunction"/>
          <p:cNvSpPr>
            <a:spLocks noGrp="1"/>
          </p:cNvSpPr>
          <p:nvPr>
            <p:ph type="body" sz="quarter" idx="17" hasCustomPrompt="1"/>
          </p:nvPr>
        </p:nvSpPr>
        <p:spPr>
          <a:xfrm>
            <a:off x="539750" y="4546800"/>
            <a:ext cx="5040000" cy="208800"/>
          </a:xfrm>
        </p:spPr>
        <p:txBody>
          <a:bodyPr>
            <a:noAutofit/>
          </a:bodyPr>
          <a:lstStyle>
            <a:lvl1pPr marL="0" indent="0">
              <a:spcBef>
                <a:spcPts val="0"/>
              </a:spcBef>
              <a:buNone/>
              <a:defRPr sz="1200" b="1">
                <a:solidFill>
                  <a:schemeClr val="bg1"/>
                </a:solidFill>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4" name="Subtitle"/>
          <p:cNvSpPr>
            <a:spLocks noGrp="1"/>
          </p:cNvSpPr>
          <p:nvPr>
            <p:ph type="body" sz="quarter" idx="12" hasCustomPrompt="1"/>
          </p:nvPr>
        </p:nvSpPr>
        <p:spPr>
          <a:xfrm>
            <a:off x="539749" y="3279600"/>
            <a:ext cx="8179200" cy="828000"/>
          </a:xfrm>
          <a:prstGeom prst="rect">
            <a:avLst/>
          </a:prstGeom>
        </p:spPr>
        <p:txBody>
          <a:bodyPr lIns="0" tIns="0" rIns="0" bIns="0" anchor="b" anchorCtr="0">
            <a:normAutofit/>
          </a:bodyPr>
          <a:lstStyle>
            <a:lvl1pPr marL="0" indent="0">
              <a:lnSpc>
                <a:spcPts val="2400"/>
              </a:lnSpc>
              <a:spcBef>
                <a:spcPts val="0"/>
              </a:spcBef>
              <a:buNone/>
              <a:defRPr sz="2400"/>
            </a:lvl1pPr>
          </a:lstStyle>
          <a:p>
            <a:pPr lvl="0"/>
            <a:r>
              <a:rPr lang="en-GB" noProof="0" dirty="0"/>
              <a:t>Insert subtitle</a:t>
            </a:r>
          </a:p>
        </p:txBody>
      </p:sp>
      <p:sp>
        <p:nvSpPr>
          <p:cNvPr id="21" name="Title"/>
          <p:cNvSpPr>
            <a:spLocks noGrp="1"/>
          </p:cNvSpPr>
          <p:nvPr>
            <p:ph type="title" hasCustomPrompt="1"/>
          </p:nvPr>
        </p:nvSpPr>
        <p:spPr>
          <a:xfrm>
            <a:off x="540000" y="892800"/>
            <a:ext cx="6663600" cy="222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200"/>
              </a:lnSpc>
              <a:defRPr lang="en-GB" sz="3400" noProof="0" dirty="0">
                <a:latin typeface="+mj-lt"/>
                <a:cs typeface="+mj-cs"/>
              </a:defRPr>
            </a:lvl1pPr>
          </a:lstStyle>
          <a:p>
            <a:pPr lvl="0" defTabSz="966788"/>
            <a:r>
              <a:rPr lang="en-GB" noProof="0" dirty="0"/>
              <a:t>Insert title</a:t>
            </a:r>
          </a:p>
        </p:txBody>
      </p:sp>
    </p:spTree>
    <p:extLst>
      <p:ext uri="{BB962C8B-B14F-4D97-AF65-F5344CB8AC3E}">
        <p14:creationId xmlns:p14="http://schemas.microsoft.com/office/powerpoint/2010/main" val="216131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Slide - 1 Column Text">
    <p:spTree>
      <p:nvGrpSpPr>
        <p:cNvPr id="1" name=""/>
        <p:cNvGrpSpPr/>
        <p:nvPr/>
      </p:nvGrpSpPr>
      <p:grpSpPr>
        <a:xfrm>
          <a:off x="0" y="0"/>
          <a:ext cx="0" cy="0"/>
          <a:chOff x="0" y="0"/>
          <a:chExt cx="0" cy="0"/>
        </a:xfrm>
      </p:grpSpPr>
      <p:sp>
        <p:nvSpPr>
          <p:cNvPr id="4" name="Baseline">
            <a:extLst>
              <a:ext uri="{FF2B5EF4-FFF2-40B4-BE49-F238E27FC236}">
                <a16:creationId xmlns:a16="http://schemas.microsoft.com/office/drawing/2014/main" id="{893A3A6B-2D8A-4756-B183-A53A97001F29}"/>
              </a:ext>
            </a:extLst>
          </p:cNvPr>
          <p:cNvSpPr>
            <a:spLocks noChangeShapeType="1"/>
          </p:cNvSpPr>
          <p:nvPr userDrawn="1"/>
        </p:nvSpPr>
        <p:spPr bwMode="auto">
          <a:xfrm>
            <a:off x="0" y="6127750"/>
            <a:ext cx="9144000" cy="0"/>
          </a:xfrm>
          <a:prstGeom prst="line">
            <a:avLst/>
          </a:prstGeom>
          <a:noFill/>
          <a:ln w="19050">
            <a:solidFill>
              <a:srgbClr val="00AFD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it-IT"/>
          </a:p>
        </p:txBody>
      </p:sp>
      <p:sp>
        <p:nvSpPr>
          <p:cNvPr id="6" name="Text"/>
          <p:cNvSpPr>
            <a:spLocks noGrp="1"/>
          </p:cNvSpPr>
          <p:nvPr>
            <p:ph sz="quarter" idx="15"/>
          </p:nvPr>
        </p:nvSpPr>
        <p:spPr>
          <a:xfrm>
            <a:off x="270000" y="1260000"/>
            <a:ext cx="86832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5" name="SlideNumber">
            <a:extLst>
              <a:ext uri="{FF2B5EF4-FFF2-40B4-BE49-F238E27FC236}">
                <a16:creationId xmlns:a16="http://schemas.microsoft.com/office/drawing/2014/main" id="{C31B755F-3AA4-4896-878E-61C8C2C14B13}"/>
              </a:ext>
            </a:extLst>
          </p:cNvPr>
          <p:cNvSpPr>
            <a:spLocks noGrp="1"/>
          </p:cNvSpPr>
          <p:nvPr>
            <p:ph type="sldNum" sz="quarter" idx="16"/>
          </p:nvPr>
        </p:nvSpPr>
        <p:spPr/>
        <p:txBody>
          <a:bodyPr/>
          <a:lstStyle>
            <a:lvl1pPr>
              <a:defRPr/>
            </a:lvl1pPr>
          </a:lstStyle>
          <a:p>
            <a:pPr>
              <a:defRPr/>
            </a:pPr>
            <a:fld id="{ECE68996-E2FA-48C1-BB5B-72C292DDDCB7}" type="slidenum">
              <a:rPr lang="en-GB" altLang="en-US"/>
              <a:pPr>
                <a:defRPr/>
              </a:pPr>
              <a:t>‹N›</a:t>
            </a:fld>
            <a:endParaRPr lang="en-GB" altLang="en-US"/>
          </a:p>
        </p:txBody>
      </p:sp>
    </p:spTree>
    <p:extLst>
      <p:ext uri="{BB962C8B-B14F-4D97-AF65-F5344CB8AC3E}">
        <p14:creationId xmlns:p14="http://schemas.microsoft.com/office/powerpoint/2010/main" val="228196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Slide - 1 Column Text without Line">
    <p:spTree>
      <p:nvGrpSpPr>
        <p:cNvPr id="1" name=""/>
        <p:cNvGrpSpPr/>
        <p:nvPr/>
      </p:nvGrpSpPr>
      <p:grpSpPr>
        <a:xfrm>
          <a:off x="0" y="0"/>
          <a:ext cx="0" cy="0"/>
          <a:chOff x="0" y="0"/>
          <a:chExt cx="0" cy="0"/>
        </a:xfrm>
      </p:grpSpPr>
      <p:sp>
        <p:nvSpPr>
          <p:cNvPr id="6" name="Text"/>
          <p:cNvSpPr>
            <a:spLocks noGrp="1"/>
          </p:cNvSpPr>
          <p:nvPr>
            <p:ph sz="quarter" idx="15"/>
          </p:nvPr>
        </p:nvSpPr>
        <p:spPr>
          <a:xfrm>
            <a:off x="270000" y="1260000"/>
            <a:ext cx="86832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4" name="SlideNumber">
            <a:extLst>
              <a:ext uri="{FF2B5EF4-FFF2-40B4-BE49-F238E27FC236}">
                <a16:creationId xmlns:a16="http://schemas.microsoft.com/office/drawing/2014/main" id="{66A6BE8E-675F-453D-A3C0-B01EC21515EA}"/>
              </a:ext>
            </a:extLst>
          </p:cNvPr>
          <p:cNvSpPr>
            <a:spLocks noGrp="1"/>
          </p:cNvSpPr>
          <p:nvPr>
            <p:ph type="sldNum" sz="quarter" idx="16"/>
          </p:nvPr>
        </p:nvSpPr>
        <p:spPr/>
        <p:txBody>
          <a:bodyPr/>
          <a:lstStyle>
            <a:lvl1pPr>
              <a:defRPr/>
            </a:lvl1pPr>
          </a:lstStyle>
          <a:p>
            <a:pPr>
              <a:defRPr/>
            </a:pPr>
            <a:fld id="{76A324A6-59C5-4F21-88CD-FFE69FD1EF71}" type="slidenum">
              <a:rPr lang="en-GB" altLang="en-US"/>
              <a:pPr>
                <a:defRPr/>
              </a:pPr>
              <a:t>‹N›</a:t>
            </a:fld>
            <a:endParaRPr lang="en-GB" altLang="en-US"/>
          </a:p>
        </p:txBody>
      </p:sp>
    </p:spTree>
    <p:extLst>
      <p:ext uri="{BB962C8B-B14F-4D97-AF65-F5344CB8AC3E}">
        <p14:creationId xmlns:p14="http://schemas.microsoft.com/office/powerpoint/2010/main" val="317886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Slide - 2 Columns Text">
    <p:spTree>
      <p:nvGrpSpPr>
        <p:cNvPr id="1" name=""/>
        <p:cNvGrpSpPr/>
        <p:nvPr/>
      </p:nvGrpSpPr>
      <p:grpSpPr>
        <a:xfrm>
          <a:off x="0" y="0"/>
          <a:ext cx="0" cy="0"/>
          <a:chOff x="0" y="0"/>
          <a:chExt cx="0" cy="0"/>
        </a:xfrm>
      </p:grpSpPr>
      <p:sp>
        <p:nvSpPr>
          <p:cNvPr id="6" name="Baseline">
            <a:extLst>
              <a:ext uri="{FF2B5EF4-FFF2-40B4-BE49-F238E27FC236}">
                <a16:creationId xmlns:a16="http://schemas.microsoft.com/office/drawing/2014/main" id="{77C360F1-35FA-43D3-8CE0-8D7E29145165}"/>
              </a:ext>
            </a:extLst>
          </p:cNvPr>
          <p:cNvSpPr>
            <a:spLocks noChangeShapeType="1"/>
          </p:cNvSpPr>
          <p:nvPr userDrawn="1"/>
        </p:nvSpPr>
        <p:spPr bwMode="auto">
          <a:xfrm>
            <a:off x="0" y="6127750"/>
            <a:ext cx="9144000" cy="0"/>
          </a:xfrm>
          <a:prstGeom prst="line">
            <a:avLst/>
          </a:prstGeom>
          <a:noFill/>
          <a:ln w="19050">
            <a:solidFill>
              <a:srgbClr val="00AFD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it-IT"/>
          </a:p>
        </p:txBody>
      </p:sp>
      <p:sp>
        <p:nvSpPr>
          <p:cNvPr id="11" name="Footer"/>
          <p:cNvSpPr>
            <a:spLocks noGrp="1"/>
          </p:cNvSpPr>
          <p:nvPr>
            <p:ph type="body" sz="quarter" idx="16"/>
          </p:nvPr>
        </p:nvSpPr>
        <p:spPr>
          <a:xfrm>
            <a:off x="720000" y="6318250"/>
            <a:ext cx="7704000" cy="360000"/>
          </a:xfrm>
        </p:spPr>
        <p:txBody>
          <a:bodyPr>
            <a:noAutofit/>
          </a:bodyPr>
          <a:lstStyle>
            <a:lvl1pPr marL="0" indent="0">
              <a:buNone/>
              <a:defRPr sz="800">
                <a:latin typeface="+mn-lt"/>
              </a:defRPr>
            </a:lvl1pPr>
            <a:lvl2pPr marL="457200" indent="0">
              <a:buNone/>
              <a:defRPr sz="800">
                <a:latin typeface="UniCredit" panose="02000506040000020004" pitchFamily="2" charset="0"/>
              </a:defRPr>
            </a:lvl2pPr>
            <a:lvl3pPr marL="914400" indent="0">
              <a:buNone/>
              <a:defRPr sz="800">
                <a:latin typeface="UniCredit" panose="02000506040000020004" pitchFamily="2" charset="0"/>
              </a:defRPr>
            </a:lvl3pPr>
            <a:lvl4pPr marL="1371600" indent="0">
              <a:buNone/>
              <a:defRPr sz="800">
                <a:latin typeface="UniCredit" panose="02000506040000020004" pitchFamily="2" charset="0"/>
              </a:defRPr>
            </a:lvl4pPr>
            <a:lvl5pPr marL="1828800" indent="0">
              <a:buNone/>
              <a:defRPr sz="800">
                <a:latin typeface="UniCredit" panose="02000506040000020004" pitchFamily="2" charset="0"/>
              </a:defRPr>
            </a:lvl5pPr>
          </a:lstStyle>
          <a:p>
            <a:pPr lvl="0"/>
            <a:r>
              <a:rPr lang="it-IT" noProof="0"/>
              <a:t>Fare clic per modificare gli stili del testo dello schema</a:t>
            </a:r>
          </a:p>
        </p:txBody>
      </p:sp>
      <p:sp>
        <p:nvSpPr>
          <p:cNvPr id="12" name="ContentColumn2"/>
          <p:cNvSpPr>
            <a:spLocks noGrp="1"/>
          </p:cNvSpPr>
          <p:nvPr>
            <p:ph sz="quarter" idx="18"/>
          </p:nvPr>
        </p:nvSpPr>
        <p:spPr>
          <a:xfrm>
            <a:off x="4820400" y="1260000"/>
            <a:ext cx="41400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5" name="ContentColumn1"/>
          <p:cNvSpPr>
            <a:spLocks noGrp="1"/>
          </p:cNvSpPr>
          <p:nvPr>
            <p:ph sz="quarter" idx="17"/>
          </p:nvPr>
        </p:nvSpPr>
        <p:spPr>
          <a:xfrm>
            <a:off x="270000" y="1260000"/>
            <a:ext cx="41400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7" name="SlideNumber">
            <a:extLst>
              <a:ext uri="{FF2B5EF4-FFF2-40B4-BE49-F238E27FC236}">
                <a16:creationId xmlns:a16="http://schemas.microsoft.com/office/drawing/2014/main" id="{430BA3FB-7E76-4294-BE07-52D6001ED930}"/>
              </a:ext>
            </a:extLst>
          </p:cNvPr>
          <p:cNvSpPr>
            <a:spLocks noGrp="1"/>
          </p:cNvSpPr>
          <p:nvPr>
            <p:ph type="sldNum" sz="quarter" idx="19"/>
          </p:nvPr>
        </p:nvSpPr>
        <p:spPr/>
        <p:txBody>
          <a:bodyPr/>
          <a:lstStyle>
            <a:lvl1pPr>
              <a:defRPr/>
            </a:lvl1pPr>
          </a:lstStyle>
          <a:p>
            <a:pPr>
              <a:defRPr/>
            </a:pPr>
            <a:fld id="{BF7FB442-8C51-4030-BA2D-F8171A449192}" type="slidenum">
              <a:rPr lang="en-GB" altLang="en-US"/>
              <a:pPr>
                <a:defRPr/>
              </a:pPr>
              <a:t>‹N›</a:t>
            </a:fld>
            <a:endParaRPr lang="en-GB" altLang="en-US"/>
          </a:p>
        </p:txBody>
      </p:sp>
    </p:spTree>
    <p:extLst>
      <p:ext uri="{BB962C8B-B14F-4D97-AF65-F5344CB8AC3E}">
        <p14:creationId xmlns:p14="http://schemas.microsoft.com/office/powerpoint/2010/main" val="212089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Slide - 2 Columns Text without Line">
    <p:spTree>
      <p:nvGrpSpPr>
        <p:cNvPr id="1" name=""/>
        <p:cNvGrpSpPr/>
        <p:nvPr/>
      </p:nvGrpSpPr>
      <p:grpSpPr>
        <a:xfrm>
          <a:off x="0" y="0"/>
          <a:ext cx="0" cy="0"/>
          <a:chOff x="0" y="0"/>
          <a:chExt cx="0" cy="0"/>
        </a:xfrm>
      </p:grpSpPr>
      <p:sp>
        <p:nvSpPr>
          <p:cNvPr id="8" name="Footer"/>
          <p:cNvSpPr>
            <a:spLocks noGrp="1"/>
          </p:cNvSpPr>
          <p:nvPr>
            <p:ph type="body" sz="quarter" idx="17"/>
          </p:nvPr>
        </p:nvSpPr>
        <p:spPr>
          <a:xfrm>
            <a:off x="720000" y="6318250"/>
            <a:ext cx="7704000" cy="360000"/>
          </a:xfrm>
        </p:spPr>
        <p:txBody>
          <a:bodyPr>
            <a:noAutofit/>
          </a:bodyPr>
          <a:lstStyle>
            <a:lvl1pPr marL="0" indent="0">
              <a:buNone/>
              <a:defRPr sz="800">
                <a:latin typeface="+mn-lt"/>
              </a:defRPr>
            </a:lvl1pPr>
            <a:lvl2pPr marL="457200" indent="0">
              <a:buNone/>
              <a:defRPr sz="800">
                <a:latin typeface="UniCredit" panose="02000506040000020004" pitchFamily="2" charset="0"/>
              </a:defRPr>
            </a:lvl2pPr>
            <a:lvl3pPr marL="914400" indent="0">
              <a:buNone/>
              <a:defRPr sz="800">
                <a:latin typeface="UniCredit" panose="02000506040000020004" pitchFamily="2" charset="0"/>
              </a:defRPr>
            </a:lvl3pPr>
            <a:lvl4pPr marL="1371600" indent="0">
              <a:buNone/>
              <a:defRPr sz="800">
                <a:latin typeface="UniCredit" panose="02000506040000020004" pitchFamily="2" charset="0"/>
              </a:defRPr>
            </a:lvl4pPr>
            <a:lvl5pPr marL="1828800" indent="0">
              <a:buNone/>
              <a:defRPr sz="800">
                <a:latin typeface="UniCredit" panose="02000506040000020004" pitchFamily="2" charset="0"/>
              </a:defRPr>
            </a:lvl5pPr>
          </a:lstStyle>
          <a:p>
            <a:pPr lvl="0"/>
            <a:r>
              <a:rPr lang="it-IT" noProof="0"/>
              <a:t>Fare clic per modificare gli stili del testo dello schema</a:t>
            </a:r>
          </a:p>
        </p:txBody>
      </p:sp>
      <p:sp>
        <p:nvSpPr>
          <p:cNvPr id="11" name="ContentColumn2"/>
          <p:cNvSpPr>
            <a:spLocks noGrp="1"/>
          </p:cNvSpPr>
          <p:nvPr>
            <p:ph sz="quarter" idx="16"/>
          </p:nvPr>
        </p:nvSpPr>
        <p:spPr>
          <a:xfrm>
            <a:off x="4820400" y="1260000"/>
            <a:ext cx="41400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6" name="ContentColumn1"/>
          <p:cNvSpPr>
            <a:spLocks noGrp="1"/>
          </p:cNvSpPr>
          <p:nvPr>
            <p:ph sz="quarter" idx="15"/>
          </p:nvPr>
        </p:nvSpPr>
        <p:spPr>
          <a:xfrm>
            <a:off x="269875" y="1260000"/>
            <a:ext cx="4140000" cy="4680000"/>
          </a:xfrm>
        </p:spPr>
        <p:txBody>
          <a:bodyP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7" name="SlideNumber">
            <a:extLst>
              <a:ext uri="{FF2B5EF4-FFF2-40B4-BE49-F238E27FC236}">
                <a16:creationId xmlns:a16="http://schemas.microsoft.com/office/drawing/2014/main" id="{AF6C7443-F897-42AF-9463-2E63DBC30A69}"/>
              </a:ext>
            </a:extLst>
          </p:cNvPr>
          <p:cNvSpPr>
            <a:spLocks noGrp="1"/>
          </p:cNvSpPr>
          <p:nvPr>
            <p:ph type="sldNum" sz="quarter" idx="18"/>
          </p:nvPr>
        </p:nvSpPr>
        <p:spPr/>
        <p:txBody>
          <a:bodyPr/>
          <a:lstStyle>
            <a:lvl1pPr>
              <a:defRPr/>
            </a:lvl1pPr>
          </a:lstStyle>
          <a:p>
            <a:pPr>
              <a:defRPr/>
            </a:pPr>
            <a:fld id="{E838E849-84BB-40CC-871E-A2A2032B3AD9}" type="slidenum">
              <a:rPr lang="en-GB" altLang="en-US"/>
              <a:pPr>
                <a:defRPr/>
              </a:pPr>
              <a:t>‹N›</a:t>
            </a:fld>
            <a:endParaRPr lang="en-GB" altLang="en-US"/>
          </a:p>
        </p:txBody>
      </p:sp>
    </p:spTree>
    <p:extLst>
      <p:ext uri="{BB962C8B-B14F-4D97-AF65-F5344CB8AC3E}">
        <p14:creationId xmlns:p14="http://schemas.microsoft.com/office/powerpoint/2010/main" val="96587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
          <p:cNvSpPr>
            <a:spLocks noGrp="1"/>
          </p:cNvSpPr>
          <p:nvPr>
            <p:ph type="body" sz="quarter" idx="15"/>
          </p:nvPr>
        </p:nvSpPr>
        <p:spPr>
          <a:xfrm>
            <a:off x="270000" y="1260000"/>
            <a:ext cx="8690400" cy="4680000"/>
          </a:xfrm>
        </p:spPr>
        <p:txBody>
          <a:bodyPr anchor="ctr">
            <a:noAutofit/>
          </a:bodyPr>
          <a:lstStyle>
            <a:lvl1pPr marL="266700" indent="-266700">
              <a:buClr>
                <a:srgbClr val="E1061C"/>
              </a:buClr>
              <a:defRPr sz="1800"/>
            </a:lvl1pPr>
            <a:lvl2pPr>
              <a:buClr>
                <a:srgbClr val="E1061C"/>
              </a:buClr>
              <a:defRPr sz="1800"/>
            </a:lvl2pPr>
            <a:lvl3pPr>
              <a:buClr>
                <a:srgbClr val="E1061C"/>
              </a:buClr>
              <a:defRPr sz="1800"/>
            </a:lvl3pPr>
            <a:lvl4pPr>
              <a:spcBef>
                <a:spcPts val="430"/>
              </a:spcBef>
              <a:buClr>
                <a:srgbClr val="E1061C"/>
              </a:buClr>
              <a:defRPr sz="1800"/>
            </a:lvl4pPr>
            <a:lvl5pPr>
              <a:spcBef>
                <a:spcPts val="430"/>
              </a:spcBef>
              <a:buClr>
                <a:srgbClr val="E1061C"/>
              </a:buClr>
              <a:defRPr sz="1800"/>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4" name="SlideNumber">
            <a:extLst>
              <a:ext uri="{FF2B5EF4-FFF2-40B4-BE49-F238E27FC236}">
                <a16:creationId xmlns:a16="http://schemas.microsoft.com/office/drawing/2014/main" id="{36A6D081-7C6E-42A2-8AE0-222EBF301AAD}"/>
              </a:ext>
            </a:extLst>
          </p:cNvPr>
          <p:cNvSpPr>
            <a:spLocks noGrp="1"/>
          </p:cNvSpPr>
          <p:nvPr>
            <p:ph type="sldNum" sz="quarter" idx="16"/>
          </p:nvPr>
        </p:nvSpPr>
        <p:spPr/>
        <p:txBody>
          <a:bodyPr/>
          <a:lstStyle>
            <a:lvl1pPr>
              <a:defRPr/>
            </a:lvl1pPr>
          </a:lstStyle>
          <a:p>
            <a:pPr>
              <a:defRPr/>
            </a:pPr>
            <a:fld id="{664B580C-5969-42A8-A0E2-CC0A1DD5F9EC}" type="slidenum">
              <a:rPr lang="en-GB" altLang="en-US"/>
              <a:pPr>
                <a:defRPr/>
              </a:pPr>
              <a:t>‹N›</a:t>
            </a:fld>
            <a:endParaRPr lang="en-GB" altLang="en-US"/>
          </a:p>
        </p:txBody>
      </p:sp>
    </p:spTree>
    <p:extLst>
      <p:ext uri="{BB962C8B-B14F-4D97-AF65-F5344CB8AC3E}">
        <p14:creationId xmlns:p14="http://schemas.microsoft.com/office/powerpoint/2010/main" val="211128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Picture">
    <p:spTree>
      <p:nvGrpSpPr>
        <p:cNvPr id="1" name=""/>
        <p:cNvGrpSpPr/>
        <p:nvPr/>
      </p:nvGrpSpPr>
      <p:grpSpPr>
        <a:xfrm>
          <a:off x="0" y="0"/>
          <a:ext cx="0" cy="0"/>
          <a:chOff x="0" y="0"/>
          <a:chExt cx="0" cy="0"/>
        </a:xfrm>
      </p:grpSpPr>
      <p:sp>
        <p:nvSpPr>
          <p:cNvPr id="14" name="BlueGradient">
            <a:extLst>
              <a:ext uri="{FF2B5EF4-FFF2-40B4-BE49-F238E27FC236}">
                <a16:creationId xmlns:a16="http://schemas.microsoft.com/office/drawing/2014/main" id="{5E850F3A-0878-4C37-AD45-A1B3887227B3}"/>
              </a:ext>
            </a:extLst>
          </p:cNvPr>
          <p:cNvSpPr/>
          <p:nvPr/>
        </p:nvSpPr>
        <p:spPr bwMode="gray">
          <a:xfrm>
            <a:off x="0" y="4280400"/>
            <a:ext cx="9144000" cy="2592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0" noProof="1">
              <a:noFill/>
            </a:endParaRPr>
          </a:p>
        </p:txBody>
      </p:sp>
      <p:pic>
        <p:nvPicPr>
          <p:cNvPr id="15" name="Logo">
            <a:extLst>
              <a:ext uri="{FF2B5EF4-FFF2-40B4-BE49-F238E27FC236}">
                <a16:creationId xmlns:a16="http://schemas.microsoft.com/office/drawing/2014/main" id="{F10F93E1-236E-4598-9536-8653229C05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9063" y="5702300"/>
            <a:ext cx="22558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Picture"/>
          <p:cNvSpPr>
            <a:spLocks noGrp="1"/>
          </p:cNvSpPr>
          <p:nvPr>
            <p:ph type="pic" sz="quarter" idx="13"/>
          </p:nvPr>
        </p:nvSpPr>
        <p:spPr>
          <a:xfrm>
            <a:off x="0" y="0"/>
            <a:ext cx="9144000" cy="4280400"/>
          </a:xfrm>
          <a:prstGeom prst="rect">
            <a:avLst/>
          </a:prstGeom>
        </p:spPr>
        <p:txBody>
          <a:bodyPr anchor="ctr" anchorCtr="1">
            <a:normAutofit/>
          </a:bodyPr>
          <a:lstStyle>
            <a:lvl1pPr marL="0" indent="0">
              <a:buNone/>
              <a:defRPr sz="100">
                <a:noFill/>
                <a:latin typeface="UniCredit" panose="02000506040000020004" pitchFamily="2" charset="0"/>
              </a:defRPr>
            </a:lvl1pPr>
          </a:lstStyle>
          <a:p>
            <a:pPr lvl="0"/>
            <a:r>
              <a:rPr lang="it-IT" noProof="1"/>
              <a:t>Fare clic sull'icona per inserire un'immagine</a:t>
            </a:r>
            <a:endParaRPr lang="en-GB" noProof="1"/>
          </a:p>
        </p:txBody>
      </p:sp>
      <p:sp>
        <p:nvSpPr>
          <p:cNvPr id="13" name="LegalEntity"/>
          <p:cNvSpPr>
            <a:spLocks noGrp="1"/>
          </p:cNvSpPr>
          <p:nvPr>
            <p:ph type="body" sz="quarter" idx="14"/>
          </p:nvPr>
        </p:nvSpPr>
        <p:spPr>
          <a:xfrm>
            <a:off x="5842800" y="4546800"/>
            <a:ext cx="2880000" cy="208800"/>
          </a:xfrm>
          <a:prstGeom prst="rect">
            <a:avLst/>
          </a:prstGeom>
        </p:spPr>
        <p:txBody>
          <a:bodyPr>
            <a:noAutofit/>
          </a:bodyPr>
          <a:lstStyle>
            <a:lvl1pPr marL="0" marR="0" indent="0" algn="r" defTabSz="342265" rtl="0" eaLnBrk="1" fontAlgn="auto" latinLnBrk="0" hangingPunct="1">
              <a:lnSpc>
                <a:spcPct val="100000"/>
              </a:lnSpc>
              <a:spcBef>
                <a:spcPct val="20000"/>
              </a:spcBef>
              <a:spcAft>
                <a:spcPts val="0"/>
              </a:spcAft>
              <a:buClr>
                <a:srgbClr val="E1061C"/>
              </a:buClr>
              <a:buSzTx/>
              <a:buFontTx/>
              <a:buNone/>
              <a:defRPr sz="1200">
                <a:latin typeface="+mn-lt"/>
              </a:defRPr>
            </a:lvl1pPr>
            <a:lvl2pPr marL="474980" indent="0" algn="r">
              <a:buFontTx/>
              <a:buNone/>
              <a:defRPr sz="1200"/>
            </a:lvl2pPr>
            <a:lvl3pPr algn="r">
              <a:buFontTx/>
              <a:buNone/>
              <a:defRPr sz="1200"/>
            </a:lvl3pPr>
            <a:lvl4pPr marL="1425575" indent="0" algn="r">
              <a:buFontTx/>
              <a:buNone/>
              <a:defRPr sz="1200"/>
            </a:lvl4pPr>
            <a:lvl5pPr marL="2001520" indent="0" algn="r">
              <a:buFontTx/>
              <a:buNone/>
              <a:defRPr sz="1200"/>
            </a:lvl5pPr>
          </a:lstStyle>
          <a:p>
            <a:pPr lvl="0"/>
            <a:r>
              <a:rPr lang="it-IT" noProof="0"/>
              <a:t>Fare clic per modificare gli stili del testo dello schema</a:t>
            </a:r>
          </a:p>
        </p:txBody>
      </p:sp>
      <p:sp>
        <p:nvSpPr>
          <p:cNvPr id="10" name="CityDate"/>
          <p:cNvSpPr>
            <a:spLocks noGrp="1"/>
          </p:cNvSpPr>
          <p:nvPr>
            <p:ph type="body" sz="quarter" idx="18"/>
          </p:nvPr>
        </p:nvSpPr>
        <p:spPr>
          <a:xfrm>
            <a:off x="540000" y="4942800"/>
            <a:ext cx="5040000" cy="208800"/>
          </a:xfrm>
        </p:spPr>
        <p:txBody>
          <a:bodyPr anchor="b">
            <a:normAutofit/>
          </a:bodyPr>
          <a:lstStyle>
            <a:lvl1pPr marL="0" indent="0" fontAlgn="auto">
              <a:spcBef>
                <a:spcPts val="0"/>
              </a:spcBef>
              <a:spcAft>
                <a:spcPts val="0"/>
              </a:spcAft>
              <a:buNone/>
              <a:defRPr sz="1000" b="1">
                <a:latin typeface="+mn-lt"/>
              </a:defRPr>
            </a:lvl1pPr>
          </a:lstStyle>
          <a:p>
            <a:pPr lvl="0"/>
            <a:r>
              <a:rPr lang="it-IT" noProof="0"/>
              <a:t>Fare clic per modificare gli stili del testo dello schema</a:t>
            </a:r>
          </a:p>
        </p:txBody>
      </p:sp>
      <p:sp>
        <p:nvSpPr>
          <p:cNvPr id="11" name="NameFunction"/>
          <p:cNvSpPr>
            <a:spLocks noGrp="1"/>
          </p:cNvSpPr>
          <p:nvPr>
            <p:ph type="body" sz="quarter" idx="17"/>
          </p:nvPr>
        </p:nvSpPr>
        <p:spPr>
          <a:xfrm>
            <a:off x="539750" y="4546800"/>
            <a:ext cx="5040000" cy="208800"/>
          </a:xfrm>
        </p:spPr>
        <p:txBody>
          <a:bodyPr>
            <a:noAutofit/>
          </a:bodyPr>
          <a:lstStyle>
            <a:lvl1pPr marL="0" indent="0">
              <a:spcBef>
                <a:spcPts val="0"/>
              </a:spcBef>
              <a:buNone/>
              <a:defRPr sz="1200" b="1">
                <a:latin typeface="+mn-lt"/>
              </a:defRPr>
            </a:lvl1pPr>
            <a:lvl2pPr marL="457200" indent="0">
              <a:buNone/>
              <a:defRPr sz="1200" b="1">
                <a:latin typeface="UniCredit" panose="02000506040000020004" pitchFamily="2" charset="0"/>
              </a:defRPr>
            </a:lvl2pPr>
            <a:lvl3pPr marL="914400" indent="0">
              <a:buNone/>
              <a:defRPr sz="1200" b="1">
                <a:latin typeface="UniCredit" panose="02000506040000020004" pitchFamily="2" charset="0"/>
              </a:defRPr>
            </a:lvl3pPr>
            <a:lvl4pPr marL="1371600" indent="0">
              <a:buNone/>
              <a:defRPr sz="1200" b="1">
                <a:latin typeface="UniCredit" panose="02000506040000020004" pitchFamily="2" charset="0"/>
              </a:defRPr>
            </a:lvl4pPr>
            <a:lvl5pPr marL="1828800" indent="0">
              <a:buNone/>
              <a:defRPr sz="1200" b="1">
                <a:latin typeface="UniCredit" panose="02000506040000020004" pitchFamily="2" charset="0"/>
              </a:defRPr>
            </a:lvl5pPr>
          </a:lstStyle>
          <a:p>
            <a:pPr lvl="0"/>
            <a:r>
              <a:rPr lang="it-IT" noProof="0"/>
              <a:t>Fare clic per modificare gli stili del testo dello schema</a:t>
            </a:r>
          </a:p>
        </p:txBody>
      </p:sp>
      <p:sp>
        <p:nvSpPr>
          <p:cNvPr id="12" name="Subtitle"/>
          <p:cNvSpPr>
            <a:spLocks noGrp="1"/>
          </p:cNvSpPr>
          <p:nvPr>
            <p:ph type="body" sz="quarter" idx="12"/>
          </p:nvPr>
        </p:nvSpPr>
        <p:spPr>
          <a:xfrm>
            <a:off x="539749" y="3279600"/>
            <a:ext cx="8179200" cy="828000"/>
          </a:xfrm>
          <a:prstGeom prst="rect">
            <a:avLst/>
          </a:prstGeom>
        </p:spPr>
        <p:txBody>
          <a:bodyPr anchor="b">
            <a:normAutofit/>
          </a:bodyPr>
          <a:lstStyle>
            <a:lvl1pPr marL="0" indent="0">
              <a:lnSpc>
                <a:spcPts val="2400"/>
              </a:lnSpc>
              <a:spcBef>
                <a:spcPts val="0"/>
              </a:spcBef>
              <a:buNone/>
              <a:defRPr sz="2400"/>
            </a:lvl1pPr>
          </a:lstStyle>
          <a:p>
            <a:pPr lvl="0"/>
            <a:r>
              <a:rPr lang="it-IT" noProof="0"/>
              <a:t>Fare clic per modificare gli stili del testo dello schema</a:t>
            </a:r>
          </a:p>
        </p:txBody>
      </p:sp>
      <p:sp>
        <p:nvSpPr>
          <p:cNvPr id="9" name="Title"/>
          <p:cNvSpPr>
            <a:spLocks noGrp="1"/>
          </p:cNvSpPr>
          <p:nvPr>
            <p:ph type="title"/>
          </p:nvPr>
        </p:nvSpPr>
        <p:spPr>
          <a:xfrm>
            <a:off x="540000" y="892800"/>
            <a:ext cx="6663600" cy="1062000"/>
          </a:xfrm>
          <a:prstGeom prst="rect">
            <a:avLst/>
          </a:prstGeom>
        </p:spPr>
        <p:txBody>
          <a:bodyPr anchor="t">
            <a:noAutofit/>
          </a:bodyPr>
          <a:lstStyle>
            <a:lvl1pPr algn="l">
              <a:lnSpc>
                <a:spcPts val="3200"/>
              </a:lnSpc>
              <a:defRPr sz="3400" b="1"/>
            </a:lvl1pPr>
          </a:lstStyle>
          <a:p>
            <a:r>
              <a:rPr lang="it-IT" noProof="0"/>
              <a:t>Fare clic per modificare lo stile del titolo dello schema</a:t>
            </a:r>
            <a:endParaRPr lang="en-GB" noProof="0" dirty="0"/>
          </a:p>
        </p:txBody>
      </p:sp>
      <p:sp>
        <p:nvSpPr>
          <p:cNvPr id="3" name="CompositeLogo"/>
          <p:cNvSpPr>
            <a:spLocks noGrp="1"/>
          </p:cNvSpPr>
          <p:nvPr>
            <p:ph type="body" sz="quarter" idx="16"/>
          </p:nvPr>
        </p:nvSpPr>
        <p:spPr>
          <a:xfrm>
            <a:off x="7754400" y="432000"/>
            <a:ext cx="972000" cy="1072800"/>
          </a:xfrm>
          <a:blipFill>
            <a:blip r:embed="rId3"/>
            <a:stretch>
              <a:fillRect/>
            </a:stretch>
          </a:blipFill>
        </p:spPr>
        <p:txBody>
          <a:bodyPr>
            <a:normAutofit/>
          </a:bodyPr>
          <a:lstStyle>
            <a:lvl1pPr marL="0" indent="0">
              <a:buNone/>
              <a:defRPr sz="100">
                <a:noFill/>
                <a:latin typeface="UniCredit" panose="02000506040000020004" pitchFamily="2" charset="0"/>
              </a:defRPr>
            </a:lvl1pPr>
            <a:lvl2pPr>
              <a:defRPr sz="100"/>
            </a:lvl2pPr>
            <a:lvl3pPr>
              <a:defRPr sz="100"/>
            </a:lvl3pPr>
            <a:lvl4pPr>
              <a:defRPr sz="100"/>
            </a:lvl4pPr>
            <a:lvl5pPr>
              <a:defRPr sz="100"/>
            </a:lvl5pPr>
          </a:lstStyle>
          <a:p>
            <a:pPr lvl="0"/>
            <a:r>
              <a:rPr lang="it-IT" noProof="1"/>
              <a:t>Fare clic per modificare gli stili del testo dello schema</a:t>
            </a:r>
          </a:p>
        </p:txBody>
      </p:sp>
    </p:spTree>
    <p:extLst>
      <p:ext uri="{BB962C8B-B14F-4D97-AF65-F5344CB8AC3E}">
        <p14:creationId xmlns:p14="http://schemas.microsoft.com/office/powerpoint/2010/main" val="18067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Slide - Picture and Text">
    <p:spTree>
      <p:nvGrpSpPr>
        <p:cNvPr id="1" name=""/>
        <p:cNvGrpSpPr/>
        <p:nvPr/>
      </p:nvGrpSpPr>
      <p:grpSpPr>
        <a:xfrm>
          <a:off x="0" y="0"/>
          <a:ext cx="0" cy="0"/>
          <a:chOff x="0" y="0"/>
          <a:chExt cx="0" cy="0"/>
        </a:xfrm>
      </p:grpSpPr>
      <p:sp>
        <p:nvSpPr>
          <p:cNvPr id="5" name="Text"/>
          <p:cNvSpPr>
            <a:spLocks noGrp="1"/>
          </p:cNvSpPr>
          <p:nvPr>
            <p:ph sz="quarter" idx="16"/>
          </p:nvPr>
        </p:nvSpPr>
        <p:spPr>
          <a:xfrm>
            <a:off x="5983200" y="1260000"/>
            <a:ext cx="2980800" cy="4680000"/>
          </a:xfrm>
        </p:spPr>
        <p:txBody>
          <a:bodyPr anchor="ctr"/>
          <a:lstStyle>
            <a:lvl1pPr marL="176530" marR="0" indent="-1765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1pPr>
            <a:lvl2pPr marL="627380" marR="0" indent="-1701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2pPr>
            <a:lvl3pPr marL="1079500" marR="0" indent="-16510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3pPr>
            <a:lvl4pPr marL="1522730" marR="0" indent="-15113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4pPr>
            <a:lvl5pPr marL="1973580" marR="0" indent="-144780" algn="l" defTabSz="457200" rtl="0" eaLnBrk="1" fontAlgn="auto" latinLnBrk="0" hangingPunct="1">
              <a:lnSpc>
                <a:spcPct val="100000"/>
              </a:lnSpc>
              <a:spcBef>
                <a:spcPct val="20000"/>
              </a:spcBef>
              <a:spcAft>
                <a:spcPts val="0"/>
              </a:spcAft>
              <a:buClr>
                <a:srgbClr val="E1061C"/>
              </a:buClr>
              <a:buSzTx/>
              <a:buFont typeface="Arial" panose="020B0604020202020204"/>
              <a:buChar char="•"/>
              <a:defRPr/>
            </a:lvl5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dirty="0"/>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4" name="SlideNumber">
            <a:extLst>
              <a:ext uri="{FF2B5EF4-FFF2-40B4-BE49-F238E27FC236}">
                <a16:creationId xmlns:a16="http://schemas.microsoft.com/office/drawing/2014/main" id="{B1C462DF-6A2C-4AF0-BF9B-2462EBD3AD55}"/>
              </a:ext>
            </a:extLst>
          </p:cNvPr>
          <p:cNvSpPr>
            <a:spLocks noGrp="1"/>
          </p:cNvSpPr>
          <p:nvPr>
            <p:ph type="sldNum" sz="quarter" idx="17"/>
          </p:nvPr>
        </p:nvSpPr>
        <p:spPr/>
        <p:txBody>
          <a:bodyPr/>
          <a:lstStyle>
            <a:lvl1pPr>
              <a:defRPr/>
            </a:lvl1pPr>
          </a:lstStyle>
          <a:p>
            <a:pPr>
              <a:defRPr/>
            </a:pPr>
            <a:fld id="{3B41E1EC-C168-48C0-89D3-966186326E9F}" type="slidenum">
              <a:rPr lang="en-GB" altLang="en-US"/>
              <a:pPr>
                <a:defRPr/>
              </a:pPr>
              <a:t>‹N›</a:t>
            </a:fld>
            <a:endParaRPr lang="en-GB" altLang="en-US"/>
          </a:p>
        </p:txBody>
      </p:sp>
    </p:spTree>
    <p:extLst>
      <p:ext uri="{BB962C8B-B14F-4D97-AF65-F5344CB8AC3E}">
        <p14:creationId xmlns:p14="http://schemas.microsoft.com/office/powerpoint/2010/main" val="280593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nal Slide - Picture only 1">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B3C52F56-20BD-449C-8C9F-9D1CE9B25F65}"/>
              </a:ext>
            </a:extLst>
          </p:cNvPr>
          <p:cNvSpPr>
            <a:spLocks noChangeShapeType="1"/>
          </p:cNvSpPr>
          <p:nvPr userDrawn="1"/>
        </p:nvSpPr>
        <p:spPr bwMode="auto">
          <a:xfrm>
            <a:off x="0" y="1025525"/>
            <a:ext cx="9144000" cy="0"/>
          </a:xfrm>
          <a:prstGeom prst="line">
            <a:avLst/>
          </a:prstGeom>
          <a:noFill/>
          <a:ln w="19050">
            <a:solidFill>
              <a:srgbClr val="00AFD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it-IT"/>
          </a:p>
        </p:txBody>
      </p:sp>
      <p:sp>
        <p:nvSpPr>
          <p:cNvPr id="8" name="Picture"/>
          <p:cNvSpPr>
            <a:spLocks noGrp="1"/>
          </p:cNvSpPr>
          <p:nvPr>
            <p:ph type="pic" sz="quarter" idx="13"/>
          </p:nvPr>
        </p:nvSpPr>
        <p:spPr>
          <a:xfrm>
            <a:off x="0" y="1033200"/>
            <a:ext cx="9144000" cy="5564152"/>
          </a:xfrm>
          <a:prstGeom prst="rect">
            <a:avLst/>
          </a:prstGeom>
        </p:spPr>
        <p:txBody>
          <a:bodyPr anchor="ctr" anchorCtr="1">
            <a:normAutofit/>
          </a:bodyPr>
          <a:lstStyle>
            <a:lvl1pPr marL="0" indent="0">
              <a:buNone/>
              <a:defRPr sz="100">
                <a:noFill/>
                <a:latin typeface="UniCredit" panose="02000506040000020004" pitchFamily="2" charset="0"/>
              </a:defRPr>
            </a:lvl1pPr>
          </a:lstStyle>
          <a:p>
            <a:pPr lvl="0"/>
            <a:r>
              <a:rPr lang="it-IT" noProof="1"/>
              <a:t>Fare clic sull'icona per inserire un'immagine</a:t>
            </a:r>
            <a:endParaRPr lang="en-GB" noProof="1"/>
          </a:p>
        </p:txBody>
      </p:sp>
      <p:sp>
        <p:nvSpPr>
          <p:cNvPr id="6" name="UCOne"/>
          <p:cNvSpPr>
            <a:spLocks noGrp="1"/>
          </p:cNvSpPr>
          <p:nvPr>
            <p:ph type="body" sz="quarter" idx="15"/>
          </p:nvPr>
        </p:nvSpPr>
        <p:spPr>
          <a:xfrm>
            <a:off x="8575200" y="6300000"/>
            <a:ext cx="414000" cy="414000"/>
          </a:xfrm>
          <a:blipFill>
            <a:blip r:embed="rId2"/>
            <a:stretch>
              <a:fillRect/>
            </a:stretch>
          </a:blipFill>
        </p:spPr>
        <p:txBody>
          <a:bodyPr>
            <a:normAutofit/>
          </a:bodyPr>
          <a:lstStyle>
            <a:lvl1pPr marL="0" indent="0">
              <a:buNone/>
              <a:defRPr sz="100">
                <a:noFill/>
                <a:latin typeface="UniCredit" panose="02000506040000020004" pitchFamily="2" charset="0"/>
              </a:defRPr>
            </a:lvl1pPr>
          </a:lstStyle>
          <a:p>
            <a:pPr lvl="0"/>
            <a:r>
              <a:rPr lang="it-IT" noProof="1"/>
              <a:t>Fare clic per modificare gli stili del testo dello schema</a:t>
            </a:r>
          </a:p>
        </p:txBody>
      </p:sp>
      <p:sp>
        <p:nvSpPr>
          <p:cNvPr id="2" name="Title"/>
          <p:cNvSpPr>
            <a:spLocks noGrp="1"/>
          </p:cNvSpPr>
          <p:nvPr>
            <p:ph type="title"/>
          </p:nvPr>
        </p:nvSpPr>
        <p:spPr/>
        <p:txBody>
          <a:bodyPr/>
          <a:lstStyle>
            <a:lvl1pPr>
              <a:lnSpc>
                <a:spcPts val="2200"/>
              </a:lnSpc>
              <a:defRPr/>
            </a:lvl1pPr>
          </a:lstStyle>
          <a:p>
            <a:r>
              <a:rPr lang="it-IT" noProof="0"/>
              <a:t>Fare clic per modificare lo stile del titolo dello schema</a:t>
            </a:r>
            <a:endParaRPr lang="en-GB" noProof="0" dirty="0"/>
          </a:p>
        </p:txBody>
      </p:sp>
      <p:sp>
        <p:nvSpPr>
          <p:cNvPr id="7" name="SlideNumber">
            <a:extLst>
              <a:ext uri="{FF2B5EF4-FFF2-40B4-BE49-F238E27FC236}">
                <a16:creationId xmlns:a16="http://schemas.microsoft.com/office/drawing/2014/main" id="{CF2B43AF-32DC-46AE-82AB-BEB9D7A8BB20}"/>
              </a:ext>
            </a:extLst>
          </p:cNvPr>
          <p:cNvSpPr>
            <a:spLocks noGrp="1"/>
          </p:cNvSpPr>
          <p:nvPr>
            <p:ph type="sldNum" sz="quarter" idx="16"/>
          </p:nvPr>
        </p:nvSpPr>
        <p:spPr/>
        <p:txBody>
          <a:bodyPr/>
          <a:lstStyle>
            <a:lvl1pPr>
              <a:defRPr/>
            </a:lvl1pPr>
          </a:lstStyle>
          <a:p>
            <a:pPr>
              <a:defRPr/>
            </a:pPr>
            <a:fld id="{FA8BF388-50A4-4653-81B4-ECC74E1DED67}" type="slidenum">
              <a:rPr lang="en-GB" altLang="en-US"/>
              <a:pPr>
                <a:defRPr/>
              </a:pPr>
              <a:t>‹N›</a:t>
            </a:fld>
            <a:endParaRPr lang="en-GB" altLang="en-US"/>
          </a:p>
        </p:txBody>
      </p:sp>
    </p:spTree>
    <p:extLst>
      <p:ext uri="{BB962C8B-B14F-4D97-AF65-F5344CB8AC3E}">
        <p14:creationId xmlns:p14="http://schemas.microsoft.com/office/powerpoint/2010/main" val="191606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Headline">
            <a:extLst>
              <a:ext uri="{FF2B5EF4-FFF2-40B4-BE49-F238E27FC236}">
                <a16:creationId xmlns:a16="http://schemas.microsoft.com/office/drawing/2014/main" id="{ACD6E41B-1C37-4205-B268-2E0B869FE0B1}"/>
              </a:ext>
            </a:extLst>
          </p:cNvPr>
          <p:cNvSpPr>
            <a:spLocks noChangeShapeType="1"/>
          </p:cNvSpPr>
          <p:nvPr/>
        </p:nvSpPr>
        <p:spPr bwMode="auto">
          <a:xfrm>
            <a:off x="0" y="1025525"/>
            <a:ext cx="9144000" cy="0"/>
          </a:xfrm>
          <a:prstGeom prst="line">
            <a:avLst/>
          </a:prstGeom>
          <a:noFill/>
          <a:ln w="19050">
            <a:solidFill>
              <a:srgbClr val="00A197"/>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it-IT"/>
          </a:p>
        </p:txBody>
      </p:sp>
      <p:sp>
        <p:nvSpPr>
          <p:cNvPr id="6" name="SlideNumber">
            <a:extLst>
              <a:ext uri="{FF2B5EF4-FFF2-40B4-BE49-F238E27FC236}">
                <a16:creationId xmlns:a16="http://schemas.microsoft.com/office/drawing/2014/main" id="{677C4C76-391A-46F2-B8DB-82DA0CC0173F}"/>
              </a:ext>
            </a:extLst>
          </p:cNvPr>
          <p:cNvSpPr>
            <a:spLocks noGrp="1"/>
          </p:cNvSpPr>
          <p:nvPr>
            <p:ph type="sldNum" sz="quarter" idx="4"/>
          </p:nvPr>
        </p:nvSpPr>
        <p:spPr>
          <a:xfrm>
            <a:off x="269875" y="6318250"/>
            <a:ext cx="269875" cy="360363"/>
          </a:xfrm>
          <a:prstGeom prst="rect">
            <a:avLst/>
          </a:prstGeom>
        </p:spPr>
        <p:txBody>
          <a:bodyPr vert="horz" wrap="square" lIns="0" tIns="0" rIns="0" bIns="0" numCol="1" anchor="ctr" anchorCtr="0" compatLnSpc="1">
            <a:prstTxWarp prst="textNoShape">
              <a:avLst/>
            </a:prstTxWarp>
          </a:bodyPr>
          <a:lstStyle>
            <a:lvl1pPr eaLnBrk="1" hangingPunct="1">
              <a:defRPr sz="900">
                <a:solidFill>
                  <a:srgbClr val="00AFD0"/>
                </a:solidFill>
                <a:latin typeface="UniCredit" pitchFamily="2" charset="0"/>
              </a:defRPr>
            </a:lvl1pPr>
          </a:lstStyle>
          <a:p>
            <a:pPr>
              <a:defRPr/>
            </a:pPr>
            <a:fld id="{CE1C6998-BC20-4963-A597-86E71E80B3C4}" type="slidenum">
              <a:rPr lang="en-GB" altLang="en-US"/>
              <a:pPr>
                <a:defRPr/>
              </a:pPr>
              <a:t>‹N›</a:t>
            </a:fld>
            <a:endParaRPr lang="en-GB" altLang="en-US"/>
          </a:p>
        </p:txBody>
      </p:sp>
      <p:sp>
        <p:nvSpPr>
          <p:cNvPr id="1028" name="Text">
            <a:extLst>
              <a:ext uri="{FF2B5EF4-FFF2-40B4-BE49-F238E27FC236}">
                <a16:creationId xmlns:a16="http://schemas.microsoft.com/office/drawing/2014/main" id="{171934AF-9673-4417-AD14-274CFDD2722E}"/>
              </a:ext>
            </a:extLst>
          </p:cNvPr>
          <p:cNvSpPr>
            <a:spLocks noGrp="1" noChangeArrowheads="1"/>
          </p:cNvSpPr>
          <p:nvPr>
            <p:ph type="body" idx="4294967295"/>
          </p:nvPr>
        </p:nvSpPr>
        <p:spPr bwMode="auto">
          <a:xfrm>
            <a:off x="269875" y="1206500"/>
            <a:ext cx="86899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Insert text</a:t>
            </a:r>
          </a:p>
          <a:p>
            <a:pPr lvl="1"/>
            <a:r>
              <a:rPr lang="en-GB" altLang="en-US"/>
              <a:t>2° level</a:t>
            </a:r>
          </a:p>
          <a:p>
            <a:pPr lvl="2"/>
            <a:r>
              <a:rPr lang="en-GB" altLang="en-US"/>
              <a:t>3° level</a:t>
            </a:r>
          </a:p>
          <a:p>
            <a:pPr lvl="3"/>
            <a:r>
              <a:rPr lang="en-GB" altLang="en-US"/>
              <a:t>4° level</a:t>
            </a:r>
          </a:p>
          <a:p>
            <a:pPr lvl="4"/>
            <a:r>
              <a:rPr lang="en-GB" altLang="en-US"/>
              <a:t>5° level</a:t>
            </a:r>
          </a:p>
        </p:txBody>
      </p:sp>
      <p:sp>
        <p:nvSpPr>
          <p:cNvPr id="1029" name="Title">
            <a:extLst>
              <a:ext uri="{FF2B5EF4-FFF2-40B4-BE49-F238E27FC236}">
                <a16:creationId xmlns:a16="http://schemas.microsoft.com/office/drawing/2014/main" id="{39031F01-630B-4CAA-ACB6-529D343FA421}"/>
              </a:ext>
            </a:extLst>
          </p:cNvPr>
          <p:cNvSpPr>
            <a:spLocks noGrp="1" noChangeArrowheads="1"/>
          </p:cNvSpPr>
          <p:nvPr>
            <p:ph type="title" idx="4294967295"/>
          </p:nvPr>
        </p:nvSpPr>
        <p:spPr bwMode="auto">
          <a:xfrm>
            <a:off x="269875" y="0"/>
            <a:ext cx="86899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Insert title</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1" r:id="rId3"/>
    <p:sldLayoutId id="2147483787" r:id="rId4"/>
    <p:sldLayoutId id="2147483782" r:id="rId5"/>
    <p:sldLayoutId id="2147483783" r:id="rId6"/>
    <p:sldLayoutId id="2147483788" r:id="rId7"/>
    <p:sldLayoutId id="2147483784" r:id="rId8"/>
    <p:sldLayoutId id="2147483789" r:id="rId9"/>
    <p:sldLayoutId id="2147483790" r:id="rId10"/>
    <p:sldLayoutId id="2147483791" r:id="rId11"/>
    <p:sldLayoutId id="2147483793" r:id="rId12"/>
    <p:sldLayoutId id="2147483794" r:id="rId13"/>
  </p:sldLayoutIdLst>
  <p:hf hdr="0" dt="0"/>
  <p:txStyles>
    <p:titleStyle>
      <a:lvl1pPr algn="l" rtl="0" eaLnBrk="0" fontAlgn="base" hangingPunct="0">
        <a:lnSpc>
          <a:spcPts val="2400"/>
        </a:lnSpc>
        <a:spcBef>
          <a:spcPct val="0"/>
        </a:spcBef>
        <a:spcAft>
          <a:spcPct val="0"/>
        </a:spcAft>
        <a:defRPr sz="2200" b="1" kern="1200">
          <a:solidFill>
            <a:schemeClr val="tx1"/>
          </a:solidFill>
          <a:latin typeface="+mj-lt"/>
          <a:ea typeface="+mj-ea"/>
          <a:cs typeface="Arial" panose="020B0604020202020204" pitchFamily="34" charset="0"/>
        </a:defRPr>
      </a:lvl1pPr>
      <a:lvl2pPr algn="l" rtl="0" eaLnBrk="0" fontAlgn="base" hangingPunct="0">
        <a:lnSpc>
          <a:spcPts val="2400"/>
        </a:lnSpc>
        <a:spcBef>
          <a:spcPct val="0"/>
        </a:spcBef>
        <a:spcAft>
          <a:spcPct val="0"/>
        </a:spcAft>
        <a:defRPr sz="2200" b="1">
          <a:solidFill>
            <a:schemeClr val="tx1"/>
          </a:solidFill>
          <a:latin typeface="UniCredit" pitchFamily="2" charset="0"/>
          <a:cs typeface="Arial" panose="020B0604020202020204" pitchFamily="34" charset="0"/>
        </a:defRPr>
      </a:lvl2pPr>
      <a:lvl3pPr algn="l" rtl="0" eaLnBrk="0" fontAlgn="base" hangingPunct="0">
        <a:lnSpc>
          <a:spcPts val="2400"/>
        </a:lnSpc>
        <a:spcBef>
          <a:spcPct val="0"/>
        </a:spcBef>
        <a:spcAft>
          <a:spcPct val="0"/>
        </a:spcAft>
        <a:defRPr sz="2200" b="1">
          <a:solidFill>
            <a:schemeClr val="tx1"/>
          </a:solidFill>
          <a:latin typeface="UniCredit" pitchFamily="2" charset="0"/>
          <a:cs typeface="Arial" panose="020B0604020202020204" pitchFamily="34" charset="0"/>
        </a:defRPr>
      </a:lvl3pPr>
      <a:lvl4pPr algn="l" rtl="0" eaLnBrk="0" fontAlgn="base" hangingPunct="0">
        <a:lnSpc>
          <a:spcPts val="2400"/>
        </a:lnSpc>
        <a:spcBef>
          <a:spcPct val="0"/>
        </a:spcBef>
        <a:spcAft>
          <a:spcPct val="0"/>
        </a:spcAft>
        <a:defRPr sz="2200" b="1">
          <a:solidFill>
            <a:schemeClr val="tx1"/>
          </a:solidFill>
          <a:latin typeface="UniCredit" pitchFamily="2" charset="0"/>
          <a:cs typeface="Arial" panose="020B0604020202020204" pitchFamily="34" charset="0"/>
        </a:defRPr>
      </a:lvl4pPr>
      <a:lvl5pPr algn="l" rtl="0" eaLnBrk="0" fontAlgn="base" hangingPunct="0">
        <a:lnSpc>
          <a:spcPts val="2400"/>
        </a:lnSpc>
        <a:spcBef>
          <a:spcPct val="0"/>
        </a:spcBef>
        <a:spcAft>
          <a:spcPct val="0"/>
        </a:spcAft>
        <a:defRPr sz="2200" b="1">
          <a:solidFill>
            <a:schemeClr val="tx1"/>
          </a:solidFill>
          <a:latin typeface="UniCredit" pitchFamily="2" charset="0"/>
          <a:cs typeface="Arial" panose="020B0604020202020204" pitchFamily="34" charset="0"/>
        </a:defRPr>
      </a:lvl5pPr>
      <a:lvl6pPr marL="342900" algn="ctr" rtl="0" eaLnBrk="1" fontAlgn="base" hangingPunct="1">
        <a:spcBef>
          <a:spcPct val="0"/>
        </a:spcBef>
        <a:spcAft>
          <a:spcPct val="0"/>
        </a:spcAft>
        <a:defRPr sz="3300">
          <a:solidFill>
            <a:schemeClr val="tx1"/>
          </a:solidFill>
          <a:latin typeface="Arial" panose="020B0604020202020204" pitchFamily="34" charset="0"/>
        </a:defRPr>
      </a:lvl6pPr>
      <a:lvl7pPr marL="685800" algn="ctr" rtl="0" eaLnBrk="1" fontAlgn="base" hangingPunct="1">
        <a:spcBef>
          <a:spcPct val="0"/>
        </a:spcBef>
        <a:spcAft>
          <a:spcPct val="0"/>
        </a:spcAft>
        <a:defRPr sz="3300">
          <a:solidFill>
            <a:schemeClr val="tx1"/>
          </a:solidFill>
          <a:latin typeface="Arial" panose="020B0604020202020204" pitchFamily="34" charset="0"/>
        </a:defRPr>
      </a:lvl7pPr>
      <a:lvl8pPr marL="1028700" algn="ctr" rtl="0" eaLnBrk="1" fontAlgn="base" hangingPunct="1">
        <a:spcBef>
          <a:spcPct val="0"/>
        </a:spcBef>
        <a:spcAft>
          <a:spcPct val="0"/>
        </a:spcAft>
        <a:defRPr sz="3300">
          <a:solidFill>
            <a:schemeClr val="tx1"/>
          </a:solidFill>
          <a:latin typeface="Arial" panose="020B0604020202020204" pitchFamily="34" charset="0"/>
        </a:defRPr>
      </a:lvl8pPr>
      <a:lvl9pPr marL="1371600" algn="ctr" rtl="0" eaLnBrk="1" fontAlgn="base" hangingPunct="1">
        <a:spcBef>
          <a:spcPct val="0"/>
        </a:spcBef>
        <a:spcAft>
          <a:spcPct val="0"/>
        </a:spcAft>
        <a:defRPr sz="3300">
          <a:solidFill>
            <a:schemeClr val="tx1"/>
          </a:solidFill>
          <a:latin typeface="Arial" panose="020B0604020202020204" pitchFamily="34" charset="0"/>
        </a:defRPr>
      </a:lvl9pPr>
    </p:titleStyle>
    <p:bodyStyle>
      <a:lvl1pPr marL="176213" indent="-176213" algn="l" defTabSz="342900" rtl="0" eaLnBrk="0" fontAlgn="base" hangingPunct="0">
        <a:spcBef>
          <a:spcPct val="20000"/>
        </a:spcBef>
        <a:spcAft>
          <a:spcPct val="0"/>
        </a:spcAft>
        <a:buClr>
          <a:srgbClr val="E1061C"/>
        </a:buClr>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25475" indent="-168275" algn="l" defTabSz="342900" rtl="0" eaLnBrk="0" fontAlgn="base" hangingPunct="0">
        <a:spcBef>
          <a:spcPct val="20000"/>
        </a:spcBef>
        <a:spcAft>
          <a:spcPct val="0"/>
        </a:spcAft>
        <a:buClr>
          <a:srgbClr val="E1061C"/>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079500" indent="-165100" algn="l" defTabSz="342900" rtl="0" eaLnBrk="0" fontAlgn="base" hangingPunct="0">
        <a:spcBef>
          <a:spcPct val="20000"/>
        </a:spcBef>
        <a:spcAft>
          <a:spcPct val="0"/>
        </a:spcAft>
        <a:buClr>
          <a:srgbClr val="E1061C"/>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522413" indent="-150813" algn="l" defTabSz="342900" rtl="0" eaLnBrk="0" fontAlgn="base" hangingPunct="0">
        <a:spcBef>
          <a:spcPct val="20000"/>
        </a:spcBef>
        <a:spcAft>
          <a:spcPct val="0"/>
        </a:spcAft>
        <a:buClr>
          <a:srgbClr val="E1061C"/>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1973263" indent="-144463" algn="l" defTabSz="342900" rtl="0" eaLnBrk="0" fontAlgn="base" hangingPunct="0">
        <a:spcBef>
          <a:spcPct val="20000"/>
        </a:spcBef>
        <a:spcAft>
          <a:spcPct val="0"/>
        </a:spcAft>
        <a:buClr>
          <a:srgbClr val="E1061C"/>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8859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Biblioteca" TargetMode="Externa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jpe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s://it.wikipedia.org/wiki/Aiuto:IP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hyperlink" Target="https://en.wikipedia.org/wiki/Byte" TargetMode="External"/><Relationship Id="rId4" Type="http://schemas.openxmlformats.org/officeDocument/2006/relationships/image" Target="../media/image40.jpe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gif"/><Relationship Id="rId7" Type="http://schemas.openxmlformats.org/officeDocument/2006/relationships/image" Target="../media/image50.jpeg"/><Relationship Id="rId12" Type="http://schemas.openxmlformats.org/officeDocument/2006/relationships/image" Target="../media/image7.jpeg"/><Relationship Id="rId2" Type="http://schemas.openxmlformats.org/officeDocument/2006/relationships/image" Target="../media/image45.emf"/><Relationship Id="rId1" Type="http://schemas.openxmlformats.org/officeDocument/2006/relationships/slideLayout" Target="../slideLayouts/slideLayout12.xml"/><Relationship Id="rId6" Type="http://schemas.openxmlformats.org/officeDocument/2006/relationships/image" Target="../media/image49.jpeg"/><Relationship Id="rId11" Type="http://schemas.openxmlformats.org/officeDocument/2006/relationships/image" Target="../media/image54.jp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emf"/></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unigens.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hyperlink" Target="https://it.wikipedia.org/wiki/Societ%C3%A0_di_consulenza" TargetMode="External"/><Relationship Id="rId2" Type="http://schemas.openxmlformats.org/officeDocument/2006/relationships/image" Target="../media/image75.jp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s://it.wikipedia.org/wiki/Aiuto:IPA" TargetMode="External"/><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8" Type="http://schemas.openxmlformats.org/officeDocument/2006/relationships/hyperlink" Target="https://it.wikipedia.org/wiki/Cambridge_Analytica#cite_note-6" TargetMode="External"/><Relationship Id="rId13" Type="http://schemas.openxmlformats.org/officeDocument/2006/relationships/hyperlink" Target="https://it.wikipedia.org/wiki/Scandalo_Facebook-Cambridge_Analytica" TargetMode="External"/><Relationship Id="rId18" Type="http://schemas.openxmlformats.org/officeDocument/2006/relationships/hyperlink" Target="https://it.wikipedia.org/wiki/Cambridge_Analytica#cite_note-11" TargetMode="External"/><Relationship Id="rId3" Type="http://schemas.openxmlformats.org/officeDocument/2006/relationships/hyperlink" Target="https://it.wikipedia.org/wiki/Cambridge_Analytica#cite_note-4" TargetMode="External"/><Relationship Id="rId7" Type="http://schemas.openxmlformats.org/officeDocument/2006/relationships/hyperlink" Target="https://it.wikipedia.org/wiki/Cambridge_Analytica#cite_note-5" TargetMode="External"/><Relationship Id="rId12" Type="http://schemas.openxmlformats.org/officeDocument/2006/relationships/hyperlink" Target="https://it.wikipedia.org/wiki/Bancarotta" TargetMode="External"/><Relationship Id="rId17" Type="http://schemas.openxmlformats.org/officeDocument/2006/relationships/hyperlink" Target="https://it.wikipedia.org/wiki/Cambridge_Analytica#cite_note-10" TargetMode="External"/><Relationship Id="rId2" Type="http://schemas.openxmlformats.org/officeDocument/2006/relationships/hyperlink" Target="https://it.wikipedia.org/wiki/Societ%C3%A0_di_consulenza" TargetMode="External"/><Relationship Id="rId16" Type="http://schemas.openxmlformats.org/officeDocument/2006/relationships/hyperlink" Target="https://it.wikipedia.org/wiki/Brexit" TargetMode="External"/><Relationship Id="rId1" Type="http://schemas.openxmlformats.org/officeDocument/2006/relationships/slideLayout" Target="../slideLayouts/slideLayout12.xml"/><Relationship Id="rId6" Type="http://schemas.openxmlformats.org/officeDocument/2006/relationships/hyperlink" Target="https://it.wikipedia.org/wiki/Campagna_elettorale" TargetMode="External"/><Relationship Id="rId11" Type="http://schemas.openxmlformats.org/officeDocument/2006/relationships/hyperlink" Target="https://it.wikipedia.org/wiki/2018" TargetMode="External"/><Relationship Id="rId5" Type="http://schemas.openxmlformats.org/officeDocument/2006/relationships/hyperlink" Target="https://it.wikipedia.org/wiki/Analisi_dei_dati" TargetMode="External"/><Relationship Id="rId15" Type="http://schemas.openxmlformats.org/officeDocument/2006/relationships/hyperlink" Target="https://it.wikipedia.org/wiki/Cambridge_Analytica#cite_note-9" TargetMode="External"/><Relationship Id="rId10" Type="http://schemas.openxmlformats.org/officeDocument/2006/relationships/hyperlink" Target="http://cambridgeanalytica.it/" TargetMode="External"/><Relationship Id="rId19" Type="http://schemas.openxmlformats.org/officeDocument/2006/relationships/image" Target="../media/image7.jpeg"/><Relationship Id="rId4" Type="http://schemas.openxmlformats.org/officeDocument/2006/relationships/hyperlink" Target="https://it.wikipedia.org/wiki/Data_mining" TargetMode="External"/><Relationship Id="rId9" Type="http://schemas.openxmlformats.org/officeDocument/2006/relationships/hyperlink" Target="https://it.wikipedia.org/wiki/Cambridge_Analytica#cite_note-7" TargetMode="External"/><Relationship Id="rId14" Type="http://schemas.openxmlformats.org/officeDocument/2006/relationships/hyperlink" Target="https://it.wikipedia.org/wiki/Cambridge_Analytica#cite_note-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0776FE-9FCA-4B44-9ACB-01B50F94DDF0}"/>
              </a:ext>
            </a:extLst>
          </p:cNvPr>
          <p:cNvPicPr>
            <a:picLocks noChangeAspect="1"/>
          </p:cNvPicPr>
          <p:nvPr/>
        </p:nvPicPr>
        <p:blipFill rotWithShape="1">
          <a:blip r:embed="rId2">
            <a:extLst>
              <a:ext uri="{28A0092B-C50C-407E-A947-70E740481C1C}">
                <a14:useLocalDpi xmlns:a14="http://schemas.microsoft.com/office/drawing/2010/main" val="0"/>
              </a:ext>
            </a:extLst>
          </a:blip>
          <a:srcRect r="32703"/>
          <a:stretch/>
        </p:blipFill>
        <p:spPr>
          <a:xfrm>
            <a:off x="0" y="0"/>
            <a:ext cx="9144000" cy="4284000"/>
          </a:xfrm>
          <a:prstGeom prst="rect">
            <a:avLst/>
          </a:prstGeom>
        </p:spPr>
      </p:pic>
      <p:sp>
        <p:nvSpPr>
          <p:cNvPr id="3" name="Text Placeholder 2"/>
          <p:cNvSpPr>
            <a:spLocks noGrp="1"/>
          </p:cNvSpPr>
          <p:nvPr>
            <p:ph type="body" sz="quarter" idx="18"/>
          </p:nvPr>
        </p:nvSpPr>
        <p:spPr>
          <a:xfrm>
            <a:off x="540000" y="5308432"/>
            <a:ext cx="5040000" cy="208800"/>
          </a:xfrm>
        </p:spPr>
        <p:txBody>
          <a:bodyPr>
            <a:normAutofit/>
          </a:bodyPr>
          <a:lstStyle/>
          <a:p>
            <a:r>
              <a:rPr lang="en-GB" sz="1200" dirty="0" err="1">
                <a:solidFill>
                  <a:schemeClr val="bg1"/>
                </a:solidFill>
              </a:rPr>
              <a:t>Città</a:t>
            </a:r>
            <a:r>
              <a:rPr lang="en-GB" sz="1200" dirty="0">
                <a:solidFill>
                  <a:schemeClr val="bg1"/>
                </a:solidFill>
              </a:rPr>
              <a:t>,  data (</a:t>
            </a:r>
            <a:r>
              <a:rPr lang="en-GB" sz="1200" dirty="0" err="1">
                <a:solidFill>
                  <a:schemeClr val="bg1"/>
                </a:solidFill>
              </a:rPr>
              <a:t>es</a:t>
            </a:r>
            <a:r>
              <a:rPr lang="en-GB" sz="1200" dirty="0">
                <a:solidFill>
                  <a:schemeClr val="bg1"/>
                </a:solidFill>
              </a:rPr>
              <a:t>. 11 </a:t>
            </a:r>
            <a:r>
              <a:rPr lang="en-GB" sz="1200" dirty="0" err="1">
                <a:solidFill>
                  <a:schemeClr val="bg1"/>
                </a:solidFill>
              </a:rPr>
              <a:t>luglio</a:t>
            </a:r>
            <a:r>
              <a:rPr lang="en-GB" sz="1200" dirty="0">
                <a:solidFill>
                  <a:schemeClr val="bg1"/>
                </a:solidFill>
              </a:rPr>
              <a:t> 2019)</a:t>
            </a:r>
          </a:p>
        </p:txBody>
      </p:sp>
      <p:sp>
        <p:nvSpPr>
          <p:cNvPr id="4" name="Text Placeholder 3"/>
          <p:cNvSpPr>
            <a:spLocks noGrp="1"/>
          </p:cNvSpPr>
          <p:nvPr>
            <p:ph type="body" sz="quarter" idx="17"/>
          </p:nvPr>
        </p:nvSpPr>
        <p:spPr/>
        <p:txBody>
          <a:bodyPr/>
          <a:lstStyle/>
          <a:p>
            <a:r>
              <a:rPr lang="en-GB" dirty="0">
                <a:solidFill>
                  <a:schemeClr val="bg1"/>
                </a:solidFill>
              </a:rPr>
              <a:t>Nome e </a:t>
            </a:r>
            <a:r>
              <a:rPr lang="en-GB" dirty="0" err="1">
                <a:solidFill>
                  <a:schemeClr val="bg1"/>
                </a:solidFill>
              </a:rPr>
              <a:t>cognome</a:t>
            </a:r>
            <a:r>
              <a:rPr lang="en-GB" dirty="0">
                <a:solidFill>
                  <a:schemeClr val="bg1"/>
                </a:solidFill>
              </a:rPr>
              <a:t> del </a:t>
            </a:r>
            <a:r>
              <a:rPr lang="en-GB" dirty="0" err="1">
                <a:solidFill>
                  <a:schemeClr val="bg1"/>
                </a:solidFill>
              </a:rPr>
              <a:t>docente</a:t>
            </a:r>
            <a:r>
              <a:rPr lang="en-GB" dirty="0">
                <a:solidFill>
                  <a:schemeClr val="bg1"/>
                </a:solidFill>
              </a:rPr>
              <a:t> (</a:t>
            </a:r>
            <a:r>
              <a:rPr lang="en-GB" dirty="0" err="1">
                <a:solidFill>
                  <a:schemeClr val="bg1"/>
                </a:solidFill>
              </a:rPr>
              <a:t>eventuale</a:t>
            </a:r>
            <a:r>
              <a:rPr lang="en-GB" dirty="0">
                <a:solidFill>
                  <a:schemeClr val="bg1"/>
                </a:solidFill>
              </a:rPr>
              <a:t>)</a:t>
            </a:r>
          </a:p>
          <a:p>
            <a:endParaRPr lang="en-GB" dirty="0">
              <a:solidFill>
                <a:schemeClr val="bg1"/>
              </a:solidFill>
            </a:endParaRPr>
          </a:p>
        </p:txBody>
      </p:sp>
      <p:sp>
        <p:nvSpPr>
          <p:cNvPr id="6" name="Title 5"/>
          <p:cNvSpPr>
            <a:spLocks noGrp="1"/>
          </p:cNvSpPr>
          <p:nvPr>
            <p:ph type="title"/>
          </p:nvPr>
        </p:nvSpPr>
        <p:spPr>
          <a:xfrm>
            <a:off x="540000" y="1268760"/>
            <a:ext cx="7920432" cy="568616"/>
          </a:xfrm>
        </p:spPr>
        <p:txBody>
          <a:bodyPr/>
          <a:lstStyle/>
          <a:p>
            <a:r>
              <a:rPr lang="en-GB" dirty="0">
                <a:solidFill>
                  <a:schemeClr val="bg1"/>
                </a:solidFill>
                <a:latin typeface="Calibri" panose="020F0502020204030204" pitchFamily="34" charset="0"/>
                <a:cs typeface="Calibri" panose="020F0502020204030204" pitchFamily="34" charset="0"/>
              </a:rPr>
              <a:t>Cosa </a:t>
            </a:r>
            <a:r>
              <a:rPr lang="en-GB" dirty="0" err="1">
                <a:solidFill>
                  <a:schemeClr val="bg1"/>
                </a:solidFill>
                <a:latin typeface="Calibri" panose="020F0502020204030204" pitchFamily="34" charset="0"/>
                <a:cs typeface="Calibri" panose="020F0502020204030204" pitchFamily="34" charset="0"/>
              </a:rPr>
              <a:t>sono</a:t>
            </a:r>
            <a:r>
              <a:rPr lang="en-GB" dirty="0">
                <a:solidFill>
                  <a:schemeClr val="bg1"/>
                </a:solidFill>
                <a:latin typeface="Calibri" panose="020F0502020204030204" pitchFamily="34" charset="0"/>
                <a:cs typeface="Calibri" panose="020F0502020204030204" pitchFamily="34" charset="0"/>
              </a:rPr>
              <a:t> </a:t>
            </a:r>
            <a:r>
              <a:rPr lang="en-GB" dirty="0" err="1">
                <a:solidFill>
                  <a:schemeClr val="bg1"/>
                </a:solidFill>
                <a:latin typeface="Calibri" panose="020F0502020204030204" pitchFamily="34" charset="0"/>
                <a:cs typeface="Calibri" panose="020F0502020204030204" pitchFamily="34" charset="0"/>
              </a:rPr>
              <a:t>i</a:t>
            </a:r>
            <a:r>
              <a:rPr lang="en-GB" dirty="0">
                <a:solidFill>
                  <a:schemeClr val="bg1"/>
                </a:solidFill>
                <a:latin typeface="Calibri" panose="020F0502020204030204" pitchFamily="34" charset="0"/>
                <a:cs typeface="Calibri" panose="020F0502020204030204" pitchFamily="34" charset="0"/>
              </a:rPr>
              <a:t> Big Data</a:t>
            </a:r>
            <a:endParaRPr lang="en-GB"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D5B136DA-1214-4D0C-9AA2-485AC91CF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44" y="6120000"/>
            <a:ext cx="2463481" cy="360000"/>
          </a:xfrm>
          <a:prstGeom prst="rect">
            <a:avLst/>
          </a:prstGeom>
        </p:spPr>
      </p:pic>
    </p:spTree>
    <p:extLst>
      <p:ext uri="{BB962C8B-B14F-4D97-AF65-F5344CB8AC3E}">
        <p14:creationId xmlns:p14="http://schemas.microsoft.com/office/powerpoint/2010/main" val="195301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27012" y="179237"/>
            <a:ext cx="8689975" cy="1008063"/>
          </a:xfrm>
        </p:spPr>
        <p:txBody>
          <a:bodyPr/>
          <a:lstStyle/>
          <a:p>
            <a:r>
              <a:rPr lang="it-IT" dirty="0">
                <a:latin typeface="Verdana" panose="020B0604030504040204" pitchFamily="34" charset="0"/>
                <a:ea typeface="Verdana" panose="020B0604030504040204" pitchFamily="34" charset="0"/>
              </a:rPr>
              <a:t>Metadati</a:t>
            </a:r>
          </a:p>
        </p:txBody>
      </p:sp>
      <p:pic>
        <p:nvPicPr>
          <p:cNvPr id="3" name="Immagine 2">
            <a:extLst>
              <a:ext uri="{FF2B5EF4-FFF2-40B4-BE49-F238E27FC236}">
                <a16:creationId xmlns:a16="http://schemas.microsoft.com/office/drawing/2014/main" id="{841BE493-3C70-42E9-A521-4113F82E7E53}"/>
              </a:ext>
            </a:extLst>
          </p:cNvPr>
          <p:cNvPicPr>
            <a:picLocks noChangeAspect="1"/>
          </p:cNvPicPr>
          <p:nvPr/>
        </p:nvPicPr>
        <p:blipFill>
          <a:blip r:embed="rId2"/>
          <a:stretch>
            <a:fillRect/>
          </a:stretch>
        </p:blipFill>
        <p:spPr>
          <a:xfrm>
            <a:off x="0" y="1700855"/>
            <a:ext cx="3707928" cy="3707928"/>
          </a:xfrm>
          <a:prstGeom prst="rect">
            <a:avLst/>
          </a:prstGeom>
        </p:spPr>
      </p:pic>
      <p:sp>
        <p:nvSpPr>
          <p:cNvPr id="5" name="Rettangolo 4">
            <a:extLst>
              <a:ext uri="{FF2B5EF4-FFF2-40B4-BE49-F238E27FC236}">
                <a16:creationId xmlns:a16="http://schemas.microsoft.com/office/drawing/2014/main" id="{E090F146-709F-41A6-8981-08DB8FD4F811}"/>
              </a:ext>
            </a:extLst>
          </p:cNvPr>
          <p:cNvSpPr/>
          <p:nvPr/>
        </p:nvSpPr>
        <p:spPr>
          <a:xfrm>
            <a:off x="3707928" y="1340826"/>
            <a:ext cx="5076042" cy="4524315"/>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Con il termine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metadati</a:t>
            </a:r>
            <a:r>
              <a:rPr lang="it-IT" sz="1600" dirty="0">
                <a:solidFill>
                  <a:srgbClr val="222222"/>
                </a:solidFill>
                <a:latin typeface="Verdana" panose="020B0604030504040204" pitchFamily="34" charset="0"/>
                <a:ea typeface="Verdana" panose="020B0604030504040204" pitchFamily="34" charset="0"/>
              </a:rPr>
              <a:t> ci si riferisce all’insieme delle informazioni strutturate relative ai dati. L’etimologia stessa della parola, che deriva dal greco e significa “oltre il dato”, pone l’accento sulla forte connessione tra dato, ovvero l’informazione principale di una risorsa, e metadato, le informazioni relative alla risorsa.</a:t>
            </a:r>
          </a:p>
          <a:p>
            <a:endParaRPr lang="it-IT" sz="1600" dirty="0">
              <a:solidFill>
                <a:srgbClr val="222222"/>
              </a:solidFill>
              <a:latin typeface="Verdana" panose="020B0604030504040204" pitchFamily="34" charset="0"/>
              <a:ea typeface="Verdana" panose="020B0604030504040204" pitchFamily="34" charset="0"/>
            </a:endParaRPr>
          </a:p>
          <a:p>
            <a:r>
              <a:rPr lang="it-IT" sz="1600" dirty="0">
                <a:solidFill>
                  <a:srgbClr val="222222"/>
                </a:solidFill>
                <a:latin typeface="Verdana" panose="020B0604030504040204" pitchFamily="34" charset="0"/>
                <a:ea typeface="Verdana" panose="020B0604030504040204" pitchFamily="34" charset="0"/>
              </a:rPr>
              <a:t>Un esempio tipico di metadati è costituito dalla scheda del catalogo di una </a:t>
            </a:r>
            <a:r>
              <a:rPr lang="it-IT" sz="1600" dirty="0">
                <a:solidFill>
                  <a:srgbClr val="0B0080"/>
                </a:solidFill>
                <a:latin typeface="Verdana" panose="020B0604030504040204" pitchFamily="34" charset="0"/>
                <a:ea typeface="Verdana" panose="020B0604030504040204" pitchFamily="34" charset="0"/>
                <a:hlinkClick r:id="rId3" tooltip="Biblioteca"/>
              </a:rPr>
              <a:t>biblioteca</a:t>
            </a:r>
            <a:r>
              <a:rPr lang="it-IT" sz="1600" dirty="0">
                <a:solidFill>
                  <a:srgbClr val="222222"/>
                </a:solidFill>
                <a:latin typeface="Verdana" panose="020B0604030504040204" pitchFamily="34" charset="0"/>
                <a:ea typeface="Verdana" panose="020B0604030504040204" pitchFamily="34" charset="0"/>
              </a:rPr>
              <a:t>, la quale contiene informazioni circa il contenuto e la posizione di un libro, cioè dati riguardanti più dati che si riferiscono al libro. Un altro contenuto tipico dei metadati può essere la fonte o l'autore dell'insieme di dati descritto, oppure le modalità d'accesso con le eventuali limitazioni.</a:t>
            </a:r>
          </a:p>
        </p:txBody>
      </p:sp>
      <p:pic>
        <p:nvPicPr>
          <p:cNvPr id="6" name="Immagine 5">
            <a:extLst>
              <a:ext uri="{FF2B5EF4-FFF2-40B4-BE49-F238E27FC236}">
                <a16:creationId xmlns:a16="http://schemas.microsoft.com/office/drawing/2014/main" id="{8AB014C9-271B-4681-8D08-CEEE9C072C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17170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egnaposto contenuto 5">
            <a:extLst>
              <a:ext uri="{FF2B5EF4-FFF2-40B4-BE49-F238E27FC236}">
                <a16:creationId xmlns:a16="http://schemas.microsoft.com/office/drawing/2014/main" id="{0AF08051-1D69-4D4C-B042-6E0C926230A3}"/>
              </a:ext>
            </a:extLst>
          </p:cNvPr>
          <p:cNvPicPr>
            <a:picLocks noGrp="1" noChangeAspect="1"/>
          </p:cNvPicPr>
          <p:nvPr>
            <p:ph idx="1"/>
          </p:nvPr>
        </p:nvPicPr>
        <p:blipFill>
          <a:blip r:embed="rId2"/>
          <a:stretch>
            <a:fillRect/>
          </a:stretch>
        </p:blipFill>
        <p:spPr>
          <a:xfrm>
            <a:off x="135096" y="1306318"/>
            <a:ext cx="4788018" cy="2309576"/>
          </a:xfrm>
          <a:prstGeom prst="rect">
            <a:avLst/>
          </a:prstGeom>
        </p:spPr>
      </p:pic>
      <p:sp>
        <p:nvSpPr>
          <p:cNvPr id="4" name="Titolo 3"/>
          <p:cNvSpPr>
            <a:spLocks noGrp="1"/>
          </p:cNvSpPr>
          <p:nvPr>
            <p:ph type="title"/>
          </p:nvPr>
        </p:nvSpPr>
        <p:spPr>
          <a:xfrm>
            <a:off x="342674" y="172649"/>
            <a:ext cx="8689975" cy="1008063"/>
          </a:xfrm>
        </p:spPr>
        <p:txBody>
          <a:bodyPr/>
          <a:lstStyle/>
          <a:p>
            <a:r>
              <a:rPr lang="it-IT" dirty="0">
                <a:latin typeface="Verdana" panose="020B0604030504040204" pitchFamily="34" charset="0"/>
                <a:ea typeface="Verdana" panose="020B0604030504040204" pitchFamily="34" charset="0"/>
              </a:rPr>
              <a:t>Industria 4.0</a:t>
            </a:r>
          </a:p>
        </p:txBody>
      </p:sp>
      <p:sp>
        <p:nvSpPr>
          <p:cNvPr id="3" name="Rettangolo 2">
            <a:extLst>
              <a:ext uri="{FF2B5EF4-FFF2-40B4-BE49-F238E27FC236}">
                <a16:creationId xmlns:a16="http://schemas.microsoft.com/office/drawing/2014/main" id="{77CB6497-1A3D-4A71-83A8-030C2858D9B4}"/>
              </a:ext>
            </a:extLst>
          </p:cNvPr>
          <p:cNvSpPr/>
          <p:nvPr/>
        </p:nvSpPr>
        <p:spPr>
          <a:xfrm>
            <a:off x="179634" y="4388702"/>
            <a:ext cx="4387851" cy="1323439"/>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L’industria 4.0</a:t>
            </a:r>
            <a:r>
              <a:rPr lang="it-IT" sz="1600" b="1" dirty="0">
                <a:solidFill>
                  <a:srgbClr val="303030"/>
                </a:solidFill>
                <a:latin typeface="Verdana" panose="020B0604030504040204" pitchFamily="34" charset="0"/>
                <a:ea typeface="Verdana" panose="020B0604030504040204" pitchFamily="34" charset="0"/>
              </a:rPr>
              <a:t> </a:t>
            </a:r>
            <a:r>
              <a:rPr lang="it-IT" sz="1600" dirty="0">
                <a:solidFill>
                  <a:srgbClr val="303030"/>
                </a:solidFill>
                <a:latin typeface="Verdana" panose="020B0604030504040204" pitchFamily="34" charset="0"/>
                <a:ea typeface="Verdana" panose="020B0604030504040204" pitchFamily="34" charset="0"/>
              </a:rPr>
              <a:t>scaturisce dalla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quarta rivoluzione industriale</a:t>
            </a:r>
            <a:r>
              <a:rPr lang="it-IT" sz="1600" b="1" dirty="0">
                <a:solidFill>
                  <a:srgbClr val="303030"/>
                </a:solidFill>
                <a:latin typeface="Verdana" panose="020B0604030504040204" pitchFamily="34" charset="0"/>
                <a:ea typeface="Verdana" panose="020B0604030504040204" pitchFamily="34" charset="0"/>
              </a:rPr>
              <a:t>, </a:t>
            </a:r>
            <a:r>
              <a:rPr lang="it-IT" sz="1600" dirty="0">
                <a:solidFill>
                  <a:srgbClr val="303030"/>
                </a:solidFill>
                <a:latin typeface="Verdana" panose="020B0604030504040204" pitchFamily="34" charset="0"/>
                <a:ea typeface="Verdana" panose="020B0604030504040204" pitchFamily="34" charset="0"/>
              </a:rPr>
              <a:t>il processo che</a:t>
            </a:r>
            <a:r>
              <a:rPr lang="it-IT" sz="1600" b="1" dirty="0">
                <a:solidFill>
                  <a:srgbClr val="303030"/>
                </a:solidFill>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sta portando alla produzione industriale del tutto automatizzata e interconnessa.</a:t>
            </a:r>
          </a:p>
        </p:txBody>
      </p:sp>
      <p:sp>
        <p:nvSpPr>
          <p:cNvPr id="5" name="Rettangolo 4">
            <a:extLst>
              <a:ext uri="{FF2B5EF4-FFF2-40B4-BE49-F238E27FC236}">
                <a16:creationId xmlns:a16="http://schemas.microsoft.com/office/drawing/2014/main" id="{8B73B449-E69D-40E4-B788-2A0D04EC7B23}"/>
              </a:ext>
            </a:extLst>
          </p:cNvPr>
          <p:cNvSpPr/>
          <p:nvPr/>
        </p:nvSpPr>
        <p:spPr>
          <a:xfrm>
            <a:off x="179634" y="3912516"/>
            <a:ext cx="200728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 cosa si tratta</a:t>
            </a:r>
          </a:p>
        </p:txBody>
      </p:sp>
      <p:sp>
        <p:nvSpPr>
          <p:cNvPr id="8" name="Rettangolo 7">
            <a:extLst>
              <a:ext uri="{FF2B5EF4-FFF2-40B4-BE49-F238E27FC236}">
                <a16:creationId xmlns:a16="http://schemas.microsoft.com/office/drawing/2014/main" id="{5138E0D8-8A14-48BA-B1C2-6E5D92B6A4ED}"/>
              </a:ext>
            </a:extLst>
          </p:cNvPr>
          <p:cNvSpPr/>
          <p:nvPr/>
        </p:nvSpPr>
        <p:spPr>
          <a:xfrm>
            <a:off x="4948203" y="1360312"/>
            <a:ext cx="2534668"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Perché è importante</a:t>
            </a:r>
          </a:p>
        </p:txBody>
      </p:sp>
      <p:sp>
        <p:nvSpPr>
          <p:cNvPr id="9" name="Rettangolo 8">
            <a:extLst>
              <a:ext uri="{FF2B5EF4-FFF2-40B4-BE49-F238E27FC236}">
                <a16:creationId xmlns:a16="http://schemas.microsoft.com/office/drawing/2014/main" id="{8E4E560C-E2A6-4EDE-89E7-762FCB2DF46E}"/>
              </a:ext>
            </a:extLst>
          </p:cNvPr>
          <p:cNvSpPr/>
          <p:nvPr/>
        </p:nvSpPr>
        <p:spPr>
          <a:xfrm>
            <a:off x="5022230" y="4376854"/>
            <a:ext cx="4121770" cy="1569660"/>
          </a:xfrm>
          <a:prstGeom prst="rect">
            <a:avLst/>
          </a:prstGeom>
        </p:spPr>
        <p:txBody>
          <a:bodyPr wrap="square">
            <a:spAutoFit/>
          </a:bodyPr>
          <a:lstStyle/>
          <a:p>
            <a:pPr marL="285750" indent="-285750">
              <a:buClr>
                <a:srgbClr val="FF0000"/>
              </a:buClr>
              <a:buFont typeface="Arial" panose="020B0604020202020204" pitchFamily="34" charset="0"/>
              <a:buChar char="•"/>
            </a:pPr>
            <a:r>
              <a:rPr lang="it-IT" sz="1600" dirty="0">
                <a:solidFill>
                  <a:srgbClr val="222222"/>
                </a:solidFill>
                <a:latin typeface="Verdana" panose="020B0604030504040204" pitchFamily="34" charset="0"/>
                <a:ea typeface="Verdana" panose="020B0604030504040204" pitchFamily="34" charset="0"/>
              </a:rPr>
              <a:t>Maggiore controllo dei processi produttivi grazie ai Big Data e IoT</a:t>
            </a:r>
          </a:p>
          <a:p>
            <a:pPr marL="285750" indent="-285750">
              <a:buClr>
                <a:srgbClr val="FF0000"/>
              </a:buClr>
              <a:buFont typeface="Arial" panose="020B0604020202020204" pitchFamily="34" charset="0"/>
              <a:buChar char="•"/>
            </a:pPr>
            <a:r>
              <a:rPr lang="it-IT" sz="1600" dirty="0">
                <a:solidFill>
                  <a:srgbClr val="222222"/>
                </a:solidFill>
                <a:latin typeface="Verdana" panose="020B0604030504040204" pitchFamily="34" charset="0"/>
                <a:ea typeface="Verdana" panose="020B0604030504040204" pitchFamily="34" charset="0"/>
              </a:rPr>
              <a:t>Decisioni migliori grazie al Machine Learning</a:t>
            </a:r>
          </a:p>
          <a:p>
            <a:pPr marL="285750" indent="-285750">
              <a:buClr>
                <a:srgbClr val="FF0000"/>
              </a:buClr>
              <a:buFont typeface="Arial" panose="020B0604020202020204" pitchFamily="34" charset="0"/>
              <a:buChar char="•"/>
            </a:pPr>
            <a:r>
              <a:rPr lang="it-IT" sz="1600" dirty="0">
                <a:solidFill>
                  <a:srgbClr val="222222"/>
                </a:solidFill>
                <a:latin typeface="Verdana" panose="020B0604030504040204" pitchFamily="34" charset="0"/>
                <a:ea typeface="Verdana" panose="020B0604030504040204" pitchFamily="34" charset="0"/>
              </a:rPr>
              <a:t>Maggiore produttività e migliore sfruttamento delle risorse</a:t>
            </a:r>
            <a:endParaRPr lang="it-IT" sz="1600" dirty="0">
              <a:latin typeface="Verdana" panose="020B0604030504040204" pitchFamily="34" charset="0"/>
              <a:ea typeface="Verdana" panose="020B0604030504040204" pitchFamily="34" charset="0"/>
            </a:endParaRPr>
          </a:p>
        </p:txBody>
      </p:sp>
      <p:sp>
        <p:nvSpPr>
          <p:cNvPr id="11" name="Rettangolo 10">
            <a:extLst>
              <a:ext uri="{FF2B5EF4-FFF2-40B4-BE49-F238E27FC236}">
                <a16:creationId xmlns:a16="http://schemas.microsoft.com/office/drawing/2014/main" id="{3D1624FE-32C3-45E8-A4A6-7E83CD017D4D}"/>
              </a:ext>
            </a:extLst>
          </p:cNvPr>
          <p:cNvSpPr/>
          <p:nvPr/>
        </p:nvSpPr>
        <p:spPr>
          <a:xfrm>
            <a:off x="5022230" y="3912516"/>
            <a:ext cx="186301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 cosa porterà</a:t>
            </a:r>
          </a:p>
        </p:txBody>
      </p:sp>
      <p:sp>
        <p:nvSpPr>
          <p:cNvPr id="6" name="Rettangolo 5"/>
          <p:cNvSpPr/>
          <p:nvPr/>
        </p:nvSpPr>
        <p:spPr>
          <a:xfrm>
            <a:off x="4989578" y="1724629"/>
            <a:ext cx="4043071" cy="2062103"/>
          </a:xfrm>
          <a:prstGeom prst="rect">
            <a:avLst/>
          </a:prstGeom>
        </p:spPr>
        <p:txBody>
          <a:bodyPr wrap="square">
            <a:spAutoFit/>
          </a:bodyPr>
          <a:lstStyle/>
          <a:p>
            <a:r>
              <a:rPr lang="it-IT" sz="1600" dirty="0">
                <a:latin typeface="Verdana" panose="020B0604030504040204" pitchFamily="34" charset="0"/>
                <a:ea typeface="Verdana" panose="020B0604030504040204" pitchFamily="34" charset="0"/>
              </a:rPr>
              <a:t>Le nuove tecnologie digitali avranno un impatto profondo nell’ambito di quattro direttrici di sviluppo: la prima riguarda l’utilizzo dei dati, la potenza di calcolo e la connettività, e si declina in big data, open data, Internet of </a:t>
            </a:r>
            <a:r>
              <a:rPr lang="it-IT" sz="1600" dirty="0" err="1">
                <a:latin typeface="Verdana" panose="020B0604030504040204" pitchFamily="34" charset="0"/>
                <a:ea typeface="Verdana" panose="020B0604030504040204" pitchFamily="34" charset="0"/>
              </a:rPr>
              <a:t>Things</a:t>
            </a:r>
            <a:r>
              <a:rPr lang="it-IT" sz="1600" dirty="0">
                <a:latin typeface="Verdana" panose="020B0604030504040204" pitchFamily="34" charset="0"/>
                <a:ea typeface="Verdana" panose="020B0604030504040204" pitchFamily="34" charset="0"/>
              </a:rPr>
              <a:t>, machine-to-machine e </a:t>
            </a:r>
            <a:r>
              <a:rPr lang="it-IT" sz="1600" dirty="0" err="1">
                <a:latin typeface="Verdana" panose="020B0604030504040204" pitchFamily="34" charset="0"/>
                <a:ea typeface="Verdana" panose="020B0604030504040204" pitchFamily="34" charset="0"/>
              </a:rPr>
              <a:t>cloud</a:t>
            </a:r>
            <a:r>
              <a:rPr lang="it-IT" sz="1600" dirty="0">
                <a:latin typeface="Verdana" panose="020B0604030504040204" pitchFamily="34" charset="0"/>
                <a:ea typeface="Verdana" panose="020B0604030504040204" pitchFamily="34" charset="0"/>
              </a:rPr>
              <a:t> </a:t>
            </a:r>
            <a:r>
              <a:rPr lang="it-IT" sz="1600" dirty="0" err="1">
                <a:latin typeface="Verdana" panose="020B0604030504040204" pitchFamily="34" charset="0"/>
                <a:ea typeface="Verdana" panose="020B0604030504040204" pitchFamily="34" charset="0"/>
              </a:rPr>
              <a:t>computing</a:t>
            </a:r>
            <a:r>
              <a:rPr lang="it-IT" sz="1600" dirty="0">
                <a:latin typeface="Verdana" panose="020B0604030504040204" pitchFamily="34" charset="0"/>
                <a:ea typeface="Verdana" panose="020B0604030504040204" pitchFamily="34" charset="0"/>
              </a:rPr>
              <a:t> </a:t>
            </a:r>
          </a:p>
        </p:txBody>
      </p:sp>
      <p:pic>
        <p:nvPicPr>
          <p:cNvPr id="10" name="Immagine 9">
            <a:extLst>
              <a:ext uri="{FF2B5EF4-FFF2-40B4-BE49-F238E27FC236}">
                <a16:creationId xmlns:a16="http://schemas.microsoft.com/office/drawing/2014/main" id="{80CB5047-2F48-49DB-A7C1-81D869E48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81620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634" y="437721"/>
            <a:ext cx="8558450"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Per parlare di dati partiamo dalle basi </a:t>
            </a:r>
          </a:p>
        </p:txBody>
      </p:sp>
      <p:pic>
        <p:nvPicPr>
          <p:cNvPr id="4098" name="Picture 2" descr="Byte">
            <a:extLst>
              <a:ext uri="{FF2B5EF4-FFF2-40B4-BE49-F238E27FC236}">
                <a16:creationId xmlns:a16="http://schemas.microsoft.com/office/drawing/2014/main" id="{0C3FC71C-507E-4582-BDC4-CACD163B0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181" y="2710418"/>
            <a:ext cx="2407444" cy="10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97A64B40-236B-4F37-9F1A-5E060AEF4E92}"/>
              </a:ext>
            </a:extLst>
          </p:cNvPr>
          <p:cNvSpPr/>
          <p:nvPr/>
        </p:nvSpPr>
        <p:spPr>
          <a:xfrm>
            <a:off x="4911009" y="3774837"/>
            <a:ext cx="3345788" cy="369332"/>
          </a:xfrm>
          <a:prstGeom prst="rect">
            <a:avLst/>
          </a:prstGeom>
        </p:spPr>
        <p:txBody>
          <a:bodyPr wrap="none">
            <a:spAutoFit/>
          </a:bodyPr>
          <a:lstStyle/>
          <a:p>
            <a:r>
              <a:rPr lang="it-IT" b="1" dirty="0">
                <a:latin typeface="Verdana" panose="020B0604030504040204" pitchFamily="34" charset="0"/>
                <a:ea typeface="Verdana" panose="020B0604030504040204" pitchFamily="34" charset="0"/>
              </a:rPr>
              <a:t>2</a:t>
            </a:r>
            <a:r>
              <a:rPr lang="it-IT" b="1" baseline="30000" dirty="0">
                <a:latin typeface="Verdana" panose="020B0604030504040204" pitchFamily="34" charset="0"/>
                <a:ea typeface="Verdana" panose="020B0604030504040204" pitchFamily="34" charset="0"/>
              </a:rPr>
              <a:t>8</a:t>
            </a:r>
            <a:r>
              <a:rPr lang="it-IT" b="1" dirty="0">
                <a:latin typeface="Verdana" panose="020B0604030504040204" pitchFamily="34" charset="0"/>
                <a:ea typeface="Verdana" panose="020B0604030504040204" pitchFamily="34" charset="0"/>
              </a:rPr>
              <a:t> = 256 possibili valori </a:t>
            </a:r>
            <a:endParaRPr lang="it-IT" b="1" dirty="0"/>
          </a:p>
        </p:txBody>
      </p:sp>
      <p:grpSp>
        <p:nvGrpSpPr>
          <p:cNvPr id="27" name="Gruppo 26">
            <a:extLst>
              <a:ext uri="{FF2B5EF4-FFF2-40B4-BE49-F238E27FC236}">
                <a16:creationId xmlns:a16="http://schemas.microsoft.com/office/drawing/2014/main" id="{BFC47018-E36B-4CD7-8201-4B546DBAEC62}"/>
              </a:ext>
            </a:extLst>
          </p:cNvPr>
          <p:cNvGrpSpPr/>
          <p:nvPr/>
        </p:nvGrpSpPr>
        <p:grpSpPr>
          <a:xfrm>
            <a:off x="403209" y="1748083"/>
            <a:ext cx="2722476" cy="1493732"/>
            <a:chOff x="539664" y="1696373"/>
            <a:chExt cx="2722476" cy="1493732"/>
          </a:xfrm>
        </p:grpSpPr>
        <p:pic>
          <p:nvPicPr>
            <p:cNvPr id="10" name="Immagine 9">
              <a:extLst>
                <a:ext uri="{FF2B5EF4-FFF2-40B4-BE49-F238E27FC236}">
                  <a16:creationId xmlns:a16="http://schemas.microsoft.com/office/drawing/2014/main" id="{3BF2A5E2-4D82-466A-AC4B-0A819A3807DD}"/>
                </a:ext>
              </a:extLst>
            </p:cNvPr>
            <p:cNvPicPr>
              <a:picLocks noChangeAspect="1"/>
            </p:cNvPicPr>
            <p:nvPr/>
          </p:nvPicPr>
          <p:blipFill>
            <a:blip r:embed="rId3"/>
            <a:stretch>
              <a:fillRect/>
            </a:stretch>
          </p:blipFill>
          <p:spPr>
            <a:xfrm>
              <a:off x="814885" y="1696373"/>
              <a:ext cx="2081856" cy="1493732"/>
            </a:xfrm>
            <a:prstGeom prst="rect">
              <a:avLst/>
            </a:prstGeom>
          </p:spPr>
        </p:pic>
        <p:sp>
          <p:nvSpPr>
            <p:cNvPr id="7" name="Rettangolo ad angolo ripiegato 6">
              <a:extLst>
                <a:ext uri="{FF2B5EF4-FFF2-40B4-BE49-F238E27FC236}">
                  <a16:creationId xmlns:a16="http://schemas.microsoft.com/office/drawing/2014/main" id="{DA4C156D-512E-4F81-BD29-7C357368BA93}"/>
                </a:ext>
              </a:extLst>
            </p:cNvPr>
            <p:cNvSpPr/>
            <p:nvPr/>
          </p:nvSpPr>
          <p:spPr>
            <a:xfrm>
              <a:off x="811534" y="1719934"/>
              <a:ext cx="363381" cy="251403"/>
            </a:xfrm>
            <a:prstGeom prst="foldedCorne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Off</a:t>
              </a:r>
            </a:p>
          </p:txBody>
        </p:sp>
        <p:sp>
          <p:nvSpPr>
            <p:cNvPr id="12" name="Rettangolo ad angolo ripiegato 11">
              <a:extLst>
                <a:ext uri="{FF2B5EF4-FFF2-40B4-BE49-F238E27FC236}">
                  <a16:creationId xmlns:a16="http://schemas.microsoft.com/office/drawing/2014/main" id="{A84F7631-6CB1-4EAE-9AE5-BBC0F358272F}"/>
                </a:ext>
              </a:extLst>
            </p:cNvPr>
            <p:cNvSpPr/>
            <p:nvPr/>
          </p:nvSpPr>
          <p:spPr>
            <a:xfrm>
              <a:off x="2521725" y="1700502"/>
              <a:ext cx="363381" cy="251404"/>
            </a:xfrm>
            <a:prstGeom prst="folded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On</a:t>
              </a:r>
            </a:p>
          </p:txBody>
        </p:sp>
        <p:sp>
          <p:nvSpPr>
            <p:cNvPr id="13" name="Rettangolo ad angolo ripiegato 12">
              <a:extLst>
                <a:ext uri="{FF2B5EF4-FFF2-40B4-BE49-F238E27FC236}">
                  <a16:creationId xmlns:a16="http://schemas.microsoft.com/office/drawing/2014/main" id="{BCDD26F1-DDF7-4D1D-A0CD-F1BC986DE43A}"/>
                </a:ext>
              </a:extLst>
            </p:cNvPr>
            <p:cNvSpPr/>
            <p:nvPr/>
          </p:nvSpPr>
          <p:spPr>
            <a:xfrm>
              <a:off x="811919" y="2907415"/>
              <a:ext cx="288024" cy="251403"/>
            </a:xfrm>
            <a:prstGeom prst="foldedCorne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0</a:t>
              </a:r>
            </a:p>
          </p:txBody>
        </p:sp>
        <p:sp>
          <p:nvSpPr>
            <p:cNvPr id="14" name="Rettangolo ad angolo ripiegato 13">
              <a:extLst>
                <a:ext uri="{FF2B5EF4-FFF2-40B4-BE49-F238E27FC236}">
                  <a16:creationId xmlns:a16="http://schemas.microsoft.com/office/drawing/2014/main" id="{5713BC02-BCC4-440F-A6C2-93D5E3BC9E5B}"/>
                </a:ext>
              </a:extLst>
            </p:cNvPr>
            <p:cNvSpPr/>
            <p:nvPr/>
          </p:nvSpPr>
          <p:spPr>
            <a:xfrm>
              <a:off x="2623561" y="2904004"/>
              <a:ext cx="288024" cy="251403"/>
            </a:xfrm>
            <a:prstGeom prst="folded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t>1</a:t>
              </a:r>
            </a:p>
          </p:txBody>
        </p:sp>
        <p:sp>
          <p:nvSpPr>
            <p:cNvPr id="11" name="CasellaDiTesto 10">
              <a:extLst>
                <a:ext uri="{FF2B5EF4-FFF2-40B4-BE49-F238E27FC236}">
                  <a16:creationId xmlns:a16="http://schemas.microsoft.com/office/drawing/2014/main" id="{9C85AC99-7982-4C39-B046-EFDDC3191F5E}"/>
                </a:ext>
              </a:extLst>
            </p:cNvPr>
            <p:cNvSpPr txBox="1"/>
            <p:nvPr/>
          </p:nvSpPr>
          <p:spPr>
            <a:xfrm>
              <a:off x="539664" y="2212406"/>
              <a:ext cx="543739" cy="461665"/>
            </a:xfrm>
            <a:prstGeom prst="rect">
              <a:avLst/>
            </a:prstGeom>
            <a:noFill/>
          </p:spPr>
          <p:txBody>
            <a:bodyPr wrap="none" rtlCol="0">
              <a:spAutoFit/>
            </a:bodyPr>
            <a:lstStyle/>
            <a:p>
              <a:r>
                <a:rPr lang="it-IT" sz="800" i="1" dirty="0">
                  <a:latin typeface="+mn-lt"/>
                </a:rPr>
                <a:t>non</a:t>
              </a:r>
            </a:p>
            <a:p>
              <a:r>
                <a:rPr lang="it-IT" sz="800" i="1" dirty="0">
                  <a:latin typeface="+mn-lt"/>
                </a:rPr>
                <a:t>passa</a:t>
              </a:r>
            </a:p>
            <a:p>
              <a:r>
                <a:rPr lang="it-IT" sz="800" i="1" dirty="0">
                  <a:latin typeface="+mn-lt"/>
                </a:rPr>
                <a:t>corrente</a:t>
              </a:r>
            </a:p>
          </p:txBody>
        </p:sp>
        <p:sp>
          <p:nvSpPr>
            <p:cNvPr id="15" name="Rettangolo 14">
              <a:extLst>
                <a:ext uri="{FF2B5EF4-FFF2-40B4-BE49-F238E27FC236}">
                  <a16:creationId xmlns:a16="http://schemas.microsoft.com/office/drawing/2014/main" id="{8309CC5C-B604-408F-8CDB-87F8AEFD72F8}"/>
                </a:ext>
              </a:extLst>
            </p:cNvPr>
            <p:cNvSpPr/>
            <p:nvPr/>
          </p:nvSpPr>
          <p:spPr>
            <a:xfrm>
              <a:off x="2718401" y="2273733"/>
              <a:ext cx="543739" cy="338554"/>
            </a:xfrm>
            <a:prstGeom prst="rect">
              <a:avLst/>
            </a:prstGeom>
          </p:spPr>
          <p:txBody>
            <a:bodyPr wrap="square">
              <a:spAutoFit/>
            </a:bodyPr>
            <a:lstStyle/>
            <a:p>
              <a:r>
                <a:rPr lang="it-IT" sz="800" i="1" dirty="0">
                  <a:latin typeface="+mn-lt"/>
                </a:rPr>
                <a:t>passa</a:t>
              </a:r>
            </a:p>
            <a:p>
              <a:r>
                <a:rPr lang="it-IT" sz="800" i="1" dirty="0">
                  <a:latin typeface="+mn-lt"/>
                </a:rPr>
                <a:t>corrente</a:t>
              </a:r>
            </a:p>
          </p:txBody>
        </p:sp>
      </p:grpSp>
      <p:sp>
        <p:nvSpPr>
          <p:cNvPr id="16" name="Rettangolo 15">
            <a:extLst>
              <a:ext uri="{FF2B5EF4-FFF2-40B4-BE49-F238E27FC236}">
                <a16:creationId xmlns:a16="http://schemas.microsoft.com/office/drawing/2014/main" id="{0F5A4E60-1E5B-4F46-B0D9-E1D495B34BA8}"/>
              </a:ext>
            </a:extLst>
          </p:cNvPr>
          <p:cNvSpPr/>
          <p:nvPr/>
        </p:nvSpPr>
        <p:spPr>
          <a:xfrm>
            <a:off x="482653" y="3506744"/>
            <a:ext cx="2901874" cy="646331"/>
          </a:xfrm>
          <a:prstGeom prst="rect">
            <a:avLst/>
          </a:prstGeom>
        </p:spPr>
        <p:txBody>
          <a:bodyPr wrap="square">
            <a:spAutoFit/>
          </a:bodyPr>
          <a:lstStyle/>
          <a:p>
            <a:r>
              <a:rPr lang="it-IT" sz="1200" b="1" dirty="0">
                <a:latin typeface="Verdana" panose="020B0604030504040204" pitchFamily="34" charset="0"/>
                <a:ea typeface="Verdana" panose="020B0604030504040204" pitchFamily="34" charset="0"/>
              </a:rPr>
              <a:t>Bit </a:t>
            </a:r>
            <a:r>
              <a:rPr lang="it-IT" sz="1200" dirty="0">
                <a:latin typeface="Verdana" panose="020B0604030504040204" pitchFamily="34" charset="0"/>
                <a:ea typeface="Verdana" panose="020B0604030504040204" pitchFamily="34" charset="0"/>
              </a:rPr>
              <a:t>s. m. [dall’</a:t>
            </a:r>
            <a:r>
              <a:rPr lang="it-IT" sz="1200" dirty="0" err="1">
                <a:latin typeface="Verdana" panose="020B0604030504040204" pitchFamily="34" charset="0"/>
                <a:ea typeface="Verdana" panose="020B0604030504040204" pitchFamily="34" charset="0"/>
              </a:rPr>
              <a:t>ingl</a:t>
            </a:r>
            <a:r>
              <a:rPr lang="it-IT" sz="1200" dirty="0">
                <a:latin typeface="Verdana" panose="020B0604030504040204" pitchFamily="34" charset="0"/>
                <a:ea typeface="Verdana" panose="020B0604030504040204" pitchFamily="34" charset="0"/>
              </a:rPr>
              <a:t>. </a:t>
            </a:r>
            <a:r>
              <a:rPr lang="it-IT" sz="1200" i="1" dirty="0">
                <a:latin typeface="Verdana" panose="020B0604030504040204" pitchFamily="34" charset="0"/>
                <a:ea typeface="Verdana" panose="020B0604030504040204" pitchFamily="34" charset="0"/>
              </a:rPr>
              <a:t>bit</a:t>
            </a:r>
            <a:r>
              <a:rPr lang="it-IT" sz="1200" dirty="0">
                <a:latin typeface="Verdana" panose="020B0604030504040204" pitchFamily="34" charset="0"/>
                <a:ea typeface="Verdana" panose="020B0604030504040204" pitchFamily="34" charset="0"/>
              </a:rPr>
              <a:t> (</a:t>
            </a:r>
            <a:r>
              <a:rPr lang="it-IT" sz="1200" dirty="0" err="1">
                <a:latin typeface="Verdana" panose="020B0604030504040204" pitchFamily="34" charset="0"/>
                <a:ea typeface="Verdana" panose="020B0604030504040204" pitchFamily="34" charset="0"/>
              </a:rPr>
              <a:t>pl</a:t>
            </a:r>
            <a:r>
              <a:rPr lang="it-IT" sz="1200" dirty="0">
                <a:latin typeface="Verdana" panose="020B0604030504040204" pitchFamily="34" charset="0"/>
                <a:ea typeface="Verdana" panose="020B0604030504040204" pitchFamily="34" charset="0"/>
              </a:rPr>
              <a:t>. </a:t>
            </a:r>
            <a:r>
              <a:rPr lang="it-IT" sz="1200" i="1" dirty="0">
                <a:latin typeface="Verdana" panose="020B0604030504040204" pitchFamily="34" charset="0"/>
                <a:ea typeface="Verdana" panose="020B0604030504040204" pitchFamily="34" charset="0"/>
              </a:rPr>
              <a:t>bits</a:t>
            </a:r>
            <a:r>
              <a:rPr lang="it-IT" sz="1200" dirty="0">
                <a:latin typeface="Verdana" panose="020B0604030504040204" pitchFamily="34" charset="0"/>
                <a:ea typeface="Verdana" panose="020B0604030504040204" pitchFamily="34" charset="0"/>
              </a:rPr>
              <a:t>), contrazione di </a:t>
            </a:r>
            <a:r>
              <a:rPr lang="it-IT" sz="1200" b="1" i="1" dirty="0">
                <a:latin typeface="Verdana" panose="020B0604030504040204" pitchFamily="34" charset="0"/>
                <a:ea typeface="Verdana" panose="020B0604030504040204" pitchFamily="34" charset="0"/>
              </a:rPr>
              <a:t>bi</a:t>
            </a:r>
            <a:r>
              <a:rPr lang="it-IT" sz="1200" dirty="0">
                <a:latin typeface="Verdana" panose="020B0604030504040204" pitchFamily="34" charset="0"/>
                <a:ea typeface="Verdana" panose="020B0604030504040204" pitchFamily="34" charset="0"/>
              </a:rPr>
              <a:t>(</a:t>
            </a:r>
            <a:r>
              <a:rPr lang="it-IT" sz="1200" i="1" dirty="0" err="1">
                <a:latin typeface="Verdana" panose="020B0604030504040204" pitchFamily="34" charset="0"/>
                <a:ea typeface="Verdana" panose="020B0604030504040204" pitchFamily="34" charset="0"/>
              </a:rPr>
              <a:t>nary</a:t>
            </a:r>
            <a:r>
              <a:rPr lang="it-IT" sz="1200" dirty="0">
                <a:latin typeface="Verdana" panose="020B0604030504040204" pitchFamily="34" charset="0"/>
                <a:ea typeface="Verdana" panose="020B0604030504040204" pitchFamily="34" charset="0"/>
              </a:rPr>
              <a:t>) (</a:t>
            </a:r>
            <a:r>
              <a:rPr lang="it-IT" sz="1200" i="1" dirty="0">
                <a:latin typeface="Verdana" panose="020B0604030504040204" pitchFamily="34" charset="0"/>
                <a:ea typeface="Verdana" panose="020B0604030504040204" pitchFamily="34" charset="0"/>
              </a:rPr>
              <a:t>digi</a:t>
            </a:r>
            <a:r>
              <a:rPr lang="it-IT" sz="1200" dirty="0">
                <a:latin typeface="Verdana" panose="020B0604030504040204" pitchFamily="34" charset="0"/>
                <a:ea typeface="Verdana" panose="020B0604030504040204" pitchFamily="34" charset="0"/>
              </a:rPr>
              <a:t>)</a:t>
            </a:r>
            <a:r>
              <a:rPr lang="it-IT" sz="1200" b="1" i="1" dirty="0">
                <a:latin typeface="Verdana" panose="020B0604030504040204" pitchFamily="34" charset="0"/>
                <a:ea typeface="Verdana" panose="020B0604030504040204" pitchFamily="34" charset="0"/>
              </a:rPr>
              <a:t>t</a:t>
            </a:r>
            <a:r>
              <a:rPr lang="it-IT" sz="1200" dirty="0">
                <a:latin typeface="Verdana" panose="020B0604030504040204" pitchFamily="34" charset="0"/>
                <a:ea typeface="Verdana" panose="020B0604030504040204" pitchFamily="34" charset="0"/>
              </a:rPr>
              <a:t> «</a:t>
            </a:r>
            <a:r>
              <a:rPr lang="it-IT" sz="1200" b="1" dirty="0">
                <a:latin typeface="Verdana" panose="020B0604030504040204" pitchFamily="34" charset="0"/>
                <a:ea typeface="Verdana" panose="020B0604030504040204" pitchFamily="34" charset="0"/>
              </a:rPr>
              <a:t>cifra binaria</a:t>
            </a:r>
            <a:r>
              <a:rPr lang="it-IT" sz="1200" dirty="0">
                <a:latin typeface="Verdana" panose="020B0604030504040204" pitchFamily="34" charset="0"/>
                <a:ea typeface="Verdana" panose="020B0604030504040204" pitchFamily="34" charset="0"/>
              </a:rPr>
              <a:t>»]. </a:t>
            </a:r>
            <a:endParaRPr lang="it-IT" sz="1200" dirty="0"/>
          </a:p>
        </p:txBody>
      </p:sp>
      <p:sp>
        <p:nvSpPr>
          <p:cNvPr id="19" name="Rettangolo 18">
            <a:extLst>
              <a:ext uri="{FF2B5EF4-FFF2-40B4-BE49-F238E27FC236}">
                <a16:creationId xmlns:a16="http://schemas.microsoft.com/office/drawing/2014/main" id="{3E41FD36-1772-4904-B047-C09500D8B6A5}"/>
              </a:ext>
            </a:extLst>
          </p:cNvPr>
          <p:cNvSpPr/>
          <p:nvPr/>
        </p:nvSpPr>
        <p:spPr>
          <a:xfrm>
            <a:off x="403209" y="1228674"/>
            <a:ext cx="3937296"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Come funziona un elaboratore? </a:t>
            </a:r>
          </a:p>
        </p:txBody>
      </p:sp>
      <p:sp>
        <p:nvSpPr>
          <p:cNvPr id="21" name="Rettangolo 20">
            <a:extLst>
              <a:ext uri="{FF2B5EF4-FFF2-40B4-BE49-F238E27FC236}">
                <a16:creationId xmlns:a16="http://schemas.microsoft.com/office/drawing/2014/main" id="{9A186312-9D55-47EB-862F-33E5E8BFDE30}"/>
              </a:ext>
            </a:extLst>
          </p:cNvPr>
          <p:cNvSpPr/>
          <p:nvPr/>
        </p:nvSpPr>
        <p:spPr>
          <a:xfrm>
            <a:off x="4599225" y="1251806"/>
            <a:ext cx="2090637"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Cosa è un Byte?</a:t>
            </a:r>
          </a:p>
        </p:txBody>
      </p:sp>
      <p:sp>
        <p:nvSpPr>
          <p:cNvPr id="20" name="Rettangolo 19">
            <a:extLst>
              <a:ext uri="{FF2B5EF4-FFF2-40B4-BE49-F238E27FC236}">
                <a16:creationId xmlns:a16="http://schemas.microsoft.com/office/drawing/2014/main" id="{5DE54324-A51B-4E2D-ADC3-EE77DF622EEA}"/>
              </a:ext>
            </a:extLst>
          </p:cNvPr>
          <p:cNvSpPr/>
          <p:nvPr/>
        </p:nvSpPr>
        <p:spPr>
          <a:xfrm>
            <a:off x="4621918" y="1587182"/>
            <a:ext cx="3668463" cy="646331"/>
          </a:xfrm>
          <a:prstGeom prst="rect">
            <a:avLst/>
          </a:prstGeom>
        </p:spPr>
        <p:txBody>
          <a:bodyPr wrap="square">
            <a:spAutoFit/>
          </a:bodyPr>
          <a:lstStyle/>
          <a:p>
            <a:r>
              <a:rPr lang="it-IT" sz="1200" b="1" dirty="0">
                <a:latin typeface="Verdana" panose="020B0604030504040204" pitchFamily="34" charset="0"/>
                <a:ea typeface="Verdana" panose="020B0604030504040204" pitchFamily="34" charset="0"/>
              </a:rPr>
              <a:t>Byte</a:t>
            </a:r>
            <a:r>
              <a:rPr lang="it-IT" sz="1200" dirty="0">
                <a:latin typeface="Verdana" panose="020B0604030504040204" pitchFamily="34" charset="0"/>
                <a:ea typeface="Verdana" panose="020B0604030504040204" pitchFamily="34" charset="0"/>
              </a:rPr>
              <a:t> Un byte (</a:t>
            </a:r>
            <a:r>
              <a:rPr lang="it-IT" sz="1200" dirty="0" err="1">
                <a:latin typeface="Verdana" panose="020B0604030504040204" pitchFamily="34" charset="0"/>
                <a:ea typeface="Verdana" panose="020B0604030504040204" pitchFamily="34" charset="0"/>
              </a:rPr>
              <a:t>pron</a:t>
            </a:r>
            <a:r>
              <a:rPr lang="it-IT" sz="1200" dirty="0">
                <a:latin typeface="Verdana" panose="020B0604030504040204" pitchFamily="34" charset="0"/>
                <a:ea typeface="Verdana" panose="020B0604030504040204" pitchFamily="34" charset="0"/>
              </a:rPr>
              <a:t>. </a:t>
            </a:r>
            <a:r>
              <a:rPr lang="it-IT" sz="1200" dirty="0">
                <a:latin typeface="Verdana" panose="020B0604030504040204" pitchFamily="34" charset="0"/>
                <a:ea typeface="Verdana" panose="020B0604030504040204" pitchFamily="34" charset="0"/>
                <a:hlinkClick r:id="rId4" tooltip="Aiuto:IPA">
                  <a:extLst>
                    <a:ext uri="{A12FA001-AC4F-418D-AE19-62706E023703}">
                      <ahyp:hlinkClr xmlns:ahyp="http://schemas.microsoft.com/office/drawing/2018/hyperlinkcolor" val="tx"/>
                    </a:ext>
                  </a:extLst>
                </a:hlinkClick>
              </a:rPr>
              <a:t>/ˈ</a:t>
            </a:r>
            <a:r>
              <a:rPr lang="it-IT" sz="1200" dirty="0" err="1">
                <a:latin typeface="Verdana" panose="020B0604030504040204" pitchFamily="34" charset="0"/>
                <a:ea typeface="Verdana" panose="020B0604030504040204" pitchFamily="34" charset="0"/>
                <a:hlinkClick r:id="rId4" tooltip="Aiuto:IPA">
                  <a:extLst>
                    <a:ext uri="{A12FA001-AC4F-418D-AE19-62706E023703}">
                      <ahyp:hlinkClr xmlns:ahyp="http://schemas.microsoft.com/office/drawing/2018/hyperlinkcolor" val="tx"/>
                    </a:ext>
                  </a:extLst>
                </a:hlinkClick>
              </a:rPr>
              <a:t>bait</a:t>
            </a:r>
            <a:r>
              <a:rPr lang="it-IT" sz="1200" dirty="0">
                <a:latin typeface="Verdana" panose="020B0604030504040204" pitchFamily="34" charset="0"/>
                <a:ea typeface="Verdana" panose="020B0604030504040204" pitchFamily="34" charset="0"/>
                <a:hlinkClick r:id="rId4" tooltip="Aiuto:IPA">
                  <a:extLst>
                    <a:ext uri="{A12FA001-AC4F-418D-AE19-62706E023703}">
                      <ahyp:hlinkClr xmlns:ahyp="http://schemas.microsoft.com/office/drawing/2018/hyperlinkcolor" val="tx"/>
                    </a:ext>
                  </a:extLst>
                </a:hlinkClick>
              </a:rPr>
              <a:t>/</a:t>
            </a:r>
            <a:r>
              <a:rPr lang="it-IT" sz="1200" dirty="0">
                <a:latin typeface="Verdana" panose="020B0604030504040204" pitchFamily="34" charset="0"/>
                <a:ea typeface="Verdana" panose="020B0604030504040204" pitchFamily="34" charset="0"/>
              </a:rPr>
              <a:t>) è una sequenza di </a:t>
            </a:r>
            <a:r>
              <a:rPr lang="it-IT" sz="1200" b="1" dirty="0">
                <a:latin typeface="Verdana" panose="020B0604030504040204" pitchFamily="34" charset="0"/>
                <a:ea typeface="Verdana" panose="020B0604030504040204" pitchFamily="34" charset="0"/>
              </a:rPr>
              <a:t>8 bit  </a:t>
            </a:r>
            <a:r>
              <a:rPr lang="it-IT" sz="1200" dirty="0">
                <a:latin typeface="Verdana" panose="020B0604030504040204" pitchFamily="34" charset="0"/>
                <a:ea typeface="Verdana" panose="020B0604030504040204" pitchFamily="34" charset="0"/>
              </a:rPr>
              <a:t>ed è </a:t>
            </a:r>
            <a:r>
              <a:rPr lang="it-IT" sz="1200" b="1" dirty="0">
                <a:latin typeface="Verdana" panose="020B0604030504040204" pitchFamily="34" charset="0"/>
                <a:ea typeface="Verdana" panose="020B0604030504040204" pitchFamily="34" charset="0"/>
              </a:rPr>
              <a:t>l’unità di misura delle capacità di memoria</a:t>
            </a:r>
            <a:r>
              <a:rPr lang="it-IT" sz="1200" dirty="0">
                <a:latin typeface="Verdana" panose="020B0604030504040204" pitchFamily="34" charset="0"/>
                <a:ea typeface="Verdana" panose="020B0604030504040204" pitchFamily="34" charset="0"/>
              </a:rPr>
              <a:t>. </a:t>
            </a:r>
            <a:endParaRPr lang="it-IT" sz="1200" dirty="0"/>
          </a:p>
        </p:txBody>
      </p:sp>
      <p:sp>
        <p:nvSpPr>
          <p:cNvPr id="23" name="Rettangolo 22">
            <a:extLst>
              <a:ext uri="{FF2B5EF4-FFF2-40B4-BE49-F238E27FC236}">
                <a16:creationId xmlns:a16="http://schemas.microsoft.com/office/drawing/2014/main" id="{7F871EA7-2708-402F-8D36-CC54BFD50D8C}"/>
              </a:ext>
            </a:extLst>
          </p:cNvPr>
          <p:cNvSpPr/>
          <p:nvPr/>
        </p:nvSpPr>
        <p:spPr>
          <a:xfrm>
            <a:off x="4599225" y="2331338"/>
            <a:ext cx="3969356" cy="307777"/>
          </a:xfrm>
          <a:prstGeom prst="rect">
            <a:avLst/>
          </a:prstGeom>
        </p:spPr>
        <p:txBody>
          <a:bodyPr wrap="none">
            <a:spAutoFit/>
          </a:bodyPr>
          <a:lstStyle/>
          <a:p>
            <a:r>
              <a:rPr lang="it-IT" sz="1400" b="1" dirty="0">
                <a:solidFill>
                  <a:srgbClr val="000000"/>
                </a:solidFill>
                <a:latin typeface="Verdana" panose="020B0604030504040204" pitchFamily="34" charset="0"/>
                <a:ea typeface="Verdana" panose="020B0604030504040204" pitchFamily="34" charset="0"/>
              </a:rPr>
              <a:t>Quanti valori può assumere un Byte ?</a:t>
            </a:r>
          </a:p>
        </p:txBody>
      </p:sp>
      <p:sp>
        <p:nvSpPr>
          <p:cNvPr id="24" name="Rettangolo 23">
            <a:extLst>
              <a:ext uri="{FF2B5EF4-FFF2-40B4-BE49-F238E27FC236}">
                <a16:creationId xmlns:a16="http://schemas.microsoft.com/office/drawing/2014/main" id="{C1E14ADA-F144-455E-B6A2-00D9A68B315A}"/>
              </a:ext>
            </a:extLst>
          </p:cNvPr>
          <p:cNvSpPr/>
          <p:nvPr/>
        </p:nvSpPr>
        <p:spPr>
          <a:xfrm>
            <a:off x="426523" y="4386219"/>
            <a:ext cx="8064672" cy="2031325"/>
          </a:xfrm>
          <a:prstGeom prst="rect">
            <a:avLst/>
          </a:prstGeom>
        </p:spPr>
        <p:txBody>
          <a:bodyPr wrap="square">
            <a:spAutoFit/>
          </a:bodyPr>
          <a:lstStyle/>
          <a:p>
            <a:pPr algn="just"/>
            <a:r>
              <a:rPr lang="it-IT" dirty="0">
                <a:latin typeface="Verdana" panose="020B0604030504040204" pitchFamily="34" charset="0"/>
                <a:ea typeface="Verdana" panose="020B0604030504040204" pitchFamily="34" charset="0"/>
              </a:rPr>
              <a:t>Per avere un’idea concreta della relazione tra </a:t>
            </a:r>
            <a:r>
              <a:rPr lang="it-IT" b="1" dirty="0">
                <a:latin typeface="Verdana" panose="020B0604030504040204" pitchFamily="34" charset="0"/>
                <a:ea typeface="Verdana" panose="020B0604030504040204" pitchFamily="34" charset="0"/>
              </a:rPr>
              <a:t>Bit</a:t>
            </a:r>
            <a:r>
              <a:rPr lang="it-IT" dirty="0">
                <a:latin typeface="Verdana" panose="020B0604030504040204" pitchFamily="34" charset="0"/>
                <a:ea typeface="Verdana" panose="020B0604030504040204" pitchFamily="34" charset="0"/>
              </a:rPr>
              <a:t> e </a:t>
            </a:r>
            <a:r>
              <a:rPr lang="it-IT" b="1" dirty="0">
                <a:latin typeface="Verdana" panose="020B0604030504040204" pitchFamily="34" charset="0"/>
                <a:ea typeface="Verdana" panose="020B0604030504040204" pitchFamily="34" charset="0"/>
              </a:rPr>
              <a:t>Byte</a:t>
            </a:r>
            <a:r>
              <a:rPr lang="it-IT" dirty="0">
                <a:latin typeface="Verdana" panose="020B0604030504040204" pitchFamily="34" charset="0"/>
                <a:ea typeface="Verdana" panose="020B0604030504040204" pitchFamily="34" charset="0"/>
              </a:rPr>
              <a:t> se consideriamo che un Bit può assumere due soli valori (0/1) i caratteri alfanumerici e speciali(i Byte) che possiamo formare con sequenze di otto Bit sono 256. </a:t>
            </a:r>
          </a:p>
          <a:p>
            <a:pPr algn="just"/>
            <a:r>
              <a:rPr lang="it-IT" dirty="0">
                <a:latin typeface="Verdana" panose="020B0604030504040204" pitchFamily="34" charset="0"/>
                <a:ea typeface="Verdana" panose="020B0604030504040204" pitchFamily="34" charset="0"/>
              </a:rPr>
              <a:t>L’elaboratore utilizza una tabella (codice </a:t>
            </a:r>
            <a:r>
              <a:rPr lang="it-IT" b="1" dirty="0">
                <a:latin typeface="Verdana" panose="020B0604030504040204" pitchFamily="34" charset="0"/>
                <a:ea typeface="Verdana" panose="020B0604030504040204" pitchFamily="34" charset="0"/>
              </a:rPr>
              <a:t>EBCDIC</a:t>
            </a:r>
            <a:r>
              <a:rPr lang="it-IT" dirty="0">
                <a:latin typeface="Verdana" panose="020B0604030504040204" pitchFamily="34" charset="0"/>
                <a:ea typeface="Verdana" panose="020B0604030504040204" pitchFamily="34" charset="0"/>
              </a:rPr>
              <a:t>) in cui ad ogni carattere è associata una combinazione di bit, ad esempio : </a:t>
            </a:r>
          </a:p>
          <a:p>
            <a:pPr algn="ctr"/>
            <a:r>
              <a:rPr lang="it-IT" dirty="0">
                <a:latin typeface="Verdana" panose="020B0604030504040204" pitchFamily="34" charset="0"/>
                <a:ea typeface="Verdana" panose="020B0604030504040204" pitchFamily="34" charset="0"/>
              </a:rPr>
              <a:t> </a:t>
            </a:r>
            <a:r>
              <a:rPr lang="it-IT" b="1" dirty="0">
                <a:latin typeface="Verdana" panose="020B0604030504040204" pitchFamily="34" charset="0"/>
                <a:ea typeface="Verdana" panose="020B0604030504040204" pitchFamily="34" charset="0"/>
              </a:rPr>
              <a:t>A maiuscola </a:t>
            </a:r>
            <a:r>
              <a:rPr lang="it-IT" dirty="0">
                <a:latin typeface="Verdana" panose="020B0604030504040204" pitchFamily="34" charset="0"/>
                <a:ea typeface="Verdana" panose="020B0604030504040204" pitchFamily="34" charset="0"/>
              </a:rPr>
              <a:t>corrisponde al Byte </a:t>
            </a:r>
            <a:r>
              <a:rPr lang="it-IT" b="1" dirty="0">
                <a:latin typeface="Verdana" panose="020B0604030504040204" pitchFamily="34" charset="0"/>
                <a:ea typeface="Verdana" panose="020B0604030504040204" pitchFamily="34" charset="0"/>
              </a:rPr>
              <a:t>01000001</a:t>
            </a:r>
          </a:p>
        </p:txBody>
      </p:sp>
      <p:sp>
        <p:nvSpPr>
          <p:cNvPr id="25" name="CasellaDiTesto 24">
            <a:extLst>
              <a:ext uri="{FF2B5EF4-FFF2-40B4-BE49-F238E27FC236}">
                <a16:creationId xmlns:a16="http://schemas.microsoft.com/office/drawing/2014/main" id="{0C0EF47E-7403-4EC9-8109-9A91318395E2}"/>
              </a:ext>
            </a:extLst>
          </p:cNvPr>
          <p:cNvSpPr txBox="1"/>
          <p:nvPr/>
        </p:nvSpPr>
        <p:spPr>
          <a:xfrm>
            <a:off x="3268425" y="3143335"/>
            <a:ext cx="822661" cy="369332"/>
          </a:xfrm>
          <a:prstGeom prst="rect">
            <a:avLst/>
          </a:prstGeom>
          <a:noFill/>
        </p:spPr>
        <p:txBody>
          <a:bodyPr wrap="none" rtlCol="0">
            <a:spAutoFit/>
          </a:bodyPr>
          <a:lstStyle/>
          <a:p>
            <a:pPr algn="ctr"/>
            <a:r>
              <a:rPr lang="it-IT" sz="900" dirty="0">
                <a:latin typeface="+mn-lt"/>
              </a:rPr>
              <a:t>George Boole</a:t>
            </a:r>
          </a:p>
          <a:p>
            <a:pPr algn="ctr"/>
            <a:r>
              <a:rPr lang="it-IT" sz="900" dirty="0">
                <a:latin typeface="+mn-lt"/>
              </a:rPr>
              <a:t>1815-1864</a:t>
            </a:r>
          </a:p>
        </p:txBody>
      </p:sp>
      <p:pic>
        <p:nvPicPr>
          <p:cNvPr id="1030" name="Picture 6" descr="❓ Punto Interrogativo Rosso Emoji">
            <a:extLst>
              <a:ext uri="{FF2B5EF4-FFF2-40B4-BE49-F238E27FC236}">
                <a16:creationId xmlns:a16="http://schemas.microsoft.com/office/drawing/2014/main" id="{595E4D00-3D4E-40E1-8B49-F1E01D209D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7422" y="2220014"/>
            <a:ext cx="347488" cy="347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orge Boole - Wikipedia">
            <a:extLst>
              <a:ext uri="{FF2B5EF4-FFF2-40B4-BE49-F238E27FC236}">
                <a16:creationId xmlns:a16="http://schemas.microsoft.com/office/drawing/2014/main" id="{155D44DB-4463-40A1-A093-92A9F964E5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6974" y="2404015"/>
            <a:ext cx="543708" cy="729063"/>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21">
            <a:extLst>
              <a:ext uri="{FF2B5EF4-FFF2-40B4-BE49-F238E27FC236}">
                <a16:creationId xmlns:a16="http://schemas.microsoft.com/office/drawing/2014/main" id="{7A2537BB-92D2-4584-A646-F7DC3ABA5B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54668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47760" y="4244131"/>
            <a:ext cx="8496708" cy="1954381"/>
          </a:xfrm>
          <a:prstGeom prst="rect">
            <a:avLst/>
          </a:prstGeom>
        </p:spPr>
        <p:txBody>
          <a:bodyPr wrap="square">
            <a:spAutoFit/>
          </a:bodyPr>
          <a:lstStyle/>
          <a:p>
            <a:pPr>
              <a:buClr>
                <a:srgbClr val="0070C0"/>
              </a:buClr>
            </a:pPr>
            <a:endParaRPr lang="it-IT" sz="15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500" dirty="0">
                <a:latin typeface="Verdana" panose="020B0604030504040204" pitchFamily="34" charset="0"/>
                <a:ea typeface="Verdana" panose="020B0604030504040204" pitchFamily="34" charset="0"/>
              </a:rPr>
              <a:t>I dati possono presentarsi sotto diverse forme: numeri e lettere dell’alfabeto (testo), immagini statiche (grafici, disegni, tratti) o in movimento (video), formati sonori (audio) o altro</a:t>
            </a:r>
          </a:p>
          <a:p>
            <a:pPr marL="285750" indent="-285750">
              <a:buClr>
                <a:srgbClr val="0070C0"/>
              </a:buClr>
              <a:buFont typeface="Courier New" panose="02070309020205020404" pitchFamily="49" charset="0"/>
              <a:buChar char="o"/>
            </a:pPr>
            <a:endParaRPr lang="it-IT" sz="15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500" dirty="0">
                <a:latin typeface="Verdana" panose="020B0604030504040204" pitchFamily="34" charset="0"/>
                <a:ea typeface="Verdana" panose="020B0604030504040204" pitchFamily="34" charset="0"/>
              </a:rPr>
              <a:t>Possono essere rilevati e poi conservati su diversi mezzi o supporti fisici (cartaceo, magnetico, ottico, </a:t>
            </a:r>
            <a:r>
              <a:rPr lang="it-IT" sz="1500" dirty="0" err="1">
                <a:latin typeface="Verdana" panose="020B0604030504040204" pitchFamily="34" charset="0"/>
                <a:ea typeface="Verdana" panose="020B0604030504040204" pitchFamily="34" charset="0"/>
              </a:rPr>
              <a:t>etc</a:t>
            </a:r>
            <a:r>
              <a:rPr lang="it-IT" sz="1500" dirty="0">
                <a:latin typeface="Verdana" panose="020B0604030504040204" pitchFamily="34" charset="0"/>
                <a:ea typeface="Verdana" panose="020B0604030504040204" pitchFamily="34" charset="0"/>
              </a:rPr>
              <a:t>) e/o veicolati (trasmessi) attraverso una rete di comunicazione tra più utenti </a:t>
            </a:r>
            <a:r>
              <a:rPr lang="it-IT" sz="1500" dirty="0">
                <a:solidFill>
                  <a:schemeClr val="bg1"/>
                </a:solidFill>
                <a:latin typeface="Verdana" panose="020B0604030504040204" pitchFamily="34" charset="0"/>
                <a:ea typeface="Verdana" panose="020B0604030504040204" pitchFamily="34" charset="0"/>
              </a:rPr>
              <a:t>finalità </a:t>
            </a:r>
            <a:r>
              <a:rPr lang="it-IT" sz="1600" dirty="0">
                <a:solidFill>
                  <a:schemeClr val="bg1"/>
                </a:solidFill>
                <a:latin typeface="Verdana" panose="020B0604030504040204" pitchFamily="34" charset="0"/>
                <a:ea typeface="Verdana" panose="020B0604030504040204" pitchFamily="34" charset="0"/>
              </a:rPr>
              <a:t>differenti.</a:t>
            </a:r>
          </a:p>
        </p:txBody>
      </p:sp>
      <p:sp>
        <p:nvSpPr>
          <p:cNvPr id="7" name="Titolo 1">
            <a:extLst>
              <a:ext uri="{FF2B5EF4-FFF2-40B4-BE49-F238E27FC236}">
                <a16:creationId xmlns:a16="http://schemas.microsoft.com/office/drawing/2014/main" id="{FC662ABE-B006-4CE0-8DCF-3DE6CDF879DB}"/>
              </a:ext>
            </a:extLst>
          </p:cNvPr>
          <p:cNvSpPr>
            <a:spLocks noGrp="1"/>
          </p:cNvSpPr>
          <p:nvPr>
            <p:ph type="title"/>
          </p:nvPr>
        </p:nvSpPr>
        <p:spPr>
          <a:xfrm>
            <a:off x="251640" y="143727"/>
            <a:ext cx="8424702" cy="994172"/>
          </a:xfrm>
        </p:spPr>
        <p:txBody>
          <a:bodyPr/>
          <a:lstStyle/>
          <a:p>
            <a:r>
              <a:rPr lang="it-IT" dirty="0">
                <a:latin typeface="Verdana" panose="020B0604030504040204" pitchFamily="34" charset="0"/>
                <a:ea typeface="Verdana" panose="020B0604030504040204" pitchFamily="34" charset="0"/>
                <a:cs typeface="+mn-cs"/>
              </a:rPr>
              <a:t>Cos’è un dato?</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34" y="1581258"/>
            <a:ext cx="4069718" cy="2291101"/>
          </a:xfrm>
          <a:prstGeom prst="rect">
            <a:avLst/>
          </a:prstGeom>
        </p:spPr>
      </p:pic>
      <p:sp>
        <p:nvSpPr>
          <p:cNvPr id="11" name="Rettangolo 10"/>
          <p:cNvSpPr/>
          <p:nvPr/>
        </p:nvSpPr>
        <p:spPr>
          <a:xfrm>
            <a:off x="4608384" y="1343930"/>
            <a:ext cx="4572000" cy="3093154"/>
          </a:xfrm>
          <a:prstGeom prst="rect">
            <a:avLst/>
          </a:prstGeom>
        </p:spPr>
        <p:txBody>
          <a:bodyPr>
            <a:spAutoFit/>
          </a:bodyPr>
          <a:lstStyle/>
          <a:p>
            <a:pPr marL="285750" indent="-285750">
              <a:buClr>
                <a:srgbClr val="0070C0"/>
              </a:buClr>
              <a:buFont typeface="Courier New" panose="02070309020205020404" pitchFamily="49" charset="0"/>
              <a:buChar char="o"/>
            </a:pPr>
            <a:r>
              <a:rPr lang="it-IT" sz="1500" dirty="0">
                <a:latin typeface="Verdana" panose="020B0604030504040204" pitchFamily="34" charset="0"/>
                <a:ea typeface="Verdana" panose="020B0604030504040204" pitchFamily="34" charset="0"/>
              </a:rPr>
              <a:t>Deriva dall’equivalente latino </a:t>
            </a:r>
            <a:r>
              <a:rPr lang="it-IT" sz="1500" b="1" dirty="0" err="1">
                <a:solidFill>
                  <a:srgbClr val="0070C0"/>
                </a:solidFill>
                <a:latin typeface="Verdana" panose="020B0604030504040204" pitchFamily="34" charset="0"/>
                <a:ea typeface="Verdana" panose="020B0604030504040204" pitchFamily="34" charset="0"/>
              </a:rPr>
              <a:t>datum</a:t>
            </a:r>
            <a:r>
              <a:rPr lang="it-IT" sz="1500" dirty="0">
                <a:solidFill>
                  <a:srgbClr val="0070C0"/>
                </a:solidFill>
                <a:latin typeface="Verdana" panose="020B0604030504040204" pitchFamily="34" charset="0"/>
                <a:ea typeface="Verdana" panose="020B0604030504040204" pitchFamily="34" charset="0"/>
              </a:rPr>
              <a:t> </a:t>
            </a:r>
            <a:r>
              <a:rPr lang="it-IT" sz="1500" dirty="0">
                <a:latin typeface="Verdana" panose="020B0604030504040204" pitchFamily="34" charset="0"/>
                <a:ea typeface="Verdana" panose="020B0604030504040204" pitchFamily="34" charset="0"/>
              </a:rPr>
              <a:t>che significa letteralmente fatto. </a:t>
            </a:r>
          </a:p>
          <a:p>
            <a:pPr marL="285750" indent="-285750">
              <a:buClr>
                <a:srgbClr val="0070C0"/>
              </a:buClr>
              <a:buFont typeface="Courier New" panose="02070309020205020404" pitchFamily="49" charset="0"/>
              <a:buChar char="o"/>
            </a:pPr>
            <a:endParaRPr lang="it-IT" sz="15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500" dirty="0">
                <a:latin typeface="Verdana" panose="020B0604030504040204" pitchFamily="34" charset="0"/>
                <a:ea typeface="Verdana" panose="020B0604030504040204" pitchFamily="34" charset="0"/>
              </a:rPr>
              <a:t>Esprime la </a:t>
            </a:r>
            <a:r>
              <a:rPr lang="it-IT" sz="1500" b="1" dirty="0">
                <a:solidFill>
                  <a:schemeClr val="accent3">
                    <a:lumMod val="75000"/>
                  </a:schemeClr>
                </a:solidFill>
                <a:latin typeface="Verdana" panose="020B0604030504040204" pitchFamily="34" charset="0"/>
                <a:ea typeface="Verdana" panose="020B0604030504040204" pitchFamily="34" charset="0"/>
              </a:rPr>
              <a:t>descrizione elementare</a:t>
            </a:r>
            <a:r>
              <a:rPr lang="it-IT" sz="1500" dirty="0">
                <a:latin typeface="Verdana" panose="020B0604030504040204" pitchFamily="34" charset="0"/>
                <a:ea typeface="Verdana" panose="020B0604030504040204" pitchFamily="34" charset="0"/>
              </a:rPr>
              <a:t>, più o meno codificata</a:t>
            </a:r>
            <a:r>
              <a:rPr lang="it-IT" sz="1500" b="1" dirty="0">
                <a:solidFill>
                  <a:schemeClr val="accent3">
                    <a:lumMod val="75000"/>
                  </a:schemeClr>
                </a:solidFill>
                <a:latin typeface="Verdana" panose="020B0604030504040204" pitchFamily="34" charset="0"/>
                <a:ea typeface="Verdana" panose="020B0604030504040204" pitchFamily="34" charset="0"/>
              </a:rPr>
              <a:t>, di un elemento</a:t>
            </a:r>
            <a:r>
              <a:rPr lang="it-IT" sz="1500" dirty="0">
                <a:latin typeface="Verdana" panose="020B0604030504040204" pitchFamily="34" charset="0"/>
                <a:ea typeface="Verdana" panose="020B0604030504040204" pitchFamily="34" charset="0"/>
              </a:rPr>
              <a:t>, di un’entità fisica o astratta, oppure della manifestazione di un evento, di un accadimento, di un fenomeno, di un’azione, di una interazione fra due entità, individuata attraverso </a:t>
            </a:r>
            <a:r>
              <a:rPr lang="it-IT" sz="1500" b="1" dirty="0">
                <a:solidFill>
                  <a:schemeClr val="accent3">
                    <a:lumMod val="75000"/>
                  </a:schemeClr>
                </a:solidFill>
                <a:latin typeface="Verdana" panose="020B0604030504040204" pitchFamily="34" charset="0"/>
                <a:ea typeface="Verdana" panose="020B0604030504040204" pitchFamily="34" charset="0"/>
              </a:rPr>
              <a:t>una caratteristica che identifica univocamente il dato medesimo in modo da non generarne ambiguità</a:t>
            </a:r>
          </a:p>
        </p:txBody>
      </p:sp>
      <p:pic>
        <p:nvPicPr>
          <p:cNvPr id="8" name="Immagine 7">
            <a:extLst>
              <a:ext uri="{FF2B5EF4-FFF2-40B4-BE49-F238E27FC236}">
                <a16:creationId xmlns:a16="http://schemas.microsoft.com/office/drawing/2014/main" id="{4812F56F-B3C0-4AA1-BA68-EEE54C28E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35192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7A93A9C7-B445-49E0-A339-AC6751DDE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936" y="1242945"/>
            <a:ext cx="4224128" cy="2169148"/>
          </a:xfrm>
          <a:prstGeom prst="rect">
            <a:avLst/>
          </a:prstGeom>
        </p:spPr>
      </p:pic>
      <p:sp>
        <p:nvSpPr>
          <p:cNvPr id="28" name="CasellaDiTesto 27">
            <a:extLst>
              <a:ext uri="{FF2B5EF4-FFF2-40B4-BE49-F238E27FC236}">
                <a16:creationId xmlns:a16="http://schemas.microsoft.com/office/drawing/2014/main" id="{35337486-134D-4A2D-A333-BD68DE53176E}"/>
              </a:ext>
            </a:extLst>
          </p:cNvPr>
          <p:cNvSpPr txBox="1"/>
          <p:nvPr/>
        </p:nvSpPr>
        <p:spPr>
          <a:xfrm>
            <a:off x="179935" y="452822"/>
            <a:ext cx="6912275"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Come si misurano i dati?</a:t>
            </a:r>
          </a:p>
        </p:txBody>
      </p:sp>
      <p:pic>
        <p:nvPicPr>
          <p:cNvPr id="2" name="Immagine 1">
            <a:extLst>
              <a:ext uri="{FF2B5EF4-FFF2-40B4-BE49-F238E27FC236}">
                <a16:creationId xmlns:a16="http://schemas.microsoft.com/office/drawing/2014/main" id="{A6B6C4A4-BC8C-42C1-80B6-583A5A8D7FF9}"/>
              </a:ext>
            </a:extLst>
          </p:cNvPr>
          <p:cNvPicPr>
            <a:picLocks noChangeAspect="1"/>
          </p:cNvPicPr>
          <p:nvPr/>
        </p:nvPicPr>
        <p:blipFill>
          <a:blip r:embed="rId3"/>
          <a:stretch>
            <a:fillRect/>
          </a:stretch>
        </p:blipFill>
        <p:spPr>
          <a:xfrm>
            <a:off x="150471" y="3573012"/>
            <a:ext cx="8820354" cy="2731873"/>
          </a:xfrm>
          <a:prstGeom prst="rect">
            <a:avLst/>
          </a:prstGeom>
        </p:spPr>
      </p:pic>
      <p:pic>
        <p:nvPicPr>
          <p:cNvPr id="5" name="Immagine 4">
            <a:extLst>
              <a:ext uri="{FF2B5EF4-FFF2-40B4-BE49-F238E27FC236}">
                <a16:creationId xmlns:a16="http://schemas.microsoft.com/office/drawing/2014/main" id="{ABA24BF3-2834-4447-93D7-6B789D815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93793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5737" y="172086"/>
            <a:ext cx="8499249" cy="769441"/>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Sapete qual era nel 1969 la capacità di calcolo del computer di bordo dell’Apollo 11?</a:t>
            </a:r>
          </a:p>
        </p:txBody>
      </p:sp>
      <p:sp>
        <p:nvSpPr>
          <p:cNvPr id="3" name="CasellaDiTesto 2"/>
          <p:cNvSpPr txBox="1"/>
          <p:nvPr/>
        </p:nvSpPr>
        <p:spPr>
          <a:xfrm>
            <a:off x="3769979" y="1253541"/>
            <a:ext cx="5098382" cy="2677656"/>
          </a:xfrm>
          <a:prstGeom prst="rect">
            <a:avLst/>
          </a:prstGeom>
          <a:noFill/>
        </p:spPr>
        <p:txBody>
          <a:bodyPr wrap="square" rtlCol="0">
            <a:spAutoFit/>
          </a:bodyPr>
          <a:lstStyle/>
          <a:p>
            <a:r>
              <a:rPr lang="it-IT" sz="1500" b="1" dirty="0">
                <a:solidFill>
                  <a:srgbClr val="0070C0"/>
                </a:solidFill>
                <a:latin typeface="Verdana" panose="020B0604030504040204" pitchFamily="34" charset="0"/>
                <a:ea typeface="Verdana" panose="020B0604030504040204" pitchFamily="34" charset="0"/>
              </a:rPr>
              <a:t>152 </a:t>
            </a:r>
            <a:r>
              <a:rPr lang="it-IT" sz="1500" b="1" dirty="0" err="1">
                <a:solidFill>
                  <a:srgbClr val="0070C0"/>
                </a:solidFill>
                <a:latin typeface="Verdana" panose="020B0604030504040204" pitchFamily="34" charset="0"/>
                <a:ea typeface="Verdana" panose="020B0604030504040204" pitchFamily="34" charset="0"/>
              </a:rPr>
              <a:t>kByte</a:t>
            </a:r>
            <a:r>
              <a:rPr lang="it-IT" sz="1500" b="1" dirty="0">
                <a:solidFill>
                  <a:srgbClr val="0070C0"/>
                </a:solidFill>
                <a:latin typeface="Verdana" panose="020B0604030504040204" pitchFamily="34" charset="0"/>
                <a:ea typeface="Verdana" panose="020B0604030504040204" pitchFamily="34" charset="0"/>
              </a:rPr>
              <a:t>  </a:t>
            </a:r>
            <a:r>
              <a:rPr lang="it-IT" sz="1400" dirty="0">
                <a:latin typeface="Verdana" panose="020B0604030504040204" pitchFamily="34" charset="0"/>
                <a:ea typeface="Verdana" panose="020B0604030504040204" pitchFamily="34" charset="0"/>
              </a:rPr>
              <a:t>(152.000 Byte) complessivi di memoria a bordo - tra ROM e RAM - e la frequenza di calcolo da 0,043 a 2 MHz!</a:t>
            </a:r>
          </a:p>
          <a:p>
            <a:endParaRPr lang="it-IT" sz="1400" dirty="0">
              <a:latin typeface="Verdana" panose="020B0604030504040204" pitchFamily="34" charset="0"/>
              <a:ea typeface="Verdana" panose="020B0604030504040204" pitchFamily="34" charset="0"/>
            </a:endParaRPr>
          </a:p>
          <a:p>
            <a:r>
              <a:rPr lang="it-IT" sz="1400" dirty="0">
                <a:latin typeface="Verdana" panose="020B0604030504040204" pitchFamily="34" charset="0"/>
                <a:ea typeface="Verdana" panose="020B0604030504040204" pitchFamily="34" charset="0"/>
              </a:rPr>
              <a:t>Era in grado di coordinare il flusso di dati proveniente dal sistema di navigazione giroscopico, dal telescopio e da due radar, e forniva agli astronauti il controllo sui motori e su tutte le operazioni di bordo. Il computer eseguiva diversi programmi dando loro un ordine di priorità - i più urgenti prima, gli altri in coda - ed era progettato per non bloccarsi nemmeno nel caso si verificasse un errore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9" y="1336397"/>
            <a:ext cx="3210659" cy="2140439"/>
          </a:xfrm>
          <a:prstGeom prst="rect">
            <a:avLst/>
          </a:prstGeom>
        </p:spPr>
      </p:pic>
      <p:grpSp>
        <p:nvGrpSpPr>
          <p:cNvPr id="12" name="Gruppo 11"/>
          <p:cNvGrpSpPr/>
          <p:nvPr/>
        </p:nvGrpSpPr>
        <p:grpSpPr>
          <a:xfrm>
            <a:off x="6660174" y="3838330"/>
            <a:ext cx="2350028" cy="2466125"/>
            <a:chOff x="6660174" y="3838330"/>
            <a:chExt cx="2350028" cy="2466125"/>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094" y="3838330"/>
              <a:ext cx="2161108" cy="2466125"/>
            </a:xfrm>
            <a:prstGeom prst="rect">
              <a:avLst/>
            </a:prstGeom>
            <a:ln>
              <a:solidFill>
                <a:schemeClr val="accent1">
                  <a:lumMod val="75000"/>
                </a:schemeClr>
              </a:solidFill>
            </a:ln>
          </p:spPr>
        </p:pic>
        <p:sp>
          <p:nvSpPr>
            <p:cNvPr id="6" name="CasellaDiTesto 5"/>
            <p:cNvSpPr txBox="1"/>
            <p:nvPr/>
          </p:nvSpPr>
          <p:spPr>
            <a:xfrm>
              <a:off x="6660174" y="4931824"/>
              <a:ext cx="393326" cy="369332"/>
            </a:xfrm>
            <a:prstGeom prst="rect">
              <a:avLst/>
            </a:prstGeom>
            <a:noFill/>
          </p:spPr>
          <p:txBody>
            <a:bodyPr wrap="square" rtlCol="0">
              <a:spAutoFit/>
            </a:bodyPr>
            <a:lstStyle/>
            <a:p>
              <a:r>
                <a:rPr lang="it-IT" b="1" dirty="0">
                  <a:solidFill>
                    <a:srgbClr val="FF0000"/>
                  </a:solidFill>
                  <a:sym typeface="Wingdings" panose="05000000000000000000" pitchFamily="2" charset="2"/>
                </a:rPr>
                <a:t></a:t>
              </a:r>
              <a:endParaRPr lang="it-IT" b="1" dirty="0">
                <a:solidFill>
                  <a:srgbClr val="FF0000"/>
                </a:solidFill>
              </a:endParaRPr>
            </a:p>
          </p:txBody>
        </p:sp>
      </p:grpSp>
      <p:pic>
        <p:nvPicPr>
          <p:cNvPr id="1026" name="Picture 2" descr="Commodore 64 - Wikipedia">
            <a:extLst>
              <a:ext uri="{FF2B5EF4-FFF2-40B4-BE49-F238E27FC236}">
                <a16:creationId xmlns:a16="http://schemas.microsoft.com/office/drawing/2014/main" id="{B079A579-7EA4-4070-A3B8-F0A35A5FD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43" y="4610924"/>
            <a:ext cx="2135981" cy="1207294"/>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840F7664-81A3-4200-B015-C83B132C0B15}"/>
              </a:ext>
            </a:extLst>
          </p:cNvPr>
          <p:cNvSpPr/>
          <p:nvPr/>
        </p:nvSpPr>
        <p:spPr>
          <a:xfrm>
            <a:off x="2589247" y="5204501"/>
            <a:ext cx="1303562" cy="461665"/>
          </a:xfrm>
          <a:prstGeom prst="rect">
            <a:avLst/>
          </a:prstGeom>
        </p:spPr>
        <p:txBody>
          <a:bodyPr wrap="none">
            <a:spAutoFit/>
          </a:bodyPr>
          <a:lstStyle/>
          <a:p>
            <a:r>
              <a:rPr lang="it-IT" sz="1200" b="1" dirty="0">
                <a:solidFill>
                  <a:srgbClr val="222222"/>
                </a:solidFill>
              </a:rPr>
              <a:t>Commodore 64</a:t>
            </a:r>
          </a:p>
          <a:p>
            <a:r>
              <a:rPr lang="it-IT" sz="1200" b="1" dirty="0">
                <a:solidFill>
                  <a:srgbClr val="222222"/>
                </a:solidFill>
              </a:rPr>
              <a:t>Gennaio 1982</a:t>
            </a:r>
            <a:endParaRPr lang="it-IT" sz="1200" b="1" dirty="0"/>
          </a:p>
        </p:txBody>
      </p:sp>
      <p:sp>
        <p:nvSpPr>
          <p:cNvPr id="8" name="Rettangolo 7">
            <a:extLst>
              <a:ext uri="{FF2B5EF4-FFF2-40B4-BE49-F238E27FC236}">
                <a16:creationId xmlns:a16="http://schemas.microsoft.com/office/drawing/2014/main" id="{8F8E9546-C0D2-424E-889E-006F140EE241}"/>
              </a:ext>
            </a:extLst>
          </p:cNvPr>
          <p:cNvSpPr/>
          <p:nvPr/>
        </p:nvSpPr>
        <p:spPr>
          <a:xfrm>
            <a:off x="1925996" y="5722163"/>
            <a:ext cx="1435008" cy="276999"/>
          </a:xfrm>
          <a:prstGeom prst="rect">
            <a:avLst/>
          </a:prstGeom>
        </p:spPr>
        <p:txBody>
          <a:bodyPr wrap="none">
            <a:spAutoFit/>
          </a:bodyPr>
          <a:lstStyle/>
          <a:p>
            <a:r>
              <a:rPr lang="it-IT" sz="1200" dirty="0">
                <a:solidFill>
                  <a:srgbClr val="222222"/>
                </a:solidFill>
              </a:rPr>
              <a:t>64K = 65.536 </a:t>
            </a:r>
            <a:r>
              <a:rPr lang="it-IT" sz="1200" dirty="0">
                <a:solidFill>
                  <a:srgbClr val="0B0080"/>
                </a:solidFill>
                <a:hlinkClick r:id="rId5" tooltip="Byte"/>
              </a:rPr>
              <a:t>byte</a:t>
            </a:r>
            <a:endParaRPr lang="it-IT" sz="1200" dirty="0"/>
          </a:p>
        </p:txBody>
      </p:sp>
      <p:pic>
        <p:nvPicPr>
          <p:cNvPr id="9" name="Picture 4" descr="Commodore 64, lo smartphone dell'azienda che ha portato i pc nelle ...">
            <a:extLst>
              <a:ext uri="{FF2B5EF4-FFF2-40B4-BE49-F238E27FC236}">
                <a16:creationId xmlns:a16="http://schemas.microsoft.com/office/drawing/2014/main" id="{2BB8D38F-4EE8-439F-A2DC-862D93A783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338" y="5650235"/>
            <a:ext cx="494235" cy="3608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livetti M24 originale">
            <a:extLst>
              <a:ext uri="{FF2B5EF4-FFF2-40B4-BE49-F238E27FC236}">
                <a16:creationId xmlns:a16="http://schemas.microsoft.com/office/drawing/2014/main" id="{494DFAFC-AFA8-46E8-B045-378A38A055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3153" y="4857419"/>
            <a:ext cx="1189436" cy="89313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4DD8F60E-BDBA-488E-B10C-22BCAF39EDA8}"/>
              </a:ext>
            </a:extLst>
          </p:cNvPr>
          <p:cNvSpPr/>
          <p:nvPr/>
        </p:nvSpPr>
        <p:spPr>
          <a:xfrm>
            <a:off x="4318382" y="5775945"/>
            <a:ext cx="2000788" cy="461665"/>
          </a:xfrm>
          <a:prstGeom prst="rect">
            <a:avLst/>
          </a:prstGeom>
        </p:spPr>
        <p:txBody>
          <a:bodyPr wrap="square">
            <a:spAutoFit/>
          </a:bodyPr>
          <a:lstStyle/>
          <a:p>
            <a:r>
              <a:rPr lang="pt-BR" sz="1200" dirty="0">
                <a:solidFill>
                  <a:srgbClr val="000000"/>
                </a:solidFill>
              </a:rPr>
              <a:t>128 KB o 256 KB (espandibile a 640 KB)</a:t>
            </a:r>
            <a:endParaRPr lang="it-IT" sz="1200" dirty="0"/>
          </a:p>
        </p:txBody>
      </p:sp>
      <p:sp>
        <p:nvSpPr>
          <p:cNvPr id="11" name="Rettangolo 10">
            <a:extLst>
              <a:ext uri="{FF2B5EF4-FFF2-40B4-BE49-F238E27FC236}">
                <a16:creationId xmlns:a16="http://schemas.microsoft.com/office/drawing/2014/main" id="{2DD1532E-3F64-43A7-8141-6FE3D3DB0492}"/>
              </a:ext>
            </a:extLst>
          </p:cNvPr>
          <p:cNvSpPr/>
          <p:nvPr/>
        </p:nvSpPr>
        <p:spPr>
          <a:xfrm>
            <a:off x="5501023" y="5142794"/>
            <a:ext cx="1109599" cy="461665"/>
          </a:xfrm>
          <a:prstGeom prst="rect">
            <a:avLst/>
          </a:prstGeom>
        </p:spPr>
        <p:txBody>
          <a:bodyPr wrap="none">
            <a:spAutoFit/>
          </a:bodyPr>
          <a:lstStyle/>
          <a:p>
            <a:r>
              <a:rPr lang="it-IT" sz="1200" b="1" dirty="0">
                <a:solidFill>
                  <a:srgbClr val="222222"/>
                </a:solidFill>
              </a:rPr>
              <a:t>Olivetti M24 </a:t>
            </a:r>
          </a:p>
          <a:p>
            <a:r>
              <a:rPr lang="it-IT" sz="1200" b="1" dirty="0">
                <a:solidFill>
                  <a:srgbClr val="222222"/>
                </a:solidFill>
              </a:rPr>
              <a:t>Giugno 1983</a:t>
            </a:r>
            <a:endParaRPr lang="it-IT" sz="1200" b="1" dirty="0"/>
          </a:p>
        </p:txBody>
      </p:sp>
      <p:sp>
        <p:nvSpPr>
          <p:cNvPr id="26" name="CasellaDiTesto 25">
            <a:extLst>
              <a:ext uri="{FF2B5EF4-FFF2-40B4-BE49-F238E27FC236}">
                <a16:creationId xmlns:a16="http://schemas.microsoft.com/office/drawing/2014/main" id="{F6E0390D-24D4-465F-AEC0-D87386772D39}"/>
              </a:ext>
            </a:extLst>
          </p:cNvPr>
          <p:cNvSpPr txBox="1"/>
          <p:nvPr/>
        </p:nvSpPr>
        <p:spPr>
          <a:xfrm>
            <a:off x="352985" y="4009407"/>
            <a:ext cx="6307189" cy="553998"/>
          </a:xfrm>
          <a:prstGeom prst="rect">
            <a:avLst/>
          </a:prstGeom>
          <a:noFill/>
        </p:spPr>
        <p:txBody>
          <a:bodyPr wrap="square" rtlCol="0">
            <a:spAutoFit/>
          </a:bodyPr>
          <a:lstStyle/>
          <a:p>
            <a:r>
              <a:rPr lang="it-IT" sz="1500" b="1" dirty="0">
                <a:solidFill>
                  <a:srgbClr val="0070C0"/>
                </a:solidFill>
                <a:latin typeface="Verdana" panose="020B0604030504040204" pitchFamily="34" charset="0"/>
                <a:ea typeface="Verdana" panose="020B0604030504040204" pitchFamily="34" charset="0"/>
              </a:rPr>
              <a:t>Inizi anni ‘80: dopo 13 anni le memorie sono ancora limitate e (soprattutto) costose </a:t>
            </a:r>
          </a:p>
        </p:txBody>
      </p:sp>
      <p:pic>
        <p:nvPicPr>
          <p:cNvPr id="2052" name="Picture 4">
            <a:extLst>
              <a:ext uri="{FF2B5EF4-FFF2-40B4-BE49-F238E27FC236}">
                <a16:creationId xmlns:a16="http://schemas.microsoft.com/office/drawing/2014/main" id="{3EFE3FCF-FD3B-453C-9E9D-942889BC9FB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957" y="5442984"/>
            <a:ext cx="634614" cy="516345"/>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B4F4EE17-DCC3-4E9C-8159-D546348FEC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68782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2210" y="211355"/>
            <a:ext cx="8579579" cy="769441"/>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Sapete qual è la capacità di memoria di un comune smartphone?</a:t>
            </a:r>
          </a:p>
        </p:txBody>
      </p:sp>
      <p:grpSp>
        <p:nvGrpSpPr>
          <p:cNvPr id="3" name="Gruppo 2"/>
          <p:cNvGrpSpPr/>
          <p:nvPr/>
        </p:nvGrpSpPr>
        <p:grpSpPr>
          <a:xfrm>
            <a:off x="6084126" y="2165220"/>
            <a:ext cx="2800619" cy="3119186"/>
            <a:chOff x="6084126" y="2165220"/>
            <a:chExt cx="2800619" cy="3119186"/>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212" y="2165220"/>
              <a:ext cx="2634533" cy="3119186"/>
            </a:xfrm>
            <a:prstGeom prst="rect">
              <a:avLst/>
            </a:prstGeom>
            <a:ln>
              <a:solidFill>
                <a:schemeClr val="accent1">
                  <a:lumMod val="75000"/>
                </a:schemeClr>
              </a:solidFill>
            </a:ln>
          </p:spPr>
        </p:pic>
        <p:sp>
          <p:nvSpPr>
            <p:cNvPr id="6" name="CasellaDiTesto 5"/>
            <p:cNvSpPr txBox="1"/>
            <p:nvPr/>
          </p:nvSpPr>
          <p:spPr>
            <a:xfrm flipH="1">
              <a:off x="6084126" y="4293072"/>
              <a:ext cx="580412" cy="369332"/>
            </a:xfrm>
            <a:prstGeom prst="rect">
              <a:avLst/>
            </a:prstGeom>
            <a:noFill/>
          </p:spPr>
          <p:txBody>
            <a:bodyPr wrap="square" rtlCol="0">
              <a:spAutoFit/>
            </a:bodyPr>
            <a:lstStyle/>
            <a:p>
              <a:r>
                <a:rPr lang="it-IT" b="1" dirty="0">
                  <a:solidFill>
                    <a:srgbClr val="FF0000"/>
                  </a:solidFill>
                  <a:sym typeface="Wingdings" panose="05000000000000000000" pitchFamily="2" charset="2"/>
                </a:rPr>
                <a:t></a:t>
              </a:r>
              <a:endParaRPr lang="it-IT" b="1" dirty="0">
                <a:solidFill>
                  <a:srgbClr val="FF0000"/>
                </a:solidFill>
              </a:endParaRPr>
            </a:p>
          </p:txBody>
        </p:sp>
      </p:gr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88" y="1636531"/>
            <a:ext cx="3025588" cy="2008234"/>
          </a:xfrm>
          <a:prstGeom prst="rect">
            <a:avLst/>
          </a:prstGeom>
        </p:spPr>
      </p:pic>
      <p:sp>
        <p:nvSpPr>
          <p:cNvPr id="8" name="Rettangolo 7"/>
          <p:cNvSpPr/>
          <p:nvPr/>
        </p:nvSpPr>
        <p:spPr>
          <a:xfrm>
            <a:off x="155588" y="3724813"/>
            <a:ext cx="5897866" cy="3647152"/>
          </a:xfrm>
          <a:prstGeom prst="rect">
            <a:avLst/>
          </a:prstGeom>
        </p:spPr>
        <p:txBody>
          <a:bodyPr wrap="square">
            <a:spAutoFit/>
          </a:bodyPr>
          <a:lstStyle/>
          <a:p>
            <a:r>
              <a:rPr lang="it-IT" sz="1500" dirty="0">
                <a:latin typeface="Verdana" panose="020B0604030504040204" pitchFamily="34" charset="0"/>
                <a:ea typeface="Verdana" panose="020B0604030504040204" pitchFamily="34" charset="0"/>
              </a:rPr>
              <a:t>8 </a:t>
            </a:r>
            <a:r>
              <a:rPr lang="it-IT" sz="1500" dirty="0" err="1">
                <a:latin typeface="Verdana" panose="020B0604030504040204" pitchFamily="34" charset="0"/>
                <a:ea typeface="Verdana" panose="020B0604030504040204" pitchFamily="34" charset="0"/>
              </a:rPr>
              <a:t>Gb</a:t>
            </a:r>
            <a:r>
              <a:rPr lang="it-IT" sz="1500" dirty="0">
                <a:latin typeface="Verdana" panose="020B0604030504040204" pitchFamily="34" charset="0"/>
                <a:ea typeface="Verdana" panose="020B0604030504040204" pitchFamily="34" charset="0"/>
              </a:rPr>
              <a:t> di </a:t>
            </a:r>
            <a:r>
              <a:rPr lang="it-IT" sz="1500" dirty="0" err="1">
                <a:latin typeface="Verdana" panose="020B0604030504040204" pitchFamily="34" charset="0"/>
                <a:ea typeface="Verdana" panose="020B0604030504040204" pitchFamily="34" charset="0"/>
              </a:rPr>
              <a:t>Ram</a:t>
            </a:r>
            <a:r>
              <a:rPr lang="it-IT" sz="1500" dirty="0">
                <a:latin typeface="Verdana" panose="020B0604030504040204" pitchFamily="34" charset="0"/>
                <a:ea typeface="Verdana" panose="020B0604030504040204" pitchFamily="34" charset="0"/>
              </a:rPr>
              <a:t> e </a:t>
            </a:r>
            <a:r>
              <a:rPr lang="it-IT" sz="1500" b="1" dirty="0">
                <a:solidFill>
                  <a:schemeClr val="accent3"/>
                </a:solidFill>
                <a:latin typeface="Verdana" panose="020B0604030504040204" pitchFamily="34" charset="0"/>
                <a:ea typeface="Verdana" panose="020B0604030504040204" pitchFamily="34" charset="0"/>
              </a:rPr>
              <a:t>128 </a:t>
            </a:r>
            <a:r>
              <a:rPr lang="it-IT" sz="1500" b="1" dirty="0" err="1">
                <a:solidFill>
                  <a:schemeClr val="accent3"/>
                </a:solidFill>
                <a:latin typeface="Verdana" panose="020B0604030504040204" pitchFamily="34" charset="0"/>
                <a:ea typeface="Verdana" panose="020B0604030504040204" pitchFamily="34" charset="0"/>
              </a:rPr>
              <a:t>Gb</a:t>
            </a:r>
            <a:r>
              <a:rPr lang="it-IT" sz="1500" dirty="0">
                <a:solidFill>
                  <a:schemeClr val="accent3"/>
                </a:solidFill>
                <a:latin typeface="Verdana" panose="020B0604030504040204" pitchFamily="34" charset="0"/>
                <a:ea typeface="Verdana" panose="020B0604030504040204" pitchFamily="34" charset="0"/>
              </a:rPr>
              <a:t> </a:t>
            </a:r>
            <a:r>
              <a:rPr lang="it-IT" sz="1500" dirty="0">
                <a:latin typeface="Verdana" panose="020B0604030504040204" pitchFamily="34" charset="0"/>
                <a:ea typeface="Verdana" panose="020B0604030504040204" pitchFamily="34" charset="0"/>
              </a:rPr>
              <a:t>di “hard disk” ovvero :</a:t>
            </a:r>
          </a:p>
          <a:p>
            <a:endParaRPr lang="it-IT" sz="1500" dirty="0">
              <a:latin typeface="Verdana" panose="020B0604030504040204" pitchFamily="34" charset="0"/>
              <a:ea typeface="Verdana" panose="020B0604030504040204" pitchFamily="34" charset="0"/>
            </a:endParaRPr>
          </a:p>
          <a:p>
            <a:r>
              <a:rPr lang="it-IT" sz="1500" dirty="0">
                <a:latin typeface="Verdana" panose="020B0604030504040204" pitchFamily="34" charset="0"/>
                <a:ea typeface="Verdana" panose="020B0604030504040204" pitchFamily="34" charset="0"/>
              </a:rPr>
              <a:t>128 X 1.000.000.000 = </a:t>
            </a:r>
            <a:r>
              <a:rPr lang="it-IT" sz="1500" b="1" dirty="0">
                <a:solidFill>
                  <a:schemeClr val="accent3"/>
                </a:solidFill>
                <a:latin typeface="Verdana" panose="020B0604030504040204" pitchFamily="34" charset="0"/>
                <a:ea typeface="Verdana" panose="020B0604030504040204" pitchFamily="34" charset="0"/>
              </a:rPr>
              <a:t>128.000.000.000 Byte </a:t>
            </a:r>
          </a:p>
          <a:p>
            <a:endParaRPr lang="it-IT" sz="15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it-IT" sz="1500" b="1" dirty="0">
                <a:solidFill>
                  <a:schemeClr val="accent3"/>
                </a:solidFill>
                <a:latin typeface="Verdana" panose="020B0604030504040204" pitchFamily="34" charset="0"/>
                <a:ea typeface="Verdana" panose="020B0604030504040204" pitchFamily="34" charset="0"/>
              </a:rPr>
              <a:t>822.000</a:t>
            </a:r>
            <a:r>
              <a:rPr lang="it-IT" sz="1500" b="1" dirty="0">
                <a:latin typeface="Verdana" panose="020B0604030504040204" pitchFamily="34" charset="0"/>
                <a:ea typeface="Verdana" panose="020B0604030504040204" pitchFamily="34" charset="0"/>
              </a:rPr>
              <a:t> </a:t>
            </a:r>
            <a:r>
              <a:rPr lang="it-IT" sz="1500" dirty="0">
                <a:latin typeface="Verdana" panose="020B0604030504040204" pitchFamily="34" charset="0"/>
                <a:ea typeface="Verdana" panose="020B0604030504040204" pitchFamily="34" charset="0"/>
              </a:rPr>
              <a:t>volte la memoria del computer </a:t>
            </a:r>
            <a:r>
              <a:rPr lang="it-IT" sz="1500" b="1" dirty="0">
                <a:solidFill>
                  <a:schemeClr val="accent3"/>
                </a:solidFill>
                <a:latin typeface="Verdana" panose="020B0604030504040204" pitchFamily="34" charset="0"/>
                <a:ea typeface="Verdana" panose="020B0604030504040204" pitchFamily="34" charset="0"/>
              </a:rPr>
              <a:t>dell’Apollo 11</a:t>
            </a:r>
          </a:p>
          <a:p>
            <a:pPr marL="214313" indent="-214313">
              <a:buFont typeface="Arial" panose="020B0604020202020204" pitchFamily="34" charset="0"/>
              <a:buChar char="•"/>
            </a:pPr>
            <a:endParaRPr lang="it-IT" sz="15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it-IT" sz="1500" b="1" dirty="0">
                <a:solidFill>
                  <a:schemeClr val="accent3"/>
                </a:solidFill>
                <a:latin typeface="Verdana" panose="020B0604030504040204" pitchFamily="34" charset="0"/>
                <a:ea typeface="Verdana" panose="020B0604030504040204" pitchFamily="34" charset="0"/>
              </a:rPr>
              <a:t>1.953.000</a:t>
            </a:r>
            <a:r>
              <a:rPr lang="it-IT" sz="1500" dirty="0">
                <a:latin typeface="Verdana" panose="020B0604030504040204" pitchFamily="34" charset="0"/>
                <a:ea typeface="Verdana" panose="020B0604030504040204" pitchFamily="34" charset="0"/>
              </a:rPr>
              <a:t> volte la memoria del </a:t>
            </a:r>
            <a:r>
              <a:rPr lang="it-IT" sz="1500" b="1" dirty="0">
                <a:solidFill>
                  <a:schemeClr val="accent3"/>
                </a:solidFill>
                <a:latin typeface="Verdana" panose="020B0604030504040204" pitchFamily="34" charset="0"/>
                <a:ea typeface="Verdana" panose="020B0604030504040204" pitchFamily="34" charset="0"/>
              </a:rPr>
              <a:t>Commodore 64</a:t>
            </a:r>
          </a:p>
          <a:p>
            <a:pPr marL="214313" indent="-214313">
              <a:buFont typeface="Arial" panose="020B0604020202020204" pitchFamily="34" charset="0"/>
              <a:buChar char="•"/>
            </a:pPr>
            <a:endParaRPr lang="it-IT" sz="15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it-IT" sz="1500" b="1" dirty="0">
                <a:solidFill>
                  <a:schemeClr val="accent3"/>
                </a:solidFill>
                <a:latin typeface="Verdana" panose="020B0604030504040204" pitchFamily="34" charset="0"/>
                <a:ea typeface="Verdana" panose="020B0604030504040204" pitchFamily="34" charset="0"/>
              </a:rPr>
              <a:t>128</a:t>
            </a:r>
            <a:r>
              <a:rPr lang="it-IT" sz="1500" dirty="0">
                <a:solidFill>
                  <a:schemeClr val="accent3"/>
                </a:solidFill>
                <a:latin typeface="Verdana" panose="020B0604030504040204" pitchFamily="34" charset="0"/>
                <a:ea typeface="Verdana" panose="020B0604030504040204" pitchFamily="34" charset="0"/>
              </a:rPr>
              <a:t> </a:t>
            </a:r>
            <a:r>
              <a:rPr lang="it-IT" sz="1500" dirty="0">
                <a:latin typeface="Verdana" panose="020B0604030504040204" pitchFamily="34" charset="0"/>
                <a:ea typeface="Verdana" panose="020B0604030504040204" pitchFamily="34" charset="0"/>
              </a:rPr>
              <a:t>volte il </a:t>
            </a:r>
            <a:r>
              <a:rPr lang="it-IT" sz="1500" b="1" dirty="0">
                <a:solidFill>
                  <a:schemeClr val="accent3"/>
                </a:solidFill>
                <a:latin typeface="Verdana" panose="020B0604030504040204" pitchFamily="34" charset="0"/>
                <a:ea typeface="Verdana" panose="020B0604030504040204" pitchFamily="34" charset="0"/>
              </a:rPr>
              <a:t>diametro della Terra </a:t>
            </a:r>
            <a:r>
              <a:rPr lang="it-IT" sz="1500" dirty="0">
                <a:latin typeface="Verdana" panose="020B0604030504040204" pitchFamily="34" charset="0"/>
                <a:ea typeface="Verdana" panose="020B0604030504040204" pitchFamily="34" charset="0"/>
              </a:rPr>
              <a:t>in cm </a:t>
            </a:r>
          </a:p>
          <a:p>
            <a:endParaRPr lang="it-IT" sz="1600" dirty="0">
              <a:latin typeface="Verdana" panose="020B0604030504040204" pitchFamily="34" charset="0"/>
              <a:ea typeface="Verdana" panose="020B0604030504040204" pitchFamily="34" charset="0"/>
            </a:endParaRPr>
          </a:p>
          <a:p>
            <a:endParaRPr lang="it-IT" sz="1600" dirty="0">
              <a:latin typeface="Verdana" panose="020B0604030504040204" pitchFamily="34" charset="0"/>
              <a:ea typeface="Verdana" panose="020B0604030504040204" pitchFamily="34" charset="0"/>
            </a:endParaRPr>
          </a:p>
          <a:p>
            <a:endParaRPr lang="it-IT" sz="1600" dirty="0">
              <a:latin typeface="Verdana" panose="020B0604030504040204" pitchFamily="34" charset="0"/>
              <a:ea typeface="Verdana" panose="020B0604030504040204" pitchFamily="34" charset="0"/>
            </a:endParaRPr>
          </a:p>
          <a:p>
            <a:endParaRPr lang="it-IT" sz="1600" dirty="0">
              <a:latin typeface="Verdana" panose="020B0604030504040204" pitchFamily="34" charset="0"/>
              <a:ea typeface="Verdana" panose="020B0604030504040204" pitchFamily="34" charset="0"/>
            </a:endParaRPr>
          </a:p>
          <a:p>
            <a:endParaRPr lang="it-IT" sz="1600" dirty="0">
              <a:latin typeface="Verdana" panose="020B0604030504040204" pitchFamily="34" charset="0"/>
              <a:ea typeface="Verdana" panose="020B0604030504040204" pitchFamily="34" charset="0"/>
            </a:endParaRPr>
          </a:p>
          <a:p>
            <a:endParaRPr lang="it-IT" sz="1600" dirty="0">
              <a:latin typeface="Verdana" panose="020B0604030504040204" pitchFamily="34" charset="0"/>
              <a:ea typeface="Verdana" panose="020B0604030504040204" pitchFamily="34" charset="0"/>
            </a:endParaRPr>
          </a:p>
        </p:txBody>
      </p:sp>
      <p:pic>
        <p:nvPicPr>
          <p:cNvPr id="9" name="Immagine 8">
            <a:extLst>
              <a:ext uri="{FF2B5EF4-FFF2-40B4-BE49-F238E27FC236}">
                <a16:creationId xmlns:a16="http://schemas.microsoft.com/office/drawing/2014/main" id="{5D27217F-7D83-4CCA-A474-8822273CE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10010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497DA06-2BBE-4C1F-BE7E-AB31CB9AD7DB}"/>
              </a:ext>
            </a:extLst>
          </p:cNvPr>
          <p:cNvPicPr>
            <a:picLocks noChangeAspect="1"/>
          </p:cNvPicPr>
          <p:nvPr/>
        </p:nvPicPr>
        <p:blipFill>
          <a:blip r:embed="rId2"/>
          <a:stretch>
            <a:fillRect/>
          </a:stretch>
        </p:blipFill>
        <p:spPr>
          <a:xfrm>
            <a:off x="5544874" y="1333663"/>
            <a:ext cx="2173778" cy="2381096"/>
          </a:xfrm>
          <a:prstGeom prst="rect">
            <a:avLst/>
          </a:prstGeom>
        </p:spPr>
      </p:pic>
      <p:sp>
        <p:nvSpPr>
          <p:cNvPr id="8" name="Freccia destra rientrata 7">
            <a:extLst>
              <a:ext uri="{FF2B5EF4-FFF2-40B4-BE49-F238E27FC236}">
                <a16:creationId xmlns:a16="http://schemas.microsoft.com/office/drawing/2014/main" id="{A4FE915B-024B-4A68-A0C3-1A03FAF9D1AC}"/>
              </a:ext>
            </a:extLst>
          </p:cNvPr>
          <p:cNvSpPr/>
          <p:nvPr/>
        </p:nvSpPr>
        <p:spPr>
          <a:xfrm rot="5400000">
            <a:off x="4316393" y="2374523"/>
            <a:ext cx="1888106" cy="37428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2">
            <a:extLst>
              <a:ext uri="{FF2B5EF4-FFF2-40B4-BE49-F238E27FC236}">
                <a16:creationId xmlns:a16="http://schemas.microsoft.com/office/drawing/2014/main" id="{16F55A68-A3DD-41C6-A38F-15B321844D6F}"/>
              </a:ext>
            </a:extLst>
          </p:cNvPr>
          <p:cNvGraphicFramePr>
            <a:graphicFrameLocks noGrp="1"/>
          </p:cNvGraphicFramePr>
          <p:nvPr>
            <p:extLst>
              <p:ext uri="{D42A27DB-BD31-4B8C-83A1-F6EECF244321}">
                <p14:modId xmlns:p14="http://schemas.microsoft.com/office/powerpoint/2010/main" val="1849816291"/>
              </p:ext>
            </p:extLst>
          </p:nvPr>
        </p:nvGraphicFramePr>
        <p:xfrm>
          <a:off x="651484" y="1258748"/>
          <a:ext cx="3765884" cy="4363008"/>
        </p:xfrm>
        <a:graphic>
          <a:graphicData uri="http://schemas.openxmlformats.org/drawingml/2006/table">
            <a:tbl>
              <a:tblPr firstRow="1" bandRow="1">
                <a:tableStyleId>{5C22544A-7EE6-4342-B048-85BDC9FD1C3A}</a:tableStyleId>
              </a:tblPr>
              <a:tblGrid>
                <a:gridCol w="1610585">
                  <a:extLst>
                    <a:ext uri="{9D8B030D-6E8A-4147-A177-3AD203B41FA5}">
                      <a16:colId xmlns:a16="http://schemas.microsoft.com/office/drawing/2014/main" val="258070747"/>
                    </a:ext>
                  </a:extLst>
                </a:gridCol>
                <a:gridCol w="2155299">
                  <a:extLst>
                    <a:ext uri="{9D8B030D-6E8A-4147-A177-3AD203B41FA5}">
                      <a16:colId xmlns:a16="http://schemas.microsoft.com/office/drawing/2014/main" val="3259423809"/>
                    </a:ext>
                  </a:extLst>
                </a:gridCol>
              </a:tblGrid>
              <a:tr h="303778">
                <a:tc>
                  <a:txBody>
                    <a:bodyPr/>
                    <a:lstStyle/>
                    <a:p>
                      <a:r>
                        <a:rPr lang="it-IT" sz="1000" dirty="0"/>
                        <a:t>Tipologia</a:t>
                      </a:r>
                    </a:p>
                  </a:txBody>
                  <a:tcPr marL="68580" marR="68580" marT="34290" marB="34290"/>
                </a:tc>
                <a:tc>
                  <a:txBody>
                    <a:bodyPr/>
                    <a:lstStyle/>
                    <a:p>
                      <a:r>
                        <a:rPr lang="it-IT" sz="1000" dirty="0"/>
                        <a:t>Dimensioni</a:t>
                      </a:r>
                    </a:p>
                  </a:txBody>
                  <a:tcPr marL="68580" marR="68580" marT="34290" marB="34290"/>
                </a:tc>
                <a:extLst>
                  <a:ext uri="{0D108BD9-81ED-4DB2-BD59-A6C34878D82A}">
                    <a16:rowId xmlns:a16="http://schemas.microsoft.com/office/drawing/2014/main" val="2535519190"/>
                  </a:ext>
                </a:extLst>
              </a:tr>
              <a:tr h="715653">
                <a:tc>
                  <a:txBody>
                    <a:bodyPr/>
                    <a:lstStyle/>
                    <a:p>
                      <a:endParaRPr lang="it-IT" sz="1000" dirty="0"/>
                    </a:p>
                  </a:txBody>
                  <a:tcPr marL="68580" marR="68580" marT="34290" marB="34290"/>
                </a:tc>
                <a:tc>
                  <a:txBody>
                    <a:bodyPr/>
                    <a:lstStyle/>
                    <a:p>
                      <a:r>
                        <a:rPr lang="it-IT" sz="1400" dirty="0"/>
                        <a:t>Anni 60/70 -  80 Caratteri</a:t>
                      </a:r>
                    </a:p>
                  </a:txBody>
                  <a:tcPr marL="68580" marR="68580" marT="34290" marB="34290"/>
                </a:tc>
                <a:extLst>
                  <a:ext uri="{0D108BD9-81ED-4DB2-BD59-A6C34878D82A}">
                    <a16:rowId xmlns:a16="http://schemas.microsoft.com/office/drawing/2014/main" val="2744096986"/>
                  </a:ext>
                </a:extLst>
              </a:tr>
              <a:tr h="697832">
                <a:tc>
                  <a:txBody>
                    <a:bodyPr/>
                    <a:lstStyle/>
                    <a:p>
                      <a:endParaRPr lang="it-IT" sz="1000" dirty="0"/>
                    </a:p>
                  </a:txBody>
                  <a:tcPr marL="68580" marR="68580" marT="34290" marB="34290"/>
                </a:tc>
                <a:tc>
                  <a:txBody>
                    <a:bodyPr/>
                    <a:lstStyle/>
                    <a:p>
                      <a:r>
                        <a:rPr lang="it-IT" sz="1400" b="0" i="0" kern="1200" dirty="0">
                          <a:solidFill>
                            <a:schemeClr val="dk1"/>
                          </a:solidFill>
                          <a:effectLst/>
                          <a:latin typeface="+mn-lt"/>
                          <a:ea typeface="+mn-ea"/>
                          <a:cs typeface="+mn-cs"/>
                        </a:rPr>
                        <a:t>Anni 70/80</a:t>
                      </a:r>
                    </a:p>
                    <a:p>
                      <a:r>
                        <a:rPr lang="it-IT" sz="1400" b="0" i="0" kern="1200" dirty="0">
                          <a:solidFill>
                            <a:schemeClr val="dk1"/>
                          </a:solidFill>
                          <a:effectLst/>
                          <a:latin typeface="+mn-lt"/>
                          <a:ea typeface="+mn-ea"/>
                          <a:cs typeface="+mn-cs"/>
                        </a:rPr>
                        <a:t>128 caratteri per pollice</a:t>
                      </a:r>
                      <a:endParaRPr lang="it-IT" sz="1400" b="0" i="0" u="sng"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615563622"/>
                  </a:ext>
                </a:extLst>
              </a:tr>
              <a:tr h="661737">
                <a:tc>
                  <a:txBody>
                    <a:bodyPr/>
                    <a:lstStyle/>
                    <a:p>
                      <a:endParaRPr lang="it-IT" sz="1000" dirty="0"/>
                    </a:p>
                  </a:txBody>
                  <a:tcPr marL="68580" marR="68580" marT="34290" marB="34290"/>
                </a:tc>
                <a:tc>
                  <a:txBody>
                    <a:bodyPr/>
                    <a:lstStyle/>
                    <a:p>
                      <a:r>
                        <a:rPr lang="it-IT" sz="1400" b="0" i="0" kern="1200" dirty="0">
                          <a:solidFill>
                            <a:schemeClr val="dk1"/>
                          </a:solidFill>
                          <a:effectLst/>
                          <a:latin typeface="+mn-lt"/>
                          <a:ea typeface="+mn-ea"/>
                          <a:cs typeface="+mn-cs"/>
                        </a:rPr>
                        <a:t>Anni 80 - 200 KB di dati (100 KB per un lato da 30 minuti)</a:t>
                      </a:r>
                      <a:endParaRPr lang="it-IT" sz="1000" dirty="0"/>
                    </a:p>
                  </a:txBody>
                  <a:tcPr marL="68580" marR="68580" marT="34290" marB="34290"/>
                </a:tc>
                <a:extLst>
                  <a:ext uri="{0D108BD9-81ED-4DB2-BD59-A6C34878D82A}">
                    <a16:rowId xmlns:a16="http://schemas.microsoft.com/office/drawing/2014/main" val="2895571245"/>
                  </a:ext>
                </a:extLst>
              </a:tr>
              <a:tr h="601579">
                <a:tc>
                  <a:txBody>
                    <a:bodyPr/>
                    <a:lstStyle/>
                    <a:p>
                      <a:endParaRPr lang="it-IT" sz="1000" dirty="0"/>
                    </a:p>
                  </a:txBody>
                  <a:tcPr marL="68580" marR="68580" marT="34290" marB="34290"/>
                </a:tc>
                <a:tc>
                  <a:txBody>
                    <a:bodyPr/>
                    <a:lstStyle/>
                    <a:p>
                      <a:r>
                        <a:rPr lang="it-IT" sz="1400" dirty="0"/>
                        <a:t>Anni 70 - 100 KB</a:t>
                      </a:r>
                    </a:p>
                  </a:txBody>
                  <a:tcPr marL="68580" marR="68580" marT="34290" marB="34290"/>
                </a:tc>
                <a:extLst>
                  <a:ext uri="{0D108BD9-81ED-4DB2-BD59-A6C34878D82A}">
                    <a16:rowId xmlns:a16="http://schemas.microsoft.com/office/drawing/2014/main" val="4205577701"/>
                  </a:ext>
                </a:extLst>
              </a:tr>
              <a:tr h="625643">
                <a:tc>
                  <a:txBody>
                    <a:bodyPr/>
                    <a:lstStyle/>
                    <a:p>
                      <a:endParaRPr lang="it-IT" sz="1000" dirty="0"/>
                    </a:p>
                  </a:txBody>
                  <a:tcPr marL="68580" marR="68580" marT="34290" marB="34290"/>
                </a:tc>
                <a:tc>
                  <a:txBody>
                    <a:bodyPr/>
                    <a:lstStyle/>
                    <a:p>
                      <a:r>
                        <a:rPr lang="it-IT" sz="1400" dirty="0"/>
                        <a:t>Anni 80 - 1,44 MG Byte</a:t>
                      </a:r>
                    </a:p>
                  </a:txBody>
                  <a:tcPr marL="68580" marR="68580" marT="34290" marB="34290"/>
                </a:tc>
                <a:extLst>
                  <a:ext uri="{0D108BD9-81ED-4DB2-BD59-A6C34878D82A}">
                    <a16:rowId xmlns:a16="http://schemas.microsoft.com/office/drawing/2014/main" val="366643958"/>
                  </a:ext>
                </a:extLst>
              </a:tr>
              <a:tr h="709863">
                <a:tc>
                  <a:txBody>
                    <a:bodyPr/>
                    <a:lstStyle/>
                    <a:p>
                      <a:endParaRPr lang="it-IT" sz="1000" dirty="0"/>
                    </a:p>
                  </a:txBody>
                  <a:tcPr marL="68580" marR="68580" marT="34290" marB="34290"/>
                </a:tc>
                <a:tc>
                  <a:txBody>
                    <a:bodyPr/>
                    <a:lstStyle/>
                    <a:p>
                      <a:r>
                        <a:rPr lang="it-IT" sz="1400" dirty="0"/>
                        <a:t>Anni 90 - 650 MG Byte</a:t>
                      </a:r>
                    </a:p>
                  </a:txBody>
                  <a:tcPr marL="68580" marR="68580" marT="34290" marB="34290"/>
                </a:tc>
                <a:extLst>
                  <a:ext uri="{0D108BD9-81ED-4DB2-BD59-A6C34878D82A}">
                    <a16:rowId xmlns:a16="http://schemas.microsoft.com/office/drawing/2014/main" val="3782815167"/>
                  </a:ext>
                </a:extLst>
              </a:tr>
            </a:tbl>
          </a:graphicData>
        </a:graphic>
      </p:graphicFrame>
      <p:pic>
        <p:nvPicPr>
          <p:cNvPr id="21" name="Picture 8" descr="SCHEDA PERFORATA">
            <a:extLst>
              <a:ext uri="{FF2B5EF4-FFF2-40B4-BE49-F238E27FC236}">
                <a16:creationId xmlns:a16="http://schemas.microsoft.com/office/drawing/2014/main" id="{848BBE25-7B5F-4567-B8E1-6129D31787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27" y="1610012"/>
            <a:ext cx="1205943" cy="5698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ASTRO MAGNETICO">
            <a:extLst>
              <a:ext uri="{FF2B5EF4-FFF2-40B4-BE49-F238E27FC236}">
                <a16:creationId xmlns:a16="http://schemas.microsoft.com/office/drawing/2014/main" id="{3527E5AE-E2D2-4DD4-B077-E895318AF3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517" y="2300164"/>
            <a:ext cx="658688" cy="6586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G]">
            <a:extLst>
              <a:ext uri="{FF2B5EF4-FFF2-40B4-BE49-F238E27FC236}">
                <a16:creationId xmlns:a16="http://schemas.microsoft.com/office/drawing/2014/main" id="{BCB03538-5E20-4BB5-B978-E89EFDE9D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070" y="3131112"/>
            <a:ext cx="536946" cy="3588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G]">
            <a:extLst>
              <a:ext uri="{FF2B5EF4-FFF2-40B4-BE49-F238E27FC236}">
                <a16:creationId xmlns:a16="http://schemas.microsoft.com/office/drawing/2014/main" id="{50FF2C98-BA4D-4CB9-862B-C70D949CAD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373" y="3714758"/>
            <a:ext cx="540832" cy="4012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FLOPPY DISK">
            <a:extLst>
              <a:ext uri="{FF2B5EF4-FFF2-40B4-BE49-F238E27FC236}">
                <a16:creationId xmlns:a16="http://schemas.microsoft.com/office/drawing/2014/main" id="{A0A37EF4-D41C-4B93-9316-C7150E4D4F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5259" y="4257568"/>
            <a:ext cx="536946" cy="5571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D-ROM">
            <a:extLst>
              <a:ext uri="{FF2B5EF4-FFF2-40B4-BE49-F238E27FC236}">
                <a16:creationId xmlns:a16="http://schemas.microsoft.com/office/drawing/2014/main" id="{9E0A392D-5477-44F6-AC40-510A0C00C3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4388" y="4994981"/>
            <a:ext cx="672311" cy="508776"/>
          </a:xfrm>
          <a:prstGeom prst="rect">
            <a:avLst/>
          </a:prstGeom>
          <a:noFill/>
          <a:extLst>
            <a:ext uri="{909E8E84-426E-40DD-AFC4-6F175D3DCCD1}">
              <a14:hiddenFill xmlns:a14="http://schemas.microsoft.com/office/drawing/2010/main">
                <a:solidFill>
                  <a:srgbClr val="FFFFFF"/>
                </a:solidFill>
              </a14:hiddenFill>
            </a:ext>
          </a:extLst>
        </p:spPr>
      </p:pic>
      <p:sp>
        <p:nvSpPr>
          <p:cNvPr id="27" name="Freccia destra rientrata 26">
            <a:extLst>
              <a:ext uri="{FF2B5EF4-FFF2-40B4-BE49-F238E27FC236}">
                <a16:creationId xmlns:a16="http://schemas.microsoft.com/office/drawing/2014/main" id="{B8A87DF6-A944-44C4-AE9A-82C1D5015BBA}"/>
              </a:ext>
            </a:extLst>
          </p:cNvPr>
          <p:cNvSpPr/>
          <p:nvPr/>
        </p:nvSpPr>
        <p:spPr>
          <a:xfrm rot="5400000">
            <a:off x="-1781119" y="3641806"/>
            <a:ext cx="4509485" cy="4296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C607E753-0CA7-4105-8C97-0A4DABF13EC7}"/>
              </a:ext>
            </a:extLst>
          </p:cNvPr>
          <p:cNvSpPr txBox="1"/>
          <p:nvPr/>
        </p:nvSpPr>
        <p:spPr>
          <a:xfrm rot="16200000">
            <a:off x="4351383" y="2407776"/>
            <a:ext cx="1818126" cy="307777"/>
          </a:xfrm>
          <a:prstGeom prst="rect">
            <a:avLst/>
          </a:prstGeom>
          <a:noFill/>
        </p:spPr>
        <p:txBody>
          <a:bodyPr wrap="none" rtlCol="0">
            <a:spAutoFit/>
          </a:bodyPr>
          <a:lstStyle/>
          <a:p>
            <a:r>
              <a:rPr lang="it-IT" sz="1400" dirty="0">
                <a:solidFill>
                  <a:schemeClr val="bg1"/>
                </a:solidFill>
              </a:rPr>
              <a:t>Diminuiscono i costi </a:t>
            </a:r>
          </a:p>
        </p:txBody>
      </p:sp>
      <p:sp>
        <p:nvSpPr>
          <p:cNvPr id="28" name="CasellaDiTesto 27">
            <a:extLst>
              <a:ext uri="{FF2B5EF4-FFF2-40B4-BE49-F238E27FC236}">
                <a16:creationId xmlns:a16="http://schemas.microsoft.com/office/drawing/2014/main" id="{0B62D609-C602-4BF6-9D7E-A35FC43667E8}"/>
              </a:ext>
            </a:extLst>
          </p:cNvPr>
          <p:cNvSpPr txBox="1"/>
          <p:nvPr/>
        </p:nvSpPr>
        <p:spPr>
          <a:xfrm rot="16200000">
            <a:off x="-1363787" y="3457923"/>
            <a:ext cx="3637534" cy="307777"/>
          </a:xfrm>
          <a:prstGeom prst="rect">
            <a:avLst/>
          </a:prstGeom>
          <a:noFill/>
        </p:spPr>
        <p:txBody>
          <a:bodyPr wrap="none" rtlCol="0">
            <a:spAutoFit/>
          </a:bodyPr>
          <a:lstStyle/>
          <a:p>
            <a:r>
              <a:rPr lang="it-IT" sz="1400" dirty="0">
                <a:solidFill>
                  <a:schemeClr val="bg1"/>
                </a:solidFill>
              </a:rPr>
              <a:t>Aumento della capacità di memorizzazione </a:t>
            </a:r>
          </a:p>
        </p:txBody>
      </p:sp>
      <p:pic>
        <p:nvPicPr>
          <p:cNvPr id="15" name="Immagine 14">
            <a:extLst>
              <a:ext uri="{FF2B5EF4-FFF2-40B4-BE49-F238E27FC236}">
                <a16:creationId xmlns:a16="http://schemas.microsoft.com/office/drawing/2014/main" id="{94F0D126-A651-4A36-B195-4C48BB4DA641}"/>
              </a:ext>
            </a:extLst>
          </p:cNvPr>
          <p:cNvPicPr>
            <a:picLocks noChangeAspect="1"/>
          </p:cNvPicPr>
          <p:nvPr/>
        </p:nvPicPr>
        <p:blipFill>
          <a:blip r:embed="rId9"/>
          <a:stretch>
            <a:fillRect/>
          </a:stretch>
        </p:blipFill>
        <p:spPr>
          <a:xfrm>
            <a:off x="5544874" y="4085909"/>
            <a:ext cx="2173778" cy="1717668"/>
          </a:xfrm>
          <a:prstGeom prst="rect">
            <a:avLst/>
          </a:prstGeom>
        </p:spPr>
      </p:pic>
      <p:sp>
        <p:nvSpPr>
          <p:cNvPr id="16" name="Rettangolo 15">
            <a:extLst>
              <a:ext uri="{FF2B5EF4-FFF2-40B4-BE49-F238E27FC236}">
                <a16:creationId xmlns:a16="http://schemas.microsoft.com/office/drawing/2014/main" id="{2AF52F89-D992-4F30-B1E6-D80632033CC6}"/>
              </a:ext>
            </a:extLst>
          </p:cNvPr>
          <p:cNvSpPr/>
          <p:nvPr/>
        </p:nvSpPr>
        <p:spPr>
          <a:xfrm>
            <a:off x="7973739" y="4614107"/>
            <a:ext cx="651460" cy="761747"/>
          </a:xfrm>
          <a:prstGeom prst="rect">
            <a:avLst/>
          </a:prstGeom>
          <a:noFill/>
        </p:spPr>
        <p:txBody>
          <a:bodyPr wrap="none" lIns="68580" tIns="34290" rIns="68580" bIns="34290">
            <a:spAutoFit/>
          </a:bodyPr>
          <a:lstStyle/>
          <a:p>
            <a:pPr algn="ctr"/>
            <a:r>
              <a:rPr lang="it-IT" sz="1500" dirty="0">
                <a:ln w="0"/>
                <a:solidFill>
                  <a:schemeClr val="bg1"/>
                </a:solidFill>
                <a:effectLst>
                  <a:outerShdw blurRad="38100" dist="25400" dir="5400000" algn="ctr" rotWithShape="0">
                    <a:srgbClr val="6E747A">
                      <a:alpha val="43000"/>
                    </a:srgbClr>
                  </a:outerShdw>
                </a:effectLst>
              </a:rPr>
              <a:t>2020</a:t>
            </a:r>
          </a:p>
          <a:p>
            <a:pPr algn="ctr"/>
            <a:r>
              <a:rPr lang="it-IT" sz="1500" dirty="0">
                <a:ln w="0"/>
                <a:solidFill>
                  <a:schemeClr val="bg1"/>
                </a:solidFill>
                <a:effectLst>
                  <a:outerShdw blurRad="38100" dist="25400" dir="5400000" algn="ctr" rotWithShape="0">
                    <a:srgbClr val="6E747A">
                      <a:alpha val="43000"/>
                    </a:srgbClr>
                  </a:outerShdw>
                </a:effectLst>
              </a:rPr>
              <a:t>Tutto </a:t>
            </a:r>
          </a:p>
          <a:p>
            <a:pPr algn="ctr"/>
            <a:r>
              <a:rPr lang="it-IT" sz="1500" dirty="0">
                <a:ln w="0"/>
                <a:solidFill>
                  <a:schemeClr val="bg1"/>
                </a:solidFill>
                <a:effectLst>
                  <a:outerShdw blurRad="38100" dist="25400" dir="5400000" algn="ctr" rotWithShape="0">
                    <a:srgbClr val="6E747A">
                      <a:alpha val="43000"/>
                    </a:srgbClr>
                  </a:outerShdw>
                </a:effectLst>
              </a:rPr>
              <a:t>FREE</a:t>
            </a:r>
          </a:p>
        </p:txBody>
      </p:sp>
      <p:pic>
        <p:nvPicPr>
          <p:cNvPr id="3" name="Immagine 2">
            <a:extLst>
              <a:ext uri="{FF2B5EF4-FFF2-40B4-BE49-F238E27FC236}">
                <a16:creationId xmlns:a16="http://schemas.microsoft.com/office/drawing/2014/main" id="{C3E586F5-A7C3-4DC3-BA62-7202A54AAD03}"/>
              </a:ext>
            </a:extLst>
          </p:cNvPr>
          <p:cNvPicPr>
            <a:picLocks noChangeAspect="1"/>
          </p:cNvPicPr>
          <p:nvPr/>
        </p:nvPicPr>
        <p:blipFill>
          <a:blip r:embed="rId10"/>
          <a:stretch>
            <a:fillRect/>
          </a:stretch>
        </p:blipFill>
        <p:spPr>
          <a:xfrm>
            <a:off x="1012663" y="5611643"/>
            <a:ext cx="734600" cy="734600"/>
          </a:xfrm>
          <a:prstGeom prst="rect">
            <a:avLst/>
          </a:prstGeom>
        </p:spPr>
      </p:pic>
      <p:sp>
        <p:nvSpPr>
          <p:cNvPr id="5" name="Rettangolo 4">
            <a:extLst>
              <a:ext uri="{FF2B5EF4-FFF2-40B4-BE49-F238E27FC236}">
                <a16:creationId xmlns:a16="http://schemas.microsoft.com/office/drawing/2014/main" id="{E759291C-9E87-4DB7-A1DD-105799C67053}"/>
              </a:ext>
            </a:extLst>
          </p:cNvPr>
          <p:cNvSpPr/>
          <p:nvPr/>
        </p:nvSpPr>
        <p:spPr>
          <a:xfrm>
            <a:off x="231394" y="441092"/>
            <a:ext cx="8571798" cy="430887"/>
          </a:xfrm>
          <a:prstGeom prst="rect">
            <a:avLst/>
          </a:prstGeom>
        </p:spPr>
        <p:txBody>
          <a:bodyPr wrap="square">
            <a:spAutoFit/>
          </a:bodyPr>
          <a:lstStyle/>
          <a:p>
            <a:r>
              <a:rPr lang="it-IT" sz="2200" b="1" dirty="0">
                <a:latin typeface="Verdana" panose="020B0604030504040204" pitchFamily="34" charset="0"/>
                <a:ea typeface="Verdana" panose="020B0604030504040204" pitchFamily="34" charset="0"/>
              </a:rPr>
              <a:t>Storia e costi della memoria di massa </a:t>
            </a:r>
          </a:p>
        </p:txBody>
      </p:sp>
      <p:sp>
        <p:nvSpPr>
          <p:cNvPr id="7" name="Rettangolo 6">
            <a:extLst>
              <a:ext uri="{FF2B5EF4-FFF2-40B4-BE49-F238E27FC236}">
                <a16:creationId xmlns:a16="http://schemas.microsoft.com/office/drawing/2014/main" id="{C00C9347-EB4D-411C-9997-535BB5289DD7}"/>
              </a:ext>
            </a:extLst>
          </p:cNvPr>
          <p:cNvSpPr/>
          <p:nvPr/>
        </p:nvSpPr>
        <p:spPr>
          <a:xfrm>
            <a:off x="2273373" y="5803577"/>
            <a:ext cx="2042995" cy="307777"/>
          </a:xfrm>
          <a:prstGeom prst="rect">
            <a:avLst/>
          </a:prstGeom>
        </p:spPr>
        <p:txBody>
          <a:bodyPr wrap="none">
            <a:spAutoFit/>
          </a:bodyPr>
          <a:lstStyle/>
          <a:p>
            <a:r>
              <a:rPr lang="it-IT" sz="1400" dirty="0">
                <a:latin typeface="+mn-lt"/>
              </a:rPr>
              <a:t>Anni 2000 – 2-18 GB Byte</a:t>
            </a:r>
          </a:p>
        </p:txBody>
      </p:sp>
      <p:pic>
        <p:nvPicPr>
          <p:cNvPr id="9" name="Immagin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95210" y="4272247"/>
            <a:ext cx="697306" cy="1053369"/>
          </a:xfrm>
          <a:prstGeom prst="rect">
            <a:avLst/>
          </a:prstGeom>
        </p:spPr>
      </p:pic>
      <p:pic>
        <p:nvPicPr>
          <p:cNvPr id="20" name="Immagine 19">
            <a:extLst>
              <a:ext uri="{FF2B5EF4-FFF2-40B4-BE49-F238E27FC236}">
                <a16:creationId xmlns:a16="http://schemas.microsoft.com/office/drawing/2014/main" id="{B627BBDE-08B2-4284-8708-93A89B1D166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09883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62ABE-B006-4CE0-8DCF-3DE6CDF879DB}"/>
              </a:ext>
            </a:extLst>
          </p:cNvPr>
          <p:cNvSpPr>
            <a:spLocks noGrp="1"/>
          </p:cNvSpPr>
          <p:nvPr>
            <p:ph type="title"/>
          </p:nvPr>
        </p:nvSpPr>
        <p:spPr>
          <a:xfrm>
            <a:off x="251640" y="188730"/>
            <a:ext cx="8018050" cy="994172"/>
          </a:xfrm>
        </p:spPr>
        <p:txBody>
          <a:bodyPr/>
          <a:lstStyle/>
          <a:p>
            <a:r>
              <a:rPr lang="it-IT" dirty="0">
                <a:latin typeface="Verdana" panose="020B0604030504040204" pitchFamily="34" charset="0"/>
                <a:ea typeface="Verdana" panose="020B0604030504040204" pitchFamily="34" charset="0"/>
                <a:cs typeface="+mn-cs"/>
              </a:rPr>
              <a:t>Ma quanti dati generiamo?</a:t>
            </a:r>
          </a:p>
        </p:txBody>
      </p:sp>
      <p:sp>
        <p:nvSpPr>
          <p:cNvPr id="3" name="Segnaposto contenuto 2">
            <a:extLst>
              <a:ext uri="{FF2B5EF4-FFF2-40B4-BE49-F238E27FC236}">
                <a16:creationId xmlns:a16="http://schemas.microsoft.com/office/drawing/2014/main" id="{B35CA9BE-F68E-4111-A8D9-A7EBC4960929}"/>
              </a:ext>
            </a:extLst>
          </p:cNvPr>
          <p:cNvSpPr>
            <a:spLocks noGrp="1"/>
          </p:cNvSpPr>
          <p:nvPr>
            <p:ph idx="1"/>
          </p:nvPr>
        </p:nvSpPr>
        <p:spPr>
          <a:xfrm>
            <a:off x="971700" y="836784"/>
            <a:ext cx="7704642" cy="5816480"/>
          </a:xfrm>
        </p:spPr>
        <p:txBody>
          <a:bodyPr>
            <a:noAutofit/>
          </a:bodyPr>
          <a:lstStyle/>
          <a:p>
            <a:endParaRPr lang="it-IT" dirty="0">
              <a:latin typeface="Verdana" panose="020B0604030504040204" pitchFamily="34" charset="0"/>
              <a:ea typeface="Verdana" panose="020B0604030504040204" pitchFamily="34" charset="0"/>
            </a:endParaRPr>
          </a:p>
          <a:p>
            <a:pPr>
              <a:lnSpc>
                <a:spcPct val="120000"/>
              </a:lnSpc>
              <a:buClr>
                <a:schemeClr val="accent2">
                  <a:lumMod val="2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Tutto lo </a:t>
            </a:r>
            <a:r>
              <a:rPr lang="it-IT" b="1" dirty="0">
                <a:solidFill>
                  <a:schemeClr val="accent3"/>
                </a:solidFill>
                <a:latin typeface="Verdana" panose="020B0604030504040204" pitchFamily="34" charset="0"/>
                <a:ea typeface="Verdana" panose="020B0604030504040204" pitchFamily="34" charset="0"/>
              </a:rPr>
              <a:t>scibile umano è praticamente digitale</a:t>
            </a:r>
          </a:p>
          <a:p>
            <a:pPr>
              <a:lnSpc>
                <a:spcPct val="120000"/>
              </a:lnSpc>
              <a:buClr>
                <a:schemeClr val="accent2">
                  <a:lumMod val="25000"/>
                </a:schemeClr>
              </a:buClr>
              <a:buFont typeface="Courier New" panose="02070309020205020404" pitchFamily="49" charset="0"/>
              <a:buChar char="o"/>
            </a:pPr>
            <a:endParaRPr lang="it-IT" b="1" dirty="0">
              <a:latin typeface="Verdana" panose="020B0604030504040204" pitchFamily="34" charset="0"/>
              <a:ea typeface="Verdana" panose="020B0604030504040204" pitchFamily="34" charset="0"/>
            </a:endParaRPr>
          </a:p>
          <a:p>
            <a:pPr>
              <a:lnSpc>
                <a:spcPct val="120000"/>
              </a:lnSpc>
              <a:buClr>
                <a:schemeClr val="accent2">
                  <a:lumMod val="2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La diffusione della </a:t>
            </a:r>
            <a:r>
              <a:rPr lang="it-IT" b="1" dirty="0">
                <a:solidFill>
                  <a:schemeClr val="accent3"/>
                </a:solidFill>
                <a:latin typeface="Verdana" panose="020B0604030504040204" pitchFamily="34" charset="0"/>
                <a:ea typeface="Verdana" panose="020B0604030504040204" pitchFamily="34" charset="0"/>
              </a:rPr>
              <a:t>connettività costante </a:t>
            </a:r>
            <a:r>
              <a:rPr lang="it-IT" dirty="0">
                <a:latin typeface="Verdana" panose="020B0604030504040204" pitchFamily="34" charset="0"/>
                <a:ea typeface="Verdana" panose="020B0604030504040204" pitchFamily="34" charset="0"/>
              </a:rPr>
              <a:t>porta a generare </a:t>
            </a:r>
            <a:r>
              <a:rPr lang="it-IT" b="1" dirty="0">
                <a:solidFill>
                  <a:schemeClr val="accent3"/>
                </a:solidFill>
                <a:latin typeface="Verdana" panose="020B0604030504040204" pitchFamily="34" charset="0"/>
                <a:ea typeface="Verdana" panose="020B0604030504040204" pitchFamily="34" charset="0"/>
              </a:rPr>
              <a:t>ogni secondo</a:t>
            </a:r>
            <a:r>
              <a:rPr lang="it-IT" b="1" dirty="0">
                <a:latin typeface="Verdana" panose="020B0604030504040204" pitchFamily="34" charset="0"/>
                <a:ea typeface="Verdana" panose="020B0604030504040204" pitchFamily="34" charset="0"/>
              </a:rPr>
              <a:t> </a:t>
            </a:r>
            <a:r>
              <a:rPr lang="it-IT" dirty="0">
                <a:latin typeface="Verdana" panose="020B0604030504040204" pitchFamily="34" charset="0"/>
                <a:ea typeface="Verdana" panose="020B0604030504040204" pitchFamily="34" charset="0"/>
              </a:rPr>
              <a:t>enormi quantità di dati sulle </a:t>
            </a:r>
            <a:r>
              <a:rPr lang="it-IT" b="1" dirty="0">
                <a:solidFill>
                  <a:schemeClr val="accent3"/>
                </a:solidFill>
                <a:latin typeface="Verdana" panose="020B0604030504040204" pitchFamily="34" charset="0"/>
                <a:ea typeface="Verdana" panose="020B0604030504040204" pitchFamily="34" charset="0"/>
              </a:rPr>
              <a:t>nostre</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abitudini</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sui</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nostri</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gusti</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e</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preferenze</a:t>
            </a:r>
          </a:p>
          <a:p>
            <a:pPr>
              <a:lnSpc>
                <a:spcPct val="120000"/>
              </a:lnSpc>
              <a:buClr>
                <a:schemeClr val="accent2">
                  <a:lumMod val="25000"/>
                </a:schemeClr>
              </a:buClr>
              <a:buFont typeface="Courier New" panose="02070309020205020404" pitchFamily="49" charset="0"/>
              <a:buChar char="o"/>
            </a:pPr>
            <a:endParaRPr lang="it-IT" b="1" dirty="0">
              <a:latin typeface="Verdana" panose="020B0604030504040204" pitchFamily="34" charset="0"/>
              <a:ea typeface="Verdana" panose="020B0604030504040204" pitchFamily="34" charset="0"/>
            </a:endParaRPr>
          </a:p>
          <a:p>
            <a:pPr>
              <a:lnSpc>
                <a:spcPct val="120000"/>
              </a:lnSpc>
              <a:buClr>
                <a:schemeClr val="accent2">
                  <a:lumMod val="2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I dati che produciamo, consapevolmente o inconsapevolmente, riguardano non solo </a:t>
            </a:r>
            <a:r>
              <a:rPr lang="it-IT" b="1" dirty="0">
                <a:solidFill>
                  <a:schemeClr val="accent3"/>
                </a:solidFill>
                <a:latin typeface="Verdana" panose="020B0604030504040204" pitchFamily="34" charset="0"/>
                <a:ea typeface="Verdana" panose="020B0604030504040204" pitchFamily="34" charset="0"/>
              </a:rPr>
              <a:t>social e shopping on line</a:t>
            </a:r>
            <a:r>
              <a:rPr lang="it-IT" dirty="0">
                <a:latin typeface="Verdana" panose="020B0604030504040204" pitchFamily="34" charset="0"/>
                <a:ea typeface="Verdana" panose="020B0604030504040204" pitchFamily="34" charset="0"/>
              </a:rPr>
              <a:t>, ma </a:t>
            </a:r>
            <a:r>
              <a:rPr lang="it-IT" b="1" dirty="0">
                <a:solidFill>
                  <a:schemeClr val="accent3"/>
                </a:solidFill>
                <a:latin typeface="Verdana" panose="020B0604030504040204" pitchFamily="34" charset="0"/>
                <a:ea typeface="Verdana" panose="020B0604030504040204" pitchFamily="34" charset="0"/>
              </a:rPr>
              <a:t>dati scientifici</a:t>
            </a:r>
            <a:r>
              <a:rPr lang="it-IT" b="1" dirty="0">
                <a:latin typeface="Verdana" panose="020B0604030504040204" pitchFamily="34" charset="0"/>
                <a:ea typeface="Verdana" panose="020B0604030504040204" pitchFamily="34" charset="0"/>
              </a:rPr>
              <a:t>, </a:t>
            </a:r>
            <a:r>
              <a:rPr lang="it-IT" b="1" dirty="0">
                <a:solidFill>
                  <a:schemeClr val="accent3"/>
                </a:solidFill>
                <a:latin typeface="Verdana" panose="020B0604030504040204" pitchFamily="34" charset="0"/>
                <a:ea typeface="Verdana" panose="020B0604030504040204" pitchFamily="34" charset="0"/>
              </a:rPr>
              <a:t>istituzionali, di ricerca, aziendali, ricevuti dai satelliti, dalle sonde spaziali, dalla geolocalizzazione, ecc.</a:t>
            </a:r>
          </a:p>
          <a:p>
            <a:pPr>
              <a:lnSpc>
                <a:spcPct val="120000"/>
              </a:lnSpc>
              <a:buClr>
                <a:schemeClr val="accent2">
                  <a:lumMod val="25000"/>
                </a:schemeClr>
              </a:buClr>
              <a:buFont typeface="Courier New" panose="02070309020205020404" pitchFamily="49" charset="0"/>
              <a:buChar char="o"/>
            </a:pPr>
            <a:endParaRPr lang="it-IT" b="1" dirty="0">
              <a:latin typeface="Verdana" panose="020B0604030504040204" pitchFamily="34" charset="0"/>
              <a:ea typeface="Verdana" panose="020B0604030504040204" pitchFamily="34" charset="0"/>
            </a:endParaRPr>
          </a:p>
          <a:p>
            <a:pPr>
              <a:lnSpc>
                <a:spcPct val="120000"/>
              </a:lnSpc>
              <a:buClr>
                <a:schemeClr val="accent2">
                  <a:lumMod val="2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Tutti vogliono ormai stoccare e immagazzinare tantissimi dati per rielaborarli con </a:t>
            </a:r>
            <a:r>
              <a:rPr lang="it-IT" b="1" dirty="0">
                <a:solidFill>
                  <a:schemeClr val="accent3"/>
                </a:solidFill>
                <a:latin typeface="Verdana" panose="020B0604030504040204" pitchFamily="34" charset="0"/>
                <a:ea typeface="Verdana" panose="020B0604030504040204" pitchFamily="34" charset="0"/>
              </a:rPr>
              <a:t>algoritmi sempre più sofisticati e potenze di calcolo eccezionali</a:t>
            </a:r>
          </a:p>
          <a:p>
            <a:pPr>
              <a:lnSpc>
                <a:spcPct val="120000"/>
              </a:lnSpc>
              <a:buClr>
                <a:schemeClr val="accent2">
                  <a:lumMod val="25000"/>
                </a:schemeClr>
              </a:buClr>
              <a:buFont typeface="Courier New" panose="02070309020205020404" pitchFamily="49" charset="0"/>
              <a:buChar char="o"/>
            </a:pPr>
            <a:endParaRPr lang="it-IT" b="1" dirty="0">
              <a:latin typeface="Verdana" panose="020B0604030504040204" pitchFamily="34" charset="0"/>
              <a:ea typeface="Verdana" panose="020B0604030504040204" pitchFamily="34" charset="0"/>
            </a:endParaRPr>
          </a:p>
          <a:p>
            <a:pPr>
              <a:lnSpc>
                <a:spcPct val="120000"/>
              </a:lnSpc>
              <a:buClr>
                <a:schemeClr val="accent2">
                  <a:lumMod val="2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Per parlare di grandezze a noi comprensibili ormai dobbiamo ragionare sulla </a:t>
            </a:r>
            <a:r>
              <a:rPr lang="it-IT" b="1" dirty="0">
                <a:solidFill>
                  <a:schemeClr val="accent3"/>
                </a:solidFill>
                <a:latin typeface="Verdana" panose="020B0604030504040204" pitchFamily="34" charset="0"/>
                <a:ea typeface="Verdana" panose="020B0604030504040204" pitchFamily="34" charset="0"/>
              </a:rPr>
              <a:t>quantità di dati </a:t>
            </a:r>
            <a:r>
              <a:rPr lang="it-IT" dirty="0">
                <a:latin typeface="Verdana" panose="020B0604030504040204" pitchFamily="34" charset="0"/>
                <a:ea typeface="Verdana" panose="020B0604030504040204" pitchFamily="34" charset="0"/>
              </a:rPr>
              <a:t>che generiamo </a:t>
            </a:r>
            <a:r>
              <a:rPr lang="it-IT" b="1" dirty="0">
                <a:solidFill>
                  <a:schemeClr val="accent3"/>
                </a:solidFill>
                <a:latin typeface="Verdana" panose="020B0604030504040204" pitchFamily="34" charset="0"/>
                <a:ea typeface="Verdana" panose="020B0604030504040204" pitchFamily="34" charset="0"/>
              </a:rPr>
              <a:t>al secondo </a:t>
            </a:r>
          </a:p>
          <a:p>
            <a:pPr>
              <a:lnSpc>
                <a:spcPct val="120000"/>
              </a:lnSpc>
            </a:pPr>
            <a:endParaRPr lang="it-IT" b="1" dirty="0">
              <a:latin typeface="Verdana" panose="020B0604030504040204" pitchFamily="34" charset="0"/>
              <a:ea typeface="Verdana" panose="020B0604030504040204" pitchFamily="34" charset="0"/>
            </a:endParaRPr>
          </a:p>
          <a:p>
            <a:pPr>
              <a:lnSpc>
                <a:spcPct val="120000"/>
              </a:lnSpc>
            </a:pPr>
            <a:endParaRPr lang="it-IT" b="1" dirty="0">
              <a:latin typeface="Verdana" panose="020B0604030504040204" pitchFamily="34" charset="0"/>
              <a:ea typeface="Verdana" panose="020B0604030504040204" pitchFamily="34" charset="0"/>
            </a:endParaRPr>
          </a:p>
          <a:p>
            <a:pPr>
              <a:lnSpc>
                <a:spcPct val="120000"/>
              </a:lnSpc>
            </a:pPr>
            <a:endParaRPr lang="it-IT" b="1" dirty="0">
              <a:latin typeface="Verdana" panose="020B0604030504040204" pitchFamily="34" charset="0"/>
              <a:ea typeface="Verdana" panose="020B0604030504040204" pitchFamily="34" charset="0"/>
            </a:endParaRPr>
          </a:p>
          <a:p>
            <a:pPr>
              <a:lnSpc>
                <a:spcPct val="120000"/>
              </a:lnSpc>
            </a:pPr>
            <a:endParaRPr lang="it-IT" b="1" dirty="0">
              <a:latin typeface="Verdana" panose="020B0604030504040204" pitchFamily="34" charset="0"/>
              <a:ea typeface="Verdana" panose="020B0604030504040204" pitchFamily="34" charset="0"/>
            </a:endParaRPr>
          </a:p>
          <a:p>
            <a:pPr>
              <a:lnSpc>
                <a:spcPct val="120000"/>
              </a:lnSpc>
            </a:pPr>
            <a:endParaRPr lang="it-IT" b="1"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1DF19FD1-AE5C-42E4-910F-D02254CE8F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5345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62ABE-B006-4CE0-8DCF-3DE6CDF879DB}"/>
              </a:ext>
            </a:extLst>
          </p:cNvPr>
          <p:cNvSpPr>
            <a:spLocks noGrp="1"/>
          </p:cNvSpPr>
          <p:nvPr>
            <p:ph type="title"/>
          </p:nvPr>
        </p:nvSpPr>
        <p:spPr>
          <a:xfrm>
            <a:off x="251640" y="143727"/>
            <a:ext cx="8424702" cy="994172"/>
          </a:xfrm>
        </p:spPr>
        <p:txBody>
          <a:bodyPr/>
          <a:lstStyle/>
          <a:p>
            <a:r>
              <a:rPr lang="it-IT" dirty="0">
                <a:latin typeface="Verdana" panose="020B0604030504040204" pitchFamily="34" charset="0"/>
                <a:ea typeface="Verdana" panose="020B0604030504040204" pitchFamily="34" charset="0"/>
                <a:cs typeface="+mn-cs"/>
              </a:rPr>
              <a:t>Ecco perché quando parliamo di dati usiamo l’aggettivo ‘Big’</a:t>
            </a:r>
          </a:p>
        </p:txBody>
      </p:sp>
      <p:sp>
        <p:nvSpPr>
          <p:cNvPr id="4" name="Rettangolo 3">
            <a:extLst>
              <a:ext uri="{FF2B5EF4-FFF2-40B4-BE49-F238E27FC236}">
                <a16:creationId xmlns:a16="http://schemas.microsoft.com/office/drawing/2014/main" id="{0E227C81-389A-4CCD-9E86-696CE0DC6482}"/>
              </a:ext>
            </a:extLst>
          </p:cNvPr>
          <p:cNvSpPr/>
          <p:nvPr/>
        </p:nvSpPr>
        <p:spPr>
          <a:xfrm>
            <a:off x="87811" y="1638137"/>
            <a:ext cx="4344738" cy="5170646"/>
          </a:xfrm>
          <a:prstGeom prst="rect">
            <a:avLst/>
          </a:prstGeom>
        </p:spPr>
        <p:txBody>
          <a:bodyPr wrap="square">
            <a:spAutoFit/>
          </a:bodyPr>
          <a:lstStyle/>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In sei mesi genereremo più dati che in tutta la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storia dell’umanità </a:t>
            </a:r>
            <a:r>
              <a:rPr lang="it-IT" sz="1600" dirty="0">
                <a:latin typeface="Verdana" panose="020B0604030504040204" pitchFamily="34" charset="0"/>
                <a:ea typeface="Verdana" panose="020B0604030504040204" pitchFamily="34" charset="0"/>
              </a:rPr>
              <a:t>prima di Internet</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Nel 2020 (previsione </a:t>
            </a:r>
            <a:r>
              <a:rPr lang="it-IT" sz="1600" dirty="0" err="1">
                <a:latin typeface="Verdana" panose="020B0604030504040204" pitchFamily="34" charset="0"/>
                <a:ea typeface="Verdana" panose="020B0604030504040204" pitchFamily="34" charset="0"/>
              </a:rPr>
              <a:t>pre</a:t>
            </a:r>
            <a:r>
              <a:rPr lang="it-IT" sz="1600" dirty="0">
                <a:latin typeface="Verdana" panose="020B0604030504040204" pitchFamily="34" charset="0"/>
                <a:ea typeface="Verdana" panose="020B0604030504040204" pitchFamily="34" charset="0"/>
              </a:rPr>
              <a:t> Covid19) ci saranno circa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44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zettabyte</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 di dati </a:t>
            </a:r>
            <a:r>
              <a:rPr lang="it-IT" sz="1600" dirty="0">
                <a:latin typeface="Verdana" panose="020B0604030504040204" pitchFamily="34" charset="0"/>
                <a:ea typeface="Verdana" panose="020B0604030504040204" pitchFamily="34" charset="0"/>
              </a:rPr>
              <a:t>(440 miliardi di gigabyte) che circoleranno per il globo</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Google</a:t>
            </a:r>
            <a:r>
              <a:rPr lang="it-IT" sz="1600" dirty="0">
                <a:latin typeface="Verdana" panose="020B0604030504040204" pitchFamily="34" charset="0"/>
                <a:ea typeface="Verdana" panose="020B0604030504040204" pitchFamily="34" charset="0"/>
              </a:rPr>
              <a:t> processa più di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4 miliardi </a:t>
            </a:r>
            <a:r>
              <a:rPr lang="it-IT" sz="1600" dirty="0">
                <a:latin typeface="Verdana" panose="020B0604030504040204" pitchFamily="34" charset="0"/>
                <a:ea typeface="Verdana" panose="020B0604030504040204" pitchFamily="34" charset="0"/>
              </a:rPr>
              <a:t>di ricerche al giorno, se includiamo anche gli altri motori di ricerca arriviamo 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6,5 miliardi </a:t>
            </a:r>
            <a:r>
              <a:rPr lang="it-IT" sz="1600" dirty="0">
                <a:latin typeface="Verdana" panose="020B0604030504040204" pitchFamily="34" charset="0"/>
                <a:ea typeface="Verdana" panose="020B0604030504040204" pitchFamily="34" charset="0"/>
              </a:rPr>
              <a:t>al giorno di ricerche, circa 1 al giorno per ogni abitante della Terra</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a:buClr>
                <a:srgbClr val="FF0000"/>
              </a:buClr>
            </a:pPr>
            <a:endParaRPr lang="it-IT" dirty="0"/>
          </a:p>
        </p:txBody>
      </p:sp>
      <p:sp>
        <p:nvSpPr>
          <p:cNvPr id="3" name="Rettangolo 2">
            <a:extLst>
              <a:ext uri="{FF2B5EF4-FFF2-40B4-BE49-F238E27FC236}">
                <a16:creationId xmlns:a16="http://schemas.microsoft.com/office/drawing/2014/main" id="{5465C00D-B99E-457A-A54C-95F6E7778D93}"/>
              </a:ext>
            </a:extLst>
          </p:cNvPr>
          <p:cNvSpPr/>
          <p:nvPr/>
        </p:nvSpPr>
        <p:spPr>
          <a:xfrm>
            <a:off x="4413571" y="1638137"/>
            <a:ext cx="4572000" cy="4401205"/>
          </a:xfrm>
          <a:prstGeom prst="rect">
            <a:avLst/>
          </a:prstGeom>
        </p:spPr>
        <p:txBody>
          <a:bodyPr>
            <a:spAutoFit/>
          </a:bodyPr>
          <a:lstStyle/>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Inviamo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2,8 milioni di mail al secondo</a:t>
            </a:r>
            <a:r>
              <a:rPr lang="it-IT" sz="1600" dirty="0">
                <a:latin typeface="Verdana" panose="020B0604030504040204" pitchFamily="34" charset="0"/>
                <a:ea typeface="Verdana" panose="020B0604030504040204" pitchFamily="34" charset="0"/>
              </a:rPr>
              <a:t>, oltre 240 miliardi di mail al giorno;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25 mail per persona </a:t>
            </a:r>
            <a:r>
              <a:rPr lang="it-IT" sz="1600" dirty="0">
                <a:latin typeface="Verdana" panose="020B0604030504040204" pitchFamily="34" charset="0"/>
                <a:ea typeface="Verdana" panose="020B0604030504040204" pitchFamily="34" charset="0"/>
              </a:rPr>
              <a:t>al giorno</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Generiamo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2,5 quintilioni di gigabyte </a:t>
            </a:r>
            <a:r>
              <a:rPr lang="it-IT" sz="1600" dirty="0">
                <a:latin typeface="Verdana" panose="020B0604030504040204" pitchFamily="34" charset="0"/>
                <a:ea typeface="Verdana" panose="020B0604030504040204" pitchFamily="34" charset="0"/>
              </a:rPr>
              <a:t>di dati al giorno (2.500.000.000.000.000.000.000.000.000.000 Gigabyte)</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Ogni persona sulla terra mette in circolazione mediamente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1,7 megabyte</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dati al secondo </a:t>
            </a:r>
          </a:p>
          <a:p>
            <a:pPr marL="171450" indent="-171450">
              <a:spcBef>
                <a:spcPts val="750"/>
              </a:spcBef>
              <a:buClr>
                <a:srgbClr val="FF0000"/>
              </a:buClr>
              <a:buFont typeface="Arial" panose="020B0604020202020204" pitchFamily="34" charset="0"/>
              <a:buChar char="•"/>
            </a:pPr>
            <a:endParaRPr lang="it-IT" sz="1600" dirty="0">
              <a:latin typeface="Verdana" panose="020B0604030504040204" pitchFamily="34" charset="0"/>
              <a:ea typeface="Verdana" panose="020B0604030504040204" pitchFamily="34" charset="0"/>
            </a:endParaRPr>
          </a:p>
          <a:p>
            <a:pPr marL="171450" indent="-171450">
              <a:spcBef>
                <a:spcPts val="750"/>
              </a:spcBef>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Inviamo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65 miliardi </a:t>
            </a:r>
            <a:r>
              <a:rPr lang="it-IT" sz="1600" dirty="0">
                <a:latin typeface="Verdana" panose="020B0604030504040204" pitchFamily="34" charset="0"/>
                <a:ea typeface="Verdana" panose="020B0604030504040204" pitchFamily="34" charset="0"/>
              </a:rPr>
              <a:t>di messaggi su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WhatsApp </a:t>
            </a:r>
            <a:r>
              <a:rPr lang="it-IT" sz="1600" dirty="0">
                <a:latin typeface="Verdana" panose="020B0604030504040204" pitchFamily="34" charset="0"/>
                <a:ea typeface="Verdana" panose="020B0604030504040204" pitchFamily="34" charset="0"/>
              </a:rPr>
              <a:t>ogni giorno</a:t>
            </a:r>
          </a:p>
        </p:txBody>
      </p:sp>
      <p:pic>
        <p:nvPicPr>
          <p:cNvPr id="5" name="Immagine 4">
            <a:extLst>
              <a:ext uri="{FF2B5EF4-FFF2-40B4-BE49-F238E27FC236}">
                <a16:creationId xmlns:a16="http://schemas.microsoft.com/office/drawing/2014/main" id="{B7BC9E1B-F14E-49A7-866A-0FBC8350B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9757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3"/>
            <a:ext cx="8460000" cy="3600986"/>
          </a:xfrm>
          <a:prstGeom prst="rect">
            <a:avLst/>
          </a:prstGeom>
          <a:noFill/>
          <a:ln>
            <a:noFill/>
          </a:ln>
        </p:spPr>
        <p:txBody>
          <a:bodyPr wrap="square" rtlCol="0">
            <a:spAutoFit/>
          </a:bodyPr>
          <a:lstStyle/>
          <a:p>
            <a:pPr marL="0" indent="0" algn="just">
              <a:spcBef>
                <a:spcPts val="600"/>
              </a:spcBef>
              <a:buNone/>
            </a:pPr>
            <a:r>
              <a:rPr lang="it-IT" sz="1800" dirty="0">
                <a:latin typeface="Calibri" panose="020F0502020204030204" pitchFamily="34" charset="0"/>
                <a:cs typeface="Calibri" panose="020F0502020204030204" pitchFamily="34" charset="0"/>
              </a:rPr>
              <a:t>È un’</a:t>
            </a:r>
            <a:r>
              <a:rPr lang="it-IT" sz="1800" b="1" dirty="0">
                <a:solidFill>
                  <a:srgbClr val="00A197"/>
                </a:solidFill>
                <a:latin typeface="Calibri" panose="020F0502020204030204" pitchFamily="34" charset="0"/>
                <a:cs typeface="Calibri" panose="020F0502020204030204" pitchFamily="34" charset="0"/>
              </a:rPr>
              <a:t>Organizzazione di Volontariato (</a:t>
            </a:r>
            <a:r>
              <a:rPr lang="it-IT" sz="1800" b="1" dirty="0">
                <a:solidFill>
                  <a:srgbClr val="00A197"/>
                </a:solidFill>
                <a:latin typeface="Calibri" panose="020F0502020204030204" pitchFamily="34" charset="0"/>
                <a:cs typeface="Calibri" panose="020F0502020204030204" pitchFamily="34" charset="0"/>
                <a:hlinkClick r:id="rId3"/>
              </a:rPr>
              <a:t>www.unigens.it</a:t>
            </a:r>
            <a:r>
              <a:rPr lang="it-IT" sz="1800" b="1" dirty="0">
                <a:solidFill>
                  <a:srgbClr val="00A197"/>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che:</a:t>
            </a:r>
          </a:p>
          <a:p>
            <a:pPr marL="361925" indent="-361925" algn="just">
              <a:spcBef>
                <a:spcPts val="600"/>
              </a:spcBef>
              <a:buClr>
                <a:srgbClr val="00A197"/>
              </a:buClr>
              <a:buFont typeface="Wingdings" panose="05000000000000000000" pitchFamily="2" charset="2"/>
              <a:buChar char="ü"/>
            </a:pPr>
            <a:r>
              <a:rPr lang="it-IT" sz="1800" i="1" dirty="0">
                <a:latin typeface="Calibri" panose="020F0502020204030204" pitchFamily="34" charset="0"/>
                <a:cs typeface="Calibri" panose="020F0502020204030204" pitchFamily="34" charset="0"/>
              </a:rPr>
              <a:t>“</a:t>
            </a:r>
            <a:r>
              <a:rPr lang="it-IT" sz="1800" dirty="0">
                <a:latin typeface="Calibri" panose="020F0502020204030204" pitchFamily="34" charset="0"/>
                <a:cs typeface="Calibri" panose="020F0502020204030204" pitchFamily="34" charset="0"/>
              </a:rPr>
              <a:t>persegue esclusivamente finalità di </a:t>
            </a:r>
            <a:r>
              <a:rPr lang="it-IT" sz="1800" b="1" dirty="0">
                <a:solidFill>
                  <a:srgbClr val="00A197"/>
                </a:solidFill>
                <a:latin typeface="Calibri" panose="020F0502020204030204" pitchFamily="34" charset="0"/>
                <a:cs typeface="Calibri" panose="020F0502020204030204" pitchFamily="34" charset="0"/>
              </a:rPr>
              <a:t>solidarietà</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sociale</a:t>
            </a:r>
            <a:r>
              <a:rPr lang="it-IT" sz="1800" i="1" dirty="0">
                <a:latin typeface="Calibri" panose="020F0502020204030204" pitchFamily="34" charset="0"/>
                <a:cs typeface="Calibri" panose="020F0502020204030204" pitchFamily="34" charset="0"/>
              </a:rPr>
              <a:t>“</a:t>
            </a:r>
            <a:endParaRPr lang="it-IT" sz="1800" b="1" dirty="0">
              <a:solidFill>
                <a:srgbClr val="00A197"/>
              </a:solidFill>
              <a:latin typeface="Calibri" panose="020F0502020204030204" pitchFamily="34" charset="0"/>
              <a:cs typeface="Calibri" panose="020F0502020204030204" pitchFamily="34" charset="0"/>
            </a:endParaRP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Ad oggi conta su circa </a:t>
            </a:r>
            <a:r>
              <a:rPr lang="it-IT" sz="1800" b="1" dirty="0">
                <a:solidFill>
                  <a:srgbClr val="00A197"/>
                </a:solidFill>
                <a:latin typeface="Calibri" panose="020F0502020204030204" pitchFamily="34" charset="0"/>
                <a:cs typeface="Calibri" panose="020F0502020204030204" pitchFamily="34" charset="0"/>
              </a:rPr>
              <a:t>500</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volontari</a:t>
            </a:r>
            <a:r>
              <a:rPr lang="it-IT" sz="1800" b="1"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attivi, tutti </a:t>
            </a:r>
            <a:r>
              <a:rPr lang="it-IT" sz="1800" b="1" dirty="0">
                <a:solidFill>
                  <a:srgbClr val="00A197"/>
                </a:solidFill>
                <a:latin typeface="Calibri" panose="020F0502020204030204" pitchFamily="34" charset="0"/>
                <a:cs typeface="Calibri" panose="020F0502020204030204" pitchFamily="34" charset="0"/>
              </a:rPr>
              <a:t>ex-bancari</a:t>
            </a:r>
            <a:r>
              <a:rPr lang="it-IT" sz="1800" dirty="0">
                <a:latin typeface="Calibri" panose="020F0502020204030204" pitchFamily="34" charset="0"/>
                <a:cs typeface="Calibri" panose="020F0502020204030204" pitchFamily="34" charset="0"/>
              </a:rPr>
              <a:t> che hanno deciso di </a:t>
            </a:r>
            <a:r>
              <a:rPr lang="it-IT" sz="1800" b="1" dirty="0">
                <a:solidFill>
                  <a:srgbClr val="00A197"/>
                </a:solidFill>
                <a:latin typeface="Calibri" panose="020F0502020204030204" pitchFamily="34" charset="0"/>
                <a:cs typeface="Calibri" panose="020F0502020204030204" pitchFamily="34" charset="0"/>
              </a:rPr>
              <a:t>donare</a:t>
            </a:r>
            <a:r>
              <a:rPr lang="it-IT" sz="1800" dirty="0">
                <a:latin typeface="Calibri" panose="020F0502020204030204" pitchFamily="34" charset="0"/>
                <a:cs typeface="Calibri" panose="020F0502020204030204" pitchFamily="34" charset="0"/>
              </a:rPr>
              <a:t> le </a:t>
            </a:r>
            <a:r>
              <a:rPr lang="it-IT" sz="1800" b="1" dirty="0">
                <a:solidFill>
                  <a:srgbClr val="00A197"/>
                </a:solidFill>
                <a:latin typeface="Calibri" panose="020F0502020204030204" pitchFamily="34" charset="0"/>
                <a:cs typeface="Calibri" panose="020F0502020204030204" pitchFamily="34" charset="0"/>
              </a:rPr>
              <a:t>competenze</a:t>
            </a:r>
            <a:r>
              <a:rPr lang="it-IT" sz="1800" dirty="0">
                <a:latin typeface="Calibri" panose="020F0502020204030204" pitchFamily="34" charset="0"/>
                <a:cs typeface="Calibri" panose="020F0502020204030204" pitchFamily="34" charset="0"/>
              </a:rPr>
              <a:t> acquisite durante l’attività lavorativa a persone</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Ha una </a:t>
            </a:r>
            <a:r>
              <a:rPr lang="it-IT" sz="1800" b="1" dirty="0">
                <a:solidFill>
                  <a:srgbClr val="00A197"/>
                </a:solidFill>
                <a:latin typeface="Calibri" panose="020F0502020204030204" pitchFamily="34" charset="0"/>
                <a:cs typeface="Calibri" panose="020F0502020204030204" pitchFamily="34" charset="0"/>
              </a:rPr>
              <a:t>sede</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centrale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Milano</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e </a:t>
            </a:r>
            <a:r>
              <a:rPr lang="it-IT" sz="1800" b="1" dirty="0">
                <a:solidFill>
                  <a:srgbClr val="00A197"/>
                </a:solidFill>
                <a:latin typeface="Calibri" panose="020F0502020204030204" pitchFamily="34" charset="0"/>
                <a:cs typeface="Calibri" panose="020F0502020204030204" pitchFamily="34" charset="0"/>
              </a:rPr>
              <a:t>7</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sedi</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secondarie</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(Milano, Torino, Verona, Bologna, Roma, Napoli, Palermo) </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Il nostro </a:t>
            </a:r>
            <a:r>
              <a:rPr lang="it-IT" sz="1800" b="1" dirty="0">
                <a:solidFill>
                  <a:srgbClr val="00A197"/>
                </a:solidFill>
                <a:latin typeface="Calibri" panose="020F0502020204030204" pitchFamily="34" charset="0"/>
                <a:cs typeface="Calibri" panose="020F0502020204030204" pitchFamily="34" charset="0"/>
              </a:rPr>
              <a:t>principale</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ambito</a:t>
            </a:r>
            <a:r>
              <a:rPr lang="it-IT" sz="1800" dirty="0">
                <a:latin typeface="Calibri" panose="020F0502020204030204" pitchFamily="34" charset="0"/>
                <a:cs typeface="Calibri" panose="020F0502020204030204" pitchFamily="34" charset="0"/>
              </a:rPr>
              <a:t> di intervento è l’educazione finanziaria con: </a:t>
            </a: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interventi</a:t>
            </a:r>
            <a:r>
              <a:rPr lang="it-IT" sz="1800" dirty="0">
                <a:latin typeface="Calibri" panose="020F0502020204030204" pitchFamily="34" charset="0"/>
                <a:cs typeface="Calibri" panose="020F0502020204030204" pitchFamily="34" charset="0"/>
              </a:rPr>
              <a:t> di </a:t>
            </a:r>
            <a:r>
              <a:rPr lang="it-IT" sz="1800" b="1" dirty="0">
                <a:solidFill>
                  <a:srgbClr val="00A197"/>
                </a:solidFill>
                <a:latin typeface="Calibri" panose="020F0502020204030204" pitchFamily="34" charset="0"/>
                <a:cs typeface="Calibri" panose="020F0502020204030204" pitchFamily="34" charset="0"/>
              </a:rPr>
              <a:t>docenza</a:t>
            </a:r>
            <a:r>
              <a:rPr lang="it-IT" sz="1800" dirty="0">
                <a:latin typeface="Calibri" panose="020F0502020204030204" pitchFamily="34" charset="0"/>
                <a:cs typeface="Calibri" panose="020F0502020204030204" pitchFamily="34" charset="0"/>
              </a:rPr>
              <a:t> (studenti PCTO, studenti ITS, Università della Terza età, immigrati, detenuti a fine pena, ecc.) in </a:t>
            </a:r>
            <a:r>
              <a:rPr lang="it-IT" sz="1800" b="1" dirty="0">
                <a:solidFill>
                  <a:srgbClr val="00A197"/>
                </a:solidFill>
                <a:latin typeface="Calibri" panose="020F0502020204030204" pitchFamily="34" charset="0"/>
                <a:cs typeface="Calibri" panose="020F0502020204030204" pitchFamily="34" charset="0"/>
              </a:rPr>
              <a:t>presenza</a:t>
            </a:r>
            <a:r>
              <a:rPr lang="it-IT" sz="1800" dirty="0">
                <a:latin typeface="Calibri" panose="020F0502020204030204" pitchFamily="34" charset="0"/>
                <a:cs typeface="Calibri" panose="020F0502020204030204" pitchFamily="34" charset="0"/>
              </a:rPr>
              <a:t> o da </a:t>
            </a:r>
            <a:r>
              <a:rPr lang="it-IT" sz="1800" b="1" dirty="0">
                <a:solidFill>
                  <a:srgbClr val="00A197"/>
                </a:solidFill>
                <a:latin typeface="Calibri" panose="020F0502020204030204" pitchFamily="34" charset="0"/>
                <a:cs typeface="Calibri" panose="020F0502020204030204" pitchFamily="34" charset="0"/>
              </a:rPr>
              <a:t>remoto</a:t>
            </a:r>
            <a:endParaRPr lang="it-IT" sz="1800" dirty="0">
              <a:solidFill>
                <a:srgbClr val="FF0000"/>
              </a:solidFill>
              <a:latin typeface="Calibri" panose="020F0502020204030204" pitchFamily="34" charset="0"/>
              <a:cs typeface="Calibri" panose="020F0502020204030204" pitchFamily="34" charset="0"/>
            </a:endParaRP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supporto</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individuale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piccoli</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imprenditori</a:t>
            </a:r>
            <a:r>
              <a:rPr lang="it-IT" sz="1800" dirty="0">
                <a:latin typeface="Calibri" panose="020F0502020204030204" pitchFamily="34" charset="0"/>
                <a:cs typeface="Calibri" panose="020F0502020204030204" pitchFamily="34" charset="0"/>
              </a:rPr>
              <a:t> (attività propedeutiche, avvio attività, sviluppo del business)</a:t>
            </a:r>
            <a:endParaRPr lang="it-IT" sz="1800" dirty="0">
              <a:solidFill>
                <a:srgbClr val="FF0000"/>
              </a:solidFill>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sp>
        <p:nvSpPr>
          <p:cNvPr id="8" name="Baseline">
            <a:extLst>
              <a:ext uri="{FF2B5EF4-FFF2-40B4-BE49-F238E27FC236}">
                <a16:creationId xmlns:a16="http://schemas.microsoft.com/office/drawing/2014/main" id="{AA6BCFDC-F318-4F47-A374-2D8D825112BB}"/>
              </a:ext>
            </a:extLst>
          </p:cNvPr>
          <p:cNvSpPr>
            <a:spLocks noChangeShapeType="1"/>
          </p:cNvSpPr>
          <p:nvPr/>
        </p:nvSpPr>
        <p:spPr bwMode="auto">
          <a:xfrm>
            <a:off x="0" y="1015555"/>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
        <p:nvSpPr>
          <p:cNvPr id="4" name="Segnaposto numero diapositiva 3">
            <a:extLst>
              <a:ext uri="{FF2B5EF4-FFF2-40B4-BE49-F238E27FC236}">
                <a16:creationId xmlns:a16="http://schemas.microsoft.com/office/drawing/2014/main" id="{576234CB-C33E-4B21-BFBA-0F9FDBA8DD9C}"/>
              </a:ext>
            </a:extLst>
          </p:cNvPr>
          <p:cNvSpPr>
            <a:spLocks noGrp="1"/>
          </p:cNvSpPr>
          <p:nvPr>
            <p:ph type="sldNum" sz="quarter" idx="11"/>
          </p:nvPr>
        </p:nvSpPr>
        <p:spPr/>
        <p:txBody>
          <a:bodyPr/>
          <a:lstStyle/>
          <a:p>
            <a:pPr>
              <a:defRPr/>
            </a:pPr>
            <a:fld id="{1D1043DC-2681-49D5-9D69-158B3FA3398E}" type="slidenum">
              <a:rPr lang="en-GB" noProof="1" smtClean="0"/>
              <a:pPr>
                <a:defRPr/>
              </a:pPr>
              <a:t>2</a:t>
            </a:fld>
            <a:endParaRPr lang="en-GB" noProof="1"/>
          </a:p>
        </p:txBody>
      </p:sp>
    </p:spTree>
    <p:extLst>
      <p:ext uri="{BB962C8B-B14F-4D97-AF65-F5344CB8AC3E}">
        <p14:creationId xmlns:p14="http://schemas.microsoft.com/office/powerpoint/2010/main" val="45558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854" y="1412832"/>
            <a:ext cx="3661974" cy="2880240"/>
          </a:xfrm>
          <a:prstGeom prst="rect">
            <a:avLst/>
          </a:prstGeom>
        </p:spPr>
      </p:pic>
      <p:sp>
        <p:nvSpPr>
          <p:cNvPr id="5" name="CasellaDiTesto 4"/>
          <p:cNvSpPr txBox="1"/>
          <p:nvPr/>
        </p:nvSpPr>
        <p:spPr>
          <a:xfrm>
            <a:off x="144854" y="332742"/>
            <a:ext cx="4245908"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Cosa sono i Big data?</a:t>
            </a:r>
          </a:p>
        </p:txBody>
      </p:sp>
      <p:sp>
        <p:nvSpPr>
          <p:cNvPr id="6" name="CasellaDiTesto 5"/>
          <p:cNvSpPr txBox="1"/>
          <p:nvPr/>
        </p:nvSpPr>
        <p:spPr>
          <a:xfrm>
            <a:off x="3806828" y="1229386"/>
            <a:ext cx="5028506" cy="4278094"/>
          </a:xfrm>
          <a:prstGeom prst="rect">
            <a:avLst/>
          </a:prstGeom>
          <a:noFill/>
        </p:spPr>
        <p:txBody>
          <a:bodyPr wrap="square" rtlCol="0">
            <a:spAutoFit/>
          </a:bodyPr>
          <a:lstStyle/>
          <a:p>
            <a:pPr algn="just"/>
            <a:r>
              <a:rPr lang="it-IT" sz="1700" dirty="0">
                <a:latin typeface="Verdana" panose="020B0604030504040204" pitchFamily="34" charset="0"/>
                <a:ea typeface="Verdana" panose="020B0604030504040204" pitchFamily="34" charset="0"/>
              </a:rPr>
              <a:t>La locuzione inglese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big data </a:t>
            </a:r>
            <a:r>
              <a:rPr lang="it-IT" sz="1700" dirty="0">
                <a:latin typeface="Verdana" panose="020B0604030504040204" pitchFamily="34" charset="0"/>
                <a:ea typeface="Verdana" panose="020B0604030504040204" pitchFamily="34" charset="0"/>
              </a:rPr>
              <a:t>("grandi [masse di] dati"), o in italiano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megadati</a:t>
            </a:r>
            <a:r>
              <a:rPr lang="it-IT" sz="1700" dirty="0">
                <a:latin typeface="Verdana" panose="020B0604030504040204" pitchFamily="34" charset="0"/>
                <a:ea typeface="Verdana" panose="020B0604030504040204" pitchFamily="34" charset="0"/>
              </a:rPr>
              <a:t>, indica genericamente una raccolta di dati informativi così estesa in termini di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volume, velocità e varietà </a:t>
            </a:r>
            <a:r>
              <a:rPr lang="it-IT" sz="1700" dirty="0">
                <a:latin typeface="Verdana" panose="020B0604030504040204" pitchFamily="34" charset="0"/>
                <a:ea typeface="Verdana" panose="020B0604030504040204" pitchFamily="34" charset="0"/>
              </a:rPr>
              <a:t>da richiedere tecnologie e metodi analitici specifici per l'estrazione di valore o conoscenza. Il termine è utilizzato dunque in riferimento alla capacità (propria della scienza dei dati) di analizzare ovvero estrapolare 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mettere in relazione un'enorme mole di dati eterogenei, strutturati e non strutturati </a:t>
            </a:r>
            <a:r>
              <a:rPr lang="it-IT" sz="1700" dirty="0">
                <a:latin typeface="Verdana" panose="020B0604030504040204" pitchFamily="34" charset="0"/>
                <a:ea typeface="Verdana" panose="020B0604030504040204" pitchFamily="34" charset="0"/>
              </a:rPr>
              <a:t>(grazie a sofisticati metodi statistici e informatici di elaborazione), allo scopo di scoprire i legami tra fenomeni diversi (ad esempio correlazioni) e prevedere quelli futuri. </a:t>
            </a:r>
          </a:p>
        </p:txBody>
      </p:sp>
      <p:sp>
        <p:nvSpPr>
          <p:cNvPr id="7" name="CasellaDiTesto 6"/>
          <p:cNvSpPr txBox="1"/>
          <p:nvPr/>
        </p:nvSpPr>
        <p:spPr>
          <a:xfrm>
            <a:off x="311391" y="6309240"/>
            <a:ext cx="1956417" cy="369332"/>
          </a:xfrm>
          <a:prstGeom prst="rect">
            <a:avLst/>
          </a:prstGeom>
          <a:noFill/>
        </p:spPr>
        <p:txBody>
          <a:bodyPr wrap="square" rtlCol="0">
            <a:spAutoFit/>
          </a:bodyPr>
          <a:lstStyle/>
          <a:p>
            <a:r>
              <a:rPr lang="it-IT" i="1" dirty="0"/>
              <a:t>Fonte Wikipedia</a:t>
            </a:r>
          </a:p>
        </p:txBody>
      </p:sp>
      <p:pic>
        <p:nvPicPr>
          <p:cNvPr id="8" name="Immagine 7">
            <a:extLst>
              <a:ext uri="{FF2B5EF4-FFF2-40B4-BE49-F238E27FC236}">
                <a16:creationId xmlns:a16="http://schemas.microsoft.com/office/drawing/2014/main" id="{E99EBB0D-7FE8-4BD3-95DA-B257B3D30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77473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488" y="2407590"/>
            <a:ext cx="3213386" cy="2750914"/>
          </a:xfrm>
          <a:prstGeom prst="rect">
            <a:avLst/>
          </a:prstGeom>
        </p:spPr>
      </p:pic>
      <p:sp>
        <p:nvSpPr>
          <p:cNvPr id="5" name="Segnaposto numero diapositiva 4"/>
          <p:cNvSpPr>
            <a:spLocks noGrp="1"/>
          </p:cNvSpPr>
          <p:nvPr>
            <p:ph type="sldNum" sz="quarter" idx="12"/>
          </p:nvPr>
        </p:nvSpPr>
        <p:spPr/>
        <p:txBody>
          <a:bodyPr/>
          <a:lstStyle/>
          <a:p>
            <a:fld id="{11691DD2-6E31-4FB1-AAEE-792294E7894D}" type="slidenum">
              <a:rPr lang="it-IT" smtClean="0"/>
              <a:t>21</a:t>
            </a:fld>
            <a:endParaRPr lang="it-IT"/>
          </a:p>
        </p:txBody>
      </p:sp>
      <p:sp>
        <p:nvSpPr>
          <p:cNvPr id="10" name="Rettangolo 9"/>
          <p:cNvSpPr/>
          <p:nvPr/>
        </p:nvSpPr>
        <p:spPr>
          <a:xfrm>
            <a:off x="269875" y="482059"/>
            <a:ext cx="8707944" cy="430887"/>
          </a:xfrm>
          <a:prstGeom prst="rect">
            <a:avLst/>
          </a:prstGeom>
        </p:spPr>
        <p:txBody>
          <a:bodyPr wrap="square">
            <a:spAutoFit/>
          </a:bodyPr>
          <a:lstStyle/>
          <a:p>
            <a:r>
              <a:rPr lang="it-IT" sz="2200" b="1" dirty="0">
                <a:latin typeface="Verdana" panose="020B0604030504040204" pitchFamily="34" charset="0"/>
                <a:ea typeface="Verdana" panose="020B0604030504040204" pitchFamily="34" charset="0"/>
              </a:rPr>
              <a:t>Quali sono le caratteristiche dei big data? Le 3 «V»…</a:t>
            </a:r>
          </a:p>
        </p:txBody>
      </p:sp>
      <p:sp>
        <p:nvSpPr>
          <p:cNvPr id="11" name="Rettangolo 10"/>
          <p:cNvSpPr/>
          <p:nvPr/>
        </p:nvSpPr>
        <p:spPr>
          <a:xfrm>
            <a:off x="853957" y="5219848"/>
            <a:ext cx="5688474" cy="1077218"/>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Velocità</a:t>
            </a:r>
          </a:p>
          <a:p>
            <a:r>
              <a:rPr lang="it-IT" sz="1600" dirty="0">
                <a:latin typeface="Verdana" panose="020B0604030504040204" pitchFamily="34" charset="0"/>
                <a:ea typeface="Verdana" panose="020B0604030504040204" pitchFamily="34" charset="0"/>
              </a:rPr>
              <a:t>Tempistica con cui i nuovi dati si rendono disponibili attraverso l’utilizzo di strumenti in grado di garantirne il corretto immagazzinamento. </a:t>
            </a:r>
          </a:p>
        </p:txBody>
      </p:sp>
      <p:sp>
        <p:nvSpPr>
          <p:cNvPr id="13" name="Rettangolo 12"/>
          <p:cNvSpPr/>
          <p:nvPr/>
        </p:nvSpPr>
        <p:spPr>
          <a:xfrm>
            <a:off x="853957" y="1184619"/>
            <a:ext cx="5904492" cy="1107996"/>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Volume</a:t>
            </a:r>
            <a:br>
              <a:rPr lang="it-IT" sz="1600" dirty="0">
                <a:latin typeface="Verdana" panose="020B0604030504040204" pitchFamily="34" charset="0"/>
                <a:ea typeface="Verdana" panose="020B0604030504040204" pitchFamily="34" charset="0"/>
              </a:rPr>
            </a:br>
            <a:r>
              <a:rPr lang="it-IT" sz="1600" dirty="0">
                <a:latin typeface="Verdana" panose="020B0604030504040204" pitchFamily="34" charset="0"/>
                <a:ea typeface="Verdana" panose="020B0604030504040204" pitchFamily="34" charset="0"/>
              </a:rPr>
              <a:t>Equivale alla quantità dei big data, che assumono valori mastodontici che non possono in alcun modo essere gestiti con i tradizionali strumenti database</a:t>
            </a:r>
            <a:r>
              <a:rPr lang="it-IT" dirty="0"/>
              <a:t>. </a:t>
            </a:r>
          </a:p>
        </p:txBody>
      </p:sp>
      <p:sp>
        <p:nvSpPr>
          <p:cNvPr id="15" name="Rettangolo 14"/>
          <p:cNvSpPr/>
          <p:nvPr/>
        </p:nvSpPr>
        <p:spPr>
          <a:xfrm>
            <a:off x="4754458" y="2986093"/>
            <a:ext cx="3840617" cy="1354217"/>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Varietà</a:t>
            </a:r>
            <a:br>
              <a:rPr lang="it-IT" dirty="0"/>
            </a:br>
            <a:r>
              <a:rPr lang="it-IT" sz="1600" dirty="0">
                <a:latin typeface="Verdana" panose="020B0604030504040204" pitchFamily="34" charset="0"/>
                <a:ea typeface="Verdana" panose="020B0604030504040204" pitchFamily="34" charset="0"/>
              </a:rPr>
              <a:t>Diversità dei formati e, spesso, l’assenza di una struttura rappresentabile attraverso una tabella in un database relazionale</a:t>
            </a:r>
            <a:r>
              <a:rPr lang="it-IT" dirty="0"/>
              <a:t>.</a:t>
            </a:r>
          </a:p>
        </p:txBody>
      </p:sp>
      <p:pic>
        <p:nvPicPr>
          <p:cNvPr id="8" name="Immagine 7">
            <a:extLst>
              <a:ext uri="{FF2B5EF4-FFF2-40B4-BE49-F238E27FC236}">
                <a16:creationId xmlns:a16="http://schemas.microsoft.com/office/drawing/2014/main" id="{15818EB8-A772-4538-A0C4-1F12507F7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4244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385" y="476754"/>
            <a:ext cx="8689975" cy="548760"/>
          </a:xfrm>
        </p:spPr>
        <p:txBody>
          <a:bodyPr/>
          <a:lstStyle/>
          <a:p>
            <a:r>
              <a:rPr lang="it-IT" dirty="0">
                <a:latin typeface="Verdana" panose="020B0604030504040204" pitchFamily="34" charset="0"/>
                <a:ea typeface="Verdana" panose="020B0604030504040204" pitchFamily="34" charset="0"/>
              </a:rPr>
              <a:t>L’uso concreto dei big data (non di tipo personale)</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22</a:t>
            </a:fld>
            <a:endParaRPr lang="it-IT"/>
          </a:p>
        </p:txBody>
      </p:sp>
      <p:grpSp>
        <p:nvGrpSpPr>
          <p:cNvPr id="9" name="Gruppo 8"/>
          <p:cNvGrpSpPr/>
          <p:nvPr/>
        </p:nvGrpSpPr>
        <p:grpSpPr>
          <a:xfrm>
            <a:off x="413112" y="1268121"/>
            <a:ext cx="8191224" cy="1219698"/>
            <a:chOff x="413112" y="1268121"/>
            <a:chExt cx="8191224" cy="1219698"/>
          </a:xfrm>
        </p:grpSpPr>
        <p:sp>
          <p:nvSpPr>
            <p:cNvPr id="3" name="CasellaDiTesto 2"/>
            <p:cNvSpPr txBox="1"/>
            <p:nvPr/>
          </p:nvSpPr>
          <p:spPr>
            <a:xfrm>
              <a:off x="2627838" y="1268121"/>
              <a:ext cx="5976498" cy="861774"/>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sanitario</a:t>
              </a:r>
            </a:p>
            <a:p>
              <a:r>
                <a:rPr lang="it-IT" sz="1600" dirty="0">
                  <a:latin typeface="Verdana" panose="020B0604030504040204" pitchFamily="34" charset="0"/>
                  <a:ea typeface="Verdana" panose="020B0604030504040204" pitchFamily="34" charset="0"/>
                </a:rPr>
                <a:t>Permettono di migliorare l’efficacia delle diagnosi, del trattamento e della prevenzione delle malattie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12" y="1382173"/>
              <a:ext cx="2096441" cy="1105646"/>
            </a:xfrm>
            <a:prstGeom prst="rect">
              <a:avLst/>
            </a:prstGeom>
          </p:spPr>
        </p:pic>
      </p:grpSp>
      <p:grpSp>
        <p:nvGrpSpPr>
          <p:cNvPr id="11" name="Gruppo 10"/>
          <p:cNvGrpSpPr/>
          <p:nvPr/>
        </p:nvGrpSpPr>
        <p:grpSpPr>
          <a:xfrm>
            <a:off x="413112" y="2746091"/>
            <a:ext cx="8479248" cy="1600438"/>
            <a:chOff x="413112" y="2746091"/>
            <a:chExt cx="8479248" cy="1600438"/>
          </a:xfrm>
        </p:grpSpPr>
        <p:sp>
          <p:nvSpPr>
            <p:cNvPr id="7" name="CasellaDiTesto 6"/>
            <p:cNvSpPr txBox="1"/>
            <p:nvPr/>
          </p:nvSpPr>
          <p:spPr>
            <a:xfrm>
              <a:off x="2654341" y="2746091"/>
              <a:ext cx="6238019" cy="1600438"/>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dei</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trasporti</a:t>
              </a:r>
            </a:p>
            <a:p>
              <a:r>
                <a:rPr lang="it-IT" sz="1600" dirty="0">
                  <a:latin typeface="Verdana" panose="020B0604030504040204" pitchFamily="34" charset="0"/>
                  <a:ea typeface="Verdana" panose="020B0604030504040204" pitchFamily="34" charset="0"/>
                </a:rPr>
                <a:t>Ottimizza il sistema della logistica e della consegna delle merci (ottimizzazione dei percorsi, miglioramento dei tempi, ecc.) e per velocizzare i servizi. Uber e </a:t>
              </a:r>
              <a:r>
                <a:rPr lang="it-IT" sz="1600" dirty="0" err="1">
                  <a:latin typeface="Verdana" panose="020B0604030504040204" pitchFamily="34" charset="0"/>
                  <a:ea typeface="Verdana" panose="020B0604030504040204" pitchFamily="34" charset="0"/>
                </a:rPr>
                <a:t>Flixbus</a:t>
              </a:r>
              <a:r>
                <a:rPr lang="it-IT" sz="1600" dirty="0">
                  <a:latin typeface="Verdana" panose="020B0604030504040204" pitchFamily="34" charset="0"/>
                  <a:ea typeface="Verdana" panose="020B0604030504040204" pitchFamily="34" charset="0"/>
                </a:rPr>
                <a:t> ad esempio utilizzano i Big Data per facilitare l’incontro tra domanda e offerta.</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12" y="2884830"/>
              <a:ext cx="2096442" cy="1264230"/>
            </a:xfrm>
            <a:prstGeom prst="rect">
              <a:avLst/>
            </a:prstGeom>
          </p:spPr>
        </p:pic>
      </p:grpSp>
      <p:grpSp>
        <p:nvGrpSpPr>
          <p:cNvPr id="12" name="Gruppo 11"/>
          <p:cNvGrpSpPr/>
          <p:nvPr/>
        </p:nvGrpSpPr>
        <p:grpSpPr>
          <a:xfrm>
            <a:off x="513161" y="4650692"/>
            <a:ext cx="8117678" cy="1370779"/>
            <a:chOff x="513161" y="4650692"/>
            <a:chExt cx="8117678" cy="1370779"/>
          </a:xfrm>
        </p:grpSpPr>
        <p:sp>
          <p:nvSpPr>
            <p:cNvPr id="8" name="CasellaDiTesto 7"/>
            <p:cNvSpPr txBox="1"/>
            <p:nvPr/>
          </p:nvSpPr>
          <p:spPr>
            <a:xfrm>
              <a:off x="2654341" y="4650692"/>
              <a:ext cx="5976498" cy="1354217"/>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automobilistico</a:t>
              </a:r>
            </a:p>
            <a:p>
              <a:r>
                <a:rPr lang="it-IT" sz="1600" dirty="0">
                  <a:latin typeface="Verdana" panose="020B0604030504040204" pitchFamily="34" charset="0"/>
                  <a:ea typeface="Verdana" panose="020B0604030504040204" pitchFamily="34" charset="0"/>
                </a:rPr>
                <a:t>Migliora la sicurezza di guida.</a:t>
              </a:r>
            </a:p>
            <a:p>
              <a:r>
                <a:rPr lang="it-IT" sz="1600" dirty="0">
                  <a:latin typeface="Verdana" panose="020B0604030504040204" pitchFamily="34" charset="0"/>
                  <a:ea typeface="Verdana" panose="020B0604030504040204" pitchFamily="34" charset="0"/>
                </a:rPr>
                <a:t>L’esempio principe è l’auto a guida autonoma: in questo caso tutto dipende dalla capacità del computer di bordo di elaborare enormi quantità di dati in tempo reale</a:t>
              </a:r>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161" y="4757241"/>
              <a:ext cx="1896345" cy="1264230"/>
            </a:xfrm>
            <a:prstGeom prst="rect">
              <a:avLst/>
            </a:prstGeom>
          </p:spPr>
        </p:pic>
      </p:grpSp>
      <p:pic>
        <p:nvPicPr>
          <p:cNvPr id="13" name="Immagine 12">
            <a:extLst>
              <a:ext uri="{FF2B5EF4-FFF2-40B4-BE49-F238E27FC236}">
                <a16:creationId xmlns:a16="http://schemas.microsoft.com/office/drawing/2014/main" id="{915E510B-FB48-483C-AFCB-9AF2FB4B1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105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385" y="476754"/>
            <a:ext cx="8689975" cy="548760"/>
          </a:xfrm>
        </p:spPr>
        <p:txBody>
          <a:bodyPr/>
          <a:lstStyle/>
          <a:p>
            <a:r>
              <a:rPr lang="it-IT" dirty="0">
                <a:latin typeface="Verdana" panose="020B0604030504040204" pitchFamily="34" charset="0"/>
                <a:ea typeface="Verdana" panose="020B0604030504040204" pitchFamily="34" charset="0"/>
              </a:rPr>
              <a:t>L’uso concreto dei big data (non di tipo personale)</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23</a:t>
            </a:fld>
            <a:endParaRPr lang="it-IT"/>
          </a:p>
        </p:txBody>
      </p:sp>
      <p:grpSp>
        <p:nvGrpSpPr>
          <p:cNvPr id="9" name="Gruppo 8"/>
          <p:cNvGrpSpPr/>
          <p:nvPr/>
        </p:nvGrpSpPr>
        <p:grpSpPr>
          <a:xfrm>
            <a:off x="377040" y="1214020"/>
            <a:ext cx="8222393" cy="1239385"/>
            <a:chOff x="377040" y="1214020"/>
            <a:chExt cx="8222393" cy="1239385"/>
          </a:xfrm>
        </p:grpSpPr>
        <p:sp>
          <p:nvSpPr>
            <p:cNvPr id="3" name="CasellaDiTesto 2"/>
            <p:cNvSpPr txBox="1"/>
            <p:nvPr/>
          </p:nvSpPr>
          <p:spPr>
            <a:xfrm>
              <a:off x="2622935" y="1214020"/>
              <a:ext cx="5976498" cy="1107996"/>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energetico</a:t>
              </a:r>
              <a:endParaRPr lang="it-IT" sz="1600" dirty="0">
                <a:latin typeface="Verdana" panose="020B0604030504040204" pitchFamily="34" charset="0"/>
                <a:ea typeface="Verdana" panose="020B0604030504040204" pitchFamily="34" charset="0"/>
              </a:endParaRPr>
            </a:p>
            <a:p>
              <a:r>
                <a:rPr lang="it-IT" sz="1600" dirty="0">
                  <a:latin typeface="Verdana" panose="020B0604030504040204" pitchFamily="34" charset="0"/>
                  <a:ea typeface="Verdana" panose="020B0604030504040204" pitchFamily="34" charset="0"/>
                </a:rPr>
                <a:t>Analisi della domanda di energia per programmare l’offerta, abbattere i costi di estrazione, ridurre sprechi e inquinamento</a:t>
              </a:r>
            </a:p>
          </p:txBody>
        </p:sp>
        <p:pic>
          <p:nvPicPr>
            <p:cNvPr id="4" name="Immagine 3">
              <a:extLst>
                <a:ext uri="{FF2B5EF4-FFF2-40B4-BE49-F238E27FC236}">
                  <a16:creationId xmlns:a16="http://schemas.microsoft.com/office/drawing/2014/main" id="{6BCAFE3A-3458-480A-BC41-C68B3DB988AC}"/>
                </a:ext>
              </a:extLst>
            </p:cNvPr>
            <p:cNvPicPr>
              <a:picLocks noChangeAspect="1"/>
            </p:cNvPicPr>
            <p:nvPr/>
          </p:nvPicPr>
          <p:blipFill>
            <a:blip r:embed="rId2"/>
            <a:stretch>
              <a:fillRect/>
            </a:stretch>
          </p:blipFill>
          <p:spPr>
            <a:xfrm flipH="1">
              <a:off x="377040" y="1253076"/>
              <a:ext cx="2105119" cy="1200329"/>
            </a:xfrm>
            <a:prstGeom prst="rect">
              <a:avLst/>
            </a:prstGeom>
          </p:spPr>
        </p:pic>
      </p:grpSp>
      <p:grpSp>
        <p:nvGrpSpPr>
          <p:cNvPr id="10" name="Gruppo 9"/>
          <p:cNvGrpSpPr/>
          <p:nvPr/>
        </p:nvGrpSpPr>
        <p:grpSpPr>
          <a:xfrm>
            <a:off x="377040" y="2852952"/>
            <a:ext cx="8222393" cy="1354217"/>
            <a:chOff x="377040" y="2852952"/>
            <a:chExt cx="8222393" cy="1354217"/>
          </a:xfrm>
        </p:grpSpPr>
        <p:sp>
          <p:nvSpPr>
            <p:cNvPr id="7" name="CasellaDiTesto 6"/>
            <p:cNvSpPr txBox="1"/>
            <p:nvPr/>
          </p:nvSpPr>
          <p:spPr>
            <a:xfrm>
              <a:off x="2622935" y="2852952"/>
              <a:ext cx="5976498" cy="1354217"/>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bancario</a:t>
              </a:r>
            </a:p>
            <a:p>
              <a:r>
                <a:rPr lang="it-IT" sz="1600" dirty="0">
                  <a:latin typeface="Verdana" panose="020B0604030504040204" pitchFamily="34" charset="0"/>
                  <a:ea typeface="Verdana" panose="020B0604030504040204" pitchFamily="34" charset="0"/>
                </a:rPr>
                <a:t>Aiutano a identificare le transazioni fraudolente, sviluppare analisi finanziarie e di mercato per le imprese, fare offerte mirate in relazione al profilo del cliente (es. Carte di Credito)</a:t>
              </a:r>
            </a:p>
          </p:txBody>
        </p:sp>
        <p:pic>
          <p:nvPicPr>
            <p:cNvPr id="6" name="Immagine 5">
              <a:extLst>
                <a:ext uri="{FF2B5EF4-FFF2-40B4-BE49-F238E27FC236}">
                  <a16:creationId xmlns:a16="http://schemas.microsoft.com/office/drawing/2014/main" id="{0909FAFA-5487-481E-874F-6091868691C2}"/>
                </a:ext>
              </a:extLst>
            </p:cNvPr>
            <p:cNvPicPr>
              <a:picLocks noChangeAspect="1"/>
            </p:cNvPicPr>
            <p:nvPr/>
          </p:nvPicPr>
          <p:blipFill>
            <a:blip r:embed="rId3"/>
            <a:stretch>
              <a:fillRect/>
            </a:stretch>
          </p:blipFill>
          <p:spPr>
            <a:xfrm>
              <a:off x="377040" y="2876318"/>
              <a:ext cx="2152075" cy="1288904"/>
            </a:xfrm>
            <a:prstGeom prst="rect">
              <a:avLst/>
            </a:prstGeom>
          </p:spPr>
        </p:pic>
      </p:grpSp>
      <p:grpSp>
        <p:nvGrpSpPr>
          <p:cNvPr id="11" name="Gruppo 10"/>
          <p:cNvGrpSpPr/>
          <p:nvPr/>
        </p:nvGrpSpPr>
        <p:grpSpPr>
          <a:xfrm>
            <a:off x="377040" y="4653102"/>
            <a:ext cx="8222393" cy="1354217"/>
            <a:chOff x="377040" y="4653102"/>
            <a:chExt cx="8222393" cy="1354217"/>
          </a:xfrm>
        </p:grpSpPr>
        <p:sp>
          <p:nvSpPr>
            <p:cNvPr id="8" name="CasellaDiTesto 7"/>
            <p:cNvSpPr txBox="1"/>
            <p:nvPr/>
          </p:nvSpPr>
          <p:spPr>
            <a:xfrm>
              <a:off x="2622935" y="4653102"/>
              <a:ext cx="5976498" cy="1354217"/>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della</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Grande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distribuzione</a:t>
              </a:r>
            </a:p>
            <a:p>
              <a:r>
                <a:rPr lang="it-IT" sz="1600" dirty="0">
                  <a:latin typeface="Verdana" panose="020B0604030504040204" pitchFamily="34" charset="0"/>
                  <a:ea typeface="Verdana" panose="020B0604030504040204" pitchFamily="34" charset="0"/>
                </a:rPr>
                <a:t>Offerta di prodotti e sconti personalizzati in base alle abitudini di consumo e di spesa. Rilevazioni sui tempi di permanenza in negozio, oppure sui prodotti visionati e quelli acquistati</a:t>
              </a:r>
            </a:p>
          </p:txBody>
        </p:sp>
        <p:pic>
          <p:nvPicPr>
            <p:cNvPr id="3074" name="Picture 2" descr="Sizurezza Nel Retail e Nella Grande Distribuzione Organizzata ...">
              <a:extLst>
                <a:ext uri="{FF2B5EF4-FFF2-40B4-BE49-F238E27FC236}">
                  <a16:creationId xmlns:a16="http://schemas.microsoft.com/office/drawing/2014/main" id="{D256825A-DFD6-41C0-8F95-D11441FCC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40" y="4691270"/>
              <a:ext cx="2175056" cy="1214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magine 12">
            <a:extLst>
              <a:ext uri="{FF2B5EF4-FFF2-40B4-BE49-F238E27FC236}">
                <a16:creationId xmlns:a16="http://schemas.microsoft.com/office/drawing/2014/main" id="{C92141A4-E51A-46F1-BB41-53F1E578BC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9809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385" y="476754"/>
            <a:ext cx="8689975" cy="548760"/>
          </a:xfrm>
        </p:spPr>
        <p:txBody>
          <a:bodyPr/>
          <a:lstStyle/>
          <a:p>
            <a:r>
              <a:rPr lang="it-IT" dirty="0">
                <a:latin typeface="Verdana" panose="020B0604030504040204" pitchFamily="34" charset="0"/>
                <a:ea typeface="Verdana" panose="020B0604030504040204" pitchFamily="34" charset="0"/>
              </a:rPr>
              <a:t>L’uso concreto dei big data (non di tipo personale)</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24</a:t>
            </a:fld>
            <a:endParaRPr lang="it-IT"/>
          </a:p>
        </p:txBody>
      </p:sp>
      <p:grpSp>
        <p:nvGrpSpPr>
          <p:cNvPr id="6" name="Gruppo 5"/>
          <p:cNvGrpSpPr/>
          <p:nvPr/>
        </p:nvGrpSpPr>
        <p:grpSpPr>
          <a:xfrm>
            <a:off x="202385" y="3216873"/>
            <a:ext cx="8113927" cy="1148205"/>
            <a:chOff x="202385" y="3216873"/>
            <a:chExt cx="8113927" cy="1148205"/>
          </a:xfrm>
        </p:grpSpPr>
        <p:sp>
          <p:nvSpPr>
            <p:cNvPr id="11" name="CasellaDiTesto 10">
              <a:extLst>
                <a:ext uri="{FF2B5EF4-FFF2-40B4-BE49-F238E27FC236}">
                  <a16:creationId xmlns:a16="http://schemas.microsoft.com/office/drawing/2014/main" id="{67213B3F-508D-400C-AC48-8E2F4A3C34C8}"/>
                </a:ext>
              </a:extLst>
            </p:cNvPr>
            <p:cNvSpPr txBox="1"/>
            <p:nvPr/>
          </p:nvSpPr>
          <p:spPr>
            <a:xfrm>
              <a:off x="2339814" y="3216873"/>
              <a:ext cx="5976498" cy="1107996"/>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Internet</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delle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cose</a:t>
              </a:r>
            </a:p>
            <a:p>
              <a:r>
                <a:rPr lang="it-IT" sz="1600" dirty="0">
                  <a:latin typeface="Verdana" panose="020B0604030504040204" pitchFamily="34" charset="0"/>
                  <a:ea typeface="Verdana" panose="020B0604030504040204" pitchFamily="34" charset="0"/>
                </a:rPr>
                <a:t>Domotica, per la misurazione e l’ottimizzazione dei nostri consumi di casa. I «dispositivi intelligenti» si coordinano per evitare gli sprechi</a:t>
              </a:r>
            </a:p>
          </p:txBody>
        </p:sp>
        <p:pic>
          <p:nvPicPr>
            <p:cNvPr id="4" name="Immagine 3">
              <a:extLst>
                <a:ext uri="{FF2B5EF4-FFF2-40B4-BE49-F238E27FC236}">
                  <a16:creationId xmlns:a16="http://schemas.microsoft.com/office/drawing/2014/main" id="{DB13C50E-AA2C-4929-B885-6C82BE119E64}"/>
                </a:ext>
              </a:extLst>
            </p:cNvPr>
            <p:cNvPicPr>
              <a:picLocks noChangeAspect="1"/>
            </p:cNvPicPr>
            <p:nvPr/>
          </p:nvPicPr>
          <p:blipFill>
            <a:blip r:embed="rId2"/>
            <a:stretch>
              <a:fillRect/>
            </a:stretch>
          </p:blipFill>
          <p:spPr>
            <a:xfrm>
              <a:off x="202385" y="3268995"/>
              <a:ext cx="1989008" cy="1096083"/>
            </a:xfrm>
            <a:prstGeom prst="rect">
              <a:avLst/>
            </a:prstGeom>
          </p:spPr>
        </p:pic>
      </p:grpSp>
      <p:grpSp>
        <p:nvGrpSpPr>
          <p:cNvPr id="3" name="Gruppo 2"/>
          <p:cNvGrpSpPr/>
          <p:nvPr/>
        </p:nvGrpSpPr>
        <p:grpSpPr>
          <a:xfrm>
            <a:off x="101192" y="1340826"/>
            <a:ext cx="8215120" cy="1354217"/>
            <a:chOff x="101192" y="1340826"/>
            <a:chExt cx="8215120" cy="1354217"/>
          </a:xfrm>
        </p:grpSpPr>
        <p:sp>
          <p:nvSpPr>
            <p:cNvPr id="10" name="CasellaDiTesto 9"/>
            <p:cNvSpPr txBox="1"/>
            <p:nvPr/>
          </p:nvSpPr>
          <p:spPr>
            <a:xfrm>
              <a:off x="2339814" y="1340826"/>
              <a:ext cx="5976498" cy="1354217"/>
            </a:xfrm>
            <a:prstGeom prst="rect">
              <a:avLst/>
            </a:prstGeom>
            <a:noFill/>
          </p:spPr>
          <p:txBody>
            <a:bodyPr wrap="square" rtlCol="0">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Settore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delle</a:t>
              </a:r>
              <a:r>
                <a:rPr lang="it-IT" b="1" dirty="0">
                  <a:latin typeface="+mn-lt"/>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comunicazioni</a:t>
              </a:r>
            </a:p>
            <a:p>
              <a:r>
                <a:rPr lang="it-IT" sz="1600" dirty="0">
                  <a:latin typeface="Verdana" panose="020B0604030504040204" pitchFamily="34" charset="0"/>
                  <a:ea typeface="Verdana" panose="020B0604030504040204" pitchFamily="34" charset="0"/>
                </a:rPr>
                <a:t>È sicuramente quello a più alto impatto sui Big Data in quanto ormai per gli utenti la produzione, la riproduzione, il trasferimento e l’archiviazione non costa nulla</a:t>
              </a:r>
            </a:p>
          </p:txBody>
        </p:sp>
        <p:pic>
          <p:nvPicPr>
            <p:cNvPr id="14338" name="Picture 2" descr="Annunciato uno sciopero delle telecomunicazioni">
              <a:extLst>
                <a:ext uri="{FF2B5EF4-FFF2-40B4-BE49-F238E27FC236}">
                  <a16:creationId xmlns:a16="http://schemas.microsoft.com/office/drawing/2014/main" id="{98908A00-40F7-478B-9E5B-2374F6D7EF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92" y="1434230"/>
              <a:ext cx="2191393" cy="101351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Immagine 11">
            <a:extLst>
              <a:ext uri="{FF2B5EF4-FFF2-40B4-BE49-F238E27FC236}">
                <a16:creationId xmlns:a16="http://schemas.microsoft.com/office/drawing/2014/main" id="{CA07EC20-6A02-4DD7-90F8-24AC17AD3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3321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52" y="1124808"/>
            <a:ext cx="3816287" cy="5157144"/>
          </a:xfrm>
          <a:prstGeom prst="rect">
            <a:avLst/>
          </a:prstGeom>
        </p:spPr>
      </p:pic>
      <p:sp>
        <p:nvSpPr>
          <p:cNvPr id="7" name="CasellaDiTesto 6"/>
          <p:cNvSpPr txBox="1"/>
          <p:nvPr/>
        </p:nvSpPr>
        <p:spPr>
          <a:xfrm>
            <a:off x="4644006" y="1412832"/>
            <a:ext cx="4320360" cy="646331"/>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La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risorsa più preziosa </a:t>
            </a:r>
            <a:r>
              <a:rPr lang="it-IT" dirty="0">
                <a:latin typeface="Verdana" panose="020B0604030504040204" pitchFamily="34" charset="0"/>
                <a:ea typeface="Verdana" panose="020B0604030504040204" pitchFamily="34" charset="0"/>
              </a:rPr>
              <a:t>al mondo non è più il petrolio,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sono i dati</a:t>
            </a:r>
            <a:r>
              <a:rPr lang="it-IT" dirty="0">
                <a:latin typeface="Verdana" panose="020B0604030504040204" pitchFamily="34" charset="0"/>
                <a:ea typeface="Verdana" panose="020B0604030504040204" pitchFamily="34" charset="0"/>
              </a:rPr>
              <a:t>!</a:t>
            </a:r>
          </a:p>
        </p:txBody>
      </p:sp>
      <p:sp>
        <p:nvSpPr>
          <p:cNvPr id="8" name="CasellaDiTesto 7"/>
          <p:cNvSpPr txBox="1"/>
          <p:nvPr/>
        </p:nvSpPr>
        <p:spPr>
          <a:xfrm>
            <a:off x="4644006" y="2339608"/>
            <a:ext cx="4320360" cy="369332"/>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L’attuale economia poggia sui dati.</a:t>
            </a:r>
          </a:p>
        </p:txBody>
      </p:sp>
      <p:sp>
        <p:nvSpPr>
          <p:cNvPr id="9" name="CasellaDiTesto 8"/>
          <p:cNvSpPr txBox="1"/>
          <p:nvPr/>
        </p:nvSpPr>
        <p:spPr>
          <a:xfrm>
            <a:off x="4644006" y="3007674"/>
            <a:ext cx="4320360" cy="2031325"/>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I primi 5 gruppi imprenditoriali per capitalizzazione di borsa sono Big </a:t>
            </a:r>
            <a:r>
              <a:rPr lang="it-IT" dirty="0" err="1">
                <a:latin typeface="Verdana" panose="020B0604030504040204" pitchFamily="34" charset="0"/>
                <a:ea typeface="Verdana" panose="020B0604030504040204" pitchFamily="34" charset="0"/>
              </a:rPr>
              <a:t>Tech</a:t>
            </a:r>
            <a:r>
              <a:rPr lang="it-IT" dirty="0">
                <a:latin typeface="Verdana" panose="020B0604030504040204" pitchFamily="34" charset="0"/>
                <a:ea typeface="Verdana" panose="020B0604030504040204" pitchFamily="34" charset="0"/>
              </a:rPr>
              <a:t> (Google, Amazon, </a:t>
            </a:r>
            <a:r>
              <a:rPr lang="it-IT" dirty="0" err="1">
                <a:latin typeface="Verdana" panose="020B0604030504040204" pitchFamily="34" charset="0"/>
                <a:ea typeface="Verdana" panose="020B0604030504040204" pitchFamily="34" charset="0"/>
              </a:rPr>
              <a:t>Facebook</a:t>
            </a:r>
            <a:r>
              <a:rPr lang="it-IT" dirty="0">
                <a:latin typeface="Verdana" panose="020B0604030504040204" pitchFamily="34" charset="0"/>
                <a:ea typeface="Verdana" panose="020B0604030504040204" pitchFamily="34" charset="0"/>
              </a:rPr>
              <a:t>, Apple, Microsoft).</a:t>
            </a:r>
          </a:p>
          <a:p>
            <a:endParaRPr lang="it-IT" dirty="0">
              <a:latin typeface="Verdana" panose="020B0604030504040204" pitchFamily="34" charset="0"/>
              <a:ea typeface="Verdana" panose="020B0604030504040204" pitchFamily="34" charset="0"/>
            </a:endParaRPr>
          </a:p>
          <a:p>
            <a:r>
              <a:rPr lang="it-IT" dirty="0">
                <a:latin typeface="Verdana" panose="020B0604030504040204" pitchFamily="34" charset="0"/>
                <a:ea typeface="Verdana" panose="020B0604030504040204" pitchFamily="34" charset="0"/>
              </a:rPr>
              <a:t>Nei primi 5 gruppi non c’è più una compagnia petrolifera!</a:t>
            </a:r>
          </a:p>
        </p:txBody>
      </p:sp>
      <p:sp>
        <p:nvSpPr>
          <p:cNvPr id="10" name="CasellaDiTesto 9"/>
          <p:cNvSpPr txBox="1"/>
          <p:nvPr/>
        </p:nvSpPr>
        <p:spPr>
          <a:xfrm>
            <a:off x="251640" y="404748"/>
            <a:ext cx="7416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nSpc>
                <a:spcPts val="2400"/>
              </a:lnSpc>
              <a:defRPr sz="2200" b="1">
                <a:latin typeface="+mj-lt"/>
                <a:ea typeface="+mj-ea"/>
                <a:cs typeface="Arial" panose="020B0604020202020204" pitchFamily="34" charset="0"/>
              </a:defRPr>
            </a:lvl1pPr>
            <a:lvl2pPr>
              <a:lnSpc>
                <a:spcPts val="2400"/>
              </a:lnSpc>
              <a:defRPr sz="2200" b="1">
                <a:latin typeface="UniCredit" pitchFamily="2" charset="0"/>
                <a:cs typeface="Arial" panose="020B0604020202020204" pitchFamily="34" charset="0"/>
              </a:defRPr>
            </a:lvl2pPr>
            <a:lvl3pPr>
              <a:lnSpc>
                <a:spcPts val="2400"/>
              </a:lnSpc>
              <a:defRPr sz="2200" b="1">
                <a:latin typeface="UniCredit" pitchFamily="2" charset="0"/>
                <a:cs typeface="Arial" panose="020B0604020202020204" pitchFamily="34" charset="0"/>
              </a:defRPr>
            </a:lvl3pPr>
            <a:lvl4pPr>
              <a:lnSpc>
                <a:spcPts val="2400"/>
              </a:lnSpc>
              <a:defRPr sz="2200" b="1">
                <a:latin typeface="UniCredit" pitchFamily="2" charset="0"/>
                <a:cs typeface="Arial" panose="020B0604020202020204" pitchFamily="34" charset="0"/>
              </a:defRPr>
            </a:lvl4pPr>
            <a:lvl5pPr>
              <a:lnSpc>
                <a:spcPts val="2400"/>
              </a:lnSpc>
              <a:defRPr sz="2200" b="1">
                <a:latin typeface="UniCredit" pitchFamily="2" charset="0"/>
                <a:cs typeface="Arial" panose="020B0604020202020204" pitchFamily="34" charset="0"/>
              </a:defRPr>
            </a:lvl5pPr>
            <a:lvl6pPr marL="342900" algn="ctr" fontAlgn="base">
              <a:spcBef>
                <a:spcPct val="0"/>
              </a:spcBef>
              <a:spcAft>
                <a:spcPct val="0"/>
              </a:spcAft>
              <a:defRPr sz="3300"/>
            </a:lvl6pPr>
            <a:lvl7pPr marL="685800" algn="ctr" fontAlgn="base">
              <a:spcBef>
                <a:spcPct val="0"/>
              </a:spcBef>
              <a:spcAft>
                <a:spcPct val="0"/>
              </a:spcAft>
              <a:defRPr sz="3300"/>
            </a:lvl7pPr>
            <a:lvl8pPr marL="1028700" algn="ctr" fontAlgn="base">
              <a:spcBef>
                <a:spcPct val="0"/>
              </a:spcBef>
              <a:spcAft>
                <a:spcPct val="0"/>
              </a:spcAft>
              <a:defRPr sz="3300"/>
            </a:lvl8pPr>
            <a:lvl9pPr marL="1371600" algn="ctr" fontAlgn="base">
              <a:spcBef>
                <a:spcPct val="0"/>
              </a:spcBef>
              <a:spcAft>
                <a:spcPct val="0"/>
              </a:spcAft>
              <a:defRPr sz="3300"/>
            </a:lvl9pPr>
          </a:lstStyle>
          <a:p>
            <a:r>
              <a:rPr lang="it-IT" dirty="0">
                <a:latin typeface="Verdana" panose="020B0604030504040204" pitchFamily="34" charset="0"/>
                <a:ea typeface="Verdana" panose="020B0604030504040204" pitchFamily="34" charset="0"/>
              </a:rPr>
              <a:t>Vale più un dato o un barile di petrolio?</a:t>
            </a:r>
          </a:p>
        </p:txBody>
      </p:sp>
      <p:sp>
        <p:nvSpPr>
          <p:cNvPr id="11" name="CasellaDiTesto 10"/>
          <p:cNvSpPr txBox="1"/>
          <p:nvPr/>
        </p:nvSpPr>
        <p:spPr>
          <a:xfrm>
            <a:off x="6084126" y="6165228"/>
            <a:ext cx="2448204" cy="369332"/>
          </a:xfrm>
          <a:prstGeom prst="rect">
            <a:avLst/>
          </a:prstGeom>
          <a:noFill/>
        </p:spPr>
        <p:txBody>
          <a:bodyPr wrap="square" rtlCol="0">
            <a:spAutoFit/>
          </a:bodyPr>
          <a:lstStyle/>
          <a:p>
            <a:r>
              <a:rPr lang="it-IT" dirty="0">
                <a:latin typeface="+mn-lt"/>
              </a:rPr>
              <a:t>Fonte: The </a:t>
            </a:r>
            <a:r>
              <a:rPr lang="it-IT" dirty="0" err="1">
                <a:latin typeface="+mn-lt"/>
              </a:rPr>
              <a:t>Economist</a:t>
            </a:r>
            <a:endParaRPr lang="it-IT" dirty="0">
              <a:latin typeface="+mn-lt"/>
            </a:endParaRPr>
          </a:p>
        </p:txBody>
      </p:sp>
      <p:pic>
        <p:nvPicPr>
          <p:cNvPr id="12" name="Immagine 11">
            <a:extLst>
              <a:ext uri="{FF2B5EF4-FFF2-40B4-BE49-F238E27FC236}">
                <a16:creationId xmlns:a16="http://schemas.microsoft.com/office/drawing/2014/main" id="{1B2ACF8C-6B86-4108-8CEA-B2EA1F0FDA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41880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864" y="692772"/>
            <a:ext cx="8689975" cy="548760"/>
          </a:xfrm>
        </p:spPr>
        <p:txBody>
          <a:bodyPr/>
          <a:lstStyle/>
          <a:p>
            <a:r>
              <a:rPr lang="it-IT" dirty="0">
                <a:latin typeface="Verdana" panose="020B0604030504040204" pitchFamily="34" charset="0"/>
                <a:ea typeface="Verdana" panose="020B0604030504040204" pitchFamily="34" charset="0"/>
              </a:rPr>
              <a:t>Perché i dati hanno valore ?</a:t>
            </a:r>
            <a:br>
              <a:rPr lang="it-IT" dirty="0">
                <a:latin typeface="Verdana" panose="020B0604030504040204" pitchFamily="34" charset="0"/>
                <a:ea typeface="Verdana" panose="020B0604030504040204" pitchFamily="34" charset="0"/>
              </a:rPr>
            </a:br>
            <a:endParaRPr lang="it-IT" dirty="0">
              <a:latin typeface="Verdana" panose="020B0604030504040204" pitchFamily="34" charset="0"/>
              <a:ea typeface="Verdana" panose="020B0604030504040204" pitchFamily="34" charset="0"/>
            </a:endParaRPr>
          </a:p>
        </p:txBody>
      </p:sp>
      <p:sp>
        <p:nvSpPr>
          <p:cNvPr id="5" name="Segnaposto numero diapositiva 4"/>
          <p:cNvSpPr>
            <a:spLocks noGrp="1"/>
          </p:cNvSpPr>
          <p:nvPr>
            <p:ph type="sldNum" sz="quarter" idx="12"/>
          </p:nvPr>
        </p:nvSpPr>
        <p:spPr/>
        <p:txBody>
          <a:bodyPr/>
          <a:lstStyle/>
          <a:p>
            <a:fld id="{11691DD2-6E31-4FB1-AAEE-792294E7894D}" type="slidenum">
              <a:rPr lang="it-IT" smtClean="0"/>
              <a:t>26</a:t>
            </a:fld>
            <a:endParaRPr lang="it-IT"/>
          </a:p>
        </p:txBody>
      </p:sp>
      <p:sp>
        <p:nvSpPr>
          <p:cNvPr id="6" name="CasellaDiTesto 5">
            <a:extLst>
              <a:ext uri="{FF2B5EF4-FFF2-40B4-BE49-F238E27FC236}">
                <a16:creationId xmlns:a16="http://schemas.microsoft.com/office/drawing/2014/main" id="{C1749E5C-F75A-48BE-9426-50E839B7973D}"/>
              </a:ext>
            </a:extLst>
          </p:cNvPr>
          <p:cNvSpPr txBox="1"/>
          <p:nvPr/>
        </p:nvSpPr>
        <p:spPr>
          <a:xfrm>
            <a:off x="480186" y="4149060"/>
            <a:ext cx="8196155" cy="1938992"/>
          </a:xfrm>
          <a:prstGeom prst="rect">
            <a:avLst/>
          </a:prstGeom>
          <a:noFill/>
        </p:spPr>
        <p:txBody>
          <a:bodyPr wrap="square" rtlCol="0">
            <a:spAutoFit/>
          </a:bodyPr>
          <a:lstStyle/>
          <a:p>
            <a:pPr marL="342900"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Perché permettono di profilare la nostra domanda di prodotti e servizi</a:t>
            </a:r>
          </a:p>
          <a:p>
            <a:pPr marL="342900"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Perché rendono più efficaci le forme di pubblicità</a:t>
            </a:r>
          </a:p>
          <a:p>
            <a:pPr marL="342900"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Perché consentono agli Algoritmi di migliorarsi: più dati elaborano, meglio prevedono le evoluzioni delle preferenze, i bisogni del mercato e le opportunità di investimenti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867" y="1254979"/>
            <a:ext cx="5158266" cy="2554954"/>
          </a:xfrm>
          <a:prstGeom prst="rect">
            <a:avLst/>
          </a:prstGeom>
        </p:spPr>
      </p:pic>
      <p:pic>
        <p:nvPicPr>
          <p:cNvPr id="7" name="Immagine 6">
            <a:extLst>
              <a:ext uri="{FF2B5EF4-FFF2-40B4-BE49-F238E27FC236}">
                <a16:creationId xmlns:a16="http://schemas.microsoft.com/office/drawing/2014/main" id="{27869E04-3C6C-4959-A8A1-87E11773E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1159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875" y="466436"/>
            <a:ext cx="8689975" cy="548760"/>
          </a:xfrm>
        </p:spPr>
        <p:txBody>
          <a:bodyPr/>
          <a:lstStyle/>
          <a:p>
            <a:r>
              <a:rPr lang="it-IT" dirty="0">
                <a:latin typeface="Verdana" panose="020B0604030504040204" pitchFamily="34" charset="0"/>
                <a:ea typeface="Verdana" panose="020B0604030504040204" pitchFamily="34" charset="0"/>
              </a:rPr>
              <a:t>Ma quanto vale un dato?</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27</a:t>
            </a:fld>
            <a:endParaRPr lang="it-IT"/>
          </a:p>
        </p:txBody>
      </p:sp>
      <p:sp>
        <p:nvSpPr>
          <p:cNvPr id="10" name="CasellaDiTesto 9"/>
          <p:cNvSpPr txBox="1"/>
          <p:nvPr/>
        </p:nvSpPr>
        <p:spPr>
          <a:xfrm>
            <a:off x="269875" y="3703590"/>
            <a:ext cx="8874125" cy="2677656"/>
          </a:xfrm>
          <a:prstGeom prst="rect">
            <a:avLst/>
          </a:prstGeom>
          <a:noFill/>
        </p:spPr>
        <p:txBody>
          <a:bodyPr wrap="square" rtlCol="0">
            <a:spAutoFit/>
          </a:bodyPr>
          <a:lstStyle/>
          <a:p>
            <a:pPr marL="342900"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Normalmente noi siamo abituati a pensare al valore associandolo alla scarsità, con i dati il discorso è esattamente opposto: il valore dei dati aumenta con il loro volume e la loro varietà</a:t>
            </a:r>
          </a:p>
          <a:p>
            <a:pPr marL="342900"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Per stabilire il valore di un dato i criteri principali sono:</a:t>
            </a:r>
          </a:p>
          <a:p>
            <a:pPr marL="800100" lvl="1"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Varietà</a:t>
            </a:r>
          </a:p>
          <a:p>
            <a:pPr marL="800100" lvl="1"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Numero di azioni che lo hanno generato</a:t>
            </a:r>
          </a:p>
          <a:p>
            <a:pPr marL="800100" lvl="1" indent="-342900">
              <a:lnSpc>
                <a:spcPct val="150000"/>
              </a:lnSpc>
              <a:buClr>
                <a:schemeClr val="accent4">
                  <a:lumMod val="75000"/>
                </a:schemeClr>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Impiego del dato attuale e prospettico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406" y="1263835"/>
            <a:ext cx="4835354" cy="2417677"/>
          </a:xfrm>
          <a:prstGeom prst="rect">
            <a:avLst/>
          </a:prstGeom>
        </p:spPr>
      </p:pic>
      <p:pic>
        <p:nvPicPr>
          <p:cNvPr id="6" name="Immagine 5">
            <a:extLst>
              <a:ext uri="{FF2B5EF4-FFF2-40B4-BE49-F238E27FC236}">
                <a16:creationId xmlns:a16="http://schemas.microsoft.com/office/drawing/2014/main" id="{3E66C6DF-290A-4772-B902-85E8F7F41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82901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0065" y="576048"/>
            <a:ext cx="8689975" cy="548760"/>
          </a:xfrm>
        </p:spPr>
        <p:txBody>
          <a:bodyPr/>
          <a:lstStyle/>
          <a:p>
            <a:r>
              <a:rPr lang="it-IT" dirty="0">
                <a:latin typeface="Verdana" panose="020B0604030504040204" pitchFamily="34" charset="0"/>
                <a:ea typeface="Verdana" panose="020B0604030504040204" pitchFamily="34" charset="0"/>
              </a:rPr>
              <a:t>Come vengono trattati i dati per generare valore?</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28</a:t>
            </a:fld>
            <a:endParaRPr lang="it-IT"/>
          </a:p>
        </p:txBody>
      </p:sp>
      <p:sp>
        <p:nvSpPr>
          <p:cNvPr id="10" name="CasellaDiTesto 9"/>
          <p:cNvSpPr txBox="1"/>
          <p:nvPr/>
        </p:nvSpPr>
        <p:spPr>
          <a:xfrm>
            <a:off x="404812" y="1300117"/>
            <a:ext cx="8360482" cy="2169825"/>
          </a:xfrm>
          <a:prstGeom prst="rect">
            <a:avLst/>
          </a:prstGeom>
          <a:noFill/>
        </p:spPr>
        <p:txBody>
          <a:bodyPr wrap="square" rtlCol="0">
            <a:spAutoFit/>
          </a:bodyPr>
          <a:lstStyle/>
          <a:p>
            <a:pPr marL="342900" indent="-342900">
              <a:lnSpc>
                <a:spcPct val="150000"/>
              </a:lnSpc>
              <a:buClr>
                <a:schemeClr val="accent4">
                  <a:lumMod val="7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Raccolta di dati rilevati dai comportamenti di imprese e di utenti </a:t>
            </a:r>
          </a:p>
          <a:p>
            <a:pPr marL="342900" indent="-342900">
              <a:lnSpc>
                <a:spcPct val="150000"/>
              </a:lnSpc>
              <a:buClr>
                <a:schemeClr val="accent4">
                  <a:lumMod val="7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Trattamento di questi dati da parte di appositi algoritmi sempre più sofisticati </a:t>
            </a:r>
          </a:p>
          <a:p>
            <a:pPr marL="342900" indent="-342900">
              <a:lnSpc>
                <a:spcPct val="150000"/>
              </a:lnSpc>
              <a:buClr>
                <a:schemeClr val="accent4">
                  <a:lumMod val="7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Elaborazione di modelli predittivi</a:t>
            </a:r>
          </a:p>
          <a:p>
            <a:pPr marL="342900" indent="-342900">
              <a:lnSpc>
                <a:spcPct val="150000"/>
              </a:lnSpc>
              <a:buClr>
                <a:schemeClr val="accent4">
                  <a:lumMod val="75000"/>
                </a:schemeClr>
              </a:buClr>
              <a:buFont typeface="Courier New" panose="02070309020205020404" pitchFamily="49" charset="0"/>
              <a:buChar char="o"/>
            </a:pPr>
            <a:r>
              <a:rPr lang="it-IT" dirty="0">
                <a:latin typeface="Verdana" panose="020B0604030504040204" pitchFamily="34" charset="0"/>
                <a:ea typeface="Verdana" panose="020B0604030504040204" pitchFamily="34" charset="0"/>
              </a:rPr>
              <a:t>Valorizzazione economica dei dati</a:t>
            </a:r>
          </a:p>
        </p:txBody>
      </p:sp>
      <p:sp>
        <p:nvSpPr>
          <p:cNvPr id="3" name="CasellaDiTesto 2">
            <a:extLst>
              <a:ext uri="{FF2B5EF4-FFF2-40B4-BE49-F238E27FC236}">
                <a16:creationId xmlns:a16="http://schemas.microsoft.com/office/drawing/2014/main" id="{E840FA13-5360-4A21-8F81-8430F4B74A48}"/>
              </a:ext>
            </a:extLst>
          </p:cNvPr>
          <p:cNvSpPr txBox="1"/>
          <p:nvPr/>
        </p:nvSpPr>
        <p:spPr>
          <a:xfrm>
            <a:off x="404812" y="3573012"/>
            <a:ext cx="8204468" cy="1200329"/>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Sono i quattro ingredienti di un nuovo modello di organizzazione dei mercati che vede emergere grandi e pochi gruppi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BIG TECH </a:t>
            </a:r>
            <a:r>
              <a:rPr lang="it-IT" dirty="0">
                <a:latin typeface="Verdana" panose="020B0604030504040204" pitchFamily="34" charset="0"/>
                <a:ea typeface="Verdana" panose="020B0604030504040204" pitchFamily="34" charset="0"/>
              </a:rPr>
              <a:t>nelle cui mani si concentrano dati, algoritmi e processi di innovazione.</a:t>
            </a:r>
          </a:p>
          <a:p>
            <a:endParaRPr lang="it-IT" dirty="0">
              <a:latin typeface="Verdana" panose="020B0604030504040204" pitchFamily="34" charset="0"/>
              <a:ea typeface="Verdana" panose="020B0604030504040204" pitchFamily="34" charset="0"/>
            </a:endParaRPr>
          </a:p>
        </p:txBody>
      </p:sp>
      <p:grpSp>
        <p:nvGrpSpPr>
          <p:cNvPr id="8" name="Gruppo 7"/>
          <p:cNvGrpSpPr/>
          <p:nvPr/>
        </p:nvGrpSpPr>
        <p:grpSpPr>
          <a:xfrm>
            <a:off x="899694" y="4914275"/>
            <a:ext cx="7549216" cy="890924"/>
            <a:chOff x="839102" y="4858707"/>
            <a:chExt cx="7549216" cy="1459543"/>
          </a:xfrm>
          <a:solidFill>
            <a:schemeClr val="accent4">
              <a:lumMod val="60000"/>
              <a:lumOff val="40000"/>
            </a:schemeClr>
          </a:solidFill>
        </p:grpSpPr>
        <p:sp>
          <p:nvSpPr>
            <p:cNvPr id="6" name="Rettangolo arrotondato 5"/>
            <p:cNvSpPr/>
            <p:nvPr/>
          </p:nvSpPr>
          <p:spPr>
            <a:xfrm>
              <a:off x="839102" y="4858707"/>
              <a:ext cx="7549216" cy="145954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115712" y="5120957"/>
              <a:ext cx="7056588" cy="584775"/>
            </a:xfrm>
            <a:prstGeom prst="rect">
              <a:avLst/>
            </a:prstGeom>
            <a:grpFill/>
          </p:spPr>
          <p:txBody>
            <a:bodyPr wrap="square">
              <a:spAutoFit/>
            </a:bodyPr>
            <a:lstStyle/>
            <a:p>
              <a:pPr algn="ctr"/>
              <a:r>
                <a:rPr lang="it-IT" sz="1600" b="1" dirty="0">
                  <a:solidFill>
                    <a:schemeClr val="bg1"/>
                  </a:solidFill>
                  <a:latin typeface="Calibri" panose="020F0502020204030204" pitchFamily="34" charset="0"/>
                  <a:ea typeface="Verdana" panose="020B0604030504040204" pitchFamily="34" charset="0"/>
                  <a:cs typeface="Calibri" panose="020F0502020204030204" pitchFamily="34" charset="0"/>
                </a:rPr>
                <a:t>SICURAMENTE LA RACCOLTA DEI DATI PRODUCE MOLTI BENEFICI MA MERITA QUALCHE RIFLESSIONE!</a:t>
              </a:r>
            </a:p>
          </p:txBody>
        </p:sp>
      </p:grpSp>
      <p:pic>
        <p:nvPicPr>
          <p:cNvPr id="9" name="Immagine 8">
            <a:extLst>
              <a:ext uri="{FF2B5EF4-FFF2-40B4-BE49-F238E27FC236}">
                <a16:creationId xmlns:a16="http://schemas.microsoft.com/office/drawing/2014/main" id="{A62915DD-5D06-4517-8491-6F63882DE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5662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69875" y="377783"/>
            <a:ext cx="8689975" cy="548760"/>
          </a:xfrm>
        </p:spPr>
        <p:txBody>
          <a:bodyPr/>
          <a:lstStyle/>
          <a:p>
            <a:r>
              <a:rPr lang="it-IT" dirty="0">
                <a:latin typeface="Verdana" panose="020B0604030504040204" pitchFamily="34" charset="0"/>
                <a:ea typeface="Verdana" panose="020B0604030504040204" pitchFamily="34" charset="0"/>
              </a:rPr>
              <a:t>Big </a:t>
            </a:r>
            <a:r>
              <a:rPr lang="it-IT" dirty="0" err="1">
                <a:latin typeface="Verdana" panose="020B0604030504040204" pitchFamily="34" charset="0"/>
                <a:ea typeface="Verdana" panose="020B0604030504040204" pitchFamily="34" charset="0"/>
              </a:rPr>
              <a:t>Tech</a:t>
            </a:r>
            <a:r>
              <a:rPr lang="it-IT" dirty="0">
                <a:latin typeface="Verdana" panose="020B0604030504040204" pitchFamily="34" charset="0"/>
                <a:ea typeface="Verdana" panose="020B0604030504040204" pitchFamily="34" charset="0"/>
              </a:rPr>
              <a:t> … quali problemi ?</a:t>
            </a:r>
          </a:p>
        </p:txBody>
      </p:sp>
      <p:sp>
        <p:nvSpPr>
          <p:cNvPr id="5" name="Segnaposto numero diapositiva 4"/>
          <p:cNvSpPr>
            <a:spLocks noGrp="1"/>
          </p:cNvSpPr>
          <p:nvPr>
            <p:ph type="sldNum" sz="quarter" idx="12"/>
          </p:nvPr>
        </p:nvSpPr>
        <p:spPr/>
        <p:txBody>
          <a:bodyPr/>
          <a:lstStyle/>
          <a:p>
            <a:fld id="{11691DD2-6E31-4FB1-AAEE-792294E7894D}" type="slidenum">
              <a:rPr lang="it-IT" smtClean="0"/>
              <a:t>29</a:t>
            </a:fld>
            <a:endParaRPr lang="it-IT"/>
          </a:p>
        </p:txBody>
      </p:sp>
      <p:sp>
        <p:nvSpPr>
          <p:cNvPr id="10" name="CasellaDiTesto 9"/>
          <p:cNvSpPr txBox="1"/>
          <p:nvPr/>
        </p:nvSpPr>
        <p:spPr>
          <a:xfrm>
            <a:off x="2339813" y="1196814"/>
            <a:ext cx="6387799" cy="3831818"/>
          </a:xfrm>
          <a:prstGeom prst="rect">
            <a:avLst/>
          </a:prstGeom>
          <a:noFill/>
        </p:spPr>
        <p:txBody>
          <a:bodyPr wrap="square" rtlCol="0">
            <a:spAutoFit/>
          </a:bodyPr>
          <a:lstStyle/>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Questioni legate alla concorrenza ed alla competitività</a:t>
            </a:r>
          </a:p>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Concentrazione di un potere di mercato che non si era mai visto</a:t>
            </a:r>
          </a:p>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Cybersecurity – sicurezza della connettività sul web</a:t>
            </a:r>
          </a:p>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Garanzie sulla manipolazione delle informazioni </a:t>
            </a:r>
          </a:p>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Normative non adeguate a disciplinare le nuove dinamiche di mercato</a:t>
            </a:r>
          </a:p>
        </p:txBody>
      </p:sp>
      <p:sp>
        <p:nvSpPr>
          <p:cNvPr id="4" name="Rettangolo 3">
            <a:extLst>
              <a:ext uri="{FF2B5EF4-FFF2-40B4-BE49-F238E27FC236}">
                <a16:creationId xmlns:a16="http://schemas.microsoft.com/office/drawing/2014/main" id="{08F5C7F3-882C-42C1-A907-777DDBD94374}"/>
              </a:ext>
            </a:extLst>
          </p:cNvPr>
          <p:cNvSpPr/>
          <p:nvPr/>
        </p:nvSpPr>
        <p:spPr>
          <a:xfrm>
            <a:off x="2911" y="4666817"/>
            <a:ext cx="7920660" cy="369332"/>
          </a:xfrm>
          <a:prstGeom prst="rect">
            <a:avLst/>
          </a:prstGeom>
        </p:spPr>
        <p:txBody>
          <a:bodyPr wrap="square">
            <a:spAutoFit/>
          </a:bodyPr>
          <a:lstStyle/>
          <a:p>
            <a:endParaRPr lang="it-IT" dirty="0">
              <a:latin typeface="Verdana" panose="020B0604030504040204" pitchFamily="34" charset="0"/>
              <a:ea typeface="Verdana" panose="020B0604030504040204" pitchFamily="34" charset="0"/>
            </a:endParaRPr>
          </a:p>
        </p:txBody>
      </p:sp>
      <p:pic>
        <p:nvPicPr>
          <p:cNvPr id="6" name="Immagine 5">
            <a:extLst>
              <a:ext uri="{FF2B5EF4-FFF2-40B4-BE49-F238E27FC236}">
                <a16:creationId xmlns:a16="http://schemas.microsoft.com/office/drawing/2014/main" id="{A598105E-1742-4D32-A773-CE891572F0AF}"/>
              </a:ext>
            </a:extLst>
          </p:cNvPr>
          <p:cNvPicPr>
            <a:picLocks noChangeAspect="1"/>
          </p:cNvPicPr>
          <p:nvPr/>
        </p:nvPicPr>
        <p:blipFill>
          <a:blip r:embed="rId3"/>
          <a:stretch>
            <a:fillRect/>
          </a:stretch>
        </p:blipFill>
        <p:spPr>
          <a:xfrm>
            <a:off x="1377788" y="2390498"/>
            <a:ext cx="962025" cy="1185862"/>
          </a:xfrm>
          <a:prstGeom prst="rect">
            <a:avLst/>
          </a:prstGeom>
        </p:spPr>
      </p:pic>
      <p:pic>
        <p:nvPicPr>
          <p:cNvPr id="7" name="Immagine 6">
            <a:extLst>
              <a:ext uri="{FF2B5EF4-FFF2-40B4-BE49-F238E27FC236}">
                <a16:creationId xmlns:a16="http://schemas.microsoft.com/office/drawing/2014/main" id="{8AD70E23-270B-4AD1-BBEC-EA19BBDF3858}"/>
              </a:ext>
            </a:extLst>
          </p:cNvPr>
          <p:cNvPicPr>
            <a:picLocks noChangeAspect="1"/>
          </p:cNvPicPr>
          <p:nvPr/>
        </p:nvPicPr>
        <p:blipFill>
          <a:blip r:embed="rId4"/>
          <a:stretch>
            <a:fillRect/>
          </a:stretch>
        </p:blipFill>
        <p:spPr>
          <a:xfrm>
            <a:off x="101243" y="1987885"/>
            <a:ext cx="1300162" cy="881062"/>
          </a:xfrm>
          <a:prstGeom prst="rect">
            <a:avLst/>
          </a:prstGeom>
        </p:spPr>
      </p:pic>
      <p:pic>
        <p:nvPicPr>
          <p:cNvPr id="9" name="Immagine 8">
            <a:extLst>
              <a:ext uri="{FF2B5EF4-FFF2-40B4-BE49-F238E27FC236}">
                <a16:creationId xmlns:a16="http://schemas.microsoft.com/office/drawing/2014/main" id="{BA9F7D5F-3EA1-45E8-B884-EF89D7CFC0E5}"/>
              </a:ext>
            </a:extLst>
          </p:cNvPr>
          <p:cNvPicPr>
            <a:picLocks noChangeAspect="1"/>
          </p:cNvPicPr>
          <p:nvPr/>
        </p:nvPicPr>
        <p:blipFill>
          <a:blip r:embed="rId5"/>
          <a:stretch>
            <a:fillRect/>
          </a:stretch>
        </p:blipFill>
        <p:spPr>
          <a:xfrm>
            <a:off x="1150707" y="1176720"/>
            <a:ext cx="962025" cy="962025"/>
          </a:xfrm>
          <a:prstGeom prst="rect">
            <a:avLst/>
          </a:prstGeom>
        </p:spPr>
      </p:pic>
      <p:pic>
        <p:nvPicPr>
          <p:cNvPr id="11" name="Immagine 10">
            <a:extLst>
              <a:ext uri="{FF2B5EF4-FFF2-40B4-BE49-F238E27FC236}">
                <a16:creationId xmlns:a16="http://schemas.microsoft.com/office/drawing/2014/main" id="{C2897298-F8A3-42DE-9A43-BD4D631F3551}"/>
              </a:ext>
            </a:extLst>
          </p:cNvPr>
          <p:cNvPicPr>
            <a:picLocks noChangeAspect="1"/>
          </p:cNvPicPr>
          <p:nvPr/>
        </p:nvPicPr>
        <p:blipFill>
          <a:blip r:embed="rId6"/>
          <a:stretch>
            <a:fillRect/>
          </a:stretch>
        </p:blipFill>
        <p:spPr>
          <a:xfrm>
            <a:off x="226505" y="2928751"/>
            <a:ext cx="924202" cy="924202"/>
          </a:xfrm>
          <a:prstGeom prst="rect">
            <a:avLst/>
          </a:prstGeom>
        </p:spPr>
      </p:pic>
      <p:pic>
        <p:nvPicPr>
          <p:cNvPr id="12" name="Immagine 11">
            <a:extLst>
              <a:ext uri="{FF2B5EF4-FFF2-40B4-BE49-F238E27FC236}">
                <a16:creationId xmlns:a16="http://schemas.microsoft.com/office/drawing/2014/main" id="{C3D8324A-417A-46FA-9CE3-B885A55BDD62}"/>
              </a:ext>
            </a:extLst>
          </p:cNvPr>
          <p:cNvPicPr>
            <a:picLocks noChangeAspect="1"/>
          </p:cNvPicPr>
          <p:nvPr/>
        </p:nvPicPr>
        <p:blipFill>
          <a:blip r:embed="rId7"/>
          <a:stretch>
            <a:fillRect/>
          </a:stretch>
        </p:blipFill>
        <p:spPr>
          <a:xfrm>
            <a:off x="1299237" y="3713172"/>
            <a:ext cx="1119125" cy="1185862"/>
          </a:xfrm>
          <a:prstGeom prst="rect">
            <a:avLst/>
          </a:prstGeom>
        </p:spPr>
      </p:pic>
      <p:grpSp>
        <p:nvGrpSpPr>
          <p:cNvPr id="16" name="Gruppo 15"/>
          <p:cNvGrpSpPr/>
          <p:nvPr/>
        </p:nvGrpSpPr>
        <p:grpSpPr>
          <a:xfrm>
            <a:off x="-989282" y="5013132"/>
            <a:ext cx="9905046" cy="592571"/>
            <a:chOff x="1136080" y="4941126"/>
            <a:chExt cx="9905046" cy="592571"/>
          </a:xfrm>
        </p:grpSpPr>
        <p:grpSp>
          <p:nvGrpSpPr>
            <p:cNvPr id="13" name="Gruppo 12"/>
            <p:cNvGrpSpPr/>
            <p:nvPr/>
          </p:nvGrpSpPr>
          <p:grpSpPr>
            <a:xfrm>
              <a:off x="1136080" y="4941126"/>
              <a:ext cx="9905046" cy="592571"/>
              <a:chOff x="1136080" y="4941126"/>
              <a:chExt cx="9905046" cy="592571"/>
            </a:xfrm>
          </p:grpSpPr>
          <p:sp>
            <p:nvSpPr>
              <p:cNvPr id="14" name="Rettangolo arrotondato 13"/>
              <p:cNvSpPr/>
              <p:nvPr/>
            </p:nvSpPr>
            <p:spPr>
              <a:xfrm>
                <a:off x="3491910" y="4984936"/>
                <a:ext cx="7549216" cy="54876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08F5C7F3-882C-42C1-A907-777DDBD94374}"/>
                  </a:ext>
                </a:extLst>
              </p:cNvPr>
              <p:cNvSpPr/>
              <p:nvPr/>
            </p:nvSpPr>
            <p:spPr>
              <a:xfrm>
                <a:off x="1136080" y="4941126"/>
                <a:ext cx="7398828" cy="369332"/>
              </a:xfrm>
              <a:prstGeom prst="rect">
                <a:avLst/>
              </a:prstGeom>
            </p:spPr>
            <p:txBody>
              <a:bodyPr wrap="square">
                <a:spAutoFit/>
              </a:bodyPr>
              <a:lstStyle/>
              <a:p>
                <a:endParaRPr lang="it-IT" dirty="0">
                  <a:solidFill>
                    <a:schemeClr val="bg1"/>
                  </a:solidFill>
                  <a:latin typeface="Verdana" panose="020B0604030504040204" pitchFamily="34" charset="0"/>
                  <a:ea typeface="Verdana" panose="020B0604030504040204" pitchFamily="34" charset="0"/>
                </a:endParaRPr>
              </a:p>
            </p:txBody>
          </p:sp>
        </p:grpSp>
        <p:sp>
          <p:nvSpPr>
            <p:cNvPr id="3" name="Rettangolo 2"/>
            <p:cNvSpPr/>
            <p:nvPr/>
          </p:nvSpPr>
          <p:spPr>
            <a:xfrm>
              <a:off x="3635922" y="5085138"/>
              <a:ext cx="6984582" cy="338554"/>
            </a:xfrm>
            <a:prstGeom prst="rect">
              <a:avLst/>
            </a:prstGeom>
          </p:spPr>
          <p:txBody>
            <a:bodyPr wrap="square">
              <a:spAutoFit/>
            </a:bodyPr>
            <a:lstStyle/>
            <a:p>
              <a:pPr algn="ctr"/>
              <a:r>
                <a:rPr lang="it-IT" sz="1600" b="1" dirty="0">
                  <a:solidFill>
                    <a:schemeClr val="bg1"/>
                  </a:solidFill>
                  <a:latin typeface="Calibri" panose="020F0502020204030204" pitchFamily="34" charset="0"/>
                  <a:ea typeface="Verdana" panose="020B0604030504040204" pitchFamily="34" charset="0"/>
                  <a:cs typeface="Calibri" panose="020F0502020204030204" pitchFamily="34" charset="0"/>
                </a:rPr>
                <a:t>TUTTI ARGOMENTI CHE GENERANO QUALCHE PREOCCUPAZIONE !</a:t>
              </a:r>
            </a:p>
          </p:txBody>
        </p:sp>
      </p:grpSp>
      <p:pic>
        <p:nvPicPr>
          <p:cNvPr id="17" name="Immagine 16">
            <a:extLst>
              <a:ext uri="{FF2B5EF4-FFF2-40B4-BE49-F238E27FC236}">
                <a16:creationId xmlns:a16="http://schemas.microsoft.com/office/drawing/2014/main" id="{C722372D-9EE1-445C-94A6-F7FA198CB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432165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2"/>
            <a:ext cx="8460000" cy="923330"/>
          </a:xfrm>
          <a:prstGeom prst="rect">
            <a:avLst/>
          </a:prstGeom>
          <a:noFill/>
          <a:ln>
            <a:noFill/>
          </a:ln>
        </p:spPr>
        <p:txBody>
          <a:bodyPr wrap="square" rtlCol="0">
            <a:spAutoFit/>
          </a:bodyPr>
          <a:lstStyle/>
          <a:p>
            <a:pPr marL="0" indent="0" algn="just">
              <a:spcBef>
                <a:spcPts val="600"/>
              </a:spcBef>
              <a:buNone/>
            </a:pPr>
            <a:r>
              <a:rPr lang="it-IT" sz="1800" b="1" dirty="0" err="1">
                <a:solidFill>
                  <a:srgbClr val="00A197"/>
                </a:solidFill>
              </a:rPr>
              <a:t>UniGens</a:t>
            </a:r>
            <a:r>
              <a:rPr lang="it-IT" sz="1800" dirty="0">
                <a:cs typeface="Calibri" panose="020F0502020204030204" pitchFamily="34" charset="0"/>
              </a:rPr>
              <a:t> si </a:t>
            </a:r>
            <a:r>
              <a:rPr lang="it-IT" sz="1800" b="1" dirty="0">
                <a:solidFill>
                  <a:srgbClr val="00A197"/>
                </a:solidFill>
                <a:cs typeface="Calibri" panose="020F0502020204030204" pitchFamily="34" charset="0"/>
              </a:rPr>
              <a:t>distingue</a:t>
            </a:r>
            <a:r>
              <a:rPr lang="it-IT" sz="1800" dirty="0">
                <a:cs typeface="Calibri" panose="020F0502020204030204" pitchFamily="34" charset="0"/>
              </a:rPr>
              <a:t> tra le agenzie che forniscono educazione finanziaria, oltre che per la </a:t>
            </a:r>
            <a:r>
              <a:rPr lang="it-IT" sz="1800" b="1" dirty="0">
                <a:solidFill>
                  <a:srgbClr val="00A197"/>
                </a:solidFill>
                <a:cs typeface="Calibri" panose="020F0502020204030204" pitchFamily="34" charset="0"/>
              </a:rPr>
              <a:t>competenza</a:t>
            </a:r>
            <a:r>
              <a:rPr lang="it-IT" sz="1800" dirty="0">
                <a:cs typeface="Calibri" panose="020F0502020204030204" pitchFamily="34" charset="0"/>
              </a:rPr>
              <a:t> </a:t>
            </a:r>
            <a:r>
              <a:rPr lang="it-IT" sz="1800" b="1" dirty="0">
                <a:solidFill>
                  <a:srgbClr val="00A197"/>
                </a:solidFill>
                <a:cs typeface="Calibri" panose="020F0502020204030204" pitchFamily="34" charset="0"/>
              </a:rPr>
              <a:t>acquisita</a:t>
            </a:r>
            <a:r>
              <a:rPr lang="it-IT" sz="1800" dirty="0">
                <a:cs typeface="Calibri" panose="020F0502020204030204" pitchFamily="34" charset="0"/>
              </a:rPr>
              <a:t> nell’ambito lavorativo bancario e tenuta </a:t>
            </a:r>
            <a:r>
              <a:rPr lang="it-IT" sz="1800" b="1" dirty="0">
                <a:solidFill>
                  <a:srgbClr val="00A197"/>
                </a:solidFill>
                <a:cs typeface="Calibri" panose="020F0502020204030204" pitchFamily="34" charset="0"/>
              </a:rPr>
              <a:t>aggiornata</a:t>
            </a:r>
            <a:r>
              <a:rPr lang="it-IT" sz="1800" dirty="0">
                <a:cs typeface="Calibri" panose="020F0502020204030204" pitchFamily="34" charset="0"/>
              </a:rPr>
              <a:t> nel tempo, per:</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sp>
        <p:nvSpPr>
          <p:cNvPr id="8" name="Baseline">
            <a:extLst>
              <a:ext uri="{FF2B5EF4-FFF2-40B4-BE49-F238E27FC236}">
                <a16:creationId xmlns:a16="http://schemas.microsoft.com/office/drawing/2014/main" id="{AA6BCFDC-F318-4F47-A374-2D8D825112BB}"/>
              </a:ext>
            </a:extLst>
          </p:cNvPr>
          <p:cNvSpPr>
            <a:spLocks noChangeShapeType="1"/>
          </p:cNvSpPr>
          <p:nvPr/>
        </p:nvSpPr>
        <p:spPr bwMode="auto">
          <a:xfrm>
            <a:off x="0" y="1015555"/>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
        <p:nvSpPr>
          <p:cNvPr id="9" name="Segnaposto contenuto 6">
            <a:extLst>
              <a:ext uri="{FF2B5EF4-FFF2-40B4-BE49-F238E27FC236}">
                <a16:creationId xmlns:a16="http://schemas.microsoft.com/office/drawing/2014/main" id="{02375344-194A-4B09-AFF7-F229F98FD99C}"/>
              </a:ext>
            </a:extLst>
          </p:cNvPr>
          <p:cNvSpPr txBox="1">
            <a:spLocks/>
          </p:cNvSpPr>
          <p:nvPr/>
        </p:nvSpPr>
        <p:spPr>
          <a:xfrm>
            <a:off x="234000" y="2302533"/>
            <a:ext cx="6166800" cy="3216265"/>
          </a:xfrm>
          <a:prstGeom prst="rect">
            <a:avLst/>
          </a:prstGeom>
          <a:noFill/>
          <a:ln>
            <a:noFill/>
          </a:ln>
        </p:spPr>
        <p:txBody>
          <a:bodyPr vert="horz" wrap="square" lIns="91440" tIns="45720" rIns="91440" bIns="45720" rtlCol="0">
            <a:spAutoFit/>
          </a:bodyPr>
          <a:lstStyle>
            <a:lvl1pPr marL="176197" marR="0" indent="-176197" algn="l" defTabSz="457156" rtl="0" eaLnBrk="1" fontAlgn="auto" latinLnBrk="0" hangingPunct="1">
              <a:lnSpc>
                <a:spcPct val="100000"/>
              </a:lnSpc>
              <a:spcBef>
                <a:spcPct val="20000"/>
              </a:spcBef>
              <a:spcAft>
                <a:spcPts val="0"/>
              </a:spcAft>
              <a:buClr>
                <a:srgbClr val="E1061C"/>
              </a:buClr>
              <a:buSzTx/>
              <a:buFont typeface="Arial"/>
              <a:buChar char="•"/>
              <a:tabLst/>
              <a:defRPr sz="2800" kern="1200">
                <a:solidFill>
                  <a:schemeClr val="tx1"/>
                </a:solidFill>
                <a:latin typeface="+mn-lt"/>
                <a:ea typeface="+mn-ea"/>
                <a:cs typeface="+mn-cs"/>
              </a:defRPr>
            </a:lvl1pPr>
            <a:lvl2pPr marL="626999" marR="0" indent="-169846" algn="l" defTabSz="457156" rtl="0" eaLnBrk="1" fontAlgn="auto" latinLnBrk="0" hangingPunct="1">
              <a:lnSpc>
                <a:spcPct val="100000"/>
              </a:lnSpc>
              <a:spcBef>
                <a:spcPct val="20000"/>
              </a:spcBef>
              <a:spcAft>
                <a:spcPts val="0"/>
              </a:spcAft>
              <a:buClr>
                <a:srgbClr val="E1061C"/>
              </a:buClr>
              <a:buSzTx/>
              <a:buFont typeface="Arial"/>
              <a:buChar char="•"/>
              <a:tabLst/>
              <a:defRPr sz="2400" kern="1200">
                <a:solidFill>
                  <a:schemeClr val="tx1"/>
                </a:solidFill>
                <a:latin typeface="+mn-lt"/>
                <a:ea typeface="+mn-ea"/>
                <a:cs typeface="+mn-cs"/>
              </a:defRPr>
            </a:lvl2pPr>
            <a:lvl3pPr marL="1079393" marR="0" indent="-165084" algn="l" defTabSz="457156" rtl="0" eaLnBrk="1" fontAlgn="auto" latinLnBrk="0" hangingPunct="1">
              <a:lnSpc>
                <a:spcPct val="100000"/>
              </a:lnSpc>
              <a:spcBef>
                <a:spcPct val="20000"/>
              </a:spcBef>
              <a:spcAft>
                <a:spcPts val="0"/>
              </a:spcAft>
              <a:buClr>
                <a:srgbClr val="E1061C"/>
              </a:buClr>
              <a:buSzTx/>
              <a:buFont typeface="Arial"/>
              <a:buChar char="•"/>
              <a:tabLst/>
              <a:defRPr sz="2000" kern="1200">
                <a:solidFill>
                  <a:schemeClr val="tx1"/>
                </a:solidFill>
                <a:latin typeface="+mn-lt"/>
                <a:ea typeface="+mn-ea"/>
                <a:cs typeface="+mn-cs"/>
              </a:defRPr>
            </a:lvl3pPr>
            <a:lvl4pPr marL="1522261" marR="0" indent="-150800"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4pPr>
            <a:lvl5pPr marL="1973066" marR="0" indent="-144448"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5pPr>
            <a:lvl6pPr marL="2514411"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La capacità di </a:t>
            </a:r>
            <a:r>
              <a:rPr lang="it-IT" sz="1800" b="1" dirty="0">
                <a:solidFill>
                  <a:srgbClr val="00A197"/>
                </a:solidFill>
                <a:cs typeface="Calibri" panose="020F0502020204030204" pitchFamily="34" charset="0"/>
              </a:rPr>
              <a:t>presentare</a:t>
            </a:r>
            <a:r>
              <a:rPr lang="it-IT" sz="1800" dirty="0">
                <a:cs typeface="Calibri" panose="020F0502020204030204" pitchFamily="34" charset="0"/>
              </a:rPr>
              <a:t> e </a:t>
            </a:r>
            <a:r>
              <a:rPr lang="it-IT" sz="1800" b="1" dirty="0">
                <a:solidFill>
                  <a:srgbClr val="00A197"/>
                </a:solidFill>
                <a:cs typeface="Calibri" panose="020F0502020204030204" pitchFamily="34" charset="0"/>
              </a:rPr>
              <a:t>condividere</a:t>
            </a:r>
            <a:r>
              <a:rPr lang="it-IT" sz="1800" dirty="0">
                <a:cs typeface="Calibri" panose="020F0502020204030204" pitchFamily="34" charset="0"/>
              </a:rPr>
              <a:t> un </a:t>
            </a:r>
            <a:r>
              <a:rPr lang="it-IT" sz="1800" b="1" dirty="0">
                <a:solidFill>
                  <a:srgbClr val="00A197"/>
                </a:solidFill>
                <a:cs typeface="Calibri" panose="020F0502020204030204" pitchFamily="34" charset="0"/>
              </a:rPr>
              <a:t>patrimonio</a:t>
            </a:r>
            <a:r>
              <a:rPr lang="it-IT" sz="1800" dirty="0">
                <a:cs typeface="Calibri" panose="020F0502020204030204" pitchFamily="34" charset="0"/>
              </a:rPr>
              <a:t> di </a:t>
            </a:r>
            <a:r>
              <a:rPr lang="it-IT" sz="1800" b="1" dirty="0">
                <a:solidFill>
                  <a:srgbClr val="00A197"/>
                </a:solidFill>
                <a:cs typeface="Calibri" panose="020F0502020204030204" pitchFamily="34" charset="0"/>
              </a:rPr>
              <a:t>competenze</a:t>
            </a:r>
            <a:r>
              <a:rPr lang="it-IT" sz="1800" dirty="0">
                <a:cs typeface="Calibri" panose="020F0502020204030204" pitchFamily="34" charset="0"/>
              </a:rPr>
              <a:t> sempre </a:t>
            </a:r>
            <a:r>
              <a:rPr lang="it-IT" sz="1800" b="1" dirty="0">
                <a:solidFill>
                  <a:srgbClr val="00A197"/>
                </a:solidFill>
                <a:cs typeface="Calibri" panose="020F0502020204030204" pitchFamily="34" charset="0"/>
              </a:rPr>
              <a:t>contestualizzate</a:t>
            </a:r>
            <a:r>
              <a:rPr lang="it-IT" sz="1800" dirty="0">
                <a:cs typeface="Calibri" panose="020F0502020204030204" pitchFamily="34" charset="0"/>
              </a:rPr>
              <a:t> anche con </a:t>
            </a:r>
            <a:r>
              <a:rPr lang="it-IT" sz="1800" b="1" dirty="0">
                <a:solidFill>
                  <a:srgbClr val="00A197"/>
                </a:solidFill>
                <a:cs typeface="Calibri" panose="020F0502020204030204" pitchFamily="34" charset="0"/>
              </a:rPr>
              <a:t>esempi</a:t>
            </a:r>
            <a:r>
              <a:rPr lang="it-IT" sz="1800" dirty="0">
                <a:cs typeface="Calibri" panose="020F0502020204030204" pitchFamily="34" charset="0"/>
              </a:rPr>
              <a:t> </a:t>
            </a:r>
            <a:r>
              <a:rPr lang="it-IT" sz="1800" b="1" dirty="0">
                <a:solidFill>
                  <a:srgbClr val="00A197"/>
                </a:solidFill>
                <a:cs typeface="Calibri" panose="020F0502020204030204" pitchFamily="34" charset="0"/>
              </a:rPr>
              <a:t>concreti</a:t>
            </a:r>
            <a:r>
              <a:rPr lang="it-IT" sz="1800" dirty="0">
                <a:cs typeface="Calibri" panose="020F0502020204030204" pitchFamily="34" charset="0"/>
              </a:rPr>
              <a:t> frutto </a:t>
            </a:r>
            <a:r>
              <a:rPr lang="it-IT" sz="1800" b="1" dirty="0">
                <a:solidFill>
                  <a:srgbClr val="00A197"/>
                </a:solidFill>
                <a:cs typeface="Calibri" panose="020F0502020204030204" pitchFamily="34" charset="0"/>
              </a:rPr>
              <a:t>dell’esperienza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professionale</a:t>
            </a:r>
            <a:r>
              <a:rPr lang="it-IT" sz="1800" dirty="0">
                <a:cs typeface="Calibri" panose="020F0502020204030204" pitchFamily="34" charset="0"/>
              </a:rPr>
              <a:t> e </a:t>
            </a:r>
            <a:r>
              <a:rPr lang="it-IT" sz="1800" b="1" dirty="0">
                <a:solidFill>
                  <a:srgbClr val="00A197"/>
                </a:solidFill>
                <a:cs typeface="Calibri" panose="020F0502020204030204" pitchFamily="34" charset="0"/>
              </a:rPr>
              <a:t>personale</a:t>
            </a:r>
            <a:r>
              <a:rPr lang="it-IT" sz="1800" dirty="0">
                <a:cs typeface="Calibri" panose="020F0502020204030204" pitchFamily="34" charset="0"/>
              </a:rPr>
              <a:t> maturata</a:t>
            </a:r>
          </a:p>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Il dare </a:t>
            </a:r>
            <a:r>
              <a:rPr lang="it-IT" sz="1800" b="1" dirty="0">
                <a:solidFill>
                  <a:srgbClr val="00A197"/>
                </a:solidFill>
                <a:cs typeface="Calibri" panose="020F0502020204030204" pitchFamily="34" charset="0"/>
              </a:rPr>
              <a:t>continuità</a:t>
            </a:r>
            <a:r>
              <a:rPr lang="it-IT" sz="1800" dirty="0">
                <a:cs typeface="Calibri" panose="020F0502020204030204" pitchFamily="34" charset="0"/>
              </a:rPr>
              <a:t> </a:t>
            </a:r>
            <a:r>
              <a:rPr lang="it-IT" sz="1800" b="1" dirty="0">
                <a:solidFill>
                  <a:srgbClr val="00A197"/>
                </a:solidFill>
                <a:cs typeface="Calibri" panose="020F0502020204030204" pitchFamily="34" charset="0"/>
              </a:rPr>
              <a:t>all’esperienza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formativa</a:t>
            </a:r>
            <a:r>
              <a:rPr lang="it-IT" sz="1800" dirty="0">
                <a:cs typeface="Calibri" panose="020F0502020204030204" pitchFamily="34" charset="0"/>
              </a:rPr>
              <a:t> con attività di </a:t>
            </a:r>
            <a:r>
              <a:rPr lang="it-IT" sz="1800" b="1" dirty="0">
                <a:solidFill>
                  <a:srgbClr val="00A197"/>
                </a:solidFill>
                <a:cs typeface="Calibri" panose="020F0502020204030204" pitchFamily="34" charset="0"/>
              </a:rPr>
              <a:t>accompagnamento</a:t>
            </a:r>
            <a:r>
              <a:rPr lang="it-IT" sz="1800" dirty="0">
                <a:cs typeface="Calibri" panose="020F0502020204030204" pitchFamily="34" charset="0"/>
              </a:rPr>
              <a:t> che aiutano il beneficiario della formazione a </a:t>
            </a:r>
            <a:r>
              <a:rPr lang="it-IT" sz="1800" b="1" dirty="0">
                <a:solidFill>
                  <a:srgbClr val="00A197"/>
                </a:solidFill>
                <a:cs typeface="Calibri" panose="020F0502020204030204" pitchFamily="34" charset="0"/>
              </a:rPr>
              <a:t>mettere</a:t>
            </a:r>
            <a:r>
              <a:rPr lang="it-IT" sz="1800" dirty="0">
                <a:cs typeface="Calibri" panose="020F0502020204030204" pitchFamily="34" charset="0"/>
              </a:rPr>
              <a:t> in </a:t>
            </a:r>
            <a:r>
              <a:rPr lang="it-IT" sz="1800" b="1" dirty="0">
                <a:solidFill>
                  <a:srgbClr val="00A197"/>
                </a:solidFill>
                <a:cs typeface="Calibri" panose="020F0502020204030204" pitchFamily="34" charset="0"/>
              </a:rPr>
              <a:t>pratica</a:t>
            </a:r>
            <a:r>
              <a:rPr lang="it-IT" sz="1800" dirty="0">
                <a:cs typeface="Calibri" panose="020F0502020204030204" pitchFamily="34" charset="0"/>
              </a:rPr>
              <a:t> quanto </a:t>
            </a:r>
            <a:r>
              <a:rPr lang="it-IT" sz="1800" b="1" dirty="0">
                <a:solidFill>
                  <a:srgbClr val="00A197"/>
                </a:solidFill>
                <a:cs typeface="Calibri" panose="020F0502020204030204" pitchFamily="34" charset="0"/>
              </a:rPr>
              <a:t>appreso</a:t>
            </a:r>
            <a:r>
              <a:rPr lang="it-IT" sz="1800" dirty="0">
                <a:cs typeface="Calibri" panose="020F0502020204030204" pitchFamily="34" charset="0"/>
              </a:rPr>
              <a:t> «in aula». Questo si concretizza ad </a:t>
            </a:r>
            <a:r>
              <a:rPr lang="it-IT" sz="1800" b="1" dirty="0">
                <a:solidFill>
                  <a:srgbClr val="00A197"/>
                </a:solidFill>
                <a:cs typeface="Calibri" panose="020F0502020204030204" pitchFamily="34" charset="0"/>
              </a:rPr>
              <a:t>esempio</a:t>
            </a:r>
            <a:r>
              <a:rPr lang="it-IT" sz="1800" dirty="0">
                <a:cs typeface="Calibri" panose="020F0502020204030204" pitchFamily="34" charset="0"/>
              </a:rPr>
              <a:t> con </a:t>
            </a:r>
            <a:r>
              <a:rPr lang="it-IT" sz="1800" b="1" dirty="0">
                <a:solidFill>
                  <a:srgbClr val="00A197"/>
                </a:solidFill>
                <a:cs typeface="Calibri" panose="020F0502020204030204" pitchFamily="34" charset="0"/>
              </a:rPr>
              <a:t>l’accompagnamento</a:t>
            </a:r>
            <a:r>
              <a:rPr lang="it-IT" sz="1800" dirty="0">
                <a:cs typeface="Calibri" panose="020F0502020204030204" pitchFamily="34" charset="0"/>
              </a:rPr>
              <a:t> del </a:t>
            </a:r>
            <a:r>
              <a:rPr lang="it-IT" sz="1800" b="1" dirty="0">
                <a:solidFill>
                  <a:srgbClr val="00A197"/>
                </a:solidFill>
                <a:cs typeface="Calibri" panose="020F0502020204030204" pitchFamily="34" charset="0"/>
              </a:rPr>
              <a:t>neo</a:t>
            </a:r>
            <a:r>
              <a:rPr lang="it-IT" sz="1800" dirty="0">
                <a:cs typeface="Calibri" panose="020F0502020204030204" pitchFamily="34" charset="0"/>
              </a:rPr>
              <a:t> </a:t>
            </a:r>
            <a:r>
              <a:rPr lang="it-IT" sz="1800" b="1" dirty="0">
                <a:solidFill>
                  <a:srgbClr val="00A197"/>
                </a:solidFill>
                <a:cs typeface="Calibri" panose="020F0502020204030204" pitchFamily="34" charset="0"/>
              </a:rPr>
              <a:t>imprenditore</a:t>
            </a:r>
            <a:r>
              <a:rPr lang="it-IT" sz="1800" dirty="0">
                <a:cs typeface="Calibri" panose="020F0502020204030204" pitchFamily="34" charset="0"/>
              </a:rPr>
              <a:t> che ha ricevuto un </a:t>
            </a:r>
            <a:r>
              <a:rPr lang="it-IT" sz="1800" b="1" dirty="0">
                <a:solidFill>
                  <a:srgbClr val="00A197"/>
                </a:solidFill>
                <a:cs typeface="Calibri" panose="020F0502020204030204" pitchFamily="34" charset="0"/>
              </a:rPr>
              <a:t>finanziamento</a:t>
            </a:r>
            <a:r>
              <a:rPr lang="it-IT" sz="1800" dirty="0">
                <a:cs typeface="Calibri" panose="020F0502020204030204" pitchFamily="34" charset="0"/>
              </a:rPr>
              <a:t> di </a:t>
            </a:r>
            <a:r>
              <a:rPr lang="it-IT" sz="1800" b="1" dirty="0">
                <a:solidFill>
                  <a:srgbClr val="00A197"/>
                </a:solidFill>
                <a:cs typeface="Calibri" panose="020F0502020204030204" pitchFamily="34" charset="0"/>
              </a:rPr>
              <a:t>microcredito</a:t>
            </a:r>
            <a:r>
              <a:rPr lang="it-IT" sz="1800" dirty="0">
                <a:cs typeface="Calibri" panose="020F0502020204030204" pitchFamily="34" charset="0"/>
              </a:rPr>
              <a:t> e che viene </a:t>
            </a:r>
            <a:r>
              <a:rPr lang="it-IT" sz="1800" b="1" dirty="0">
                <a:solidFill>
                  <a:srgbClr val="00A197"/>
                </a:solidFill>
                <a:cs typeface="Calibri" panose="020F0502020204030204" pitchFamily="34" charset="0"/>
              </a:rPr>
              <a:t>aiutato</a:t>
            </a:r>
            <a:r>
              <a:rPr lang="it-IT" sz="1800" dirty="0">
                <a:cs typeface="Calibri" panose="020F0502020204030204" pitchFamily="34" charset="0"/>
              </a:rPr>
              <a:t> nella fase di </a:t>
            </a:r>
            <a:r>
              <a:rPr lang="it-IT" sz="1800" b="1" dirty="0">
                <a:solidFill>
                  <a:srgbClr val="00A197"/>
                </a:solidFill>
                <a:cs typeface="Calibri" panose="020F0502020204030204" pitchFamily="34" charset="0"/>
              </a:rPr>
              <a:t>avvio</a:t>
            </a:r>
            <a:r>
              <a:rPr lang="it-IT" sz="1800" dirty="0">
                <a:cs typeface="Calibri" panose="020F0502020204030204" pitchFamily="34" charset="0"/>
              </a:rPr>
              <a:t> </a:t>
            </a:r>
            <a:r>
              <a:rPr lang="it-IT" sz="1800" b="1" dirty="0">
                <a:solidFill>
                  <a:srgbClr val="00A197"/>
                </a:solidFill>
                <a:cs typeface="Calibri" panose="020F0502020204030204" pitchFamily="34" charset="0"/>
              </a:rPr>
              <a:t>dell’impresa</a:t>
            </a:r>
            <a:endParaRPr lang="it-IT" sz="18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7D03E0C0-E47A-491D-8A28-0848B159A18C}"/>
              </a:ext>
            </a:extLst>
          </p:cNvPr>
          <p:cNvPicPr>
            <a:picLocks noChangeAspect="1"/>
          </p:cNvPicPr>
          <p:nvPr/>
        </p:nvPicPr>
        <p:blipFill>
          <a:blip r:embed="rId4"/>
          <a:stretch>
            <a:fillRect/>
          </a:stretch>
        </p:blipFill>
        <p:spPr>
          <a:xfrm>
            <a:off x="6790579" y="2399659"/>
            <a:ext cx="1753814" cy="1029341"/>
          </a:xfrm>
          <a:prstGeom prst="rect">
            <a:avLst/>
          </a:prstGeom>
        </p:spPr>
      </p:pic>
      <p:pic>
        <p:nvPicPr>
          <p:cNvPr id="5" name="Immagine 4">
            <a:extLst>
              <a:ext uri="{FF2B5EF4-FFF2-40B4-BE49-F238E27FC236}">
                <a16:creationId xmlns:a16="http://schemas.microsoft.com/office/drawing/2014/main" id="{B1F6DF29-B1D3-4255-9111-2054C2248F19}"/>
              </a:ext>
            </a:extLst>
          </p:cNvPr>
          <p:cNvPicPr>
            <a:picLocks noChangeAspect="1"/>
          </p:cNvPicPr>
          <p:nvPr/>
        </p:nvPicPr>
        <p:blipFill>
          <a:blip r:embed="rId5"/>
          <a:stretch>
            <a:fillRect/>
          </a:stretch>
        </p:blipFill>
        <p:spPr>
          <a:xfrm>
            <a:off x="6790579" y="3733675"/>
            <a:ext cx="1753814" cy="1483746"/>
          </a:xfrm>
          <a:prstGeom prst="rect">
            <a:avLst/>
          </a:prstGeom>
        </p:spPr>
      </p:pic>
      <p:sp>
        <p:nvSpPr>
          <p:cNvPr id="10" name="Segnaposto numero diapositiva 9">
            <a:extLst>
              <a:ext uri="{FF2B5EF4-FFF2-40B4-BE49-F238E27FC236}">
                <a16:creationId xmlns:a16="http://schemas.microsoft.com/office/drawing/2014/main" id="{99D88ED3-DEAB-4E72-8EF0-4EE1661A0200}"/>
              </a:ext>
            </a:extLst>
          </p:cNvPr>
          <p:cNvSpPr>
            <a:spLocks noGrp="1"/>
          </p:cNvSpPr>
          <p:nvPr>
            <p:ph type="sldNum" sz="quarter" idx="11"/>
          </p:nvPr>
        </p:nvSpPr>
        <p:spPr/>
        <p:txBody>
          <a:bodyPr/>
          <a:lstStyle/>
          <a:p>
            <a:pPr>
              <a:defRPr/>
            </a:pPr>
            <a:fld id="{1D1043DC-2681-49D5-9D69-158B3FA3398E}" type="slidenum">
              <a:rPr lang="en-GB" noProof="1" smtClean="0"/>
              <a:pPr>
                <a:defRPr/>
              </a:pPr>
              <a:t>3</a:t>
            </a:fld>
            <a:endParaRPr lang="en-GB" noProof="1"/>
          </a:p>
        </p:txBody>
      </p:sp>
    </p:spTree>
    <p:extLst>
      <p:ext uri="{BB962C8B-B14F-4D97-AF65-F5344CB8AC3E}">
        <p14:creationId xmlns:p14="http://schemas.microsoft.com/office/powerpoint/2010/main" val="418594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9BDD970-74E6-4706-AA72-DB534E73D4FA}"/>
              </a:ext>
            </a:extLst>
          </p:cNvPr>
          <p:cNvSpPr/>
          <p:nvPr/>
        </p:nvSpPr>
        <p:spPr>
          <a:xfrm>
            <a:off x="3902291" y="1137202"/>
            <a:ext cx="829073" cy="548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02384" y="314062"/>
            <a:ext cx="8689975" cy="548760"/>
          </a:xfrm>
        </p:spPr>
        <p:txBody>
          <a:bodyPr/>
          <a:lstStyle/>
          <a:p>
            <a:r>
              <a:rPr lang="it-IT" sz="2400" dirty="0">
                <a:latin typeface="Verdana" panose="020B0604030504040204" pitchFamily="34" charset="0"/>
                <a:ea typeface="Verdana" panose="020B0604030504040204" pitchFamily="34" charset="0"/>
              </a:rPr>
              <a:t>Servizi free? Nessuno fa niente per niente…</a:t>
            </a:r>
          </a:p>
        </p:txBody>
      </p:sp>
      <p:sp>
        <p:nvSpPr>
          <p:cNvPr id="5" name="Segnaposto numero diapositiva 4"/>
          <p:cNvSpPr>
            <a:spLocks noGrp="1"/>
          </p:cNvSpPr>
          <p:nvPr>
            <p:ph type="sldNum" sz="quarter" idx="12"/>
          </p:nvPr>
        </p:nvSpPr>
        <p:spPr/>
        <p:txBody>
          <a:bodyPr/>
          <a:lstStyle/>
          <a:p>
            <a:fld id="{11691DD2-6E31-4FB1-AAEE-792294E7894D}" type="slidenum">
              <a:rPr lang="it-IT" smtClean="0"/>
              <a:t>30</a:t>
            </a:fld>
            <a:endParaRPr lang="it-IT"/>
          </a:p>
        </p:txBody>
      </p:sp>
      <p:sp>
        <p:nvSpPr>
          <p:cNvPr id="10" name="CasellaDiTesto 9"/>
          <p:cNvSpPr txBox="1"/>
          <p:nvPr/>
        </p:nvSpPr>
        <p:spPr>
          <a:xfrm>
            <a:off x="416728" y="2147714"/>
            <a:ext cx="3735152" cy="2723823"/>
          </a:xfrm>
          <a:prstGeom prst="rect">
            <a:avLst/>
          </a:prstGeom>
          <a:noFill/>
        </p:spPr>
        <p:txBody>
          <a:bodyPr wrap="square" rtlCol="0">
            <a:spAutoFit/>
          </a:bodyPr>
          <a:lstStyle/>
          <a:p>
            <a:pPr marL="342900" indent="-342900">
              <a:lnSpc>
                <a:spcPct val="150000"/>
              </a:lnSpc>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Tutti prevedono la creazione di un account verificato (mandano sempre una mail di conferma)</a:t>
            </a:r>
          </a:p>
          <a:p>
            <a:pPr marL="342900" indent="-342900">
              <a:lnSpc>
                <a:spcPct val="150000"/>
              </a:lnSpc>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Tutti vi chiedono il consenso al trattamento dei dati</a:t>
            </a:r>
          </a:p>
          <a:p>
            <a:pPr marL="342900" indent="-342900">
              <a:lnSpc>
                <a:spcPct val="150000"/>
              </a:lnSpc>
              <a:buAutoNum type="arabicPeriod"/>
            </a:pPr>
            <a:endParaRPr lang="it-IT" dirty="0">
              <a:latin typeface="Verdana" panose="020B0604030504040204" pitchFamily="34" charset="0"/>
              <a:ea typeface="Verdana" panose="020B0604030504040204" pitchFamily="34" charset="0"/>
            </a:endParaRPr>
          </a:p>
        </p:txBody>
      </p:sp>
      <p:sp>
        <p:nvSpPr>
          <p:cNvPr id="8" name="CasellaDiTesto 7">
            <a:extLst>
              <a:ext uri="{FF2B5EF4-FFF2-40B4-BE49-F238E27FC236}">
                <a16:creationId xmlns:a16="http://schemas.microsoft.com/office/drawing/2014/main" id="{92853B9E-146E-41B0-A565-5F735CDA4DA5}"/>
              </a:ext>
            </a:extLst>
          </p:cNvPr>
          <p:cNvSpPr txBox="1"/>
          <p:nvPr/>
        </p:nvSpPr>
        <p:spPr>
          <a:xfrm>
            <a:off x="4851095" y="2178070"/>
            <a:ext cx="3735152" cy="1985159"/>
          </a:xfrm>
          <a:prstGeom prst="rect">
            <a:avLst/>
          </a:prstGeom>
          <a:noFill/>
        </p:spPr>
        <p:txBody>
          <a:bodyPr wrap="square" rtlCol="0">
            <a:spAutoFit/>
          </a:bodyPr>
          <a:lstStyle/>
          <a:p>
            <a:pPr marL="342900" indent="-342900">
              <a:lnSpc>
                <a:spcPct val="150000"/>
              </a:lnSpc>
              <a:buClr>
                <a:srgbClr val="FF0000"/>
              </a:buClr>
              <a:buFont typeface="Arial" panose="020B0604020202020204" pitchFamily="34" charset="0"/>
              <a:buChar char="•"/>
            </a:pPr>
            <a:r>
              <a:rPr lang="it-IT" sz="1600" dirty="0">
                <a:latin typeface="Verdana" panose="020B0604030504040204" pitchFamily="34" charset="0"/>
                <a:ea typeface="Verdana" panose="020B0604030504040204" pitchFamily="34" charset="0"/>
              </a:rPr>
              <a:t>Lo scambio implicito è con i dati ed i metadati che rilasciamo e che permettono di profilarci</a:t>
            </a:r>
          </a:p>
          <a:p>
            <a:pPr marL="342900" indent="-342900">
              <a:lnSpc>
                <a:spcPct val="150000"/>
              </a:lnSpc>
              <a:buAutoNum type="arabicPeriod"/>
            </a:pPr>
            <a:endParaRPr lang="it-IT" dirty="0">
              <a:latin typeface="Verdana" panose="020B0604030504040204" pitchFamily="34" charset="0"/>
              <a:ea typeface="Verdana" panose="020B0604030504040204" pitchFamily="34" charset="0"/>
            </a:endParaRPr>
          </a:p>
        </p:txBody>
      </p:sp>
      <p:sp>
        <p:nvSpPr>
          <p:cNvPr id="7" name="CasellaDiTesto 6">
            <a:extLst>
              <a:ext uri="{FF2B5EF4-FFF2-40B4-BE49-F238E27FC236}">
                <a16:creationId xmlns:a16="http://schemas.microsoft.com/office/drawing/2014/main" id="{06677E06-BA3F-42BD-8E1B-DF4A075CE741}"/>
              </a:ext>
            </a:extLst>
          </p:cNvPr>
          <p:cNvSpPr txBox="1"/>
          <p:nvPr/>
        </p:nvSpPr>
        <p:spPr>
          <a:xfrm>
            <a:off x="1691760" y="1757969"/>
            <a:ext cx="936475" cy="369332"/>
          </a:xfrm>
          <a:prstGeom prst="rect">
            <a:avLst/>
          </a:prstGeom>
          <a:noFill/>
        </p:spPr>
        <p:txBody>
          <a:bodyPr wrap="none" rtlCol="0">
            <a:spAutoFit/>
          </a:bodyPr>
          <a:lstStyle/>
          <a:p>
            <a:r>
              <a:rPr lang="it-IT" b="1" dirty="0">
                <a:latin typeface="+mn-lt"/>
              </a:rPr>
              <a:t>LIBERI? </a:t>
            </a:r>
          </a:p>
        </p:txBody>
      </p:sp>
      <p:sp>
        <p:nvSpPr>
          <p:cNvPr id="11" name="CasellaDiTesto 10">
            <a:extLst>
              <a:ext uri="{FF2B5EF4-FFF2-40B4-BE49-F238E27FC236}">
                <a16:creationId xmlns:a16="http://schemas.microsoft.com/office/drawing/2014/main" id="{CEEBB48A-2144-4030-8B72-9DCF26D0B4EC}"/>
              </a:ext>
            </a:extLst>
          </p:cNvPr>
          <p:cNvSpPr txBox="1"/>
          <p:nvPr/>
        </p:nvSpPr>
        <p:spPr>
          <a:xfrm>
            <a:off x="5921813" y="1757458"/>
            <a:ext cx="1170513" cy="369332"/>
          </a:xfrm>
          <a:prstGeom prst="rect">
            <a:avLst/>
          </a:prstGeom>
          <a:noFill/>
        </p:spPr>
        <p:txBody>
          <a:bodyPr wrap="none" rtlCol="0">
            <a:spAutoFit/>
          </a:bodyPr>
          <a:lstStyle/>
          <a:p>
            <a:r>
              <a:rPr lang="it-IT" b="1" dirty="0">
                <a:latin typeface="+mn-lt"/>
              </a:rPr>
              <a:t>GRATUITI?</a:t>
            </a:r>
          </a:p>
        </p:txBody>
      </p:sp>
      <p:sp>
        <p:nvSpPr>
          <p:cNvPr id="12" name="CasellaDiTesto 11">
            <a:extLst>
              <a:ext uri="{FF2B5EF4-FFF2-40B4-BE49-F238E27FC236}">
                <a16:creationId xmlns:a16="http://schemas.microsoft.com/office/drawing/2014/main" id="{53B3D72A-1E28-44FE-AEA0-3DA405373E3D}"/>
              </a:ext>
            </a:extLst>
          </p:cNvPr>
          <p:cNvSpPr txBox="1"/>
          <p:nvPr/>
        </p:nvSpPr>
        <p:spPr>
          <a:xfrm>
            <a:off x="3965075" y="1200918"/>
            <a:ext cx="639919" cy="369332"/>
          </a:xfrm>
          <a:prstGeom prst="rect">
            <a:avLst/>
          </a:prstGeom>
          <a:noFill/>
        </p:spPr>
        <p:txBody>
          <a:bodyPr wrap="none" rtlCol="0">
            <a:spAutoFit/>
          </a:bodyPr>
          <a:lstStyle/>
          <a:p>
            <a:r>
              <a:rPr lang="it-IT" b="1" dirty="0">
                <a:solidFill>
                  <a:schemeClr val="bg1"/>
                </a:solidFill>
                <a:latin typeface="+mn-lt"/>
              </a:rPr>
              <a:t>FREE</a:t>
            </a:r>
          </a:p>
        </p:txBody>
      </p:sp>
      <p:cxnSp>
        <p:nvCxnSpPr>
          <p:cNvPr id="15" name="Connettore 2 14">
            <a:extLst>
              <a:ext uri="{FF2B5EF4-FFF2-40B4-BE49-F238E27FC236}">
                <a16:creationId xmlns:a16="http://schemas.microsoft.com/office/drawing/2014/main" id="{B93CC28B-EC03-48D8-B227-BE0BBDF01C90}"/>
              </a:ext>
            </a:extLst>
          </p:cNvPr>
          <p:cNvCxnSpPr>
            <a:stCxn id="9" idx="1"/>
            <a:endCxn id="7" idx="0"/>
          </p:cNvCxnSpPr>
          <p:nvPr/>
        </p:nvCxnSpPr>
        <p:spPr>
          <a:xfrm flipH="1">
            <a:off x="2159998" y="1411582"/>
            <a:ext cx="1742293" cy="346387"/>
          </a:xfrm>
          <a:prstGeom prst="straightConnector1">
            <a:avLst/>
          </a:prstGeom>
          <a:ln>
            <a:solidFill>
              <a:srgbClr val="00AFD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8E8168F-E978-4CA8-BE7F-A47CBE0D2C23}"/>
              </a:ext>
            </a:extLst>
          </p:cNvPr>
          <p:cNvCxnSpPr>
            <a:stCxn id="9" idx="3"/>
            <a:endCxn id="11" idx="0"/>
          </p:cNvCxnSpPr>
          <p:nvPr/>
        </p:nvCxnSpPr>
        <p:spPr>
          <a:xfrm>
            <a:off x="4731364" y="1411582"/>
            <a:ext cx="1775706" cy="345876"/>
          </a:xfrm>
          <a:prstGeom prst="straightConnector1">
            <a:avLst/>
          </a:prstGeom>
          <a:ln>
            <a:solidFill>
              <a:srgbClr val="00AFD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C5880BF8-3EE1-4CA2-926A-BA3683B8C897}"/>
              </a:ext>
            </a:extLst>
          </p:cNvPr>
          <p:cNvSpPr/>
          <p:nvPr/>
        </p:nvSpPr>
        <p:spPr>
          <a:xfrm>
            <a:off x="44458" y="4540800"/>
            <a:ext cx="4572000" cy="781240"/>
          </a:xfrm>
          <a:prstGeom prst="rect">
            <a:avLst/>
          </a:prstGeom>
        </p:spPr>
        <p:txBody>
          <a:bodyPr>
            <a:spAutoFit/>
          </a:bodyPr>
          <a:lstStyle/>
          <a:p>
            <a:pPr algn="ctr">
              <a:lnSpc>
                <a:spcPct val="150000"/>
              </a:lnSpc>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In una parola non consentono l’anonimato</a:t>
            </a:r>
          </a:p>
        </p:txBody>
      </p:sp>
      <p:sp>
        <p:nvSpPr>
          <p:cNvPr id="25" name="Freccia in giù 24">
            <a:extLst>
              <a:ext uri="{FF2B5EF4-FFF2-40B4-BE49-F238E27FC236}">
                <a16:creationId xmlns:a16="http://schemas.microsoft.com/office/drawing/2014/main" id="{5563777A-1C2C-4907-B0AA-6AE9D249910B}"/>
              </a:ext>
            </a:extLst>
          </p:cNvPr>
          <p:cNvSpPr/>
          <p:nvPr/>
        </p:nvSpPr>
        <p:spPr>
          <a:xfrm>
            <a:off x="3031144" y="4047154"/>
            <a:ext cx="701349" cy="56043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A55B88F5-3091-4077-A6B8-9FCF96792DF0}"/>
              </a:ext>
            </a:extLst>
          </p:cNvPr>
          <p:cNvSpPr/>
          <p:nvPr/>
        </p:nvSpPr>
        <p:spPr>
          <a:xfrm>
            <a:off x="5478005" y="4509090"/>
            <a:ext cx="2975494" cy="781240"/>
          </a:xfrm>
          <a:prstGeom prst="rect">
            <a:avLst/>
          </a:prstGeom>
        </p:spPr>
        <p:txBody>
          <a:bodyPr wrap="none">
            <a:spAutoFit/>
          </a:bodyPr>
          <a:lstStyle/>
          <a:p>
            <a:pPr algn="ctr">
              <a:lnSpc>
                <a:spcPct val="150000"/>
              </a:lnSpc>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Questa è la transazione </a:t>
            </a:r>
          </a:p>
          <a:p>
            <a:pPr algn="ctr">
              <a:lnSpc>
                <a:spcPct val="150000"/>
              </a:lnSpc>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commerciale</a:t>
            </a:r>
          </a:p>
        </p:txBody>
      </p:sp>
      <p:sp>
        <p:nvSpPr>
          <p:cNvPr id="27" name="Freccia in giù 26">
            <a:extLst>
              <a:ext uri="{FF2B5EF4-FFF2-40B4-BE49-F238E27FC236}">
                <a16:creationId xmlns:a16="http://schemas.microsoft.com/office/drawing/2014/main" id="{87C636D0-8A17-4683-9872-89C93D8903C7}"/>
              </a:ext>
            </a:extLst>
          </p:cNvPr>
          <p:cNvSpPr/>
          <p:nvPr/>
        </p:nvSpPr>
        <p:spPr>
          <a:xfrm>
            <a:off x="6572547" y="4069342"/>
            <a:ext cx="701349" cy="56043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1023075" y="5522555"/>
            <a:ext cx="7656040" cy="6568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latin typeface="Calibri" panose="020F0502020204030204" pitchFamily="34" charset="0"/>
                <a:ea typeface="Verdana" panose="020B0604030504040204" pitchFamily="34" charset="0"/>
                <a:cs typeface="Calibri" panose="020F0502020204030204" pitchFamily="34" charset="0"/>
              </a:rPr>
              <a:t>Vi siete mai accorti che scaricando una qualsiasi applicazione FREE vi chiede l’accesso alla fotocamera, all’agenda ed alla localizzazione?</a:t>
            </a:r>
          </a:p>
        </p:txBody>
      </p:sp>
      <p:pic>
        <p:nvPicPr>
          <p:cNvPr id="18" name="Immagine 17">
            <a:extLst>
              <a:ext uri="{FF2B5EF4-FFF2-40B4-BE49-F238E27FC236}">
                <a16:creationId xmlns:a16="http://schemas.microsoft.com/office/drawing/2014/main" id="{F3EFCBEF-7A61-43FB-AE34-17AD1254C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54745437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652" y="476754"/>
            <a:ext cx="8424702"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Big Data &amp; Privacy: qual è la situazione?</a:t>
            </a:r>
          </a:p>
        </p:txBody>
      </p:sp>
      <p:sp>
        <p:nvSpPr>
          <p:cNvPr id="2" name="Rettangolo 1"/>
          <p:cNvSpPr/>
          <p:nvPr/>
        </p:nvSpPr>
        <p:spPr>
          <a:xfrm>
            <a:off x="359649" y="1319581"/>
            <a:ext cx="8424702" cy="3785652"/>
          </a:xfrm>
          <a:prstGeom prst="rect">
            <a:avLst/>
          </a:prstGeom>
        </p:spPr>
        <p:txBody>
          <a:bodyPr wrap="square">
            <a:spAutoFit/>
          </a:bodyPr>
          <a:lstStyle/>
          <a:p>
            <a:pPr marL="285750" indent="-285750" algn="just">
              <a:buClr>
                <a:srgbClr val="0070C0"/>
              </a:buClr>
              <a:buFont typeface="Courier New" panose="02070309020205020404" pitchFamily="49" charset="0"/>
              <a:buChar char="o"/>
            </a:pP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Provided</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 Data</a:t>
            </a:r>
            <a:r>
              <a:rPr lang="it-IT" sz="1600" dirty="0">
                <a:latin typeface="Verdana" panose="020B0604030504040204" pitchFamily="34" charset="0"/>
                <a:ea typeface="Verdana" panose="020B0604030504040204" pitchFamily="34" charset="0"/>
              </a:rPr>
              <a:t>, forniti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consapevolmente e volontariamente </a:t>
            </a:r>
            <a:r>
              <a:rPr lang="it-IT" sz="1600" dirty="0">
                <a:latin typeface="Verdana" panose="020B0604030504040204" pitchFamily="34" charset="0"/>
                <a:ea typeface="Verdana" panose="020B0604030504040204" pitchFamily="34" charset="0"/>
              </a:rPr>
              <a:t>dagli individui (ad esempio la compilazione di un modulo online)</a:t>
            </a:r>
          </a:p>
          <a:p>
            <a:pPr marL="285750" indent="-285750" algn="just">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lgn="just">
              <a:buClr>
                <a:srgbClr val="0070C0"/>
              </a:buClr>
              <a:buFont typeface="Courier New" panose="02070309020205020404" pitchFamily="49" charset="0"/>
              <a:buChar char="o"/>
            </a:pP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Observed</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 Data</a:t>
            </a:r>
            <a:r>
              <a:rPr lang="it-IT" sz="1600" b="1"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 raccolti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automaticamente</a:t>
            </a:r>
            <a:r>
              <a:rPr lang="it-IT" sz="1600" dirty="0">
                <a:latin typeface="Verdana" panose="020B0604030504040204" pitchFamily="34" charset="0"/>
                <a:ea typeface="Verdana" panose="020B0604030504040204" pitchFamily="34" charset="0"/>
              </a:rPr>
              <a:t> (ad esempio dati raccolti tramite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cookie</a:t>
            </a:r>
            <a:r>
              <a:rPr lang="it-IT" sz="1600" dirty="0">
                <a:latin typeface="Verdana" panose="020B0604030504040204" pitchFamily="34" charset="0"/>
                <a:ea typeface="Verdana" panose="020B0604030504040204" pitchFamily="34" charset="0"/>
              </a:rPr>
              <a:t> o sistemi di videosorveglianza collegati al riconoscimento facciale)</a:t>
            </a:r>
          </a:p>
          <a:p>
            <a:pPr marL="285750" indent="-285750" algn="just">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lgn="just">
              <a:buClr>
                <a:srgbClr val="0070C0"/>
              </a:buClr>
              <a:buFont typeface="Courier New" panose="02070309020205020404" pitchFamily="49" charset="0"/>
              <a:buChar char="o"/>
            </a:pP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Derived</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Data</a:t>
            </a:r>
            <a:r>
              <a:rPr lang="it-IT" sz="1600" b="1" i="1"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 prodotti da altri dati in modo relativamente semplice e diretto (ad esempio calcolando la redditività del cliente dal numero di visite a un negozio e agli oggetti acquistati)</a:t>
            </a:r>
          </a:p>
          <a:p>
            <a:pPr marL="285750" indent="-285750" algn="just">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lgn="just">
              <a:buClr>
                <a:srgbClr val="0070C0"/>
              </a:buClr>
              <a:buFont typeface="Courier New" panose="02070309020205020404" pitchFamily="49" charset="0"/>
              <a:buChar char="o"/>
            </a:pP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Inferred</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Data</a:t>
            </a:r>
            <a:r>
              <a:rPr lang="it-IT" sz="1600" dirty="0">
                <a:latin typeface="Verdana" panose="020B0604030504040204" pitchFamily="34" charset="0"/>
                <a:ea typeface="Verdana" panose="020B0604030504040204" pitchFamily="34" charset="0"/>
              </a:rPr>
              <a:t>, prodotti utilizzando un metodo analitico complesso per trovare le correlazioni tra i set di dati e utilizzarli per categorizzare o profilare le persone (ad esempio calcolare i punteggi di credito o predire lo stato di salute futuro di un soggetto). </a:t>
            </a:r>
          </a:p>
        </p:txBody>
      </p:sp>
      <p:sp>
        <p:nvSpPr>
          <p:cNvPr id="3" name="Rettangolo 2"/>
          <p:cNvSpPr/>
          <p:nvPr/>
        </p:nvSpPr>
        <p:spPr>
          <a:xfrm>
            <a:off x="539664" y="5517174"/>
            <a:ext cx="7776648" cy="369332"/>
          </a:xfrm>
          <a:prstGeom prst="rect">
            <a:avLst/>
          </a:prstGeom>
        </p:spPr>
        <p:txBody>
          <a:bodyPr wrap="square">
            <a:spAutoFit/>
          </a:bodyPr>
          <a:lstStyle/>
          <a:p>
            <a:pPr algn="just"/>
            <a:endParaRPr lang="it-IT" dirty="0">
              <a:latin typeface="Verdana" panose="020B0604030504040204" pitchFamily="34" charset="0"/>
              <a:ea typeface="Verdana" panose="020B0604030504040204" pitchFamily="34" charset="0"/>
            </a:endParaRPr>
          </a:p>
        </p:txBody>
      </p:sp>
      <p:sp>
        <p:nvSpPr>
          <p:cNvPr id="4" name="Rettangolo arrotondato 3"/>
          <p:cNvSpPr/>
          <p:nvPr/>
        </p:nvSpPr>
        <p:spPr>
          <a:xfrm>
            <a:off x="1259724" y="5545648"/>
            <a:ext cx="6912576" cy="752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latin typeface="Calibri" panose="020F0502020204030204" pitchFamily="34" charset="0"/>
                <a:ea typeface="Verdana" panose="020B0604030504040204" pitchFamily="34" charset="0"/>
                <a:cs typeface="Calibri" panose="020F0502020204030204" pitchFamily="34" charset="0"/>
              </a:rPr>
              <a:t>Sono tutti </a:t>
            </a:r>
            <a:r>
              <a:rPr lang="it-IT" b="1" dirty="0">
                <a:latin typeface="Calibri" panose="020F0502020204030204" pitchFamily="34" charset="0"/>
                <a:ea typeface="Verdana" panose="020B0604030504040204" pitchFamily="34" charset="0"/>
                <a:cs typeface="Calibri" panose="020F0502020204030204" pitchFamily="34" charset="0"/>
              </a:rPr>
              <a:t>dati personali</a:t>
            </a:r>
            <a:r>
              <a:rPr lang="it-IT" dirty="0">
                <a:latin typeface="Calibri" panose="020F0502020204030204" pitchFamily="34" charset="0"/>
                <a:ea typeface="Verdana" panose="020B0604030504040204" pitchFamily="34" charset="0"/>
                <a:cs typeface="Calibri" panose="020F0502020204030204" pitchFamily="34" charset="0"/>
              </a:rPr>
              <a:t>, e tutti devono essere trattati conformemente alla normativa.</a:t>
            </a:r>
          </a:p>
        </p:txBody>
      </p:sp>
      <p:pic>
        <p:nvPicPr>
          <p:cNvPr id="7" name="Immagine 6">
            <a:extLst>
              <a:ext uri="{FF2B5EF4-FFF2-40B4-BE49-F238E27FC236}">
                <a16:creationId xmlns:a16="http://schemas.microsoft.com/office/drawing/2014/main" id="{AA70C7B9-DD30-40D4-B338-FC69D6C3F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41837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652" y="476754"/>
            <a:ext cx="8424702"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Big Data &amp; Privacy: qual è la situazione?</a:t>
            </a:r>
          </a:p>
        </p:txBody>
      </p:sp>
      <p:sp>
        <p:nvSpPr>
          <p:cNvPr id="2" name="Rettangolo 1"/>
          <p:cNvSpPr/>
          <p:nvPr/>
        </p:nvSpPr>
        <p:spPr>
          <a:xfrm>
            <a:off x="395652" y="1268820"/>
            <a:ext cx="8208684" cy="3539430"/>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Le regole da rispettare in tema di privacy dati</a:t>
            </a:r>
            <a:br>
              <a:rPr lang="it-IT" sz="1600" b="1" dirty="0">
                <a:latin typeface="Verdana" panose="020B0604030504040204" pitchFamily="34" charset="0"/>
                <a:ea typeface="Verdana" panose="020B0604030504040204" pitchFamily="34" charset="0"/>
              </a:rPr>
            </a:br>
            <a:endParaRPr lang="it-IT" sz="1600" b="1" dirty="0">
              <a:latin typeface="Verdana" panose="020B0604030504040204" pitchFamily="34" charset="0"/>
              <a:ea typeface="Verdana" panose="020B0604030504040204" pitchFamily="34" charset="0"/>
            </a:endParaRPr>
          </a:p>
          <a:p>
            <a:pPr marL="285750" indent="-285750" algn="just">
              <a:buClr>
                <a:srgbClr val="00AFD0"/>
              </a:buClr>
              <a:buFont typeface="Courier New" panose="02070309020205020404" pitchFamily="49" charset="0"/>
              <a:buChar char="o"/>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Liceità</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correttezza</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e</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trasparenza</a:t>
            </a:r>
            <a:r>
              <a:rPr lang="it-IT" sz="1600" dirty="0">
                <a:latin typeface="Verdana" panose="020B0604030504040204" pitchFamily="34" charset="0"/>
                <a:ea typeface="Verdana" panose="020B0604030504040204" pitchFamily="34" charset="0"/>
              </a:rPr>
              <a:t>: i dati personali devono essere trattati in modo lecito, corretto e trasparente nei confronti dell'interessato</a:t>
            </a:r>
          </a:p>
          <a:p>
            <a:pPr marL="285750" indent="-285750" algn="just">
              <a:buClr>
                <a:srgbClr val="00AFD0"/>
              </a:buClr>
              <a:buFont typeface="Courier New" panose="02070309020205020404" pitchFamily="49" charset="0"/>
              <a:buChar char="o"/>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Consenso</a:t>
            </a:r>
            <a:r>
              <a:rPr lang="it-IT" sz="1600" dirty="0">
                <a:latin typeface="Verdana" panose="020B0604030504040204" pitchFamily="34" charset="0"/>
                <a:ea typeface="Verdana" panose="020B0604030504040204" pitchFamily="34" charset="0"/>
              </a:rPr>
              <a:t>: il trattamento è lecito se l'interessato ha espresso il consenso al trattamento dei propri dati personali per una o più specifiche finalità (salvo esclusioni)</a:t>
            </a:r>
          </a:p>
          <a:p>
            <a:pPr marL="285750" indent="-285750" algn="just">
              <a:buClr>
                <a:srgbClr val="00AFD0"/>
              </a:buClr>
              <a:buFont typeface="Courier New" panose="02070309020205020404" pitchFamily="49" charset="0"/>
              <a:buChar char="o"/>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Limitazione</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della</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finalità</a:t>
            </a:r>
            <a:r>
              <a:rPr lang="it-IT" sz="1600" b="1" dirty="0">
                <a:latin typeface="Verdana" panose="020B0604030504040204" pitchFamily="34" charset="0"/>
                <a:ea typeface="Verdana" panose="020B0604030504040204" pitchFamily="34" charset="0"/>
              </a:rPr>
              <a:t>:</a:t>
            </a:r>
            <a:r>
              <a:rPr lang="it-IT" sz="1600" dirty="0">
                <a:latin typeface="Verdana" panose="020B0604030504040204" pitchFamily="34" charset="0"/>
                <a:ea typeface="Verdana" panose="020B0604030504040204" pitchFamily="34" charset="0"/>
              </a:rPr>
              <a:t> i dati personali devono essere raccolti per finalità determinate, esplicite e legittime, e successivamente trattati in modalità compatibili con tali finalità</a:t>
            </a:r>
          </a:p>
          <a:p>
            <a:pPr marL="285750" indent="-285750" algn="just">
              <a:buClr>
                <a:srgbClr val="00AFD0"/>
              </a:buClr>
              <a:buFont typeface="Courier New" panose="02070309020205020404" pitchFamily="49" charset="0"/>
              <a:buChar char="o"/>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Minimizzazione</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dei</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dati</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i dati personali devono essere adeguati, pertinenti e limitati a quanto necessario rispetto alle finalità</a:t>
            </a:r>
          </a:p>
          <a:p>
            <a:pPr marL="285750" indent="-285750" algn="just">
              <a:buClr>
                <a:srgbClr val="00AFD0"/>
              </a:buClr>
              <a:buFont typeface="Courier New" panose="02070309020205020404" pitchFamily="49" charset="0"/>
              <a:buChar char="o"/>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Esattezza</a:t>
            </a:r>
            <a:r>
              <a:rPr lang="it-IT" sz="1600" dirty="0">
                <a:latin typeface="Verdana" panose="020B0604030504040204" pitchFamily="34" charset="0"/>
                <a:ea typeface="Verdana" panose="020B0604030504040204" pitchFamily="34" charset="0"/>
              </a:rPr>
              <a:t>: i dati personali devono essere esatti e, se necessario, aggiornati. </a:t>
            </a:r>
            <a:endParaRPr lang="it-IT" sz="1600" dirty="0">
              <a:effectLst/>
              <a:latin typeface="Verdana" panose="020B0604030504040204" pitchFamily="34" charset="0"/>
              <a:ea typeface="Verdana" panose="020B0604030504040204" pitchFamily="34" charset="0"/>
            </a:endParaRPr>
          </a:p>
        </p:txBody>
      </p:sp>
      <p:sp>
        <p:nvSpPr>
          <p:cNvPr id="4" name="Rettangolo arrotondato 3"/>
          <p:cNvSpPr/>
          <p:nvPr/>
        </p:nvSpPr>
        <p:spPr>
          <a:xfrm>
            <a:off x="1403736" y="5301156"/>
            <a:ext cx="6912576" cy="86407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latin typeface="Calibri" panose="020F0502020204030204" pitchFamily="34" charset="0"/>
                <a:ea typeface="Verdana" panose="020B0604030504040204" pitchFamily="34" charset="0"/>
                <a:cs typeface="Calibri" panose="020F0502020204030204" pitchFamily="34" charset="0"/>
              </a:rPr>
              <a:t>Ogni interessato può esercitare liberamente e in qualunque momento i propri diritti fra cui: </a:t>
            </a:r>
            <a:r>
              <a:rPr lang="it-IT" sz="1600" b="1" dirty="0">
                <a:latin typeface="Calibri" panose="020F0502020204030204" pitchFamily="34" charset="0"/>
                <a:ea typeface="Verdana" panose="020B0604030504040204" pitchFamily="34" charset="0"/>
                <a:cs typeface="Calibri" panose="020F0502020204030204" pitchFamily="34" charset="0"/>
              </a:rPr>
              <a:t>accesso, rettifica, cancellazione, limitazione, notifica per rettifica, portabilità, opposizione, oblio</a:t>
            </a:r>
            <a:r>
              <a:rPr lang="it-IT" dirty="0">
                <a:latin typeface="Verdana" panose="020B0604030504040204" pitchFamily="34" charset="0"/>
                <a:ea typeface="Verdana" panose="020B0604030504040204" pitchFamily="34" charset="0"/>
              </a:rPr>
              <a:t>.</a:t>
            </a:r>
          </a:p>
        </p:txBody>
      </p:sp>
      <p:pic>
        <p:nvPicPr>
          <p:cNvPr id="5" name="Immagine 4">
            <a:extLst>
              <a:ext uri="{FF2B5EF4-FFF2-40B4-BE49-F238E27FC236}">
                <a16:creationId xmlns:a16="http://schemas.microsoft.com/office/drawing/2014/main" id="{C827E8D8-77E4-4704-BE84-03E0A7836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945311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652" y="476754"/>
            <a:ext cx="8424702"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Big Data &amp; Privacy: qual è la situazione?</a:t>
            </a:r>
          </a:p>
        </p:txBody>
      </p:sp>
      <p:sp>
        <p:nvSpPr>
          <p:cNvPr id="7" name="Rettangolo 6"/>
          <p:cNvSpPr/>
          <p:nvPr/>
        </p:nvSpPr>
        <p:spPr>
          <a:xfrm>
            <a:off x="539664" y="1484838"/>
            <a:ext cx="8064672" cy="5016758"/>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Big Data e Privacy: cosa è cambiato con il GDPR?</a:t>
            </a:r>
          </a:p>
          <a:p>
            <a:endParaRPr lang="it-IT" sz="1600" b="1"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Con il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General</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Data</a:t>
            </a:r>
            <a:r>
              <a:rPr lang="it-IT" sz="1600" b="1" dirty="0">
                <a:latin typeface="Verdana" panose="020B0604030504040204" pitchFamily="34" charset="0"/>
                <a:ea typeface="Verdana" panose="020B0604030504040204" pitchFamily="34" charset="0"/>
              </a:rPr>
              <a:t>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Protection</a:t>
            </a:r>
            <a:r>
              <a:rPr lang="it-IT" sz="1600" b="1" dirty="0">
                <a:latin typeface="Verdana" panose="020B0604030504040204" pitchFamily="34" charset="0"/>
                <a:ea typeface="Verdana" panose="020B0604030504040204" pitchFamily="34" charset="0"/>
              </a:rPr>
              <a:t>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Regulation</a:t>
            </a:r>
            <a:r>
              <a:rPr lang="it-IT" sz="1600" b="1" dirty="0">
                <a:latin typeface="Verdana" panose="020B0604030504040204" pitchFamily="34" charset="0"/>
                <a:ea typeface="Verdana" panose="020B0604030504040204" pitchFamily="34" charset="0"/>
              </a:rPr>
              <a:t>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(Regolamento Europeo n° 679/2016), </a:t>
            </a:r>
            <a:r>
              <a:rPr lang="it-IT" sz="1600" dirty="0">
                <a:latin typeface="Verdana" panose="020B0604030504040204" pitchFamily="34" charset="0"/>
                <a:ea typeface="Verdana" panose="020B0604030504040204" pitchFamily="34" charset="0"/>
              </a:rPr>
              <a:t>l’approccio legislativo al tema è cambia in modo sostanziale, in quanto non sono più previste misure minime di sicurezza e tutte le scelte vengono demandate al singolo titolare del trattamento.</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Ciascun titolare deve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tener conto delle seguenti variabili</a:t>
            </a:r>
            <a:r>
              <a:rPr lang="it-IT" sz="1600" dirty="0">
                <a:latin typeface="Verdana" panose="020B0604030504040204" pitchFamily="34" charset="0"/>
                <a:ea typeface="Verdana" panose="020B0604030504040204" pitchFamily="34" charset="0"/>
              </a:rPr>
              <a:t>: costo di attuazione, natura dell'oggetto, contesto, finalità del trattamento, rischio, gravità per i diritti e le libertà delle persone fisiche. </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Da una valutazione attenta di tutti questi aspetti, il titolare del trattamento deve mettere in atto misure tecniche e organizzative adeguate per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garantire un livello di sicurezza coerente con il grado di rischio</a:t>
            </a:r>
            <a:r>
              <a:rPr lang="it-IT" sz="1600" dirty="0">
                <a:latin typeface="Verdana" panose="020B0604030504040204" pitchFamily="34" charset="0"/>
                <a:ea typeface="Verdana" panose="020B0604030504040204" pitchFamily="34" charset="0"/>
              </a:rPr>
              <a:t>. La medesima valutazione e adozione la deve svolgere ciascun responsabile del trattamento.</a:t>
            </a:r>
          </a:p>
          <a:p>
            <a:pPr algn="just"/>
            <a:endParaRPr lang="it-IT" sz="1600" dirty="0">
              <a:latin typeface="Verdana" panose="020B0604030504040204" pitchFamily="34" charset="0"/>
              <a:ea typeface="Verdana" panose="020B0604030504040204" pitchFamily="34" charset="0"/>
            </a:endParaRPr>
          </a:p>
          <a:p>
            <a:pPr algn="just"/>
            <a:r>
              <a:rPr lang="it-IT" sz="1600" dirty="0">
                <a:latin typeface="Verdana" panose="020B0604030504040204" pitchFamily="34" charset="0"/>
                <a:ea typeface="Verdana" panose="020B0604030504040204" pitchFamily="34" charset="0"/>
              </a:rPr>
              <a:t>Viene chiesto infine che vengano adottate procedure per provare, verificare e valutare regolarmente l'efficacia delle misure tecniche e organizzative, al fine di garantire la sicurezza del trattamento.</a:t>
            </a:r>
            <a:endParaRPr lang="it-IT" sz="1600" dirty="0">
              <a:effectLst/>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F26B4E36-1446-4F0E-B2D5-BCEB7AEEB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81900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1691DD2-6E31-4FB1-AAEE-792294E7894D}" type="slidenum">
              <a:rPr lang="it-IT" smtClean="0"/>
              <a:t>34</a:t>
            </a:fld>
            <a:endParaRPr lang="it-IT"/>
          </a:p>
        </p:txBody>
      </p:sp>
      <p:sp>
        <p:nvSpPr>
          <p:cNvPr id="6" name="CasellaDiTesto 5"/>
          <p:cNvSpPr txBox="1"/>
          <p:nvPr/>
        </p:nvSpPr>
        <p:spPr>
          <a:xfrm>
            <a:off x="395652" y="476754"/>
            <a:ext cx="8424702"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Concludendo…</a:t>
            </a:r>
          </a:p>
        </p:txBody>
      </p:sp>
      <p:sp>
        <p:nvSpPr>
          <p:cNvPr id="7" name="CasellaDiTesto 6"/>
          <p:cNvSpPr txBox="1"/>
          <p:nvPr/>
        </p:nvSpPr>
        <p:spPr>
          <a:xfrm>
            <a:off x="467658" y="1268820"/>
            <a:ext cx="8208684" cy="4278094"/>
          </a:xfrm>
          <a:prstGeom prst="rect">
            <a:avLst/>
          </a:prstGeom>
          <a:noFill/>
        </p:spPr>
        <p:txBody>
          <a:bodyPr wrap="square" rtlCol="0">
            <a:spAutoFit/>
          </a:bodyPr>
          <a:lstStyle/>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Abbiamo affrontato per grandi linee una tematica che meriterebbe ulteriori approfondimenti</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Abbiamo arricchito il nostro glossario con parole di difficile interpretazione per un non tecnico</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Sappiamo il valore di un dato e cosa esso può generare</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Abbiamo approfondito cosa sono e come operano i big data</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Abbiamo visto come nulla che ci viene offerto in rete è libero o gratuito</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Abbiamo capito qual è lo stato dell’arte delle leggi sulla privacy e sui dati personali</a:t>
            </a:r>
          </a:p>
          <a:p>
            <a:pPr marL="285750" indent="-285750">
              <a:buClr>
                <a:srgbClr val="0070C0"/>
              </a:buClr>
              <a:buFont typeface="Courier New" panose="02070309020205020404" pitchFamily="49" charset="0"/>
              <a:buChar char="o"/>
            </a:pPr>
            <a:endParaRPr lang="it-IT" sz="1600" dirty="0">
              <a:latin typeface="Verdana" panose="020B0604030504040204" pitchFamily="34" charset="0"/>
              <a:ea typeface="Verdana" panose="020B0604030504040204" pitchFamily="34" charset="0"/>
            </a:endParaRPr>
          </a:p>
          <a:p>
            <a:pPr marL="285750" indent="-285750">
              <a:buClr>
                <a:srgbClr val="0070C0"/>
              </a:buClr>
              <a:buFont typeface="Courier New" panose="02070309020205020404" pitchFamily="49" charset="0"/>
              <a:buChar char="o"/>
            </a:pPr>
            <a:r>
              <a:rPr lang="it-IT" sz="1600" dirty="0">
                <a:latin typeface="Verdana" panose="020B0604030504040204" pitchFamily="34" charset="0"/>
                <a:ea typeface="Verdana" panose="020B0604030504040204" pitchFamily="34" charset="0"/>
              </a:rPr>
              <a:t>Ma soprattutto…</a:t>
            </a:r>
          </a:p>
          <a:p>
            <a:endParaRPr lang="it-IT" sz="1600" dirty="0">
              <a:latin typeface="Verdana" panose="020B0604030504040204" pitchFamily="34" charset="0"/>
              <a:ea typeface="Verdana" panose="020B0604030504040204" pitchFamily="34" charset="0"/>
            </a:endParaRPr>
          </a:p>
        </p:txBody>
      </p:sp>
      <p:sp>
        <p:nvSpPr>
          <p:cNvPr id="8" name="Rettangolo arrotondato 7"/>
          <p:cNvSpPr/>
          <p:nvPr/>
        </p:nvSpPr>
        <p:spPr>
          <a:xfrm>
            <a:off x="1151715" y="5517174"/>
            <a:ext cx="6912576" cy="57604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latin typeface="Calibri" panose="020F0502020204030204" pitchFamily="34" charset="0"/>
                <a:ea typeface="Verdana" panose="020B0604030504040204" pitchFamily="34" charset="0"/>
                <a:cs typeface="Calibri" panose="020F0502020204030204" pitchFamily="34" charset="0"/>
              </a:rPr>
              <a:t>… siamo più consapevoli della delicatezza dell’argomento e di come muoverci nel futuro!</a:t>
            </a:r>
          </a:p>
        </p:txBody>
      </p:sp>
      <p:pic>
        <p:nvPicPr>
          <p:cNvPr id="9" name="Immagine 8">
            <a:extLst>
              <a:ext uri="{FF2B5EF4-FFF2-40B4-BE49-F238E27FC236}">
                <a16:creationId xmlns:a16="http://schemas.microsoft.com/office/drawing/2014/main" id="{64EAF461-8755-4945-9FB5-6D32807A6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84758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1691DD2-6E31-4FB1-AAEE-792294E7894D}" type="slidenum">
              <a:rPr lang="it-IT" smtClean="0"/>
              <a:t>35</a:t>
            </a:fld>
            <a:endParaRPr lang="it-IT"/>
          </a:p>
        </p:txBody>
      </p:sp>
      <p:sp>
        <p:nvSpPr>
          <p:cNvPr id="6" name="CasellaDiTesto 5"/>
          <p:cNvSpPr txBox="1"/>
          <p:nvPr/>
        </p:nvSpPr>
        <p:spPr>
          <a:xfrm>
            <a:off x="395652" y="476754"/>
            <a:ext cx="8424702" cy="769441"/>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Altre info di interesse</a:t>
            </a:r>
          </a:p>
          <a:p>
            <a:endParaRPr lang="it-IT" sz="2200" b="1" dirty="0">
              <a:latin typeface="Verdana" panose="020B0604030504040204" pitchFamily="34" charset="0"/>
              <a:ea typeface="Verdana" panose="020B0604030504040204" pitchFamily="34" charset="0"/>
            </a:endParaRPr>
          </a:p>
        </p:txBody>
      </p:sp>
      <p:pic>
        <p:nvPicPr>
          <p:cNvPr id="4" name="Immagine 3">
            <a:extLst>
              <a:ext uri="{FF2B5EF4-FFF2-40B4-BE49-F238E27FC236}">
                <a16:creationId xmlns:a16="http://schemas.microsoft.com/office/drawing/2014/main" id="{D3FAFA56-A77B-4B42-99E0-028CAE426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69256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7012" y="362513"/>
            <a:ext cx="8689975" cy="548760"/>
          </a:xfrm>
        </p:spPr>
        <p:txBody>
          <a:bodyPr/>
          <a:lstStyle/>
          <a:p>
            <a:r>
              <a:rPr lang="it-IT" sz="2400" dirty="0">
                <a:latin typeface="Verdana" panose="020B0604030504040204" pitchFamily="34" charset="0"/>
                <a:ea typeface="Verdana" panose="020B0604030504040204" pitchFamily="34" charset="0"/>
              </a:rPr>
              <a:t>Come vengono catturati i dati ?</a:t>
            </a:r>
          </a:p>
        </p:txBody>
      </p:sp>
      <p:sp>
        <p:nvSpPr>
          <p:cNvPr id="5" name="Segnaposto numero diapositiva 4"/>
          <p:cNvSpPr>
            <a:spLocks noGrp="1"/>
          </p:cNvSpPr>
          <p:nvPr>
            <p:ph type="sldNum" sz="quarter" idx="12"/>
          </p:nvPr>
        </p:nvSpPr>
        <p:spPr/>
        <p:txBody>
          <a:bodyPr/>
          <a:lstStyle/>
          <a:p>
            <a:fld id="{11691DD2-6E31-4FB1-AAEE-792294E7894D}" type="slidenum">
              <a:rPr lang="it-IT" smtClean="0"/>
              <a:t>36</a:t>
            </a:fld>
            <a:endParaRPr lang="it-IT"/>
          </a:p>
        </p:txBody>
      </p:sp>
      <p:sp>
        <p:nvSpPr>
          <p:cNvPr id="3" name="Rettangolo 2">
            <a:extLst>
              <a:ext uri="{FF2B5EF4-FFF2-40B4-BE49-F238E27FC236}">
                <a16:creationId xmlns:a16="http://schemas.microsoft.com/office/drawing/2014/main" id="{43856864-DAD3-4CFF-8B7C-43C4D9A724D5}"/>
              </a:ext>
            </a:extLst>
          </p:cNvPr>
          <p:cNvSpPr/>
          <p:nvPr/>
        </p:nvSpPr>
        <p:spPr>
          <a:xfrm>
            <a:off x="2907052" y="1120676"/>
            <a:ext cx="6052798" cy="5324535"/>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Digital Footprint </a:t>
            </a:r>
            <a:r>
              <a:rPr lang="it-IT" sz="1600" dirty="0">
                <a:latin typeface="Verdana" panose="020B0604030504040204" pitchFamily="34" charset="0"/>
                <a:ea typeface="Verdana" panose="020B0604030504040204" pitchFamily="34" charset="0"/>
              </a:rPr>
              <a:t>: l’insieme di tracce che ognuno di noi lascia dietro di sé nel mondo digitale. Durante le nostre quotidiane attività di navigazione web andiamo infatti a disseminare, più o meno consapevolmente, una serie di “indizi” in grado di determinante l’immagine che trasferiamo al mondo esterno. Contribuiti sui social media, articoli blog, corrispondenza email, video, immagini e ogni altra informazione condivisa in rete rappresentano una vera e propria </a:t>
            </a:r>
            <a:r>
              <a:rPr lang="it-IT" sz="1600" b="1" dirty="0">
                <a:latin typeface="Verdana" panose="020B0604030504040204" pitchFamily="34" charset="0"/>
                <a:ea typeface="Verdana" panose="020B0604030504040204" pitchFamily="34" charset="0"/>
              </a:rPr>
              <a:t>“</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impronta digitale</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che può modificare, avvalorare oppure screditare la nostra reputazione online</a:t>
            </a:r>
          </a:p>
          <a:p>
            <a:endParaRPr lang="it-IT" b="1" dirty="0"/>
          </a:p>
          <a:p>
            <a:r>
              <a:rPr lang="it-IT" sz="1600" b="1" dirty="0">
                <a:latin typeface="Verdana" panose="020B0604030504040204" pitchFamily="34" charset="0"/>
                <a:ea typeface="Verdana" panose="020B0604030504040204" pitchFamily="34" charset="0"/>
              </a:rPr>
              <a:t>C</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ookie</a:t>
            </a:r>
            <a:r>
              <a:rPr lang="it-IT" sz="1600" dirty="0">
                <a:latin typeface="Verdana" panose="020B0604030504040204" pitchFamily="34" charset="0"/>
                <a:ea typeface="Verdana" panose="020B0604030504040204" pitchFamily="34" charset="0"/>
              </a:rPr>
              <a:t> : quando si visita un sito internet esso rilascia sul computer un cookie che può essere considerata una specie di ricevuta per certificare la visita.</a:t>
            </a:r>
          </a:p>
          <a:p>
            <a:r>
              <a:rPr lang="it-IT" sz="1600" dirty="0">
                <a:latin typeface="Verdana" panose="020B0604030504040204" pitchFamily="34" charset="0"/>
                <a:ea typeface="Verdana" panose="020B0604030504040204" pitchFamily="34" charset="0"/>
              </a:rPr>
              <a:t>I "cookies" sono file di testo in cui sono scritte informazioni riguardo il sito visitato ed il computer usato per navigare.</a:t>
            </a:r>
          </a:p>
          <a:p>
            <a:r>
              <a:rPr lang="it-IT" sz="1600" dirty="0">
                <a:latin typeface="Verdana" panose="020B0604030504040204" pitchFamily="34" charset="0"/>
                <a:ea typeface="Verdana" panose="020B0604030504040204" pitchFamily="34" charset="0"/>
              </a:rPr>
              <a:t>Il problema principale dei cookies è legato alla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privacy dell'utente.</a:t>
            </a:r>
          </a:p>
          <a:p>
            <a:endParaRPr lang="it-IT" dirty="0"/>
          </a:p>
        </p:txBody>
      </p:sp>
      <p:pic>
        <p:nvPicPr>
          <p:cNvPr id="15362" name="Picture 2" descr="cosa sono i cookies su internet">
            <a:extLst>
              <a:ext uri="{FF2B5EF4-FFF2-40B4-BE49-F238E27FC236}">
                <a16:creationId xmlns:a16="http://schemas.microsoft.com/office/drawing/2014/main" id="{8BFA64D2-542C-426F-9315-22E9E165D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08" y="4509090"/>
            <a:ext cx="1545056" cy="133647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778DADA9-B28B-46DC-8B57-8C13EF29043D}"/>
              </a:ext>
            </a:extLst>
          </p:cNvPr>
          <p:cNvPicPr>
            <a:picLocks noChangeAspect="1"/>
          </p:cNvPicPr>
          <p:nvPr/>
        </p:nvPicPr>
        <p:blipFill>
          <a:blip r:embed="rId3"/>
          <a:stretch>
            <a:fillRect/>
          </a:stretch>
        </p:blipFill>
        <p:spPr>
          <a:xfrm>
            <a:off x="892096" y="1412832"/>
            <a:ext cx="1142281" cy="1649283"/>
          </a:xfrm>
          <a:prstGeom prst="rect">
            <a:avLst/>
          </a:prstGeom>
        </p:spPr>
      </p:pic>
      <p:pic>
        <p:nvPicPr>
          <p:cNvPr id="8" name="Immagine 7">
            <a:extLst>
              <a:ext uri="{FF2B5EF4-FFF2-40B4-BE49-F238E27FC236}">
                <a16:creationId xmlns:a16="http://schemas.microsoft.com/office/drawing/2014/main" id="{EA10FA81-0654-48A1-9E09-80A469EE26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41445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875" y="466436"/>
            <a:ext cx="8689975" cy="548760"/>
          </a:xfrm>
        </p:spPr>
        <p:txBody>
          <a:bodyPr/>
          <a:lstStyle/>
          <a:p>
            <a:r>
              <a:rPr lang="it-IT" sz="2400" dirty="0">
                <a:latin typeface="Verdana" panose="020B0604030504040204" pitchFamily="34" charset="0"/>
                <a:ea typeface="Verdana" panose="020B0604030504040204" pitchFamily="34" charset="0"/>
              </a:rPr>
              <a:t>I dati hanno anche un valore politico?</a:t>
            </a:r>
          </a:p>
        </p:txBody>
      </p:sp>
      <p:sp>
        <p:nvSpPr>
          <p:cNvPr id="5" name="Segnaposto numero diapositiva 4"/>
          <p:cNvSpPr>
            <a:spLocks noGrp="1"/>
          </p:cNvSpPr>
          <p:nvPr>
            <p:ph type="sldNum" sz="quarter" idx="12"/>
          </p:nvPr>
        </p:nvSpPr>
        <p:spPr/>
        <p:txBody>
          <a:bodyPr/>
          <a:lstStyle/>
          <a:p>
            <a:fld id="{11691DD2-6E31-4FB1-AAEE-792294E7894D}" type="slidenum">
              <a:rPr lang="it-IT" smtClean="0"/>
              <a:t>37</a:t>
            </a:fld>
            <a:endParaRPr lang="it-IT"/>
          </a:p>
        </p:txBody>
      </p:sp>
      <p:sp>
        <p:nvSpPr>
          <p:cNvPr id="10" name="CasellaDiTesto 9"/>
          <p:cNvSpPr txBox="1"/>
          <p:nvPr/>
        </p:nvSpPr>
        <p:spPr>
          <a:xfrm>
            <a:off x="3491910" y="1300117"/>
            <a:ext cx="5273384" cy="2585323"/>
          </a:xfrm>
          <a:prstGeom prst="rect">
            <a:avLst/>
          </a:prstGeom>
          <a:noFill/>
        </p:spPr>
        <p:txBody>
          <a:bodyPr wrap="square" rtlCol="0">
            <a:spAutoFit/>
          </a:bodyPr>
          <a:lstStyle/>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Riceviamo stimoli, contenuti e propaganda che vanno ad influenzare la formazione delle nostre opinioni</a:t>
            </a:r>
          </a:p>
          <a:p>
            <a:pPr marL="342900" indent="-342900">
              <a:lnSpc>
                <a:spcPct val="150000"/>
              </a:lnSpc>
              <a:buClr>
                <a:srgbClr val="FF0000"/>
              </a:buClr>
              <a:buFont typeface="Arial" panose="020B0604020202020204" pitchFamily="34" charset="0"/>
              <a:buChar char="•"/>
            </a:pPr>
            <a:r>
              <a:rPr lang="it-IT" dirty="0">
                <a:latin typeface="Verdana" panose="020B0604030504040204" pitchFamily="34" charset="0"/>
                <a:ea typeface="Verdana" panose="020B0604030504040204" pitchFamily="34" charset="0"/>
              </a:rPr>
              <a:t>Esiste un marketing politico indiretto e non estraneo a strategie di disinformazione</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874" y="1300118"/>
            <a:ext cx="3222035" cy="2263168"/>
          </a:xfrm>
          <a:prstGeom prst="rect">
            <a:avLst/>
          </a:prstGeom>
        </p:spPr>
      </p:pic>
      <p:sp>
        <p:nvSpPr>
          <p:cNvPr id="6" name="Rettangolo 5">
            <a:extLst>
              <a:ext uri="{FF2B5EF4-FFF2-40B4-BE49-F238E27FC236}">
                <a16:creationId xmlns:a16="http://schemas.microsoft.com/office/drawing/2014/main" id="{6CF75D25-44B8-4458-844E-34BAA5EC2652}"/>
              </a:ext>
            </a:extLst>
          </p:cNvPr>
          <p:cNvSpPr/>
          <p:nvPr/>
        </p:nvSpPr>
        <p:spPr>
          <a:xfrm>
            <a:off x="179634" y="3603675"/>
            <a:ext cx="3312275" cy="1015663"/>
          </a:xfrm>
          <a:prstGeom prst="rect">
            <a:avLst/>
          </a:prstGeom>
        </p:spPr>
        <p:txBody>
          <a:bodyPr wrap="square">
            <a:spAutoFit/>
          </a:bodyPr>
          <a:lstStyle/>
          <a:p>
            <a:r>
              <a:rPr lang="it-IT" sz="1200" dirty="0">
                <a:solidFill>
                  <a:srgbClr val="222222"/>
                </a:solidFill>
                <a:latin typeface="Verdana" panose="020B0604030504040204" pitchFamily="34" charset="0"/>
                <a:ea typeface="Verdana" panose="020B0604030504040204" pitchFamily="34" charset="0"/>
              </a:rPr>
              <a:t>La </a:t>
            </a:r>
            <a:r>
              <a:rPr lang="it-IT" sz="1200" b="1" dirty="0">
                <a:solidFill>
                  <a:srgbClr val="222222"/>
                </a:solidFill>
                <a:latin typeface="Verdana" panose="020B0604030504040204" pitchFamily="34" charset="0"/>
                <a:ea typeface="Verdana" panose="020B0604030504040204" pitchFamily="34" charset="0"/>
              </a:rPr>
              <a:t>Cambridge </a:t>
            </a:r>
            <a:r>
              <a:rPr lang="it-IT" sz="1200" b="1" dirty="0" err="1">
                <a:solidFill>
                  <a:srgbClr val="222222"/>
                </a:solidFill>
                <a:latin typeface="Verdana" panose="020B0604030504040204" pitchFamily="34" charset="0"/>
                <a:ea typeface="Verdana" panose="020B0604030504040204" pitchFamily="34" charset="0"/>
              </a:rPr>
              <a:t>Analytica</a:t>
            </a:r>
            <a:r>
              <a:rPr lang="it-IT" sz="1200" dirty="0">
                <a:solidFill>
                  <a:srgbClr val="222222"/>
                </a:solidFill>
                <a:latin typeface="Verdana" panose="020B0604030504040204" pitchFamily="34" charset="0"/>
                <a:ea typeface="Verdana" panose="020B0604030504040204" pitchFamily="34" charset="0"/>
              </a:rPr>
              <a:t> (</a:t>
            </a:r>
            <a:r>
              <a:rPr lang="it-IT" sz="1200" b="1" dirty="0">
                <a:solidFill>
                  <a:srgbClr val="222222"/>
                </a:solidFill>
                <a:latin typeface="Verdana" panose="020B0604030504040204" pitchFamily="34" charset="0"/>
                <a:ea typeface="Verdana" panose="020B0604030504040204" pitchFamily="34" charset="0"/>
              </a:rPr>
              <a:t>CA</a:t>
            </a:r>
            <a:r>
              <a:rPr lang="it-IT" sz="1200" dirty="0">
                <a:solidFill>
                  <a:srgbClr val="222222"/>
                </a:solidFill>
                <a:latin typeface="Verdana" panose="020B0604030504040204" pitchFamily="34" charset="0"/>
                <a:ea typeface="Verdana" panose="020B0604030504040204" pitchFamily="34" charset="0"/>
              </a:rPr>
              <a:t>) è stata una </a:t>
            </a:r>
            <a:r>
              <a:rPr lang="it-IT" sz="1200" dirty="0">
                <a:latin typeface="Verdana" panose="020B0604030504040204" pitchFamily="34" charset="0"/>
                <a:ea typeface="Verdana" panose="020B0604030504040204" pitchFamily="34" charset="0"/>
                <a:hlinkClick r:id="rId3" tooltip="Società di consulenza">
                  <a:extLst>
                    <a:ext uri="{A12FA001-AC4F-418D-AE19-62706E023703}">
                      <ahyp:hlinkClr xmlns:ahyp="http://schemas.microsoft.com/office/drawing/2018/hyperlinkcolor" val="tx"/>
                    </a:ext>
                  </a:extLst>
                </a:hlinkClick>
              </a:rPr>
              <a:t>società di consulenza</a:t>
            </a:r>
            <a:r>
              <a:rPr lang="it-IT" sz="1200" dirty="0">
                <a:latin typeface="Verdana" panose="020B0604030504040204" pitchFamily="34" charset="0"/>
                <a:ea typeface="Verdana" panose="020B0604030504040204" pitchFamily="34" charset="0"/>
              </a:rPr>
              <a:t> </a:t>
            </a:r>
            <a:r>
              <a:rPr lang="it-IT" sz="1200" dirty="0">
                <a:solidFill>
                  <a:srgbClr val="222222"/>
                </a:solidFill>
                <a:latin typeface="Verdana" panose="020B0604030504040204" pitchFamily="34" charset="0"/>
                <a:ea typeface="Verdana" panose="020B0604030504040204" pitchFamily="34" charset="0"/>
              </a:rPr>
              <a:t>britannica famosa per lo scandalo connesso alla gestione dei dati per influenzare le campagne elettorali.</a:t>
            </a:r>
            <a:endParaRPr lang="it-IT" sz="1200" dirty="0">
              <a:latin typeface="Verdana" panose="020B0604030504040204" pitchFamily="34" charset="0"/>
              <a:ea typeface="Verdana" panose="020B0604030504040204" pitchFamily="34" charset="0"/>
            </a:endParaRPr>
          </a:p>
        </p:txBody>
      </p:sp>
      <p:grpSp>
        <p:nvGrpSpPr>
          <p:cNvPr id="9" name="Gruppo 8"/>
          <p:cNvGrpSpPr/>
          <p:nvPr/>
        </p:nvGrpSpPr>
        <p:grpSpPr>
          <a:xfrm>
            <a:off x="-380523" y="2118417"/>
            <a:ext cx="8973445" cy="3762629"/>
            <a:chOff x="1136080" y="4941126"/>
            <a:chExt cx="8973445" cy="3762629"/>
          </a:xfrm>
        </p:grpSpPr>
        <p:grpSp>
          <p:nvGrpSpPr>
            <p:cNvPr id="11" name="Gruppo 10"/>
            <p:cNvGrpSpPr/>
            <p:nvPr/>
          </p:nvGrpSpPr>
          <p:grpSpPr>
            <a:xfrm>
              <a:off x="1136080" y="4941126"/>
              <a:ext cx="8973445" cy="3758787"/>
              <a:chOff x="1136080" y="4941126"/>
              <a:chExt cx="8973445" cy="3758787"/>
            </a:xfrm>
          </p:grpSpPr>
          <p:sp>
            <p:nvSpPr>
              <p:cNvPr id="13" name="Rettangolo arrotondato 12"/>
              <p:cNvSpPr/>
              <p:nvPr/>
            </p:nvSpPr>
            <p:spPr>
              <a:xfrm>
                <a:off x="2560309" y="7868916"/>
                <a:ext cx="7549216" cy="83099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08F5C7F3-882C-42C1-A907-777DDBD94374}"/>
                  </a:ext>
                </a:extLst>
              </p:cNvPr>
              <p:cNvSpPr/>
              <p:nvPr/>
            </p:nvSpPr>
            <p:spPr>
              <a:xfrm>
                <a:off x="1136080" y="4941126"/>
                <a:ext cx="7398828" cy="369332"/>
              </a:xfrm>
              <a:prstGeom prst="rect">
                <a:avLst/>
              </a:prstGeom>
            </p:spPr>
            <p:txBody>
              <a:bodyPr wrap="square">
                <a:spAutoFit/>
              </a:bodyPr>
              <a:lstStyle/>
              <a:p>
                <a:endParaRPr lang="it-IT" dirty="0">
                  <a:solidFill>
                    <a:schemeClr val="bg1"/>
                  </a:solidFill>
                  <a:latin typeface="Verdana" panose="020B0604030504040204" pitchFamily="34" charset="0"/>
                  <a:ea typeface="Verdana" panose="020B0604030504040204" pitchFamily="34" charset="0"/>
                </a:endParaRPr>
              </a:p>
            </p:txBody>
          </p:sp>
        </p:grpSp>
        <p:sp>
          <p:nvSpPr>
            <p:cNvPr id="12" name="Rettangolo 11"/>
            <p:cNvSpPr/>
            <p:nvPr/>
          </p:nvSpPr>
          <p:spPr>
            <a:xfrm>
              <a:off x="2871322" y="7872758"/>
              <a:ext cx="6984582" cy="830997"/>
            </a:xfrm>
            <a:prstGeom prst="rect">
              <a:avLst/>
            </a:prstGeom>
          </p:spPr>
          <p:txBody>
            <a:bodyPr wrap="square">
              <a:spAutoFit/>
            </a:bodyPr>
            <a:lstStyle/>
            <a:p>
              <a:pPr algn="ctr"/>
              <a:r>
                <a:rPr lang="it-IT" sz="1600" b="1" dirty="0">
                  <a:solidFill>
                    <a:schemeClr val="bg1"/>
                  </a:solidFill>
                  <a:latin typeface="Calibri" panose="020F0502020204030204" pitchFamily="34" charset="0"/>
                  <a:ea typeface="Verdana" panose="020B0604030504040204" pitchFamily="34" charset="0"/>
                  <a:cs typeface="Calibri" panose="020F0502020204030204" pitchFamily="34" charset="0"/>
                </a:rPr>
                <a:t>COME FACCIAMO </a:t>
              </a:r>
            </a:p>
            <a:p>
              <a:pPr algn="ctr"/>
              <a:r>
                <a:rPr lang="it-IT" sz="1600" b="1" dirty="0">
                  <a:solidFill>
                    <a:schemeClr val="bg1"/>
                  </a:solidFill>
                  <a:latin typeface="Calibri" panose="020F0502020204030204" pitchFamily="34" charset="0"/>
                  <a:ea typeface="Verdana" panose="020B0604030504040204" pitchFamily="34" charset="0"/>
                  <a:cs typeface="Calibri" panose="020F0502020204030204" pitchFamily="34" charset="0"/>
                </a:rPr>
                <a:t>A CONCILIARE IL VALORE DEL DATO CON LA TUTELA DEI DIRITTI FONDAMENTALI INDIVIDUALI E COLLETTIVI?</a:t>
              </a:r>
            </a:p>
          </p:txBody>
        </p:sp>
      </p:grpSp>
      <p:pic>
        <p:nvPicPr>
          <p:cNvPr id="15" name="Immagine 14">
            <a:extLst>
              <a:ext uri="{FF2B5EF4-FFF2-40B4-BE49-F238E27FC236}">
                <a16:creationId xmlns:a16="http://schemas.microsoft.com/office/drawing/2014/main" id="{3722733D-033E-40DC-BDF1-DEDD3E0AE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34120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89898" y="476754"/>
            <a:ext cx="8558450"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Per parlare di dati partiamo dalle basi </a:t>
            </a:r>
          </a:p>
        </p:txBody>
      </p:sp>
      <p:sp>
        <p:nvSpPr>
          <p:cNvPr id="6" name="CasellaDiTesto 5"/>
          <p:cNvSpPr txBox="1"/>
          <p:nvPr/>
        </p:nvSpPr>
        <p:spPr>
          <a:xfrm>
            <a:off x="208127" y="1124808"/>
            <a:ext cx="4572000" cy="2246769"/>
          </a:xfrm>
          <a:prstGeom prst="rect">
            <a:avLst/>
          </a:prstGeom>
          <a:solidFill>
            <a:schemeClr val="bg1"/>
          </a:solidFill>
          <a:ln>
            <a:solidFill>
              <a:schemeClr val="accent2">
                <a:lumMod val="50000"/>
              </a:schemeClr>
            </a:solidFill>
            <a:prstDash val="sysDash"/>
          </a:ln>
          <a:effectLst>
            <a:outerShdw blurRad="50800" dist="38100" dir="5400000" algn="t" rotWithShape="0">
              <a:prstClr val="black">
                <a:alpha val="40000"/>
              </a:prstClr>
            </a:outerShdw>
          </a:effectLst>
        </p:spPr>
        <p:txBody>
          <a:bodyPr wrap="square" rtlCol="0">
            <a:spAutoFit/>
          </a:bodyPr>
          <a:lstStyle/>
          <a:p>
            <a:pPr algn="just"/>
            <a:r>
              <a:rPr lang="it-IT" sz="1400" b="1" dirty="0">
                <a:latin typeface="Verdana" panose="020B0604030504040204" pitchFamily="34" charset="0"/>
                <a:ea typeface="Verdana" panose="020B0604030504040204" pitchFamily="34" charset="0"/>
              </a:rPr>
              <a:t>Bit </a:t>
            </a:r>
            <a:r>
              <a:rPr lang="it-IT" sz="1400" dirty="0">
                <a:latin typeface="Verdana" panose="020B0604030504040204" pitchFamily="34" charset="0"/>
                <a:ea typeface="Verdana" panose="020B0604030504040204" pitchFamily="34" charset="0"/>
              </a:rPr>
              <a:t>s. m. [dall’</a:t>
            </a:r>
            <a:r>
              <a:rPr lang="it-IT" sz="1400" dirty="0" err="1">
                <a:latin typeface="Verdana" panose="020B0604030504040204" pitchFamily="34" charset="0"/>
                <a:ea typeface="Verdana" panose="020B0604030504040204" pitchFamily="34" charset="0"/>
              </a:rPr>
              <a:t>ingl</a:t>
            </a:r>
            <a:r>
              <a:rPr lang="it-IT" sz="1400" dirty="0">
                <a:latin typeface="Verdana" panose="020B0604030504040204" pitchFamily="34" charset="0"/>
                <a:ea typeface="Verdana" panose="020B0604030504040204" pitchFamily="34" charset="0"/>
              </a:rPr>
              <a:t>. </a:t>
            </a:r>
            <a:r>
              <a:rPr lang="it-IT" sz="1400" i="1" dirty="0">
                <a:latin typeface="Verdana" panose="020B0604030504040204" pitchFamily="34" charset="0"/>
                <a:ea typeface="Verdana" panose="020B0604030504040204" pitchFamily="34" charset="0"/>
              </a:rPr>
              <a:t>bit</a:t>
            </a:r>
            <a:r>
              <a:rPr lang="it-IT" sz="1400" dirty="0">
                <a:latin typeface="Verdana" panose="020B0604030504040204" pitchFamily="34" charset="0"/>
                <a:ea typeface="Verdana" panose="020B0604030504040204" pitchFamily="34" charset="0"/>
              </a:rPr>
              <a:t> (</a:t>
            </a:r>
            <a:r>
              <a:rPr lang="it-IT" sz="1400" dirty="0" err="1">
                <a:latin typeface="Verdana" panose="020B0604030504040204" pitchFamily="34" charset="0"/>
                <a:ea typeface="Verdana" panose="020B0604030504040204" pitchFamily="34" charset="0"/>
              </a:rPr>
              <a:t>pl</a:t>
            </a:r>
            <a:r>
              <a:rPr lang="it-IT" sz="1400" dirty="0">
                <a:latin typeface="Verdana" panose="020B0604030504040204" pitchFamily="34" charset="0"/>
                <a:ea typeface="Verdana" panose="020B0604030504040204" pitchFamily="34" charset="0"/>
              </a:rPr>
              <a:t>. </a:t>
            </a:r>
            <a:r>
              <a:rPr lang="it-IT" sz="1400" i="1" dirty="0">
                <a:latin typeface="Verdana" panose="020B0604030504040204" pitchFamily="34" charset="0"/>
                <a:ea typeface="Verdana" panose="020B0604030504040204" pitchFamily="34" charset="0"/>
              </a:rPr>
              <a:t>bits</a:t>
            </a:r>
            <a:r>
              <a:rPr lang="it-IT" sz="1400" dirty="0">
                <a:latin typeface="Verdana" panose="020B0604030504040204" pitchFamily="34" charset="0"/>
                <a:ea typeface="Verdana" panose="020B0604030504040204" pitchFamily="34" charset="0"/>
              </a:rPr>
              <a:t>), contrazione di </a:t>
            </a:r>
            <a:r>
              <a:rPr lang="it-IT" sz="1400" b="1" i="1" dirty="0">
                <a:latin typeface="Verdana" panose="020B0604030504040204" pitchFamily="34" charset="0"/>
                <a:ea typeface="Verdana" panose="020B0604030504040204" pitchFamily="34" charset="0"/>
              </a:rPr>
              <a:t>bi</a:t>
            </a:r>
            <a:r>
              <a:rPr lang="it-IT" sz="1400" dirty="0">
                <a:latin typeface="Verdana" panose="020B0604030504040204" pitchFamily="34" charset="0"/>
                <a:ea typeface="Verdana" panose="020B0604030504040204" pitchFamily="34" charset="0"/>
              </a:rPr>
              <a:t>(</a:t>
            </a:r>
            <a:r>
              <a:rPr lang="it-IT" sz="1400" i="1" dirty="0" err="1">
                <a:latin typeface="Verdana" panose="020B0604030504040204" pitchFamily="34" charset="0"/>
                <a:ea typeface="Verdana" panose="020B0604030504040204" pitchFamily="34" charset="0"/>
              </a:rPr>
              <a:t>nary</a:t>
            </a:r>
            <a:r>
              <a:rPr lang="it-IT" sz="1400" dirty="0">
                <a:latin typeface="Verdana" panose="020B0604030504040204" pitchFamily="34" charset="0"/>
                <a:ea typeface="Verdana" panose="020B0604030504040204" pitchFamily="34" charset="0"/>
              </a:rPr>
              <a:t>) (</a:t>
            </a:r>
            <a:r>
              <a:rPr lang="it-IT" sz="1400" i="1" dirty="0">
                <a:latin typeface="Verdana" panose="020B0604030504040204" pitchFamily="34" charset="0"/>
                <a:ea typeface="Verdana" panose="020B0604030504040204" pitchFamily="34" charset="0"/>
              </a:rPr>
              <a:t>digi</a:t>
            </a:r>
            <a:r>
              <a:rPr lang="it-IT" sz="1400" dirty="0">
                <a:latin typeface="Verdana" panose="020B0604030504040204" pitchFamily="34" charset="0"/>
                <a:ea typeface="Verdana" panose="020B0604030504040204" pitchFamily="34" charset="0"/>
              </a:rPr>
              <a:t>)</a:t>
            </a:r>
            <a:r>
              <a:rPr lang="it-IT" sz="1400" b="1" i="1" dirty="0">
                <a:latin typeface="Verdana" panose="020B0604030504040204" pitchFamily="34" charset="0"/>
                <a:ea typeface="Verdana" panose="020B0604030504040204" pitchFamily="34" charset="0"/>
              </a:rPr>
              <a:t>t</a:t>
            </a:r>
            <a:r>
              <a:rPr lang="it-IT" sz="1400" dirty="0">
                <a:latin typeface="Verdana" panose="020B0604030504040204" pitchFamily="34" charset="0"/>
                <a:ea typeface="Verdana" panose="020B0604030504040204" pitchFamily="34" charset="0"/>
              </a:rPr>
              <a:t> «</a:t>
            </a:r>
            <a:r>
              <a:rPr lang="it-IT" sz="1400" b="1" dirty="0">
                <a:latin typeface="Verdana" panose="020B0604030504040204" pitchFamily="34" charset="0"/>
                <a:ea typeface="Verdana" panose="020B0604030504040204" pitchFamily="34" charset="0"/>
              </a:rPr>
              <a:t>cifra binaria</a:t>
            </a:r>
            <a:r>
              <a:rPr lang="it-IT" sz="1400" dirty="0">
                <a:latin typeface="Verdana" panose="020B0604030504040204" pitchFamily="34" charset="0"/>
                <a:ea typeface="Verdana" panose="020B0604030504040204" pitchFamily="34" charset="0"/>
              </a:rPr>
              <a:t>»]. – </a:t>
            </a:r>
            <a:r>
              <a:rPr lang="it-IT" sz="1400" b="1" dirty="0">
                <a:latin typeface="Verdana" panose="020B0604030504040204" pitchFamily="34" charset="0"/>
                <a:ea typeface="Verdana" panose="020B0604030504040204" pitchFamily="34" charset="0"/>
              </a:rPr>
              <a:t>1.</a:t>
            </a:r>
            <a:r>
              <a:rPr lang="it-IT" sz="1400" dirty="0">
                <a:latin typeface="Verdana" panose="020B0604030504040204" pitchFamily="34" charset="0"/>
                <a:ea typeface="Verdana" panose="020B0604030504040204" pitchFamily="34" charset="0"/>
              </a:rPr>
              <a:t> In teoria dell’informazione, l’unità di misura dell’informazione, corrispondente alla scelta tra due sole alternative possibili, ugualmente probabili (indicate, per es., con i simboli 0 e 1). </a:t>
            </a:r>
            <a:r>
              <a:rPr lang="it-IT" sz="1400" b="1" dirty="0">
                <a:latin typeface="Verdana" panose="020B0604030504040204" pitchFamily="34" charset="0"/>
                <a:ea typeface="Verdana" panose="020B0604030504040204" pitchFamily="34" charset="0"/>
              </a:rPr>
              <a:t>2.</a:t>
            </a:r>
            <a:r>
              <a:rPr lang="it-IT" sz="1400" dirty="0">
                <a:latin typeface="Verdana" panose="020B0604030504040204" pitchFamily="34" charset="0"/>
                <a:ea typeface="Verdana" panose="020B0604030504040204" pitchFamily="34" charset="0"/>
              </a:rPr>
              <a:t> In informatica, sinonimo di </a:t>
            </a:r>
            <a:r>
              <a:rPr lang="it-IT" sz="1400" b="1" i="1" dirty="0">
                <a:latin typeface="Verdana" panose="020B0604030504040204" pitchFamily="34" charset="0"/>
                <a:ea typeface="Verdana" panose="020B0604030504040204" pitchFamily="34" charset="0"/>
              </a:rPr>
              <a:t>cifra binaria</a:t>
            </a:r>
            <a:r>
              <a:rPr lang="it-IT" sz="1400" dirty="0">
                <a:latin typeface="Verdana" panose="020B0604030504040204" pitchFamily="34" charset="0"/>
                <a:ea typeface="Verdana" panose="020B0604030504040204" pitchFamily="34" charset="0"/>
              </a:rPr>
              <a:t>; nell’elaborazione, i bit vengono raggruppati in </a:t>
            </a:r>
            <a:r>
              <a:rPr lang="it-IT" sz="1400" i="1" dirty="0">
                <a:latin typeface="Verdana" panose="020B0604030504040204" pitchFamily="34" charset="0"/>
                <a:ea typeface="Verdana" panose="020B0604030504040204" pitchFamily="34" charset="0"/>
              </a:rPr>
              <a:t>byte</a:t>
            </a:r>
            <a:r>
              <a:rPr lang="it-IT" sz="1400" dirty="0">
                <a:latin typeface="Verdana" panose="020B0604030504040204" pitchFamily="34" charset="0"/>
                <a:ea typeface="Verdana" panose="020B0604030504040204" pitchFamily="34" charset="0"/>
              </a:rPr>
              <a:t>, i byte in </a:t>
            </a:r>
            <a:r>
              <a:rPr lang="it-IT" sz="1400" i="1" dirty="0">
                <a:latin typeface="Verdana" panose="020B0604030504040204" pitchFamily="34" charset="0"/>
                <a:ea typeface="Verdana" panose="020B0604030504040204" pitchFamily="34" charset="0"/>
              </a:rPr>
              <a:t>parole</a:t>
            </a:r>
            <a:r>
              <a:rPr lang="it-IT" sz="1400" dirty="0">
                <a:latin typeface="Verdana" panose="020B0604030504040204" pitchFamily="34" charset="0"/>
                <a:ea typeface="Verdana" panose="020B0604030504040204" pitchFamily="34" charset="0"/>
              </a:rPr>
              <a:t> e le parole in </a:t>
            </a:r>
            <a:r>
              <a:rPr lang="it-IT" sz="1400" i="1" dirty="0">
                <a:latin typeface="Verdana" panose="020B0604030504040204" pitchFamily="34" charset="0"/>
                <a:ea typeface="Verdana" panose="020B0604030504040204" pitchFamily="34" charset="0"/>
              </a:rPr>
              <a:t>blocchi</a:t>
            </a:r>
            <a:endParaRPr lang="it-IT" sz="1400" dirty="0">
              <a:latin typeface="Verdana" panose="020B0604030504040204" pitchFamily="34" charset="0"/>
              <a:ea typeface="Verdana" panose="020B0604030504040204" pitchFamily="34" charset="0"/>
            </a:endParaRPr>
          </a:p>
        </p:txBody>
      </p:sp>
      <p:pic>
        <p:nvPicPr>
          <p:cNvPr id="4098" name="Picture 2" descr="Byte">
            <a:extLst>
              <a:ext uri="{FF2B5EF4-FFF2-40B4-BE49-F238E27FC236}">
                <a16:creationId xmlns:a16="http://schemas.microsoft.com/office/drawing/2014/main" id="{0C3FC71C-507E-4582-BDC4-CACD163B0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84" y="1712555"/>
            <a:ext cx="2407444" cy="10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97A64B40-236B-4F37-9F1A-5E060AEF4E92}"/>
              </a:ext>
            </a:extLst>
          </p:cNvPr>
          <p:cNvSpPr/>
          <p:nvPr/>
        </p:nvSpPr>
        <p:spPr>
          <a:xfrm>
            <a:off x="5292060" y="3059668"/>
            <a:ext cx="3345788" cy="369332"/>
          </a:xfrm>
          <a:prstGeom prst="rect">
            <a:avLst/>
          </a:prstGeom>
        </p:spPr>
        <p:txBody>
          <a:bodyPr wrap="none">
            <a:spAutoFit/>
          </a:bodyPr>
          <a:lstStyle/>
          <a:p>
            <a:r>
              <a:rPr lang="it-IT" b="1" dirty="0">
                <a:latin typeface="Verdana" panose="020B0604030504040204" pitchFamily="34" charset="0"/>
                <a:ea typeface="Verdana" panose="020B0604030504040204" pitchFamily="34" charset="0"/>
              </a:rPr>
              <a:t>2</a:t>
            </a:r>
            <a:r>
              <a:rPr lang="it-IT" b="1" baseline="30000" dirty="0">
                <a:latin typeface="Verdana" panose="020B0604030504040204" pitchFamily="34" charset="0"/>
                <a:ea typeface="Verdana" panose="020B0604030504040204" pitchFamily="34" charset="0"/>
              </a:rPr>
              <a:t>8</a:t>
            </a:r>
            <a:r>
              <a:rPr lang="it-IT" b="1" dirty="0">
                <a:latin typeface="Verdana" panose="020B0604030504040204" pitchFamily="34" charset="0"/>
                <a:ea typeface="Verdana" panose="020B0604030504040204" pitchFamily="34" charset="0"/>
              </a:rPr>
              <a:t> = 256 possibili valori </a:t>
            </a:r>
            <a:endParaRPr lang="it-IT" b="1" dirty="0"/>
          </a:p>
        </p:txBody>
      </p:sp>
      <p:sp>
        <p:nvSpPr>
          <p:cNvPr id="9" name="Rettangolo 8">
            <a:extLst>
              <a:ext uri="{FF2B5EF4-FFF2-40B4-BE49-F238E27FC236}">
                <a16:creationId xmlns:a16="http://schemas.microsoft.com/office/drawing/2014/main" id="{577A1A8C-8554-4FEA-8AF0-C798AB897287}"/>
              </a:ext>
            </a:extLst>
          </p:cNvPr>
          <p:cNvSpPr/>
          <p:nvPr/>
        </p:nvSpPr>
        <p:spPr>
          <a:xfrm>
            <a:off x="5011899" y="3535384"/>
            <a:ext cx="4059446" cy="2677656"/>
          </a:xfrm>
          <a:prstGeom prst="rect">
            <a:avLst/>
          </a:prstGeom>
        </p:spPr>
        <p:txBody>
          <a:bodyPr wrap="square">
            <a:spAutoFit/>
          </a:bodyPr>
          <a:lstStyle/>
          <a:p>
            <a:pPr algn="just"/>
            <a:r>
              <a:rPr lang="it-IT" sz="1400" dirty="0">
                <a:latin typeface="Verdana" panose="020B0604030504040204" pitchFamily="34" charset="0"/>
                <a:ea typeface="Verdana" panose="020B0604030504040204" pitchFamily="34" charset="0"/>
              </a:rPr>
              <a:t>Per avere un’idea più concreta della relazione tra </a:t>
            </a:r>
            <a:r>
              <a:rPr lang="it-IT" sz="1400" b="1" dirty="0">
                <a:latin typeface="Verdana" panose="020B0604030504040204" pitchFamily="34" charset="0"/>
                <a:ea typeface="Verdana" panose="020B0604030504040204" pitchFamily="34" charset="0"/>
              </a:rPr>
              <a:t>Bit</a:t>
            </a:r>
            <a:r>
              <a:rPr lang="it-IT" sz="1400" dirty="0">
                <a:latin typeface="Verdana" panose="020B0604030504040204" pitchFamily="34" charset="0"/>
                <a:ea typeface="Verdana" panose="020B0604030504040204" pitchFamily="34" charset="0"/>
              </a:rPr>
              <a:t> e </a:t>
            </a:r>
            <a:r>
              <a:rPr lang="it-IT" sz="1400" b="1" dirty="0">
                <a:latin typeface="Verdana" panose="020B0604030504040204" pitchFamily="34" charset="0"/>
                <a:ea typeface="Verdana" panose="020B0604030504040204" pitchFamily="34" charset="0"/>
              </a:rPr>
              <a:t>Byte</a:t>
            </a:r>
            <a:r>
              <a:rPr lang="it-IT" sz="1400" dirty="0">
                <a:latin typeface="Verdana" panose="020B0604030504040204" pitchFamily="34" charset="0"/>
                <a:ea typeface="Verdana" panose="020B0604030504040204" pitchFamily="34" charset="0"/>
              </a:rPr>
              <a:t> si può pensare al Bit come alle lettere di un alfabeto ed ai Byte come le parole che si possono comporre con quelle lettere. Più precisamente, considereremo un alfabeto costituito da due sole lettere (i Bit) e tutte le parole (i Byte) che possiamo formare con sequenze di otto lettere.</a:t>
            </a:r>
          </a:p>
          <a:p>
            <a:pPr algn="just"/>
            <a:endParaRPr lang="it-IT" sz="1400" dirty="0">
              <a:latin typeface="Verdana" panose="020B0604030504040204" pitchFamily="34" charset="0"/>
              <a:ea typeface="Verdana" panose="020B0604030504040204" pitchFamily="34" charset="0"/>
            </a:endParaRPr>
          </a:p>
          <a:p>
            <a:pPr algn="just"/>
            <a:r>
              <a:rPr lang="it-IT" sz="1400" dirty="0">
                <a:latin typeface="Verdana" panose="020B0604030504040204" pitchFamily="34" charset="0"/>
                <a:ea typeface="Verdana" panose="020B0604030504040204" pitchFamily="34" charset="0"/>
              </a:rPr>
              <a:t>Esempio la lettera </a:t>
            </a:r>
            <a:r>
              <a:rPr lang="it-IT" sz="1400" b="1" dirty="0">
                <a:latin typeface="Verdana" panose="020B0604030504040204" pitchFamily="34" charset="0"/>
                <a:ea typeface="Verdana" panose="020B0604030504040204" pitchFamily="34" charset="0"/>
              </a:rPr>
              <a:t>A maiuscola </a:t>
            </a:r>
            <a:r>
              <a:rPr lang="it-IT" sz="1400" dirty="0">
                <a:latin typeface="Verdana" panose="020B0604030504040204" pitchFamily="34" charset="0"/>
                <a:ea typeface="Verdana" panose="020B0604030504040204" pitchFamily="34" charset="0"/>
              </a:rPr>
              <a:t>corrisponde al Byte </a:t>
            </a:r>
            <a:r>
              <a:rPr lang="it-IT" sz="1400" b="1" dirty="0">
                <a:latin typeface="Verdana" panose="020B0604030504040204" pitchFamily="34" charset="0"/>
                <a:ea typeface="Verdana" panose="020B0604030504040204" pitchFamily="34" charset="0"/>
              </a:rPr>
              <a:t>01000001</a:t>
            </a:r>
          </a:p>
        </p:txBody>
      </p:sp>
      <p:sp>
        <p:nvSpPr>
          <p:cNvPr id="2" name="Rettangolo 1"/>
          <p:cNvSpPr/>
          <p:nvPr/>
        </p:nvSpPr>
        <p:spPr>
          <a:xfrm>
            <a:off x="189898" y="3534013"/>
            <a:ext cx="4572000" cy="3323987"/>
          </a:xfrm>
          <a:prstGeom prst="rect">
            <a:avLst/>
          </a:prstGeom>
          <a:solidFill>
            <a:schemeClr val="bg1"/>
          </a:solidFill>
          <a:ln>
            <a:solidFill>
              <a:srgbClr val="00AFD0"/>
            </a:solidFill>
            <a:prstDash val="sysDot"/>
          </a:ln>
          <a:effectLst>
            <a:outerShdw blurRad="50800" dist="38100" dir="5400000" algn="t" rotWithShape="0">
              <a:prstClr val="black">
                <a:alpha val="40000"/>
              </a:prstClr>
            </a:outerShdw>
          </a:effectLst>
        </p:spPr>
        <p:txBody>
          <a:bodyPr>
            <a:spAutoFit/>
          </a:bodyPr>
          <a:lstStyle/>
          <a:p>
            <a:pPr algn="just"/>
            <a:r>
              <a:rPr lang="it-IT" sz="1400" b="1" dirty="0">
                <a:latin typeface="Verdana" panose="020B0604030504040204" pitchFamily="34" charset="0"/>
                <a:ea typeface="Verdana" panose="020B0604030504040204" pitchFamily="34" charset="0"/>
              </a:rPr>
              <a:t>Byte</a:t>
            </a:r>
            <a:r>
              <a:rPr lang="it-IT" sz="1400" dirty="0">
                <a:latin typeface="Verdana" panose="020B0604030504040204" pitchFamily="34" charset="0"/>
                <a:ea typeface="Verdana" panose="020B0604030504040204" pitchFamily="34" charset="0"/>
              </a:rPr>
              <a:t> Un </a:t>
            </a:r>
            <a:r>
              <a:rPr lang="it-IT" sz="1400" b="1" dirty="0">
                <a:latin typeface="Verdana" panose="020B0604030504040204" pitchFamily="34" charset="0"/>
                <a:ea typeface="Verdana" panose="020B0604030504040204" pitchFamily="34" charset="0"/>
              </a:rPr>
              <a:t>byte</a:t>
            </a:r>
            <a:r>
              <a:rPr lang="it-IT" sz="1400" dirty="0">
                <a:latin typeface="Verdana" panose="020B0604030504040204" pitchFamily="34" charset="0"/>
                <a:ea typeface="Verdana" panose="020B0604030504040204" pitchFamily="34" charset="0"/>
              </a:rPr>
              <a:t> (</a:t>
            </a:r>
            <a:r>
              <a:rPr lang="it-IT" sz="1400" dirty="0" err="1">
                <a:latin typeface="Verdana" panose="020B0604030504040204" pitchFamily="34" charset="0"/>
                <a:ea typeface="Verdana" panose="020B0604030504040204" pitchFamily="34" charset="0"/>
              </a:rPr>
              <a:t>pron</a:t>
            </a:r>
            <a:r>
              <a:rPr lang="it-IT" sz="1400" dirty="0">
                <a:latin typeface="Verdana" panose="020B0604030504040204" pitchFamily="34" charset="0"/>
                <a:ea typeface="Verdana" panose="020B0604030504040204" pitchFamily="34" charset="0"/>
              </a:rPr>
              <a:t>. </a:t>
            </a:r>
            <a:r>
              <a:rPr lang="it-IT" sz="1400" dirty="0">
                <a:latin typeface="Verdana" panose="020B0604030504040204" pitchFamily="34" charset="0"/>
                <a:ea typeface="Verdana" panose="020B0604030504040204" pitchFamily="34" charset="0"/>
                <a:hlinkClick r:id="rId3" tooltip="Aiuto:IPA">
                  <a:extLst>
                    <a:ext uri="{A12FA001-AC4F-418D-AE19-62706E023703}">
                      <ahyp:hlinkClr xmlns:ahyp="http://schemas.microsoft.com/office/drawing/2018/hyperlinkcolor" val="tx"/>
                    </a:ext>
                  </a:extLst>
                </a:hlinkClick>
              </a:rPr>
              <a:t>/ˈ</a:t>
            </a:r>
            <a:r>
              <a:rPr lang="it-IT" sz="1400" dirty="0" err="1">
                <a:latin typeface="Verdana" panose="020B0604030504040204" pitchFamily="34" charset="0"/>
                <a:ea typeface="Verdana" panose="020B0604030504040204" pitchFamily="34" charset="0"/>
                <a:hlinkClick r:id="rId3" tooltip="Aiuto:IPA">
                  <a:extLst>
                    <a:ext uri="{A12FA001-AC4F-418D-AE19-62706E023703}">
                      <ahyp:hlinkClr xmlns:ahyp="http://schemas.microsoft.com/office/drawing/2018/hyperlinkcolor" val="tx"/>
                    </a:ext>
                  </a:extLst>
                </a:hlinkClick>
              </a:rPr>
              <a:t>bait</a:t>
            </a:r>
            <a:r>
              <a:rPr lang="it-IT" sz="1400" dirty="0">
                <a:latin typeface="Verdana" panose="020B0604030504040204" pitchFamily="34" charset="0"/>
                <a:ea typeface="Verdana" panose="020B0604030504040204" pitchFamily="34" charset="0"/>
                <a:hlinkClick r:id="rId3" tooltip="Aiuto:IPA">
                  <a:extLst>
                    <a:ext uri="{A12FA001-AC4F-418D-AE19-62706E023703}">
                      <ahyp:hlinkClr xmlns:ahyp="http://schemas.microsoft.com/office/drawing/2018/hyperlinkcolor" val="tx"/>
                    </a:ext>
                  </a:extLst>
                </a:hlinkClick>
              </a:rPr>
              <a:t>/</a:t>
            </a:r>
            <a:r>
              <a:rPr lang="it-IT" sz="1400" dirty="0">
                <a:latin typeface="Verdana" panose="020B0604030504040204" pitchFamily="34" charset="0"/>
                <a:ea typeface="Verdana" panose="020B0604030504040204" pitchFamily="34" charset="0"/>
              </a:rPr>
              <a:t>) è una sequenza di bit, il cui numero dipende dalla tipologia della macchina sottostante. Il termine è derivato dall’inglese </a:t>
            </a:r>
            <a:r>
              <a:rPr lang="it-IT" sz="1400" b="1" i="1" dirty="0" err="1">
                <a:latin typeface="Verdana" panose="020B0604030504040204" pitchFamily="34" charset="0"/>
                <a:ea typeface="Verdana" panose="020B0604030504040204" pitchFamily="34" charset="0"/>
              </a:rPr>
              <a:t>bite</a:t>
            </a:r>
            <a:r>
              <a:rPr lang="it-IT" sz="1400" dirty="0">
                <a:latin typeface="Verdana" panose="020B0604030504040204" pitchFamily="34" charset="0"/>
                <a:ea typeface="Verdana" panose="020B0604030504040204" pitchFamily="34" charset="0"/>
              </a:rPr>
              <a:t> (</a:t>
            </a:r>
            <a:r>
              <a:rPr lang="it-IT" sz="1400" b="1" dirty="0">
                <a:latin typeface="Verdana" panose="020B0604030504040204" pitchFamily="34" charset="0"/>
                <a:ea typeface="Verdana" panose="020B0604030504040204" pitchFamily="34" charset="0"/>
              </a:rPr>
              <a:t>boccone, morso</a:t>
            </a:r>
            <a:r>
              <a:rPr lang="it-IT" sz="1400" dirty="0">
                <a:latin typeface="Verdana" panose="020B0604030504040204" pitchFamily="34" charset="0"/>
                <a:ea typeface="Verdana" panose="020B0604030504040204" pitchFamily="34" charset="0"/>
              </a:rPr>
              <a:t>), scelto per assonanza con </a:t>
            </a:r>
            <a:r>
              <a:rPr lang="it-IT" sz="1400" i="1" dirty="0">
                <a:latin typeface="Verdana" panose="020B0604030504040204" pitchFamily="34" charset="0"/>
                <a:ea typeface="Verdana" panose="020B0604030504040204" pitchFamily="34" charset="0"/>
              </a:rPr>
              <a:t>bit</a:t>
            </a:r>
            <a:r>
              <a:rPr lang="it-IT" sz="1400" dirty="0">
                <a:latin typeface="Verdana" panose="020B0604030504040204" pitchFamily="34" charset="0"/>
                <a:ea typeface="Verdana" panose="020B0604030504040204" pitchFamily="34" charset="0"/>
              </a:rPr>
              <a:t>, ma variato per evitare confusioni di pronuncia.</a:t>
            </a:r>
          </a:p>
          <a:p>
            <a:pPr algn="just"/>
            <a:r>
              <a:rPr lang="it-IT" sz="1400" dirty="0">
                <a:latin typeface="Verdana" panose="020B0604030504040204" pitchFamily="34" charset="0"/>
                <a:ea typeface="Verdana" panose="020B0604030504040204" pitchFamily="34" charset="0"/>
              </a:rPr>
              <a:t>Il byte è divenuto l'elemento base dell'</a:t>
            </a:r>
            <a:r>
              <a:rPr lang="it-IT" sz="1400" dirty="0" err="1">
                <a:latin typeface="Verdana" panose="020B0604030504040204" pitchFamily="34" charset="0"/>
                <a:ea typeface="Verdana" panose="020B0604030504040204" pitchFamily="34" charset="0"/>
              </a:rPr>
              <a:t>indirizzabilità</a:t>
            </a:r>
            <a:r>
              <a:rPr lang="it-IT" sz="1400" dirty="0">
                <a:latin typeface="Verdana" panose="020B0604030504040204" pitchFamily="34" charset="0"/>
                <a:ea typeface="Verdana" panose="020B0604030504040204" pitchFamily="34" charset="0"/>
              </a:rPr>
              <a:t> nelle architetture dei computer e </a:t>
            </a:r>
            <a:r>
              <a:rPr lang="it-IT" sz="1400" b="1" dirty="0">
                <a:latin typeface="Verdana" panose="020B0604030504040204" pitchFamily="34" charset="0"/>
                <a:ea typeface="Verdana" panose="020B0604030504040204" pitchFamily="34" charset="0"/>
              </a:rPr>
              <a:t>l’unità di misura delle capacità di memoria</a:t>
            </a:r>
            <a:r>
              <a:rPr lang="it-IT" sz="1400" dirty="0">
                <a:latin typeface="Verdana" panose="020B0604030504040204" pitchFamily="34" charset="0"/>
                <a:ea typeface="Verdana" panose="020B0604030504040204" pitchFamily="34" charset="0"/>
              </a:rPr>
              <a:t>. Storicamente un diverso numero di bit è stato utilizzato per codificare un "singolo carattere alfanumerico" in un computer. Dal 1964 il byte si definisce come formato da 8 bit ed è pertanto in grado di assumere </a:t>
            </a:r>
            <a:r>
              <a:rPr lang="it-IT" sz="1400" b="1" dirty="0">
                <a:latin typeface="Verdana" panose="020B0604030504040204" pitchFamily="34" charset="0"/>
                <a:ea typeface="Verdana" panose="020B0604030504040204" pitchFamily="34" charset="0"/>
              </a:rPr>
              <a:t>2</a:t>
            </a:r>
            <a:r>
              <a:rPr lang="it-IT" sz="1400" b="1" baseline="30000" dirty="0">
                <a:latin typeface="Verdana" panose="020B0604030504040204" pitchFamily="34" charset="0"/>
                <a:ea typeface="Verdana" panose="020B0604030504040204" pitchFamily="34" charset="0"/>
              </a:rPr>
              <a:t>8</a:t>
            </a:r>
            <a:r>
              <a:rPr lang="it-IT" sz="1400" b="1" dirty="0">
                <a:latin typeface="Verdana" panose="020B0604030504040204" pitchFamily="34" charset="0"/>
                <a:ea typeface="Verdana" panose="020B0604030504040204" pitchFamily="34" charset="0"/>
              </a:rPr>
              <a:t> = 256 possibili valori </a:t>
            </a:r>
            <a:r>
              <a:rPr lang="it-IT" sz="1400" dirty="0">
                <a:latin typeface="Verdana" panose="020B0604030504040204" pitchFamily="34" charset="0"/>
                <a:ea typeface="Verdana" panose="020B0604030504040204" pitchFamily="34" charset="0"/>
              </a:rPr>
              <a:t>(da 0 a 255)</a:t>
            </a:r>
          </a:p>
        </p:txBody>
      </p:sp>
      <p:pic>
        <p:nvPicPr>
          <p:cNvPr id="10" name="Immagine 9">
            <a:extLst>
              <a:ext uri="{FF2B5EF4-FFF2-40B4-BE49-F238E27FC236}">
                <a16:creationId xmlns:a16="http://schemas.microsoft.com/office/drawing/2014/main" id="{7244B403-55BF-4197-9C6E-E71C5F3B4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577" y="6498000"/>
            <a:ext cx="1108567" cy="162000"/>
          </a:xfrm>
          <a:prstGeom prst="rect">
            <a:avLst/>
          </a:prstGeom>
        </p:spPr>
      </p:pic>
    </p:spTree>
    <p:extLst>
      <p:ext uri="{BB962C8B-B14F-4D97-AF65-F5344CB8AC3E}">
        <p14:creationId xmlns:p14="http://schemas.microsoft.com/office/powerpoint/2010/main" val="392531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5652" y="476754"/>
            <a:ext cx="8424702" cy="430887"/>
          </a:xfrm>
          <a:prstGeom prst="rect">
            <a:avLst/>
          </a:prstGeom>
          <a:noFill/>
        </p:spPr>
        <p:txBody>
          <a:bodyPr wrap="square" rtlCol="0">
            <a:spAutoFit/>
          </a:bodyPr>
          <a:lstStyle/>
          <a:p>
            <a:r>
              <a:rPr lang="it-IT" sz="2200" b="1" dirty="0">
                <a:latin typeface="Verdana" panose="020B0604030504040204" pitchFamily="34" charset="0"/>
                <a:ea typeface="Verdana" panose="020B0604030504040204" pitchFamily="34" charset="0"/>
              </a:rPr>
              <a:t>Storia da mettere in BACKUP</a:t>
            </a:r>
          </a:p>
        </p:txBody>
      </p:sp>
      <p:sp>
        <p:nvSpPr>
          <p:cNvPr id="2" name="Rettangolo 1">
            <a:extLst>
              <a:ext uri="{FF2B5EF4-FFF2-40B4-BE49-F238E27FC236}">
                <a16:creationId xmlns:a16="http://schemas.microsoft.com/office/drawing/2014/main" id="{44169383-8736-4774-8192-9F1E809F6D09}"/>
              </a:ext>
            </a:extLst>
          </p:cNvPr>
          <p:cNvSpPr/>
          <p:nvPr/>
        </p:nvSpPr>
        <p:spPr>
          <a:xfrm>
            <a:off x="611670" y="1123659"/>
            <a:ext cx="7920660" cy="5078313"/>
          </a:xfrm>
          <a:prstGeom prst="rect">
            <a:avLst/>
          </a:prstGeom>
        </p:spPr>
        <p:txBody>
          <a:bodyPr wrap="square">
            <a:spAutoFit/>
          </a:bodyPr>
          <a:lstStyle/>
          <a:p>
            <a:r>
              <a:rPr lang="it-IT" dirty="0">
                <a:solidFill>
                  <a:srgbClr val="222222"/>
                </a:solidFill>
              </a:rPr>
              <a:t>La </a:t>
            </a:r>
            <a:r>
              <a:rPr lang="it-IT" b="1" dirty="0">
                <a:solidFill>
                  <a:srgbClr val="222222"/>
                </a:solidFill>
              </a:rPr>
              <a:t>Cambridge </a:t>
            </a:r>
            <a:r>
              <a:rPr lang="it-IT" b="1" dirty="0" err="1">
                <a:solidFill>
                  <a:srgbClr val="222222"/>
                </a:solidFill>
              </a:rPr>
              <a:t>Analytica</a:t>
            </a:r>
            <a:r>
              <a:rPr lang="it-IT" dirty="0">
                <a:solidFill>
                  <a:srgbClr val="222222"/>
                </a:solidFill>
              </a:rPr>
              <a:t> (</a:t>
            </a:r>
            <a:r>
              <a:rPr lang="it-IT" b="1" dirty="0">
                <a:solidFill>
                  <a:srgbClr val="222222"/>
                </a:solidFill>
              </a:rPr>
              <a:t>CA</a:t>
            </a:r>
            <a:r>
              <a:rPr lang="it-IT" dirty="0">
                <a:solidFill>
                  <a:srgbClr val="222222"/>
                </a:solidFill>
              </a:rPr>
              <a:t>) è stata una </a:t>
            </a:r>
            <a:r>
              <a:rPr lang="it-IT" dirty="0">
                <a:solidFill>
                  <a:srgbClr val="0B0080"/>
                </a:solidFill>
                <a:hlinkClick r:id="rId2" tooltip="Società di consulenza"/>
              </a:rPr>
              <a:t>società di consulenza</a:t>
            </a:r>
            <a:r>
              <a:rPr lang="it-IT" dirty="0">
                <a:solidFill>
                  <a:srgbClr val="222222"/>
                </a:solidFill>
              </a:rPr>
              <a:t> britannica il cui nome è divenuto celebre a seguito di uno scandalo connesso alla gestione dei dati per influenzare le campagne elettorali.</a:t>
            </a:r>
            <a:r>
              <a:rPr lang="it-IT" baseline="30000" dirty="0">
                <a:solidFill>
                  <a:srgbClr val="0B0080"/>
                </a:solidFill>
                <a:hlinkClick r:id="rId3"/>
              </a:rPr>
              <a:t>[4]</a:t>
            </a:r>
            <a:r>
              <a:rPr lang="it-IT" dirty="0">
                <a:solidFill>
                  <a:srgbClr val="222222"/>
                </a:solidFill>
              </a:rPr>
              <a:t> Il metodo utilizzato combinava il </a:t>
            </a:r>
            <a:r>
              <a:rPr lang="it-IT" dirty="0">
                <a:solidFill>
                  <a:srgbClr val="0B0080"/>
                </a:solidFill>
                <a:hlinkClick r:id="rId4" tooltip="Data mining"/>
              </a:rPr>
              <a:t>data mining</a:t>
            </a:r>
            <a:r>
              <a:rPr lang="it-IT" dirty="0">
                <a:solidFill>
                  <a:srgbClr val="222222"/>
                </a:solidFill>
              </a:rPr>
              <a:t>, l'intermediazione dei dati e l'</a:t>
            </a:r>
            <a:r>
              <a:rPr lang="it-IT" dirty="0">
                <a:solidFill>
                  <a:srgbClr val="0B0080"/>
                </a:solidFill>
                <a:hlinkClick r:id="rId5" tooltip="Analisi dei dati"/>
              </a:rPr>
              <a:t>analisi dei dati</a:t>
            </a:r>
            <a:r>
              <a:rPr lang="it-IT" dirty="0">
                <a:solidFill>
                  <a:srgbClr val="222222"/>
                </a:solidFill>
              </a:rPr>
              <a:t> con la comunicazione strategica per la </a:t>
            </a:r>
            <a:r>
              <a:rPr lang="it-IT" dirty="0">
                <a:solidFill>
                  <a:srgbClr val="0B0080"/>
                </a:solidFill>
                <a:hlinkClick r:id="rId6" tooltip="Campagna elettorale"/>
              </a:rPr>
              <a:t>campagna elettorale</a:t>
            </a:r>
            <a:r>
              <a:rPr lang="it-IT" dirty="0">
                <a:solidFill>
                  <a:srgbClr val="222222"/>
                </a:solidFill>
              </a:rPr>
              <a:t>.</a:t>
            </a:r>
            <a:r>
              <a:rPr lang="it-IT" baseline="30000" dirty="0">
                <a:solidFill>
                  <a:srgbClr val="0B0080"/>
                </a:solidFill>
                <a:hlinkClick r:id="rId7"/>
              </a:rPr>
              <a:t>[5]</a:t>
            </a:r>
            <a:r>
              <a:rPr lang="it-IT" baseline="30000" dirty="0">
                <a:solidFill>
                  <a:srgbClr val="0B0080"/>
                </a:solidFill>
                <a:hlinkClick r:id="rId8"/>
              </a:rPr>
              <a:t>[6]</a:t>
            </a:r>
            <a:r>
              <a:rPr lang="it-IT" baseline="30000" dirty="0">
                <a:solidFill>
                  <a:srgbClr val="0B0080"/>
                </a:solidFill>
                <a:hlinkClick r:id="rId9"/>
              </a:rPr>
              <a:t>[7]</a:t>
            </a:r>
            <a:r>
              <a:rPr lang="it-IT" dirty="0">
                <a:solidFill>
                  <a:srgbClr val="222222"/>
                </a:solidFill>
              </a:rPr>
              <a:t> Grazie alla combinazione di queste discipline con gli studi della psicometria, lo studio dei comportamenti umani, </a:t>
            </a:r>
            <a:r>
              <a:rPr lang="it-IT" dirty="0">
                <a:solidFill>
                  <a:srgbClr val="222222"/>
                </a:solidFill>
                <a:highlight>
                  <a:srgbClr val="FFFF00"/>
                </a:highlight>
              </a:rPr>
              <a:t>Cambridge </a:t>
            </a:r>
            <a:r>
              <a:rPr lang="it-IT" dirty="0" err="1">
                <a:solidFill>
                  <a:srgbClr val="222222"/>
                </a:solidFill>
                <a:highlight>
                  <a:srgbClr val="FFFF00"/>
                </a:highlight>
              </a:rPr>
              <a:t>Analytica</a:t>
            </a:r>
            <a:r>
              <a:rPr lang="it-IT" dirty="0">
                <a:solidFill>
                  <a:srgbClr val="222222"/>
                </a:solidFill>
                <a:highlight>
                  <a:srgbClr val="FFFF00"/>
                </a:highlight>
              </a:rPr>
              <a:t> era in grado di sfruttare il profilo psicologico degli utenti per individuarne una precisa </a:t>
            </a:r>
            <a:r>
              <a:rPr lang="it-IT" dirty="0">
                <a:solidFill>
                  <a:srgbClr val="663366"/>
                </a:solidFill>
                <a:highlight>
                  <a:srgbClr val="FFFF00"/>
                </a:highlight>
                <a:hlinkClick r:id="rId10"/>
              </a:rPr>
              <a:t>personalità</a:t>
            </a:r>
            <a:r>
              <a:rPr lang="it-IT" dirty="0">
                <a:solidFill>
                  <a:srgbClr val="222222"/>
                </a:solidFill>
                <a:highlight>
                  <a:srgbClr val="FFFF00"/>
                </a:highlight>
              </a:rPr>
              <a:t> ed impacchettare messaggi estremamente precisi che andavano a colpire le loro debolezze e paure.</a:t>
            </a:r>
          </a:p>
          <a:p>
            <a:r>
              <a:rPr lang="it-IT" dirty="0">
                <a:solidFill>
                  <a:srgbClr val="222222"/>
                </a:solidFill>
              </a:rPr>
              <a:t>Il 2 maggio </a:t>
            </a:r>
            <a:r>
              <a:rPr lang="it-IT" dirty="0">
                <a:solidFill>
                  <a:srgbClr val="0B0080"/>
                </a:solidFill>
                <a:hlinkClick r:id="rId11" tooltip="2018"/>
              </a:rPr>
              <a:t>2018</a:t>
            </a:r>
            <a:r>
              <a:rPr lang="it-IT" dirty="0">
                <a:solidFill>
                  <a:srgbClr val="222222"/>
                </a:solidFill>
              </a:rPr>
              <a:t> la società ha dichiarato la </a:t>
            </a:r>
            <a:r>
              <a:rPr lang="it-IT" dirty="0">
                <a:solidFill>
                  <a:srgbClr val="0B0080"/>
                </a:solidFill>
                <a:hlinkClick r:id="rId12" tooltip="Bancarotta"/>
              </a:rPr>
              <a:t>bancarotta</a:t>
            </a:r>
            <a:r>
              <a:rPr lang="it-IT" dirty="0">
                <a:solidFill>
                  <a:srgbClr val="222222"/>
                </a:solidFill>
              </a:rPr>
              <a:t> a causa dello </a:t>
            </a:r>
            <a:r>
              <a:rPr lang="it-IT" dirty="0">
                <a:solidFill>
                  <a:srgbClr val="0B0080"/>
                </a:solidFill>
                <a:hlinkClick r:id="rId13" tooltip="Scandalo Facebook-Cambridge Analytica"/>
              </a:rPr>
              <a:t>scandalo in cui era stata travolta con Facebook</a:t>
            </a:r>
            <a:r>
              <a:rPr lang="it-IT" baseline="30000" dirty="0">
                <a:solidFill>
                  <a:srgbClr val="0B0080"/>
                </a:solidFill>
                <a:hlinkClick r:id="rId14"/>
              </a:rPr>
              <a:t>[8]</a:t>
            </a:r>
            <a:r>
              <a:rPr lang="it-IT" baseline="30000" dirty="0">
                <a:solidFill>
                  <a:srgbClr val="0B0080"/>
                </a:solidFill>
                <a:hlinkClick r:id="rId15"/>
              </a:rPr>
              <a:t>[9]</a:t>
            </a:r>
            <a:r>
              <a:rPr lang="it-IT" dirty="0">
                <a:solidFill>
                  <a:srgbClr val="222222"/>
                </a:solidFill>
              </a:rPr>
              <a:t>, in cui veniva accusata di aver contribuito alla manipolazione del pensiero degli elettori durante le presidenziali americane del 2016 ed il referendum inglese per intraprendere o meno la strada verso la </a:t>
            </a:r>
            <a:r>
              <a:rPr lang="it-IT" dirty="0">
                <a:solidFill>
                  <a:srgbClr val="0B0080"/>
                </a:solidFill>
                <a:hlinkClick r:id="rId16" tooltip="Brexit"/>
              </a:rPr>
              <a:t>Brexit</a:t>
            </a:r>
            <a:r>
              <a:rPr lang="it-IT" dirty="0">
                <a:solidFill>
                  <a:srgbClr val="222222"/>
                </a:solidFill>
              </a:rPr>
              <a:t>. Dopo la chiusura della società la gran parte dei personaggi chiave e parte della società si è spostata in </a:t>
            </a:r>
            <a:r>
              <a:rPr lang="it-IT" i="1" dirty="0" err="1">
                <a:solidFill>
                  <a:srgbClr val="222222"/>
                </a:solidFill>
              </a:rPr>
              <a:t>Emerdata</a:t>
            </a:r>
            <a:r>
              <a:rPr lang="it-IT" dirty="0">
                <a:solidFill>
                  <a:srgbClr val="222222"/>
                </a:solidFill>
              </a:rPr>
              <a:t>, una nuova società avente un compito simile a quello di Cambridge </a:t>
            </a:r>
            <a:r>
              <a:rPr lang="it-IT" dirty="0" err="1">
                <a:solidFill>
                  <a:srgbClr val="222222"/>
                </a:solidFill>
              </a:rPr>
              <a:t>Analytica</a:t>
            </a:r>
            <a:r>
              <a:rPr lang="it-IT" dirty="0">
                <a:solidFill>
                  <a:srgbClr val="222222"/>
                </a:solidFill>
              </a:rPr>
              <a:t>.</a:t>
            </a:r>
            <a:r>
              <a:rPr lang="it-IT" baseline="30000" dirty="0">
                <a:solidFill>
                  <a:srgbClr val="0B0080"/>
                </a:solidFill>
                <a:hlinkClick r:id="rId17"/>
              </a:rPr>
              <a:t>[10]</a:t>
            </a:r>
            <a:r>
              <a:rPr lang="it-IT" baseline="30000" dirty="0">
                <a:solidFill>
                  <a:srgbClr val="0B0080"/>
                </a:solidFill>
                <a:hlinkClick r:id="rId18"/>
              </a:rPr>
              <a:t>[11]</a:t>
            </a:r>
            <a:endParaRPr lang="it-IT" dirty="0">
              <a:solidFill>
                <a:srgbClr val="222222"/>
              </a:solidFill>
            </a:endParaRPr>
          </a:p>
        </p:txBody>
      </p:sp>
      <p:pic>
        <p:nvPicPr>
          <p:cNvPr id="4" name="Immagine 3">
            <a:extLst>
              <a:ext uri="{FF2B5EF4-FFF2-40B4-BE49-F238E27FC236}">
                <a16:creationId xmlns:a16="http://schemas.microsoft.com/office/drawing/2014/main" id="{D49A0689-B777-43DA-A614-287C5CAF49C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97389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2"/>
            <a:ext cx="8460000" cy="646331"/>
          </a:xfrm>
          <a:prstGeom prst="rect">
            <a:avLst/>
          </a:prstGeom>
          <a:noFill/>
          <a:ln>
            <a:noFill/>
          </a:ln>
        </p:spPr>
        <p:txBody>
          <a:bodyPr wrap="square" rtlCol="0">
            <a:spAutoFit/>
          </a:bodyPr>
          <a:lstStyle/>
          <a:p>
            <a:pPr marL="0" indent="0" algn="just">
              <a:spcBef>
                <a:spcPts val="600"/>
              </a:spcBef>
              <a:buNone/>
            </a:pPr>
            <a:r>
              <a:rPr lang="it-IT" sz="1800" dirty="0"/>
              <a:t>I </a:t>
            </a:r>
            <a:r>
              <a:rPr lang="it-IT" sz="1800" b="1" dirty="0">
                <a:solidFill>
                  <a:srgbClr val="00A197"/>
                </a:solidFill>
              </a:rPr>
              <a:t>principali</a:t>
            </a:r>
            <a:r>
              <a:rPr lang="it-IT" sz="1800" dirty="0"/>
              <a:t> </a:t>
            </a:r>
            <a:r>
              <a:rPr lang="it-IT" sz="1800" b="1" dirty="0">
                <a:solidFill>
                  <a:srgbClr val="00A197"/>
                </a:solidFill>
              </a:rPr>
              <a:t>partners</a:t>
            </a:r>
            <a:r>
              <a:rPr lang="it-IT" sz="1800" dirty="0"/>
              <a:t> di </a:t>
            </a:r>
            <a:r>
              <a:rPr lang="it-IT" sz="1800" b="1" dirty="0" err="1">
                <a:solidFill>
                  <a:srgbClr val="00A197"/>
                </a:solidFill>
              </a:rPr>
              <a:t>UniGens</a:t>
            </a:r>
            <a:r>
              <a:rPr lang="it-IT" sz="1800" dirty="0"/>
              <a:t>, beneficiari della nostra attività di </a:t>
            </a:r>
            <a:r>
              <a:rPr lang="it-IT" sz="1800" b="1" dirty="0">
                <a:solidFill>
                  <a:srgbClr val="00A197"/>
                </a:solidFill>
              </a:rPr>
              <a:t>volontariato</a:t>
            </a:r>
            <a:r>
              <a:rPr lang="it-IT" sz="1800" dirty="0"/>
              <a:t> di </a:t>
            </a:r>
            <a:r>
              <a:rPr lang="it-IT" sz="1800" b="1" dirty="0">
                <a:solidFill>
                  <a:srgbClr val="00A197"/>
                </a:solidFill>
              </a:rPr>
              <a:t>competenza</a:t>
            </a:r>
            <a:r>
              <a:rPr lang="it-IT" sz="1800" dirty="0"/>
              <a:t> sono:</a:t>
            </a:r>
            <a:endParaRPr lang="it-IT" sz="18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sp>
        <p:nvSpPr>
          <p:cNvPr id="8" name="Baseline">
            <a:extLst>
              <a:ext uri="{FF2B5EF4-FFF2-40B4-BE49-F238E27FC236}">
                <a16:creationId xmlns:a16="http://schemas.microsoft.com/office/drawing/2014/main" id="{AA6BCFDC-F318-4F47-A374-2D8D825112BB}"/>
              </a:ext>
            </a:extLst>
          </p:cNvPr>
          <p:cNvSpPr>
            <a:spLocks noChangeShapeType="1"/>
          </p:cNvSpPr>
          <p:nvPr/>
        </p:nvSpPr>
        <p:spPr bwMode="auto">
          <a:xfrm>
            <a:off x="0" y="1015555"/>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pic>
        <p:nvPicPr>
          <p:cNvPr id="2050" name="Picture 2" descr="https://www.unigens.it/wp-content/uploads/2021/02/Partner_UniCredit.png">
            <a:extLst>
              <a:ext uri="{FF2B5EF4-FFF2-40B4-BE49-F238E27FC236}">
                <a16:creationId xmlns:a16="http://schemas.microsoft.com/office/drawing/2014/main" id="{D11B192D-B60C-473E-A7E4-7D7C89F16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98" t="37551" r="14659" b="41482"/>
          <a:stretch/>
        </p:blipFill>
        <p:spPr bwMode="auto">
          <a:xfrm>
            <a:off x="238432" y="2163652"/>
            <a:ext cx="1904113" cy="399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unigens.it/wp-content/uploads/2021/03/Caritas-Roma_footer.png">
            <a:extLst>
              <a:ext uri="{FF2B5EF4-FFF2-40B4-BE49-F238E27FC236}">
                <a16:creationId xmlns:a16="http://schemas.microsoft.com/office/drawing/2014/main" id="{EC8933AD-9C36-4D37-ADAA-59840B105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98" t="29047" r="15638" b="26911"/>
          <a:stretch/>
        </p:blipFill>
        <p:spPr bwMode="auto">
          <a:xfrm>
            <a:off x="3549793" y="1907795"/>
            <a:ext cx="1885678" cy="8390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unigens.it/wp-content/uploads/2021/03/Fondazione_Operti_285x200-1.png">
            <a:extLst>
              <a:ext uri="{FF2B5EF4-FFF2-40B4-BE49-F238E27FC236}">
                <a16:creationId xmlns:a16="http://schemas.microsoft.com/office/drawing/2014/main" id="{CCB662F8-0F5B-4457-86FD-6F354D35A0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964" b="24459"/>
          <a:stretch/>
        </p:blipFill>
        <p:spPr bwMode="auto">
          <a:xfrm>
            <a:off x="4285073" y="5240766"/>
            <a:ext cx="1823083" cy="6342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unigens.it/wp-content/uploads/2021/03/Nova-School-1.jpg">
            <a:extLst>
              <a:ext uri="{FF2B5EF4-FFF2-40B4-BE49-F238E27FC236}">
                <a16:creationId xmlns:a16="http://schemas.microsoft.com/office/drawing/2014/main" id="{44625C52-7E94-474C-BAC6-83054E8F37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000" y="4880724"/>
            <a:ext cx="1729711" cy="885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unigens.it/wp-content/uploads/2021/03/SS.Mamilano_285x200.png">
            <a:extLst>
              <a:ext uri="{FF2B5EF4-FFF2-40B4-BE49-F238E27FC236}">
                <a16:creationId xmlns:a16="http://schemas.microsoft.com/office/drawing/2014/main" id="{45056066-CE9E-4C42-8769-09DD7188385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776" b="34504"/>
          <a:stretch/>
        </p:blipFill>
        <p:spPr bwMode="auto">
          <a:xfrm>
            <a:off x="214158" y="4050790"/>
            <a:ext cx="2714625" cy="6614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unigens.it/wp-content/uploads/2021/05/LE-ONDE_logo_2018-1.jpg">
            <a:extLst>
              <a:ext uri="{FF2B5EF4-FFF2-40B4-BE49-F238E27FC236}">
                <a16:creationId xmlns:a16="http://schemas.microsoft.com/office/drawing/2014/main" id="{A3F34453-008E-4A74-9D39-BCEBE035E9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2089" y="4631052"/>
            <a:ext cx="1183720" cy="13651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unigens.it/wp-content/uploads/2021/09/ISF-logo.png">
            <a:extLst>
              <a:ext uri="{FF2B5EF4-FFF2-40B4-BE49-F238E27FC236}">
                <a16:creationId xmlns:a16="http://schemas.microsoft.com/office/drawing/2014/main" id="{7A528879-826B-4C82-88BB-175A1E1195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264" y="3014222"/>
            <a:ext cx="2165956" cy="6319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unigens.it/wp-content/uploads/2021/10/Partner_Cottino.png">
            <a:extLst>
              <a:ext uri="{FF2B5EF4-FFF2-40B4-BE49-F238E27FC236}">
                <a16:creationId xmlns:a16="http://schemas.microsoft.com/office/drawing/2014/main" id="{7815AA0D-34DC-4FAD-9ABD-EF1391B8B9F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893" b="18620"/>
          <a:stretch/>
        </p:blipFill>
        <p:spPr bwMode="auto">
          <a:xfrm>
            <a:off x="4010017" y="3930897"/>
            <a:ext cx="2714625" cy="11522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unigens.it/wp-content/uploads/2021/10/Partner_Milano_altruista.png">
            <a:extLst>
              <a:ext uri="{FF2B5EF4-FFF2-40B4-BE49-F238E27FC236}">
                <a16:creationId xmlns:a16="http://schemas.microsoft.com/office/drawing/2014/main" id="{8EE3321E-03FE-4553-A988-26DC94E108D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66" t="5915" r="23651" b="9531"/>
          <a:stretch/>
        </p:blipFill>
        <p:spPr bwMode="auto">
          <a:xfrm>
            <a:off x="7790245" y="2472722"/>
            <a:ext cx="1163636" cy="12267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www.unigens.it/wp-content/uploads/2021/10/Partner_weworld.png">
            <a:extLst>
              <a:ext uri="{FF2B5EF4-FFF2-40B4-BE49-F238E27FC236}">
                <a16:creationId xmlns:a16="http://schemas.microsoft.com/office/drawing/2014/main" id="{9257F717-D470-4BAD-9B38-42D3A76412A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302" t="29066" r="20702" b="23654"/>
          <a:stretch/>
        </p:blipFill>
        <p:spPr bwMode="auto">
          <a:xfrm>
            <a:off x="3765809" y="3030210"/>
            <a:ext cx="1601521" cy="90068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unigens.it/wp-content/uploads/2021/11/Inventare-insieme.png">
            <a:extLst>
              <a:ext uri="{FF2B5EF4-FFF2-40B4-BE49-F238E27FC236}">
                <a16:creationId xmlns:a16="http://schemas.microsoft.com/office/drawing/2014/main" id="{5BF93428-8FC7-4B8C-82B6-829209CA6A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3221" y="5346729"/>
            <a:ext cx="1823083" cy="5722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www.unigens.it/wp-content/uploads/2021/11/Torino-Social-Impact.png">
            <a:extLst>
              <a:ext uri="{FF2B5EF4-FFF2-40B4-BE49-F238E27FC236}">
                <a16:creationId xmlns:a16="http://schemas.microsoft.com/office/drawing/2014/main" id="{5DFBC1FE-2048-415F-844A-4D1E9B5D09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6260" y="1938801"/>
            <a:ext cx="1589534" cy="84913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ondazione Francesca Rava: al fianco dei bimbi in difficoltà">
            <a:extLst>
              <a:ext uri="{FF2B5EF4-FFF2-40B4-BE49-F238E27FC236}">
                <a16:creationId xmlns:a16="http://schemas.microsoft.com/office/drawing/2014/main" id="{3E1618CE-79F5-4136-9E32-7089ED50FA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5593" y="2900849"/>
            <a:ext cx="1348623"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ENM Ente Nazionale Microcredito | Unione Artigiani Italiani">
            <a:extLst>
              <a:ext uri="{FF2B5EF4-FFF2-40B4-BE49-F238E27FC236}">
                <a16:creationId xmlns:a16="http://schemas.microsoft.com/office/drawing/2014/main" id="{D5E2EA4A-D5BD-4151-A07A-A99AA62FA8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45880" y="4374002"/>
            <a:ext cx="2178520" cy="709154"/>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Dottrinasociale.it - La Società">
            <a:extLst>
              <a:ext uri="{FF2B5EF4-FFF2-40B4-BE49-F238E27FC236}">
                <a16:creationId xmlns:a16="http://schemas.microsoft.com/office/drawing/2014/main" id="{36CA4A6C-B0A4-4A32-9F0B-A7000E3BA9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272" y="2985550"/>
            <a:ext cx="13525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ome Fondazione Alberto Sordi - Fondazione Alberto Sordi">
            <a:extLst>
              <a:ext uri="{FF2B5EF4-FFF2-40B4-BE49-F238E27FC236}">
                <a16:creationId xmlns:a16="http://schemas.microsoft.com/office/drawing/2014/main" id="{CB840BD1-8A49-4DB9-826B-9C2561B31F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5264" y="1733827"/>
            <a:ext cx="2338755" cy="85965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C893BB09-73CB-40FB-A4B4-52228B50AC5F}"/>
              </a:ext>
            </a:extLst>
          </p:cNvPr>
          <p:cNvSpPr>
            <a:spLocks noGrp="1"/>
          </p:cNvSpPr>
          <p:nvPr>
            <p:ph type="sldNum" sz="quarter" idx="11"/>
          </p:nvPr>
        </p:nvSpPr>
        <p:spPr/>
        <p:txBody>
          <a:bodyPr/>
          <a:lstStyle/>
          <a:p>
            <a:pPr>
              <a:defRPr/>
            </a:pPr>
            <a:fld id="{1D1043DC-2681-49D5-9D69-158B3FA3398E}" type="slidenum">
              <a:rPr lang="en-GB" noProof="1" smtClean="0"/>
              <a:pPr>
                <a:defRPr/>
              </a:pPr>
              <a:t>4</a:t>
            </a:fld>
            <a:endParaRPr lang="en-GB" noProof="1"/>
          </a:p>
        </p:txBody>
      </p:sp>
    </p:spTree>
    <p:extLst>
      <p:ext uri="{BB962C8B-B14F-4D97-AF65-F5344CB8AC3E}">
        <p14:creationId xmlns:p14="http://schemas.microsoft.com/office/powerpoint/2010/main" val="60169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AF783432-BC7E-4BF1-B99F-6CB8FEDC4622}"/>
              </a:ext>
            </a:extLst>
          </p:cNvPr>
          <p:cNvPicPr>
            <a:picLocks noChangeAspect="1"/>
          </p:cNvPicPr>
          <p:nvPr/>
        </p:nvPicPr>
        <p:blipFill rotWithShape="1">
          <a:blip r:embed="rId2">
            <a:extLst>
              <a:ext uri="{28A0092B-C50C-407E-A947-70E740481C1C}">
                <a14:useLocalDpi xmlns:a14="http://schemas.microsoft.com/office/drawing/2010/main" val="0"/>
              </a:ext>
            </a:extLst>
          </a:blip>
          <a:srcRect r="32703"/>
          <a:stretch/>
        </p:blipFill>
        <p:spPr>
          <a:xfrm>
            <a:off x="1" y="0"/>
            <a:ext cx="9144000" cy="4284000"/>
          </a:xfrm>
          <a:prstGeom prst="rect">
            <a:avLst/>
          </a:prstGeom>
        </p:spPr>
      </p:pic>
      <p:sp>
        <p:nvSpPr>
          <p:cNvPr id="7" name="Title 6"/>
          <p:cNvSpPr>
            <a:spLocks noGrp="1"/>
          </p:cNvSpPr>
          <p:nvPr>
            <p:ph type="title"/>
          </p:nvPr>
        </p:nvSpPr>
        <p:spPr/>
        <p:txBody>
          <a:bodyPr/>
          <a:lstStyle/>
          <a:p>
            <a:r>
              <a:rPr lang="en-GB" i="1" dirty="0">
                <a:solidFill>
                  <a:schemeClr val="bg1"/>
                </a:solidFill>
              </a:rPr>
              <a:t>Grazie per la </a:t>
            </a:r>
            <a:r>
              <a:rPr lang="en-GB" i="1" dirty="0" err="1">
                <a:solidFill>
                  <a:schemeClr val="bg1"/>
                </a:solidFill>
              </a:rPr>
              <a:t>vostra</a:t>
            </a:r>
            <a:r>
              <a:rPr lang="en-GB" i="1" dirty="0">
                <a:solidFill>
                  <a:schemeClr val="bg1"/>
                </a:solidFill>
              </a:rPr>
              <a:t> </a:t>
            </a:r>
            <a:r>
              <a:rPr lang="en-GB" i="1" dirty="0" err="1">
                <a:solidFill>
                  <a:schemeClr val="bg1"/>
                </a:solidFill>
              </a:rPr>
              <a:t>attenzione</a:t>
            </a:r>
            <a:r>
              <a:rPr lang="en-GB" i="1" dirty="0">
                <a:solidFill>
                  <a:schemeClr val="bg1"/>
                </a:solidFill>
              </a:rPr>
              <a:t>!</a:t>
            </a:r>
          </a:p>
        </p:txBody>
      </p:sp>
    </p:spTree>
    <p:extLst>
      <p:ext uri="{BB962C8B-B14F-4D97-AF65-F5344CB8AC3E}">
        <p14:creationId xmlns:p14="http://schemas.microsoft.com/office/powerpoint/2010/main" val="171065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p:txBody>
          <a:bodyPr>
            <a:normAutofit fontScale="25000" lnSpcReduction="20000"/>
          </a:bodyPr>
          <a:lstStyle/>
          <a:p>
            <a:pPr marL="0" indent="0" algn="just">
              <a:spcBef>
                <a:spcPts val="0"/>
              </a:spcBef>
              <a:buNone/>
            </a:pPr>
            <a:r>
              <a:rPr lang="it-IT" sz="7200" i="1" dirty="0">
                <a:latin typeface="Calibri" panose="020F0502020204030204" pitchFamily="34" charset="0"/>
                <a:cs typeface="Calibri" panose="020F0502020204030204" pitchFamily="34" charset="0"/>
              </a:rPr>
              <a:t>“</a:t>
            </a:r>
            <a:r>
              <a:rPr lang="it-IT" sz="7200" i="1" dirty="0" err="1">
                <a:latin typeface="Calibri" panose="020F0502020204030204" pitchFamily="34" charset="0"/>
                <a:cs typeface="Calibri" panose="020F0502020204030204" pitchFamily="34" charset="0"/>
              </a:rPr>
              <a:t>ll</a:t>
            </a:r>
            <a:r>
              <a:rPr lang="it-IT" sz="7200" i="1" dirty="0">
                <a:latin typeface="Calibri" panose="020F0502020204030204" pitchFamily="34" charset="0"/>
                <a:cs typeface="Calibri" panose="020F0502020204030204" pitchFamily="34" charset="0"/>
              </a:rPr>
              <a:t> presente modulo formativo (di seguito “Modulo”) ha solo finalità didattiche. Le stime e le valutazioni contenute nel presente Modulo rappresentano l’opinione autonoma e indipendente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 Organizzazione di Volontariato (di seguito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e si basano su dati e informazioni tratte da fonti che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ritiene attendibili (che vengono specificamente citate), ma sulle quali non rilascia alcuna garanzia e non si assume alcuna responsabilità circa la loro completezza, correttezza e veridicità. I contenuti del Modulo sono offerti da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puramente a scopo didattico/informativo e non devono essere considerati in alcun modo sostitutivi di una eventuale specifica e personale consulenza rilasciata  da Istituti di  Credito direttamente al singolo interessato. Le informazioni e i dati forniti sono da considerarsi aggiornati alla data riportata nel Modulo.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si riserva il diritto di aggiornare/modificare i dati e le informazioni espresse nel Modulo in qualsiasi momento senza alcun preavviso.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a:latin typeface="Calibri" panose="020F0502020204030204" pitchFamily="34" charset="0"/>
                <a:cs typeface="Calibri" panose="020F0502020204030204" pitchFamily="34" charset="0"/>
              </a:rPr>
              <a:t>I contenuti del Modulo - comprensivi di dati, notizie, informazioni, immagini, grafici, disegni, marchi e nomi a dominio - sono di proprietà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se non diversamente indicato, coperti da copyright e dalla normativa in materia di proprietà industriale. Non è concessa alcuna licenza né diritto d'uso e pertanto non è consentito riprodurne i contenuti, in tutto o in parte, su alcun supporto, copiarli, pubblicarli e utilizzarli a scopo commerciale senza preventiva autorizzazione scritta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salva la possibilità di farne copia per uso esclusivamente personale”</a:t>
            </a: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234000" y="475200"/>
            <a:ext cx="8690400" cy="306366"/>
          </a:xfrm>
        </p:spPr>
        <p:txBody>
          <a:bodyPr anchor="t" anchorCtr="0"/>
          <a:lstStyle/>
          <a:p>
            <a:r>
              <a:rPr lang="it-IT" sz="2800" b="0" dirty="0">
                <a:latin typeface="Calibri" panose="020F0502020204030204" pitchFamily="34" charset="0"/>
                <a:cs typeface="Calibri" panose="020F0502020204030204" pitchFamily="34" charset="0"/>
              </a:rPr>
              <a:t>Disclaimer</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5" name="Segnaposto numero diapositiva 4">
            <a:extLst>
              <a:ext uri="{FF2B5EF4-FFF2-40B4-BE49-F238E27FC236}">
                <a16:creationId xmlns:a16="http://schemas.microsoft.com/office/drawing/2014/main" id="{EFFEBBF8-B0A7-4FFC-B65E-D6C48BDDC8F9}"/>
              </a:ext>
            </a:extLst>
          </p:cNvPr>
          <p:cNvSpPr>
            <a:spLocks noGrp="1"/>
          </p:cNvSpPr>
          <p:nvPr>
            <p:ph type="sldNum" sz="quarter" idx="11"/>
          </p:nvPr>
        </p:nvSpPr>
        <p:spPr/>
        <p:txBody>
          <a:bodyPr/>
          <a:lstStyle/>
          <a:p>
            <a:pPr>
              <a:defRPr/>
            </a:pPr>
            <a:fld id="{1D1043DC-2681-49D5-9D69-158B3FA3398E}" type="slidenum">
              <a:rPr lang="en-GB" noProof="1" smtClean="0"/>
              <a:pPr>
                <a:defRPr/>
              </a:pPr>
              <a:t>5</a:t>
            </a:fld>
            <a:endParaRPr lang="en-GB" noProof="1"/>
          </a:p>
        </p:txBody>
      </p:sp>
    </p:spTree>
    <p:extLst>
      <p:ext uri="{BB962C8B-B14F-4D97-AF65-F5344CB8AC3E}">
        <p14:creationId xmlns:p14="http://schemas.microsoft.com/office/powerpoint/2010/main" val="255727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674" y="172649"/>
            <a:ext cx="8689975" cy="1008063"/>
          </a:xfrm>
        </p:spPr>
        <p:txBody>
          <a:bodyPr/>
          <a:lstStyle/>
          <a:p>
            <a:r>
              <a:rPr lang="it-IT" dirty="0">
                <a:latin typeface="Verdana" panose="020B0604030504040204" pitchFamily="34" charset="0"/>
                <a:ea typeface="Verdana" panose="020B0604030504040204" pitchFamily="34" charset="0"/>
              </a:rPr>
              <a:t>Big Data, ma non solo</a:t>
            </a:r>
          </a:p>
        </p:txBody>
      </p:sp>
      <p:sp>
        <p:nvSpPr>
          <p:cNvPr id="7" name="Rettangolo 6">
            <a:extLst>
              <a:ext uri="{FF2B5EF4-FFF2-40B4-BE49-F238E27FC236}">
                <a16:creationId xmlns:a16="http://schemas.microsoft.com/office/drawing/2014/main" id="{B95397C5-C71D-4FDD-A863-F5D4378C07C5}"/>
              </a:ext>
            </a:extLst>
          </p:cNvPr>
          <p:cNvSpPr/>
          <p:nvPr/>
        </p:nvSpPr>
        <p:spPr>
          <a:xfrm>
            <a:off x="342674" y="1281776"/>
            <a:ext cx="8639722" cy="338554"/>
          </a:xfrm>
          <a:prstGeom prst="rect">
            <a:avLst/>
          </a:prstGeom>
        </p:spPr>
        <p:txBody>
          <a:bodyPr wrap="square">
            <a:spAutoFit/>
          </a:bodyPr>
          <a:lstStyle/>
          <a:p>
            <a:r>
              <a:rPr lang="it-IT" sz="1600" dirty="0">
                <a:latin typeface="Verdana" panose="020B0604030504040204" pitchFamily="34" charset="0"/>
                <a:ea typeface="Verdana" panose="020B0604030504040204" pitchFamily="34" charset="0"/>
              </a:rPr>
              <a:t>Oggi ci sentirete parlare di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BIG DATA</a:t>
            </a:r>
            <a:r>
              <a:rPr lang="it-IT" sz="1600" dirty="0">
                <a:latin typeface="Verdana" panose="020B0604030504040204" pitchFamily="34" charset="0"/>
                <a:ea typeface="Verdana" panose="020B0604030504040204" pitchFamily="34" charset="0"/>
              </a:rPr>
              <a:t>,</a:t>
            </a:r>
            <a:r>
              <a:rPr lang="it-IT" sz="1600" b="1" dirty="0">
                <a:latin typeface="Verdana" panose="020B0604030504040204" pitchFamily="34" charset="0"/>
                <a:ea typeface="Verdana" panose="020B0604030504040204" pitchFamily="34" charset="0"/>
              </a:rPr>
              <a:t> </a:t>
            </a:r>
            <a:r>
              <a:rPr lang="it-IT" sz="1600" dirty="0">
                <a:latin typeface="Verdana" panose="020B0604030504040204" pitchFamily="34" charset="0"/>
                <a:ea typeface="Verdana" panose="020B0604030504040204" pitchFamily="34" charset="0"/>
              </a:rPr>
              <a:t>ma anche di…</a:t>
            </a:r>
            <a:endParaRPr lang="it-IT" sz="1600" dirty="0"/>
          </a:p>
        </p:txBody>
      </p:sp>
      <p:grpSp>
        <p:nvGrpSpPr>
          <p:cNvPr id="8" name="Gruppo 7"/>
          <p:cNvGrpSpPr/>
          <p:nvPr/>
        </p:nvGrpSpPr>
        <p:grpSpPr>
          <a:xfrm>
            <a:off x="62609" y="2090726"/>
            <a:ext cx="7464228" cy="1437906"/>
            <a:chOff x="98231" y="2090726"/>
            <a:chExt cx="7464228" cy="1437906"/>
          </a:xfrm>
        </p:grpSpPr>
        <p:pic>
          <p:nvPicPr>
            <p:cNvPr id="14" name="Immagine 13">
              <a:extLst>
                <a:ext uri="{FF2B5EF4-FFF2-40B4-BE49-F238E27FC236}">
                  <a16:creationId xmlns:a16="http://schemas.microsoft.com/office/drawing/2014/main" id="{A52010AF-332C-4214-9C58-5D441990932F}"/>
                </a:ext>
              </a:extLst>
            </p:cNvPr>
            <p:cNvPicPr>
              <a:picLocks noChangeAspect="1"/>
            </p:cNvPicPr>
            <p:nvPr/>
          </p:nvPicPr>
          <p:blipFill>
            <a:blip r:embed="rId2"/>
            <a:stretch>
              <a:fillRect/>
            </a:stretch>
          </p:blipFill>
          <p:spPr>
            <a:xfrm>
              <a:off x="98231" y="2090727"/>
              <a:ext cx="2387514" cy="1437905"/>
            </a:xfrm>
            <a:prstGeom prst="rect">
              <a:avLst/>
            </a:prstGeom>
          </p:spPr>
        </p:pic>
        <p:sp>
          <p:nvSpPr>
            <p:cNvPr id="18" name="Rettangolo 17">
              <a:extLst>
                <a:ext uri="{FF2B5EF4-FFF2-40B4-BE49-F238E27FC236}">
                  <a16:creationId xmlns:a16="http://schemas.microsoft.com/office/drawing/2014/main" id="{1CAD6046-3D68-46A1-85E8-5DFB65B2E14F}"/>
                </a:ext>
              </a:extLst>
            </p:cNvPr>
            <p:cNvSpPr/>
            <p:nvPr/>
          </p:nvSpPr>
          <p:spPr>
            <a:xfrm>
              <a:off x="2990459" y="2090726"/>
              <a:ext cx="4572000" cy="313932"/>
            </a:xfrm>
            <a:prstGeom prst="rect">
              <a:avLst/>
            </a:prstGeom>
          </p:spPr>
          <p:txBody>
            <a:bodyPr>
              <a:spAutoFit/>
            </a:bodyPr>
            <a:lstStyle/>
            <a:p>
              <a:pPr marL="0" indent="0">
                <a:lnSpc>
                  <a:spcPct val="90000"/>
                </a:lnSpc>
                <a:buNone/>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Intelligenza Artificiale (AI)</a:t>
              </a:r>
            </a:p>
          </p:txBody>
        </p:sp>
      </p:grpSp>
      <p:grpSp>
        <p:nvGrpSpPr>
          <p:cNvPr id="9" name="Gruppo 8"/>
          <p:cNvGrpSpPr/>
          <p:nvPr/>
        </p:nvGrpSpPr>
        <p:grpSpPr>
          <a:xfrm>
            <a:off x="125982" y="2515493"/>
            <a:ext cx="7400855" cy="3229703"/>
            <a:chOff x="161604" y="2515493"/>
            <a:chExt cx="7400855" cy="3229703"/>
          </a:xfrm>
        </p:grpSpPr>
        <p:pic>
          <p:nvPicPr>
            <p:cNvPr id="17" name="Picture 2" descr="Machine Learning is Magic! – mc.ai">
              <a:extLst>
                <a:ext uri="{FF2B5EF4-FFF2-40B4-BE49-F238E27FC236}">
                  <a16:creationId xmlns:a16="http://schemas.microsoft.com/office/drawing/2014/main" id="{0FA5F2CB-60AE-468A-ACE4-71921A4113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604" y="4301946"/>
              <a:ext cx="2381332" cy="144325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990459" y="2515493"/>
              <a:ext cx="4572000" cy="313932"/>
            </a:xfrm>
            <a:prstGeom prst="rect">
              <a:avLst/>
            </a:prstGeom>
          </p:spPr>
          <p:txBody>
            <a:bodyPr>
              <a:spAutoFit/>
            </a:bodyPr>
            <a:lstStyle/>
            <a:p>
              <a:pPr marL="0" indent="0">
                <a:lnSpc>
                  <a:spcPct val="90000"/>
                </a:lnSpc>
                <a:buNone/>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Machine Learning </a:t>
              </a:r>
            </a:p>
          </p:txBody>
        </p:sp>
      </p:grpSp>
      <p:grpSp>
        <p:nvGrpSpPr>
          <p:cNvPr id="10" name="Gruppo 9"/>
          <p:cNvGrpSpPr/>
          <p:nvPr/>
        </p:nvGrpSpPr>
        <p:grpSpPr>
          <a:xfrm>
            <a:off x="2954837" y="2091996"/>
            <a:ext cx="5991937" cy="1443250"/>
            <a:chOff x="2990459" y="2091996"/>
            <a:chExt cx="5991937" cy="1443250"/>
          </a:xfrm>
        </p:grpSpPr>
        <p:pic>
          <p:nvPicPr>
            <p:cNvPr id="15" name="Immagine 14">
              <a:extLst>
                <a:ext uri="{FF2B5EF4-FFF2-40B4-BE49-F238E27FC236}">
                  <a16:creationId xmlns:a16="http://schemas.microsoft.com/office/drawing/2014/main" id="{8D8FD4DE-F35A-4A3A-B3CE-12B25F2294B9}"/>
                </a:ext>
              </a:extLst>
            </p:cNvPr>
            <p:cNvPicPr>
              <a:picLocks noChangeAspect="1"/>
            </p:cNvPicPr>
            <p:nvPr/>
          </p:nvPicPr>
          <p:blipFill>
            <a:blip r:embed="rId4"/>
            <a:stretch>
              <a:fillRect/>
            </a:stretch>
          </p:blipFill>
          <p:spPr>
            <a:xfrm>
              <a:off x="6601064" y="2091996"/>
              <a:ext cx="2381332" cy="1443250"/>
            </a:xfrm>
            <a:prstGeom prst="rect">
              <a:avLst/>
            </a:prstGeom>
          </p:spPr>
        </p:pic>
        <p:sp>
          <p:nvSpPr>
            <p:cNvPr id="3" name="Rettangolo 2"/>
            <p:cNvSpPr/>
            <p:nvPr/>
          </p:nvSpPr>
          <p:spPr>
            <a:xfrm>
              <a:off x="2990459" y="2944315"/>
              <a:ext cx="4572000" cy="313932"/>
            </a:xfrm>
            <a:prstGeom prst="rect">
              <a:avLst/>
            </a:prstGeom>
          </p:spPr>
          <p:txBody>
            <a:bodyPr>
              <a:spAutoFit/>
            </a:bodyPr>
            <a:lstStyle/>
            <a:p>
              <a:pPr marL="0" indent="0">
                <a:lnSpc>
                  <a:spcPct val="90000"/>
                </a:lnSpc>
                <a:buNone/>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Internet of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Things</a:t>
              </a:r>
              <a:endPar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endParaRPr>
            </a:p>
          </p:txBody>
        </p:sp>
      </p:grpSp>
      <p:grpSp>
        <p:nvGrpSpPr>
          <p:cNvPr id="11" name="Gruppo 10"/>
          <p:cNvGrpSpPr/>
          <p:nvPr/>
        </p:nvGrpSpPr>
        <p:grpSpPr>
          <a:xfrm>
            <a:off x="2954837" y="3370566"/>
            <a:ext cx="6153541" cy="2406593"/>
            <a:chOff x="2990459" y="3370566"/>
            <a:chExt cx="6153541" cy="2406593"/>
          </a:xfrm>
        </p:grpSpPr>
        <p:pic>
          <p:nvPicPr>
            <p:cNvPr id="13" name="Segnaposto contenuto 5">
              <a:extLst>
                <a:ext uri="{FF2B5EF4-FFF2-40B4-BE49-F238E27FC236}">
                  <a16:creationId xmlns:a16="http://schemas.microsoft.com/office/drawing/2014/main" id="{2B8DD9F5-21BB-498F-9B7A-3035E37D759F}"/>
                </a:ext>
              </a:extLst>
            </p:cNvPr>
            <p:cNvPicPr>
              <a:picLocks noChangeAspect="1"/>
            </p:cNvPicPr>
            <p:nvPr/>
          </p:nvPicPr>
          <p:blipFill>
            <a:blip r:embed="rId5"/>
            <a:stretch>
              <a:fillRect/>
            </a:stretch>
          </p:blipFill>
          <p:spPr bwMode="auto">
            <a:xfrm>
              <a:off x="5980918" y="3997927"/>
              <a:ext cx="3163082" cy="1779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990459" y="3370566"/>
              <a:ext cx="4572000" cy="313932"/>
            </a:xfrm>
            <a:prstGeom prst="rect">
              <a:avLst/>
            </a:prstGeom>
          </p:spPr>
          <p:txBody>
            <a:bodyPr>
              <a:spAutoFit/>
            </a:bodyPr>
            <a:lstStyle/>
            <a:p>
              <a:pPr marL="0" indent="0">
                <a:lnSpc>
                  <a:spcPct val="90000"/>
                </a:lnSpc>
                <a:buNone/>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Industria 4.0</a:t>
              </a:r>
            </a:p>
          </p:txBody>
        </p:sp>
      </p:grpSp>
      <p:grpSp>
        <p:nvGrpSpPr>
          <p:cNvPr id="12" name="Gruppo 11"/>
          <p:cNvGrpSpPr/>
          <p:nvPr/>
        </p:nvGrpSpPr>
        <p:grpSpPr>
          <a:xfrm>
            <a:off x="2952246" y="3555396"/>
            <a:ext cx="4572000" cy="2936349"/>
            <a:chOff x="2930677" y="3501006"/>
            <a:chExt cx="4572000" cy="2936349"/>
          </a:xfrm>
        </p:grpSpPr>
        <p:pic>
          <p:nvPicPr>
            <p:cNvPr id="16" name="Immagine 15">
              <a:extLst>
                <a:ext uri="{FF2B5EF4-FFF2-40B4-BE49-F238E27FC236}">
                  <a16:creationId xmlns:a16="http://schemas.microsoft.com/office/drawing/2014/main" id="{FCC7504E-2067-44AD-853D-0BFAFC2195B7}"/>
                </a:ext>
              </a:extLst>
            </p:cNvPr>
            <p:cNvPicPr>
              <a:picLocks noChangeAspect="1"/>
            </p:cNvPicPr>
            <p:nvPr/>
          </p:nvPicPr>
          <p:blipFill>
            <a:blip r:embed="rId6"/>
            <a:stretch>
              <a:fillRect/>
            </a:stretch>
          </p:blipFill>
          <p:spPr>
            <a:xfrm>
              <a:off x="3323886" y="4227846"/>
              <a:ext cx="2209509" cy="2209509"/>
            </a:xfrm>
            <a:prstGeom prst="rect">
              <a:avLst/>
            </a:prstGeom>
          </p:spPr>
        </p:pic>
        <p:sp>
          <p:nvSpPr>
            <p:cNvPr id="6" name="Rettangolo 5"/>
            <p:cNvSpPr/>
            <p:nvPr/>
          </p:nvSpPr>
          <p:spPr>
            <a:xfrm>
              <a:off x="2930677" y="3501006"/>
              <a:ext cx="4572000" cy="563231"/>
            </a:xfrm>
            <a:prstGeom prst="rect">
              <a:avLst/>
            </a:prstGeom>
          </p:spPr>
          <p:txBody>
            <a:bodyPr>
              <a:spAutoFit/>
            </a:bodyPr>
            <a:lstStyle/>
            <a:p>
              <a:pPr marL="0" indent="0">
                <a:lnSpc>
                  <a:spcPct val="90000"/>
                </a:lnSpc>
                <a:buNone/>
              </a:pPr>
              <a:endParaRPr lang="it-IT" b="1" dirty="0">
                <a:latin typeface="Verdana" panose="020B0604030504040204" pitchFamily="34" charset="0"/>
                <a:ea typeface="Verdana" panose="020B0604030504040204" pitchFamily="34" charset="0"/>
              </a:endParaRPr>
            </a:p>
            <a:p>
              <a:pPr marL="0" indent="0">
                <a:lnSpc>
                  <a:spcPct val="90000"/>
                </a:lnSpc>
                <a:buNone/>
              </a:pP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Metadati</a:t>
              </a:r>
            </a:p>
          </p:txBody>
        </p:sp>
      </p:grpSp>
      <p:pic>
        <p:nvPicPr>
          <p:cNvPr id="19" name="Immagine 18">
            <a:extLst>
              <a:ext uri="{FF2B5EF4-FFF2-40B4-BE49-F238E27FC236}">
                <a16:creationId xmlns:a16="http://schemas.microsoft.com/office/drawing/2014/main" id="{6CA8064C-81F9-4C76-AB64-988F9C955D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617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674" y="172649"/>
            <a:ext cx="8689975" cy="1008063"/>
          </a:xfrm>
        </p:spPr>
        <p:txBody>
          <a:bodyPr/>
          <a:lstStyle/>
          <a:p>
            <a:r>
              <a:rPr lang="it-IT" dirty="0">
                <a:latin typeface="Verdana" panose="020B0604030504040204" pitchFamily="34" charset="0"/>
                <a:ea typeface="Verdana" panose="020B0604030504040204" pitchFamily="34" charset="0"/>
              </a:rPr>
              <a:t>Intelligenza Artificiale (AI)</a:t>
            </a:r>
          </a:p>
        </p:txBody>
      </p:sp>
      <p:sp>
        <p:nvSpPr>
          <p:cNvPr id="3" name="Rettangolo 2">
            <a:extLst>
              <a:ext uri="{FF2B5EF4-FFF2-40B4-BE49-F238E27FC236}">
                <a16:creationId xmlns:a16="http://schemas.microsoft.com/office/drawing/2014/main" id="{77CB6497-1A3D-4A71-83A8-030C2858D9B4}"/>
              </a:ext>
            </a:extLst>
          </p:cNvPr>
          <p:cNvSpPr/>
          <p:nvPr/>
        </p:nvSpPr>
        <p:spPr>
          <a:xfrm>
            <a:off x="432740" y="4906922"/>
            <a:ext cx="4387851" cy="1323439"/>
          </a:xfrm>
          <a:prstGeom prst="rect">
            <a:avLst/>
          </a:prstGeom>
        </p:spPr>
        <p:txBody>
          <a:bodyPr wrap="square">
            <a:spAutoFit/>
          </a:bodyPr>
          <a:lstStyle/>
          <a:p>
            <a:r>
              <a:rPr lang="it-IT" sz="1600" dirty="0">
                <a:solidFill>
                  <a:srgbClr val="000000"/>
                </a:solidFill>
                <a:latin typeface="Verdana" panose="020B0604030504040204" pitchFamily="34" charset="0"/>
                <a:ea typeface="Verdana" panose="020B0604030504040204" pitchFamily="34" charset="0"/>
              </a:rPr>
              <a:t>L’Intelligenza Artificiale è un aggregato di tecnologie, dal Machine Learning al Natural Language Processing, che permettono alle macchine di percepire, comprendere, agire e imparare</a:t>
            </a:r>
          </a:p>
        </p:txBody>
      </p:sp>
      <p:sp>
        <p:nvSpPr>
          <p:cNvPr id="5" name="Rettangolo 4">
            <a:extLst>
              <a:ext uri="{FF2B5EF4-FFF2-40B4-BE49-F238E27FC236}">
                <a16:creationId xmlns:a16="http://schemas.microsoft.com/office/drawing/2014/main" id="{8B73B449-E69D-40E4-B788-2A0D04EC7B23}"/>
              </a:ext>
            </a:extLst>
          </p:cNvPr>
          <p:cNvSpPr/>
          <p:nvPr/>
        </p:nvSpPr>
        <p:spPr>
          <a:xfrm>
            <a:off x="432740" y="4451262"/>
            <a:ext cx="200728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 cosa si tratta</a:t>
            </a:r>
          </a:p>
        </p:txBody>
      </p:sp>
      <p:sp>
        <p:nvSpPr>
          <p:cNvPr id="8" name="Rettangolo 7">
            <a:extLst>
              <a:ext uri="{FF2B5EF4-FFF2-40B4-BE49-F238E27FC236}">
                <a16:creationId xmlns:a16="http://schemas.microsoft.com/office/drawing/2014/main" id="{5138E0D8-8A14-48BA-B1C2-6E5D92B6A4ED}"/>
              </a:ext>
            </a:extLst>
          </p:cNvPr>
          <p:cNvSpPr/>
          <p:nvPr/>
        </p:nvSpPr>
        <p:spPr>
          <a:xfrm>
            <a:off x="4884526" y="1241038"/>
            <a:ext cx="2534668"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Perché è importante</a:t>
            </a:r>
          </a:p>
        </p:txBody>
      </p:sp>
      <p:sp>
        <p:nvSpPr>
          <p:cNvPr id="9" name="Rettangolo 8">
            <a:extLst>
              <a:ext uri="{FF2B5EF4-FFF2-40B4-BE49-F238E27FC236}">
                <a16:creationId xmlns:a16="http://schemas.microsoft.com/office/drawing/2014/main" id="{8E4E560C-E2A6-4EDE-89E7-762FCB2DF46E}"/>
              </a:ext>
            </a:extLst>
          </p:cNvPr>
          <p:cNvSpPr/>
          <p:nvPr/>
        </p:nvSpPr>
        <p:spPr>
          <a:xfrm>
            <a:off x="4884526" y="1670696"/>
            <a:ext cx="4121770" cy="1077218"/>
          </a:xfrm>
          <a:prstGeom prst="rect">
            <a:avLst/>
          </a:prstGeom>
        </p:spPr>
        <p:txBody>
          <a:bodyPr wrap="square">
            <a:spAutoFit/>
          </a:bodyPr>
          <a:lstStyle/>
          <a:p>
            <a:r>
              <a:rPr lang="it-IT" sz="1600" dirty="0">
                <a:solidFill>
                  <a:srgbClr val="000000"/>
                </a:solidFill>
                <a:latin typeface="Verdana" panose="020B0604030504040204" pitchFamily="34" charset="0"/>
                <a:ea typeface="Verdana" panose="020B0604030504040204" pitchFamily="34" charset="0"/>
              </a:rPr>
              <a:t>L’Intelligenza Artificiale trasforma la relazione tra le persone e la tecnologia, potenziando la nostra creatività e abilità</a:t>
            </a:r>
            <a:endParaRPr lang="it-IT" sz="1600" dirty="0">
              <a:latin typeface="Verdana" panose="020B0604030504040204" pitchFamily="34" charset="0"/>
              <a:ea typeface="Verdana" panose="020B0604030504040204" pitchFamily="34" charset="0"/>
            </a:endParaRPr>
          </a:p>
        </p:txBody>
      </p:sp>
      <p:sp>
        <p:nvSpPr>
          <p:cNvPr id="10" name="Rettangolo 9">
            <a:extLst>
              <a:ext uri="{FF2B5EF4-FFF2-40B4-BE49-F238E27FC236}">
                <a16:creationId xmlns:a16="http://schemas.microsoft.com/office/drawing/2014/main" id="{CEA4B809-B628-4850-8234-057FA5E6FF97}"/>
              </a:ext>
            </a:extLst>
          </p:cNvPr>
          <p:cNvSpPr/>
          <p:nvPr/>
        </p:nvSpPr>
        <p:spPr>
          <a:xfrm>
            <a:off x="4887207" y="3271897"/>
            <a:ext cx="4072643" cy="1569660"/>
          </a:xfrm>
          <a:prstGeom prst="rect">
            <a:avLst/>
          </a:prstGeom>
        </p:spPr>
        <p:txBody>
          <a:bodyPr wrap="square">
            <a:spAutoFit/>
          </a:bodyPr>
          <a:lstStyle/>
          <a:p>
            <a:r>
              <a:rPr lang="it-IT" sz="1600" dirty="0">
                <a:solidFill>
                  <a:srgbClr val="000000"/>
                </a:solidFill>
                <a:latin typeface="Verdana" panose="020B0604030504040204" pitchFamily="34" charset="0"/>
                <a:ea typeface="Verdana" panose="020B0604030504040204" pitchFamily="34" charset="0"/>
              </a:rPr>
              <a:t>Il futuro dell’Intelligenza Artificiale annuncia una nuova era di cambiamento e di produttività, dove l’ingegno umano è amplificato dalla velocità e precisione delle macchine e dalla disponibilità delle informazioni</a:t>
            </a:r>
            <a:endParaRPr lang="it-IT" sz="1600" dirty="0">
              <a:latin typeface="Verdana" panose="020B0604030504040204" pitchFamily="34" charset="0"/>
              <a:ea typeface="Verdana" panose="020B0604030504040204" pitchFamily="34" charset="0"/>
            </a:endParaRPr>
          </a:p>
        </p:txBody>
      </p:sp>
      <p:sp>
        <p:nvSpPr>
          <p:cNvPr id="11" name="Rettangolo 10">
            <a:extLst>
              <a:ext uri="{FF2B5EF4-FFF2-40B4-BE49-F238E27FC236}">
                <a16:creationId xmlns:a16="http://schemas.microsoft.com/office/drawing/2014/main" id="{3D1624FE-32C3-45E8-A4A6-7E83CD017D4D}"/>
              </a:ext>
            </a:extLst>
          </p:cNvPr>
          <p:cNvSpPr/>
          <p:nvPr/>
        </p:nvSpPr>
        <p:spPr>
          <a:xfrm>
            <a:off x="4884526" y="2887327"/>
            <a:ext cx="186301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 cosa porterà</a:t>
            </a:r>
          </a:p>
        </p:txBody>
      </p:sp>
      <p:pic>
        <p:nvPicPr>
          <p:cNvPr id="12" name="Immagine 11">
            <a:extLst>
              <a:ext uri="{FF2B5EF4-FFF2-40B4-BE49-F238E27FC236}">
                <a16:creationId xmlns:a16="http://schemas.microsoft.com/office/drawing/2014/main" id="{620F6A59-560D-4178-88E3-104B87D7A763}"/>
              </a:ext>
            </a:extLst>
          </p:cNvPr>
          <p:cNvPicPr>
            <a:picLocks noChangeAspect="1"/>
          </p:cNvPicPr>
          <p:nvPr/>
        </p:nvPicPr>
        <p:blipFill>
          <a:blip r:embed="rId2"/>
          <a:stretch>
            <a:fillRect/>
          </a:stretch>
        </p:blipFill>
        <p:spPr>
          <a:xfrm>
            <a:off x="455260" y="1399725"/>
            <a:ext cx="4121770" cy="2832524"/>
          </a:xfrm>
          <a:prstGeom prst="rect">
            <a:avLst/>
          </a:prstGeom>
        </p:spPr>
      </p:pic>
      <p:grpSp>
        <p:nvGrpSpPr>
          <p:cNvPr id="7" name="Gruppo 6"/>
          <p:cNvGrpSpPr/>
          <p:nvPr/>
        </p:nvGrpSpPr>
        <p:grpSpPr>
          <a:xfrm>
            <a:off x="5364066" y="5200274"/>
            <a:ext cx="2925789" cy="1187813"/>
            <a:chOff x="5660016" y="5337445"/>
            <a:chExt cx="2925789" cy="1187813"/>
          </a:xfrm>
        </p:grpSpPr>
        <p:sp>
          <p:nvSpPr>
            <p:cNvPr id="6" name="Rettangolo 5">
              <a:extLst>
                <a:ext uri="{FF2B5EF4-FFF2-40B4-BE49-F238E27FC236}">
                  <a16:creationId xmlns:a16="http://schemas.microsoft.com/office/drawing/2014/main" id="{3FF42CBE-5771-4504-ABA4-F191D68213BE}"/>
                </a:ext>
              </a:extLst>
            </p:cNvPr>
            <p:cNvSpPr/>
            <p:nvPr/>
          </p:nvSpPr>
          <p:spPr>
            <a:xfrm>
              <a:off x="5660016" y="5337445"/>
              <a:ext cx="2808234" cy="11878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UniCredit Medium" panose="02000606040000020004" pitchFamily="2" charset="0"/>
                <a:ea typeface="Verdana" panose="020B0604030504040204" pitchFamily="34" charset="0"/>
              </a:endParaRPr>
            </a:p>
          </p:txBody>
        </p:sp>
        <p:sp>
          <p:nvSpPr>
            <p:cNvPr id="2" name="CasellaDiTesto 1">
              <a:extLst>
                <a:ext uri="{FF2B5EF4-FFF2-40B4-BE49-F238E27FC236}">
                  <a16:creationId xmlns:a16="http://schemas.microsoft.com/office/drawing/2014/main" id="{24B554AF-6A45-4399-8D51-7327AD2E9F86}"/>
                </a:ext>
              </a:extLst>
            </p:cNvPr>
            <p:cNvSpPr txBox="1"/>
            <p:nvPr/>
          </p:nvSpPr>
          <p:spPr>
            <a:xfrm>
              <a:off x="5719325" y="5445168"/>
              <a:ext cx="2866480" cy="923330"/>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I </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big data </a:t>
              </a:r>
              <a:r>
                <a:rPr lang="it-IT" dirty="0">
                  <a:latin typeface="Verdana" panose="020B0604030504040204" pitchFamily="34" charset="0"/>
                  <a:ea typeface="Verdana" panose="020B0604030504040204" pitchFamily="34" charset="0"/>
                </a:rPr>
                <a:t>sono la </a:t>
              </a:r>
            </a:p>
            <a:p>
              <a:r>
                <a:rPr lang="it-IT" dirty="0">
                  <a:latin typeface="Verdana" panose="020B0604030504040204" pitchFamily="34" charset="0"/>
                  <a:ea typeface="Verdana" panose="020B0604030504040204" pitchFamily="34" charset="0"/>
                </a:rPr>
                <a:t>linfa dell’intelligenza artificiale!</a:t>
              </a:r>
            </a:p>
          </p:txBody>
        </p:sp>
      </p:grpSp>
      <p:pic>
        <p:nvPicPr>
          <p:cNvPr id="13" name="Immagine 12">
            <a:extLst>
              <a:ext uri="{FF2B5EF4-FFF2-40B4-BE49-F238E27FC236}">
                <a16:creationId xmlns:a16="http://schemas.microsoft.com/office/drawing/2014/main" id="{A7701849-FE21-451B-B460-8B6B072A9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37749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674" y="172649"/>
            <a:ext cx="8689975" cy="1008063"/>
          </a:xfrm>
        </p:spPr>
        <p:txBody>
          <a:bodyPr/>
          <a:lstStyle/>
          <a:p>
            <a:r>
              <a:rPr lang="it-IT" dirty="0">
                <a:latin typeface="Verdana" panose="020B0604030504040204" pitchFamily="34" charset="0"/>
                <a:ea typeface="Verdana" panose="020B0604030504040204" pitchFamily="34" charset="0"/>
              </a:rPr>
              <a:t>Machine Learning</a:t>
            </a:r>
          </a:p>
        </p:txBody>
      </p:sp>
      <p:sp>
        <p:nvSpPr>
          <p:cNvPr id="3" name="Rettangolo 2">
            <a:extLst>
              <a:ext uri="{FF2B5EF4-FFF2-40B4-BE49-F238E27FC236}">
                <a16:creationId xmlns:a16="http://schemas.microsoft.com/office/drawing/2014/main" id="{77CB6497-1A3D-4A71-83A8-030C2858D9B4}"/>
              </a:ext>
            </a:extLst>
          </p:cNvPr>
          <p:cNvSpPr/>
          <p:nvPr/>
        </p:nvSpPr>
        <p:spPr>
          <a:xfrm>
            <a:off x="179635" y="4906922"/>
            <a:ext cx="3797934" cy="1323439"/>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Ė una branca dell’Intelligenza Artificiale che raccoglie un insieme di metodi, sviluppati a partire dagli ultimi decenni del XX secolo in varie comunità scientifiche </a:t>
            </a:r>
            <a:endParaRPr lang="it-IT" sz="1600" dirty="0">
              <a:solidFill>
                <a:srgbClr val="000000"/>
              </a:solidFill>
              <a:latin typeface="Verdana" panose="020B0604030504040204" pitchFamily="34" charset="0"/>
              <a:ea typeface="Verdana" panose="020B0604030504040204" pitchFamily="34" charset="0"/>
            </a:endParaRPr>
          </a:p>
        </p:txBody>
      </p:sp>
      <p:sp>
        <p:nvSpPr>
          <p:cNvPr id="5" name="Rettangolo 4">
            <a:extLst>
              <a:ext uri="{FF2B5EF4-FFF2-40B4-BE49-F238E27FC236}">
                <a16:creationId xmlns:a16="http://schemas.microsoft.com/office/drawing/2014/main" id="{8B73B449-E69D-40E4-B788-2A0D04EC7B23}"/>
              </a:ext>
            </a:extLst>
          </p:cNvPr>
          <p:cNvSpPr/>
          <p:nvPr/>
        </p:nvSpPr>
        <p:spPr>
          <a:xfrm>
            <a:off x="179634" y="4451262"/>
            <a:ext cx="200728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 cosa si tratta</a:t>
            </a:r>
          </a:p>
        </p:txBody>
      </p:sp>
      <p:sp>
        <p:nvSpPr>
          <p:cNvPr id="8" name="Rettangolo 7">
            <a:extLst>
              <a:ext uri="{FF2B5EF4-FFF2-40B4-BE49-F238E27FC236}">
                <a16:creationId xmlns:a16="http://schemas.microsoft.com/office/drawing/2014/main" id="{5138E0D8-8A14-48BA-B1C2-6E5D92B6A4ED}"/>
              </a:ext>
            </a:extLst>
          </p:cNvPr>
          <p:cNvSpPr/>
          <p:nvPr/>
        </p:nvSpPr>
        <p:spPr>
          <a:xfrm>
            <a:off x="4548697" y="1262608"/>
            <a:ext cx="2534668"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Perché è importante</a:t>
            </a:r>
          </a:p>
        </p:txBody>
      </p:sp>
      <p:sp>
        <p:nvSpPr>
          <p:cNvPr id="9" name="Rettangolo 8">
            <a:extLst>
              <a:ext uri="{FF2B5EF4-FFF2-40B4-BE49-F238E27FC236}">
                <a16:creationId xmlns:a16="http://schemas.microsoft.com/office/drawing/2014/main" id="{8E4E560C-E2A6-4EDE-89E7-762FCB2DF46E}"/>
              </a:ext>
            </a:extLst>
          </p:cNvPr>
          <p:cNvSpPr/>
          <p:nvPr/>
        </p:nvSpPr>
        <p:spPr>
          <a:xfrm>
            <a:off x="4572000" y="1670696"/>
            <a:ext cx="4434296" cy="2062103"/>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Nell'ambito dell'informatica,</a:t>
            </a:r>
          </a:p>
          <a:p>
            <a:r>
              <a:rPr lang="it-IT" sz="1600" dirty="0">
                <a:solidFill>
                  <a:srgbClr val="222222"/>
                </a:solidFill>
                <a:latin typeface="Verdana" panose="020B0604030504040204" pitchFamily="34" charset="0"/>
                <a:ea typeface="Verdana" panose="020B0604030504040204" pitchFamily="34" charset="0"/>
              </a:rPr>
              <a:t>l'apprendimento automatico è una variante alla programmazione </a:t>
            </a:r>
          </a:p>
          <a:p>
            <a:r>
              <a:rPr lang="it-IT" sz="1600" dirty="0">
                <a:solidFill>
                  <a:srgbClr val="222222"/>
                </a:solidFill>
                <a:latin typeface="Verdana" panose="020B0604030504040204" pitchFamily="34" charset="0"/>
                <a:ea typeface="Verdana" panose="020B0604030504040204" pitchFamily="34" charset="0"/>
              </a:rPr>
              <a:t>tradizionale nella quale si predispone in una macchina l'abilità di apprendere qualcosa dai dati in maniera autonoma, senza ricevere istruzioni esplicite a riguardo</a:t>
            </a:r>
            <a:endParaRPr lang="it-IT" sz="1600" dirty="0">
              <a:latin typeface="Verdana" panose="020B0604030504040204" pitchFamily="34" charset="0"/>
              <a:ea typeface="Verdana" panose="020B0604030504040204" pitchFamily="34" charset="0"/>
            </a:endParaRPr>
          </a:p>
        </p:txBody>
      </p:sp>
      <p:sp>
        <p:nvSpPr>
          <p:cNvPr id="10" name="Rettangolo 9">
            <a:extLst>
              <a:ext uri="{FF2B5EF4-FFF2-40B4-BE49-F238E27FC236}">
                <a16:creationId xmlns:a16="http://schemas.microsoft.com/office/drawing/2014/main" id="{CEA4B809-B628-4850-8234-057FA5E6FF97}"/>
              </a:ext>
            </a:extLst>
          </p:cNvPr>
          <p:cNvSpPr/>
          <p:nvPr/>
        </p:nvSpPr>
        <p:spPr>
          <a:xfrm>
            <a:off x="4572000" y="4620539"/>
            <a:ext cx="4276704" cy="1077218"/>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Attraverso l’utilizzo di metodi statistici, migliorerà progressivamente la performance di un algoritmo nell'identificare percorsi nei dati</a:t>
            </a:r>
            <a:endParaRPr lang="it-IT" sz="1600" dirty="0">
              <a:solidFill>
                <a:srgbClr val="000000"/>
              </a:solidFill>
              <a:latin typeface="Verdana" panose="020B0604030504040204" pitchFamily="34" charset="0"/>
              <a:ea typeface="Verdana" panose="020B0604030504040204" pitchFamily="34" charset="0"/>
            </a:endParaRPr>
          </a:p>
        </p:txBody>
      </p:sp>
      <p:sp>
        <p:nvSpPr>
          <p:cNvPr id="11" name="Rettangolo 10">
            <a:extLst>
              <a:ext uri="{FF2B5EF4-FFF2-40B4-BE49-F238E27FC236}">
                <a16:creationId xmlns:a16="http://schemas.microsoft.com/office/drawing/2014/main" id="{3D1624FE-32C3-45E8-A4A6-7E83CD017D4D}"/>
              </a:ext>
            </a:extLst>
          </p:cNvPr>
          <p:cNvSpPr/>
          <p:nvPr/>
        </p:nvSpPr>
        <p:spPr>
          <a:xfrm>
            <a:off x="4572000" y="4281985"/>
            <a:ext cx="186301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 cosa porterà</a:t>
            </a:r>
          </a:p>
        </p:txBody>
      </p:sp>
      <p:pic>
        <p:nvPicPr>
          <p:cNvPr id="13" name="Picture 2" descr="Machine Learning is Magic! – mc.ai">
            <a:extLst>
              <a:ext uri="{FF2B5EF4-FFF2-40B4-BE49-F238E27FC236}">
                <a16:creationId xmlns:a16="http://schemas.microsoft.com/office/drawing/2014/main" id="{3109102B-A993-45BC-99DD-D5A63B732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4" y="1367293"/>
            <a:ext cx="3797934" cy="2664222"/>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268B966A-9B8D-4E3A-B0F9-0A5821743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298818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42674" y="172649"/>
            <a:ext cx="8689975" cy="1008063"/>
          </a:xfrm>
        </p:spPr>
        <p:txBody>
          <a:bodyPr/>
          <a:lstStyle/>
          <a:p>
            <a:r>
              <a:rPr lang="it-IT" dirty="0">
                <a:latin typeface="Verdana" panose="020B0604030504040204" pitchFamily="34" charset="0"/>
                <a:ea typeface="Verdana" panose="020B0604030504040204" pitchFamily="34" charset="0"/>
              </a:rPr>
              <a:t>Internet of THINGS</a:t>
            </a:r>
          </a:p>
        </p:txBody>
      </p:sp>
      <p:sp>
        <p:nvSpPr>
          <p:cNvPr id="3" name="Rettangolo 2">
            <a:extLst>
              <a:ext uri="{FF2B5EF4-FFF2-40B4-BE49-F238E27FC236}">
                <a16:creationId xmlns:a16="http://schemas.microsoft.com/office/drawing/2014/main" id="{77CB6497-1A3D-4A71-83A8-030C2858D9B4}"/>
              </a:ext>
            </a:extLst>
          </p:cNvPr>
          <p:cNvSpPr/>
          <p:nvPr/>
        </p:nvSpPr>
        <p:spPr>
          <a:xfrm>
            <a:off x="179634" y="4532714"/>
            <a:ext cx="4387851" cy="2062103"/>
          </a:xfrm>
          <a:prstGeom prst="rect">
            <a:avLst/>
          </a:prstGeom>
        </p:spPr>
        <p:txBody>
          <a:bodyPr wrap="squar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L’Internet of </a:t>
            </a:r>
            <a:r>
              <a:rPr lang="it-IT" sz="1600" b="1" dirty="0" err="1">
                <a:solidFill>
                  <a:schemeClr val="accent3"/>
                </a:solidFill>
                <a:latin typeface="Verdana" panose="020B0604030504040204" pitchFamily="34" charset="0"/>
                <a:ea typeface="Verdana" panose="020B0604030504040204" pitchFamily="34" charset="0"/>
                <a:cs typeface="Arial" panose="020B0604020202020204" pitchFamily="34" charset="0"/>
              </a:rPr>
              <a:t>Things</a:t>
            </a:r>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 </a:t>
            </a:r>
            <a:r>
              <a:rPr lang="it-IT" sz="1600" dirty="0">
                <a:solidFill>
                  <a:srgbClr val="222222"/>
                </a:solidFill>
                <a:latin typeface="Verdana" panose="020B0604030504040204" pitchFamily="34" charset="0"/>
                <a:ea typeface="Verdana" panose="020B0604030504040204" pitchFamily="34" charset="0"/>
              </a:rPr>
              <a:t>rappresenta una possibile evoluzione dell'uso della rete internet: gli oggetti (le "cose") si rendono riconoscibili e acquisiscono intelligenza grazie al fatto di poter comunicare dati su se stessi e accedere ad informazioni aggregate da parte di altri.</a:t>
            </a:r>
            <a:endParaRPr lang="it-IT" sz="1600" dirty="0">
              <a:solidFill>
                <a:srgbClr val="000000"/>
              </a:solidFill>
              <a:latin typeface="Verdana" panose="020B0604030504040204" pitchFamily="34" charset="0"/>
              <a:ea typeface="Verdana" panose="020B0604030504040204" pitchFamily="34" charset="0"/>
            </a:endParaRPr>
          </a:p>
        </p:txBody>
      </p:sp>
      <p:sp>
        <p:nvSpPr>
          <p:cNvPr id="5" name="Rettangolo 4">
            <a:extLst>
              <a:ext uri="{FF2B5EF4-FFF2-40B4-BE49-F238E27FC236}">
                <a16:creationId xmlns:a16="http://schemas.microsoft.com/office/drawing/2014/main" id="{8B73B449-E69D-40E4-B788-2A0D04EC7B23}"/>
              </a:ext>
            </a:extLst>
          </p:cNvPr>
          <p:cNvSpPr/>
          <p:nvPr/>
        </p:nvSpPr>
        <p:spPr>
          <a:xfrm>
            <a:off x="179634" y="4077054"/>
            <a:ext cx="200728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Di cosa si tratta</a:t>
            </a:r>
          </a:p>
        </p:txBody>
      </p:sp>
      <p:sp>
        <p:nvSpPr>
          <p:cNvPr id="8" name="Rettangolo 7">
            <a:extLst>
              <a:ext uri="{FF2B5EF4-FFF2-40B4-BE49-F238E27FC236}">
                <a16:creationId xmlns:a16="http://schemas.microsoft.com/office/drawing/2014/main" id="{5138E0D8-8A14-48BA-B1C2-6E5D92B6A4ED}"/>
              </a:ext>
            </a:extLst>
          </p:cNvPr>
          <p:cNvSpPr/>
          <p:nvPr/>
        </p:nvSpPr>
        <p:spPr>
          <a:xfrm>
            <a:off x="4884526" y="1603897"/>
            <a:ext cx="2534668"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Perché è importante</a:t>
            </a:r>
          </a:p>
        </p:txBody>
      </p:sp>
      <p:sp>
        <p:nvSpPr>
          <p:cNvPr id="9" name="Rettangolo 8">
            <a:extLst>
              <a:ext uri="{FF2B5EF4-FFF2-40B4-BE49-F238E27FC236}">
                <a16:creationId xmlns:a16="http://schemas.microsoft.com/office/drawing/2014/main" id="{8E4E560C-E2A6-4EDE-89E7-762FCB2DF46E}"/>
              </a:ext>
            </a:extLst>
          </p:cNvPr>
          <p:cNvSpPr/>
          <p:nvPr/>
        </p:nvSpPr>
        <p:spPr>
          <a:xfrm>
            <a:off x="4884526" y="2033555"/>
            <a:ext cx="4121770" cy="1323439"/>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L'obiettivo dell’Internet delle cose è far sì che il mondo elettronico tracci una mappa di quello reale, dando un'identità elettronica alle cose e ai luoghi dell'ambiente fisico. </a:t>
            </a:r>
            <a:endParaRPr lang="it-IT" sz="1600" dirty="0">
              <a:latin typeface="Verdana" panose="020B0604030504040204" pitchFamily="34" charset="0"/>
              <a:ea typeface="Verdana" panose="020B0604030504040204" pitchFamily="34" charset="0"/>
            </a:endParaRPr>
          </a:p>
        </p:txBody>
      </p:sp>
      <p:sp>
        <p:nvSpPr>
          <p:cNvPr id="10" name="Rettangolo 9">
            <a:extLst>
              <a:ext uri="{FF2B5EF4-FFF2-40B4-BE49-F238E27FC236}">
                <a16:creationId xmlns:a16="http://schemas.microsoft.com/office/drawing/2014/main" id="{CEA4B809-B628-4850-8234-057FA5E6FF97}"/>
              </a:ext>
            </a:extLst>
          </p:cNvPr>
          <p:cNvSpPr/>
          <p:nvPr/>
        </p:nvSpPr>
        <p:spPr>
          <a:xfrm>
            <a:off x="4887207" y="4677642"/>
            <a:ext cx="4072643" cy="830997"/>
          </a:xfrm>
          <a:prstGeom prst="rect">
            <a:avLst/>
          </a:prstGeom>
        </p:spPr>
        <p:txBody>
          <a:bodyPr wrap="square">
            <a:spAutoFit/>
          </a:bodyPr>
          <a:lstStyle/>
          <a:p>
            <a:r>
              <a:rPr lang="it-IT" sz="1600" dirty="0">
                <a:solidFill>
                  <a:srgbClr val="222222"/>
                </a:solidFill>
                <a:latin typeface="Verdana" panose="020B0604030504040204" pitchFamily="34" charset="0"/>
                <a:ea typeface="Verdana" panose="020B0604030504040204" pitchFamily="34" charset="0"/>
              </a:rPr>
              <a:t>Ad una relazione più diretta ed efficace con gli oggetti che ci circondano (es. domotica)</a:t>
            </a:r>
            <a:endParaRPr lang="it-IT" sz="1600" dirty="0">
              <a:solidFill>
                <a:srgbClr val="000000"/>
              </a:solidFill>
              <a:latin typeface="Verdana" panose="020B0604030504040204" pitchFamily="34" charset="0"/>
              <a:ea typeface="Verdana" panose="020B0604030504040204" pitchFamily="34" charset="0"/>
            </a:endParaRPr>
          </a:p>
        </p:txBody>
      </p:sp>
      <p:sp>
        <p:nvSpPr>
          <p:cNvPr id="11" name="Rettangolo 10">
            <a:extLst>
              <a:ext uri="{FF2B5EF4-FFF2-40B4-BE49-F238E27FC236}">
                <a16:creationId xmlns:a16="http://schemas.microsoft.com/office/drawing/2014/main" id="{3D1624FE-32C3-45E8-A4A6-7E83CD017D4D}"/>
              </a:ext>
            </a:extLst>
          </p:cNvPr>
          <p:cNvSpPr/>
          <p:nvPr/>
        </p:nvSpPr>
        <p:spPr>
          <a:xfrm>
            <a:off x="4901853" y="4363437"/>
            <a:ext cx="1863011" cy="338554"/>
          </a:xfrm>
          <a:prstGeom prst="rect">
            <a:avLst/>
          </a:prstGeom>
        </p:spPr>
        <p:txBody>
          <a:bodyPr wrap="none">
            <a:spAutoFit/>
          </a:bodyPr>
          <a:lstStyle/>
          <a:p>
            <a:r>
              <a:rPr lang="it-IT" sz="1600" b="1" dirty="0">
                <a:solidFill>
                  <a:schemeClr val="accent3"/>
                </a:solidFill>
                <a:latin typeface="Verdana" panose="020B0604030504040204" pitchFamily="34" charset="0"/>
                <a:ea typeface="Verdana" panose="020B0604030504040204" pitchFamily="34" charset="0"/>
                <a:cs typeface="Arial" panose="020B0604020202020204" pitchFamily="34" charset="0"/>
              </a:rPr>
              <a:t>A cosa porterà</a:t>
            </a:r>
          </a:p>
        </p:txBody>
      </p:sp>
      <p:pic>
        <p:nvPicPr>
          <p:cNvPr id="12" name="Immagine 11">
            <a:extLst>
              <a:ext uri="{FF2B5EF4-FFF2-40B4-BE49-F238E27FC236}">
                <a16:creationId xmlns:a16="http://schemas.microsoft.com/office/drawing/2014/main" id="{A25150E6-B6C3-4F24-A4E6-C029A84F6D4F}"/>
              </a:ext>
            </a:extLst>
          </p:cNvPr>
          <p:cNvPicPr>
            <a:picLocks noChangeAspect="1"/>
          </p:cNvPicPr>
          <p:nvPr/>
        </p:nvPicPr>
        <p:blipFill>
          <a:blip r:embed="rId2"/>
          <a:stretch>
            <a:fillRect/>
          </a:stretch>
        </p:blipFill>
        <p:spPr>
          <a:xfrm>
            <a:off x="269875" y="1528918"/>
            <a:ext cx="4383700" cy="2283471"/>
          </a:xfrm>
          <a:prstGeom prst="rect">
            <a:avLst/>
          </a:prstGeom>
        </p:spPr>
      </p:pic>
      <p:pic>
        <p:nvPicPr>
          <p:cNvPr id="13" name="Immagine 12">
            <a:extLst>
              <a:ext uri="{FF2B5EF4-FFF2-40B4-BE49-F238E27FC236}">
                <a16:creationId xmlns:a16="http://schemas.microsoft.com/office/drawing/2014/main" id="{F8DAAD57-2377-467E-BDB9-4DFC4D362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0" y="6498000"/>
            <a:ext cx="1108567" cy="162000"/>
          </a:xfrm>
          <a:prstGeom prst="rect">
            <a:avLst/>
          </a:prstGeom>
        </p:spPr>
      </p:pic>
    </p:spTree>
    <p:extLst>
      <p:ext uri="{BB962C8B-B14F-4D97-AF65-F5344CB8AC3E}">
        <p14:creationId xmlns:p14="http://schemas.microsoft.com/office/powerpoint/2010/main" val="1598965536"/>
      </p:ext>
    </p:extLst>
  </p:cSld>
  <p:clrMapOvr>
    <a:masterClrMapping/>
  </p:clrMapOvr>
</p:sld>
</file>

<file path=ppt/theme/theme1.xml><?xml version="1.0" encoding="utf-8"?>
<a:theme xmlns:a="http://schemas.openxmlformats.org/drawingml/2006/main" name="Blank">
  <a:themeElements>
    <a:clrScheme name="UCG">
      <a:dk1>
        <a:sysClr val="windowText" lastClr="000000"/>
      </a:dk1>
      <a:lt1>
        <a:sysClr val="window" lastClr="FFFFFF"/>
      </a:lt1>
      <a:dk2>
        <a:srgbClr val="999999"/>
      </a:dk2>
      <a:lt2>
        <a:srgbClr val="CCCCCC"/>
      </a:lt2>
      <a:accent1>
        <a:srgbClr val="00AFD0"/>
      </a:accent1>
      <a:accent2>
        <a:srgbClr val="C0E4ED"/>
      </a:accent2>
      <a:accent3>
        <a:srgbClr val="3B8BCA"/>
      </a:accent3>
      <a:accent4>
        <a:srgbClr val="005095"/>
      </a:accent4>
      <a:accent5>
        <a:srgbClr val="9FCA7A"/>
      </a:accent5>
      <a:accent6>
        <a:srgbClr val="9E3A8B"/>
      </a:accent6>
      <a:hlink>
        <a:srgbClr val="3B8BCA"/>
      </a:hlink>
      <a:folHlink>
        <a:srgbClr val="000000"/>
      </a:folHlink>
    </a:clrScheme>
    <a:fontScheme name="UniCredit">
      <a:majorFont>
        <a:latin typeface="UniCredit"/>
        <a:ea typeface=""/>
        <a:cs typeface=""/>
      </a:majorFont>
      <a:minorFont>
        <a:latin typeface="UniCredi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AFD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CG">
    <a:dk1>
      <a:sysClr val="windowText" lastClr="000000"/>
    </a:dk1>
    <a:lt1>
      <a:sysClr val="window" lastClr="FFFFFF"/>
    </a:lt1>
    <a:dk2>
      <a:srgbClr val="999999"/>
    </a:dk2>
    <a:lt2>
      <a:srgbClr val="CCCCCC"/>
    </a:lt2>
    <a:accent1>
      <a:srgbClr val="00AFD0"/>
    </a:accent1>
    <a:accent2>
      <a:srgbClr val="C0E4ED"/>
    </a:accent2>
    <a:accent3>
      <a:srgbClr val="3B8BCA"/>
    </a:accent3>
    <a:accent4>
      <a:srgbClr val="005095"/>
    </a:accent4>
    <a:accent5>
      <a:srgbClr val="9FCA7A"/>
    </a:accent5>
    <a:accent6>
      <a:srgbClr val="9E3A8B"/>
    </a:accent6>
    <a:hlink>
      <a:srgbClr val="3B8BCA"/>
    </a:hlink>
    <a:folHlink>
      <a:srgbClr val="000000"/>
    </a:folHlink>
  </a:clrScheme>
</a:themeOverride>
</file>

<file path=ppt/theme/themeOverride2.xml><?xml version="1.0" encoding="utf-8"?>
<a:themeOverride xmlns:a="http://schemas.openxmlformats.org/drawingml/2006/main">
  <a:clrScheme name="UCG">
    <a:dk1>
      <a:sysClr val="windowText" lastClr="000000"/>
    </a:dk1>
    <a:lt1>
      <a:sysClr val="window" lastClr="FFFFFF"/>
    </a:lt1>
    <a:dk2>
      <a:srgbClr val="999999"/>
    </a:dk2>
    <a:lt2>
      <a:srgbClr val="CCCCCC"/>
    </a:lt2>
    <a:accent1>
      <a:srgbClr val="00AFD0"/>
    </a:accent1>
    <a:accent2>
      <a:srgbClr val="C0E4ED"/>
    </a:accent2>
    <a:accent3>
      <a:srgbClr val="3B8BCA"/>
    </a:accent3>
    <a:accent4>
      <a:srgbClr val="005095"/>
    </a:accent4>
    <a:accent5>
      <a:srgbClr val="9FCA7A"/>
    </a:accent5>
    <a:accent6>
      <a:srgbClr val="9E3A8B"/>
    </a:accent6>
    <a:hlink>
      <a:srgbClr val="3B8BCA"/>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161</TotalTime>
  <Words>4358</Words>
  <Application>Microsoft Office PowerPoint</Application>
  <PresentationFormat>Presentazione su schermo (4:3)</PresentationFormat>
  <Paragraphs>326</Paragraphs>
  <Slides>40</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40</vt:i4>
      </vt:variant>
    </vt:vector>
  </HeadingPairs>
  <TitlesOfParts>
    <vt:vector size="49" baseType="lpstr">
      <vt:lpstr>宋体</vt:lpstr>
      <vt:lpstr>Arial</vt:lpstr>
      <vt:lpstr>Calibri</vt:lpstr>
      <vt:lpstr>Courier New</vt:lpstr>
      <vt:lpstr>UniCredit</vt:lpstr>
      <vt:lpstr>UniCredit Medium</vt:lpstr>
      <vt:lpstr>Verdana</vt:lpstr>
      <vt:lpstr>Wingdings</vt:lpstr>
      <vt:lpstr>Blank</vt:lpstr>
      <vt:lpstr>Cosa sono i Big Data</vt:lpstr>
      <vt:lpstr>Chi è UniGens</vt:lpstr>
      <vt:lpstr>Chi è UniGens</vt:lpstr>
      <vt:lpstr>Chi è UniGens</vt:lpstr>
      <vt:lpstr>Disclaimer</vt:lpstr>
      <vt:lpstr>Big Data, ma non solo</vt:lpstr>
      <vt:lpstr>Intelligenza Artificiale (AI)</vt:lpstr>
      <vt:lpstr>Machine Learning</vt:lpstr>
      <vt:lpstr>Internet of THINGS</vt:lpstr>
      <vt:lpstr>Metadati</vt:lpstr>
      <vt:lpstr>Industria 4.0</vt:lpstr>
      <vt:lpstr>Presentazione standard di PowerPoint</vt:lpstr>
      <vt:lpstr>Cos’è un dato?</vt:lpstr>
      <vt:lpstr>Presentazione standard di PowerPoint</vt:lpstr>
      <vt:lpstr>Presentazione standard di PowerPoint</vt:lpstr>
      <vt:lpstr>Presentazione standard di PowerPoint</vt:lpstr>
      <vt:lpstr>Presentazione standard di PowerPoint</vt:lpstr>
      <vt:lpstr>Ma quanti dati generiamo?</vt:lpstr>
      <vt:lpstr>Ecco perché quando parliamo di dati usiamo l’aggettivo ‘Big’</vt:lpstr>
      <vt:lpstr>Presentazione standard di PowerPoint</vt:lpstr>
      <vt:lpstr>Presentazione standard di PowerPoint</vt:lpstr>
      <vt:lpstr>L’uso concreto dei big data (non di tipo personale)</vt:lpstr>
      <vt:lpstr>L’uso concreto dei big data (non di tipo personale)</vt:lpstr>
      <vt:lpstr>L’uso concreto dei big data (non di tipo personale)</vt:lpstr>
      <vt:lpstr>Presentazione standard di PowerPoint</vt:lpstr>
      <vt:lpstr>Perché i dati hanno valore ? </vt:lpstr>
      <vt:lpstr>Ma quanto vale un dato?</vt:lpstr>
      <vt:lpstr>Come vengono trattati i dati per generare valore?</vt:lpstr>
      <vt:lpstr>Big Tech … quali problemi ?</vt:lpstr>
      <vt:lpstr>Servizi free? Nessuno fa niente per niente…</vt:lpstr>
      <vt:lpstr>Presentazione standard di PowerPoint</vt:lpstr>
      <vt:lpstr>Presentazione standard di PowerPoint</vt:lpstr>
      <vt:lpstr>Presentazione standard di PowerPoint</vt:lpstr>
      <vt:lpstr>Presentazione standard di PowerPoint</vt:lpstr>
      <vt:lpstr>Presentazione standard di PowerPoint</vt:lpstr>
      <vt:lpstr>Come vengono catturati i dati ?</vt:lpstr>
      <vt:lpstr>I dati hanno anche un valore politico?</vt:lpstr>
      <vt:lpstr>Presentazione standard di PowerPoint</vt:lpstr>
      <vt:lpstr>Presentazione standard di PowerPoint</vt:lpstr>
      <vt:lpstr>Grazie per la vostra attenzione!</vt:lpstr>
    </vt:vector>
  </TitlesOfParts>
  <Company>UGIS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BELLINI</dc:creator>
  <cp:lastModifiedBy>Franco Bellini</cp:lastModifiedBy>
  <cp:revision>956</cp:revision>
  <cp:lastPrinted>2020-04-27T19:44:03Z</cp:lastPrinted>
  <dcterms:created xsi:type="dcterms:W3CDTF">2017-04-27T07:25:00Z</dcterms:created>
  <dcterms:modified xsi:type="dcterms:W3CDTF">2023-09-25T16:18:18Z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0254f4-34d0-49c5-b888-af4abf762ef7_Enabled">
    <vt:lpwstr>True</vt:lpwstr>
  </property>
  <property fmtid="{D5CDD505-2E9C-101B-9397-08002B2CF9AE}" pid="3" name="MSIP_Label_390254f4-34d0-49c5-b888-af4abf762ef7_SiteId">
    <vt:lpwstr>2cc49ce9-66a1-41ac-a96b-bdc54247696a</vt:lpwstr>
  </property>
  <property fmtid="{D5CDD505-2E9C-101B-9397-08002B2CF9AE}" pid="4" name="MSIP_Label_390254f4-34d0-49c5-b888-af4abf762ef7_Owner">
    <vt:lpwstr>Giovanni.Vitiello@unicredit.eu</vt:lpwstr>
  </property>
  <property fmtid="{D5CDD505-2E9C-101B-9397-08002B2CF9AE}" pid="5" name="MSIP_Label_390254f4-34d0-49c5-b888-af4abf762ef7_SetDate">
    <vt:lpwstr>2019-06-04T09:16:09.5850748Z</vt:lpwstr>
  </property>
  <property fmtid="{D5CDD505-2E9C-101B-9397-08002B2CF9AE}" pid="6" name="MSIP_Label_390254f4-34d0-49c5-b888-af4abf762ef7_Name">
    <vt:lpwstr>Internal Use Only</vt:lpwstr>
  </property>
  <property fmtid="{D5CDD505-2E9C-101B-9397-08002B2CF9AE}" pid="7" name="MSIP_Label_390254f4-34d0-49c5-b888-af4abf762ef7_Application">
    <vt:lpwstr>Microsoft Azure Information Protection</vt:lpwstr>
  </property>
  <property fmtid="{D5CDD505-2E9C-101B-9397-08002B2CF9AE}" pid="8" name="MSIP_Label_390254f4-34d0-49c5-b888-af4abf762ef7_Extended_MSFT_Method">
    <vt:lpwstr>Automatic</vt:lpwstr>
  </property>
  <property fmtid="{D5CDD505-2E9C-101B-9397-08002B2CF9AE}" pid="9" name="MSIP_Label_cb373cdd-f50f-47ce-92ea-b8bd41a42dc4_Enabled">
    <vt:lpwstr>True</vt:lpwstr>
  </property>
  <property fmtid="{D5CDD505-2E9C-101B-9397-08002B2CF9AE}" pid="10" name="MSIP_Label_cb373cdd-f50f-47ce-92ea-b8bd41a42dc4_SiteId">
    <vt:lpwstr>2cc49ce9-66a1-41ac-a96b-bdc54247696a</vt:lpwstr>
  </property>
  <property fmtid="{D5CDD505-2E9C-101B-9397-08002B2CF9AE}" pid="11" name="MSIP_Label_cb373cdd-f50f-47ce-92ea-b8bd41a42dc4_Owner">
    <vt:lpwstr>Giovanni.Vitiello@unicredit.eu</vt:lpwstr>
  </property>
  <property fmtid="{D5CDD505-2E9C-101B-9397-08002B2CF9AE}" pid="12" name="MSIP_Label_cb373cdd-f50f-47ce-92ea-b8bd41a42dc4_SetDate">
    <vt:lpwstr>2019-06-04T09:16:09.5850748Z</vt:lpwstr>
  </property>
  <property fmtid="{D5CDD505-2E9C-101B-9397-08002B2CF9AE}" pid="13" name="MSIP_Label_cb373cdd-f50f-47ce-92ea-b8bd41a42dc4_Name">
    <vt:lpwstr>UniCredit Group</vt:lpwstr>
  </property>
  <property fmtid="{D5CDD505-2E9C-101B-9397-08002B2CF9AE}" pid="14" name="MSIP_Label_cb373cdd-f50f-47ce-92ea-b8bd41a42dc4_Application">
    <vt:lpwstr>Microsoft Azure Information Protection</vt:lpwstr>
  </property>
  <property fmtid="{D5CDD505-2E9C-101B-9397-08002B2CF9AE}" pid="15" name="MSIP_Label_cb373cdd-f50f-47ce-92ea-b8bd41a42dc4_Parent">
    <vt:lpwstr>390254f4-34d0-49c5-b888-af4abf762ef7</vt:lpwstr>
  </property>
  <property fmtid="{D5CDD505-2E9C-101B-9397-08002B2CF9AE}" pid="16" name="MSIP_Label_cb373cdd-f50f-47ce-92ea-b8bd41a42dc4_Extended_MSFT_Method">
    <vt:lpwstr>Automatic</vt:lpwstr>
  </property>
  <property fmtid="{D5CDD505-2E9C-101B-9397-08002B2CF9AE}" pid="17" name="Sensitivity">
    <vt:lpwstr>Internal Use Only UniCredit Group</vt:lpwstr>
  </property>
  <property fmtid="{D5CDD505-2E9C-101B-9397-08002B2CF9AE}" pid="18" name="KSOProductBuildVer">
    <vt:lpwstr>1033-10.2.0.5838</vt:lpwstr>
  </property>
</Properties>
</file>