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1.jfif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2"/>
  </p:notesMasterIdLst>
  <p:handoutMasterIdLst>
    <p:handoutMasterId r:id="rId33"/>
  </p:handoutMasterIdLst>
  <p:sldIdLst>
    <p:sldId id="1178" r:id="rId5"/>
    <p:sldId id="1117" r:id="rId6"/>
    <p:sldId id="1182" r:id="rId7"/>
    <p:sldId id="331" r:id="rId8"/>
    <p:sldId id="1184" r:id="rId9"/>
    <p:sldId id="1008" r:id="rId10"/>
    <p:sldId id="1010" r:id="rId11"/>
    <p:sldId id="1011" r:id="rId12"/>
    <p:sldId id="1185" r:id="rId13"/>
    <p:sldId id="1012" r:id="rId14"/>
    <p:sldId id="1014" r:id="rId15"/>
    <p:sldId id="1015" r:id="rId16"/>
    <p:sldId id="1016" r:id="rId17"/>
    <p:sldId id="1017" r:id="rId18"/>
    <p:sldId id="1020" r:id="rId19"/>
    <p:sldId id="1186" r:id="rId20"/>
    <p:sldId id="1034" r:id="rId21"/>
    <p:sldId id="1035" r:id="rId22"/>
    <p:sldId id="1036" r:id="rId23"/>
    <p:sldId id="1040" r:id="rId24"/>
    <p:sldId id="1037" r:id="rId25"/>
    <p:sldId id="1038" r:id="rId26"/>
    <p:sldId id="1039" r:id="rId27"/>
    <p:sldId id="1041" r:id="rId28"/>
    <p:sldId id="1042" r:id="rId29"/>
    <p:sldId id="1019" r:id="rId30"/>
    <p:sldId id="1120" r:id="rId31"/>
  </p:sldIdLst>
  <p:sldSz cx="9144000" cy="6858000" type="screen4x3"/>
  <p:notesSz cx="7102475" cy="10229850"/>
  <p:custDataLst>
    <p:tags r:id="rId3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97"/>
    <a:srgbClr val="009DBB"/>
    <a:srgbClr val="00A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989" autoAdjust="0"/>
  </p:normalViewPr>
  <p:slideViewPr>
    <p:cSldViewPr>
      <p:cViewPr varScale="1">
        <p:scale>
          <a:sx n="68" d="100"/>
          <a:sy n="68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066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2066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8E862063-99B3-4376-A76E-EB423657F9A3}" type="datetimeFigureOut">
              <a:rPr lang="it-IT" smtClean="0"/>
              <a:t>17/08/2023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16149"/>
            <a:ext cx="3078513" cy="5120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304" y="9716149"/>
            <a:ext cx="3078513" cy="512065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A44C5C2-B965-48DB-82F0-64C0E23FCD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72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269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269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0072532-2365-4550-8B7C-814F0932B43A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79525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3115"/>
            <a:ext cx="5681980" cy="4028004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6583"/>
            <a:ext cx="3077739" cy="51326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6583"/>
            <a:ext cx="3077739" cy="513268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7EF6A672-4FCD-4D73-BD21-E8DEC81395C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6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3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99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galEntity"/>
          <p:cNvSpPr>
            <a:spLocks noGrp="1"/>
          </p:cNvSpPr>
          <p:nvPr>
            <p:ph type="body" sz="quarter" idx="13" hasCustomPrompt="1"/>
          </p:nvPr>
        </p:nvSpPr>
        <p:spPr>
          <a:xfrm>
            <a:off x="5842800" y="4546800"/>
            <a:ext cx="2880000" cy="20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200"/>
            </a:lvl1pPr>
            <a:lvl2pPr marL="475200" indent="0" algn="r">
              <a:buFontTx/>
              <a:buNone/>
              <a:defRPr sz="1200"/>
            </a:lvl2pPr>
            <a:lvl3pPr algn="r">
              <a:buFontTx/>
              <a:buNone/>
              <a:defRPr sz="1200"/>
            </a:lvl3pPr>
            <a:lvl4pPr marL="1425600" indent="0" algn="r">
              <a:buFontTx/>
              <a:buNone/>
              <a:defRPr sz="1200"/>
            </a:lvl4pPr>
            <a:lvl5pPr marL="2001600" indent="0" algn="r">
              <a:buFontTx/>
              <a:buNone/>
              <a:defRPr sz="1200"/>
            </a:lvl5pPr>
          </a:lstStyle>
          <a:p>
            <a:pPr lvl="0"/>
            <a:r>
              <a:rPr lang="en-GB" noProof="0" dirty="0"/>
              <a:t>[Insert legal entity - classification level]</a:t>
            </a:r>
          </a:p>
        </p:txBody>
      </p:sp>
      <p:sp>
        <p:nvSpPr>
          <p:cNvPr id="7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3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6663600" cy="22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en-GB" sz="3400" noProof="0" dirty="0">
                <a:latin typeface="+mj-lt"/>
                <a:cs typeface="+mj-cs"/>
              </a:defRPr>
            </a:lvl1pPr>
          </a:lstStyle>
          <a:p>
            <a:pPr lvl="0" defTabSz="966788"/>
            <a:r>
              <a:rPr lang="en-GB" noProof="0" dirty="0"/>
              <a:t>Insert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48DC5D7-28B1-4224-B3CA-F3ACC618AB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400"/>
            <a:ext cx="9144000" cy="257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58794BB-BC8A-45BF-A97F-15DC92AE9B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309320"/>
            <a:ext cx="2329809" cy="39606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3362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2804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10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11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6663600" cy="106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200"/>
              </a:lnSpc>
              <a:defRPr sz="3400" b="1"/>
            </a:lvl1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5DA64DA-D2C6-4CFF-B3B1-85D98C916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400"/>
            <a:ext cx="9144000" cy="25776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70DBBA5-C615-4162-9511-EC1CD04916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309320"/>
            <a:ext cx="2329809" cy="39606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960882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6" hasCustomPrompt="1"/>
          </p:nvPr>
        </p:nvSpPr>
        <p:spPr>
          <a:xfrm>
            <a:off x="5983200" y="1260000"/>
            <a:ext cx="2980800" cy="4680000"/>
          </a:xfrm>
        </p:spPr>
        <p:txBody>
          <a:bodyPr anchor="ctr"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42990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33200"/>
            <a:ext cx="9144000" cy="5564152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7" name="SlideNumber"/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9" name="Headline"/>
          <p:cNvSpPr>
            <a:spLocks noChangeShapeType="1"/>
          </p:cNvSpPr>
          <p:nvPr userDrawn="1"/>
        </p:nvSpPr>
        <p:spPr bwMode="auto">
          <a:xfrm>
            <a:off x="0" y="1026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0B20FC-DA88-4D30-B2D3-94AE79D38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68" y="6266983"/>
            <a:ext cx="1602769" cy="2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39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525344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8" name="SlideNumber"/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080000" y="972000"/>
            <a:ext cx="3895200" cy="1472400"/>
          </a:xfrm>
        </p:spPr>
        <p:txBody>
          <a:bodyPr anchor="t" anchorCtr="0"/>
          <a:lstStyle>
            <a:lvl1pPr>
              <a:lnSpc>
                <a:spcPts val="3400"/>
              </a:lnSpc>
              <a:defRPr sz="3400"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563562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Slide - Pictur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248800"/>
          </a:xfrm>
          <a:prstGeom prst="rect">
            <a:avLst/>
          </a:prstGeom>
        </p:spPr>
        <p:txBody>
          <a:bodyPr lIns="0" tIns="0" rIns="0" bIns="0" anchor="ctr" anchorCtr="1">
            <a:normAutofit/>
          </a:bodyPr>
          <a:lstStyle>
            <a:lvl1pPr marL="0" indent="0">
              <a:buNone/>
              <a:defRPr sz="100">
                <a:noFill/>
                <a:latin typeface="UniCredit" panose="02000506040000020004" pitchFamily="2" charset="0"/>
              </a:defRPr>
            </a:lvl1pPr>
          </a:lstStyle>
          <a:p>
            <a:r>
              <a:rPr lang="en-GB" noProof="1"/>
              <a:t>Insert picture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40000" y="5580000"/>
            <a:ext cx="7722000" cy="979200"/>
          </a:xfrm>
        </p:spPr>
        <p:txBody>
          <a:bodyPr/>
          <a:lstStyle>
            <a:lvl1pPr>
              <a:lnSpc>
                <a:spcPts val="3400"/>
              </a:lnSpc>
              <a:defRPr sz="3400"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45128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galEntity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6619200"/>
            <a:ext cx="2520000" cy="192000"/>
          </a:xfrm>
        </p:spPr>
        <p:txBody>
          <a:bodyPr>
            <a:noAutofit/>
          </a:bodyPr>
          <a:lstStyle>
            <a:lvl1pPr marL="0" marR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 sz="1000">
                <a:latin typeface="+mn-lt"/>
              </a:defRPr>
            </a:lvl1pPr>
            <a:lvl2pPr marL="342875" indent="0" algn="ctr">
              <a:buFontTx/>
              <a:buNone/>
              <a:defRPr sz="675"/>
            </a:lvl2pPr>
            <a:lvl3pPr marL="685749" indent="0" algn="ctr">
              <a:buFontTx/>
              <a:buNone/>
              <a:defRPr sz="675"/>
            </a:lvl3pPr>
            <a:lvl4pPr marL="1028624" indent="0" algn="ctr">
              <a:buFontTx/>
              <a:buNone/>
              <a:defRPr sz="675"/>
            </a:lvl4pPr>
            <a:lvl5pPr marL="1371498" indent="0" algn="ctr">
              <a:buFontTx/>
              <a:buNone/>
              <a:defRPr sz="675"/>
            </a:lvl5pPr>
          </a:lstStyle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Tx/>
              <a:buNone/>
              <a:tabLst/>
              <a:defRPr/>
            </a:pPr>
            <a:r>
              <a:rPr lang="en-GB" noProof="0" dirty="0"/>
              <a:t>[Insert legal entity - classification level]</a:t>
            </a:r>
          </a:p>
        </p:txBody>
      </p:sp>
      <p:sp>
        <p:nvSpPr>
          <p:cNvPr id="8" name="Baseline"/>
          <p:cNvSpPr>
            <a:spLocks noChangeShapeType="1"/>
          </p:cNvSpPr>
          <p:nvPr/>
        </p:nvSpPr>
        <p:spPr bwMode="auto">
          <a:xfrm>
            <a:off x="0" y="5904000"/>
            <a:ext cx="9144000" cy="0"/>
          </a:xfrm>
          <a:prstGeom prst="line">
            <a:avLst/>
          </a:prstGeom>
          <a:noFill/>
          <a:ln w="19050">
            <a:solidFill>
              <a:srgbClr val="00AFD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138333"/>
            <a:ext cx="7704000" cy="48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  <a:lvl2pPr marL="34288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66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48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32" indent="0"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dirty="0" smtClean="0"/>
              <a:pPr/>
              <a:t>‹N›</a:t>
            </a:fld>
            <a:endParaRPr lang="en-GB" noProof="1"/>
          </a:p>
        </p:txBody>
      </p:sp>
      <p:sp>
        <p:nvSpPr>
          <p:cNvPr id="5" name="Text"/>
          <p:cNvSpPr>
            <a:spLocks noGrp="1"/>
          </p:cNvSpPr>
          <p:nvPr>
            <p:ph sz="quarter" idx="15" hasCustomPrompt="1"/>
          </p:nvPr>
        </p:nvSpPr>
        <p:spPr>
          <a:xfrm>
            <a:off x="269875" y="1262400"/>
            <a:ext cx="8679600" cy="4416000"/>
          </a:xfrm>
        </p:spPr>
        <p:txBody>
          <a:bodyPr/>
          <a:lstStyle>
            <a:lvl1pPr marL="132151" marR="0" indent="-132151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470261" marR="0" indent="-12738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809565" marR="0" indent="-12381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141724" marR="0" indent="-113102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479836" marR="0" indent="-108338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 vert="horz" lIns="0" tIns="0" rIns="0" bIns="0" rtlCol="0" anchor="ctr">
            <a:noAutofit/>
          </a:bodyPr>
          <a:lstStyle>
            <a:lvl1pPr>
              <a:defRPr lang="en-GB" noProof="0" dirty="0"/>
            </a:lvl1pPr>
          </a:lstStyle>
          <a:p>
            <a:pPr lvl="0">
              <a:lnSpc>
                <a:spcPts val="2400"/>
              </a:lnSpc>
            </a:pPr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475905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age - Tex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E8094D8-4B36-4DC1-B0B9-3B02B5EF321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400"/>
            <a:ext cx="9144000" cy="259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3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6663600" cy="22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en-GB" sz="3400" noProof="0" dirty="0">
                <a:latin typeface="+mj-lt"/>
                <a:cs typeface="+mj-cs"/>
              </a:defRPr>
            </a:lvl1pPr>
          </a:lstStyle>
          <a:p>
            <a:pPr lvl="0" defTabSz="966788"/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15798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seline">
            <a:extLst>
              <a:ext uri="{FF2B5EF4-FFF2-40B4-BE49-F238E27FC236}">
                <a16:creationId xmlns:a16="http://schemas.microsoft.com/office/drawing/2014/main" id="{893A3A6B-2D8A-4756-B183-A53A97001F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27750"/>
            <a:ext cx="9144000" cy="0"/>
          </a:xfrm>
          <a:prstGeom prst="line">
            <a:avLst/>
          </a:prstGeom>
          <a:noFill/>
          <a:ln w="19050">
            <a:solidFill>
              <a:srgbClr val="00A1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it-IT"/>
          </a:p>
        </p:txBody>
      </p:sp>
      <p:sp>
        <p:nvSpPr>
          <p:cNvPr id="5" name="SlideNumber">
            <a:extLst>
              <a:ext uri="{FF2B5EF4-FFF2-40B4-BE49-F238E27FC236}">
                <a16:creationId xmlns:a16="http://schemas.microsoft.com/office/drawing/2014/main" id="{C31B755F-3AA4-4896-878E-61C8C2C14B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59650" y="6356353"/>
            <a:ext cx="324027" cy="365125"/>
          </a:xfrm>
        </p:spPr>
        <p:txBody>
          <a:bodyPr/>
          <a:lstStyle>
            <a:lvl1pPr algn="l">
              <a:defRPr>
                <a:solidFill>
                  <a:srgbClr val="00A197"/>
                </a:solidFill>
                <a:latin typeface="+mn-lt"/>
              </a:defRPr>
            </a:lvl1pPr>
          </a:lstStyle>
          <a:p>
            <a:pPr>
              <a:defRPr/>
            </a:pPr>
            <a:fld id="{ECE68996-E2FA-48C1-BB5B-72C292DDDCB7}" type="slidenum">
              <a:rPr lang="en-GB" altLang="en-US" smtClean="0"/>
              <a:pPr>
                <a:defRPr/>
              </a:pPr>
              <a:t>‹N›</a:t>
            </a:fld>
            <a:endParaRPr lang="en-GB" altLang="en-US"/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727DB555-602F-40D2-8E90-C9439A0A87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025525"/>
            <a:ext cx="9144000" cy="0"/>
          </a:xfrm>
          <a:prstGeom prst="line">
            <a:avLst/>
          </a:prstGeom>
          <a:noFill/>
          <a:ln w="19050">
            <a:solidFill>
              <a:srgbClr val="00A1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35C0C8-46E3-4CEA-B232-3B02B74F1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3" y="6498000"/>
            <a:ext cx="1108567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seline"/>
          <p:cNvSpPr>
            <a:spLocks noChangeShapeType="1"/>
          </p:cNvSpPr>
          <p:nvPr userDrawn="1"/>
        </p:nvSpPr>
        <p:spPr bwMode="auto">
          <a:xfrm>
            <a:off x="0" y="6127200"/>
            <a:ext cx="9144000" cy="0"/>
          </a:xfrm>
          <a:prstGeom prst="line">
            <a:avLst/>
          </a:prstGeom>
          <a:noFill/>
          <a:ln w="19050">
            <a:solidFill>
              <a:srgbClr val="00A197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</a:endParaRP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6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1260000"/>
            <a:ext cx="86832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5846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83EFF-4FD4-45C9-96BE-C912E5DF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F7473C3-9703-4671-8C47-D42DCB758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‹N›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05446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1 Column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6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1260000"/>
            <a:ext cx="86832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34152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seline"/>
          <p:cNvSpPr>
            <a:spLocks noChangeShapeType="1"/>
          </p:cNvSpPr>
          <p:nvPr userDrawn="1"/>
        </p:nvSpPr>
        <p:spPr bwMode="auto">
          <a:xfrm>
            <a:off x="0" y="6127200"/>
            <a:ext cx="9144000" cy="0"/>
          </a:xfrm>
          <a:prstGeom prst="line">
            <a:avLst/>
          </a:prstGeom>
          <a:noFill/>
          <a:ln w="19050">
            <a:solidFill>
              <a:srgbClr val="00A197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</a:endParaRPr>
          </a:p>
        </p:txBody>
      </p:sp>
      <p:sp>
        <p:nvSpPr>
          <p:cNvPr id="11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12" name="ContentColumn2"/>
          <p:cNvSpPr>
            <a:spLocks noGrp="1"/>
          </p:cNvSpPr>
          <p:nvPr>
            <p:ph sz="quarter" idx="18" hasCustomPrompt="1"/>
          </p:nvPr>
        </p:nvSpPr>
        <p:spPr>
          <a:xfrm>
            <a:off x="48204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5" name="ContentColumn1"/>
          <p:cNvSpPr>
            <a:spLocks noGrp="1"/>
          </p:cNvSpPr>
          <p:nvPr>
            <p:ph sz="quarter" idx="17" hasCustomPrompt="1"/>
          </p:nvPr>
        </p:nvSpPr>
        <p:spPr>
          <a:xfrm>
            <a:off x="2700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66122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- 2 Columns Tex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"/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6318250"/>
            <a:ext cx="7704000" cy="360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  <a:lvl2pPr marL="457188" indent="0">
              <a:buNone/>
              <a:defRPr sz="800">
                <a:latin typeface="UniCredit" panose="02000506040000020004" pitchFamily="2" charset="0"/>
              </a:defRPr>
            </a:lvl2pPr>
            <a:lvl3pPr marL="914377" indent="0">
              <a:buNone/>
              <a:defRPr sz="800">
                <a:latin typeface="UniCredit" panose="02000506040000020004" pitchFamily="2" charset="0"/>
              </a:defRPr>
            </a:lvl3pPr>
            <a:lvl4pPr marL="1371566" indent="0">
              <a:buNone/>
              <a:defRPr sz="800">
                <a:latin typeface="UniCredit" panose="02000506040000020004" pitchFamily="2" charset="0"/>
              </a:defRPr>
            </a:lvl4pPr>
            <a:lvl5pPr marL="1828755" indent="0">
              <a:buNone/>
              <a:defRPr sz="800">
                <a:latin typeface="UniCredit" panose="02000506040000020004" pitchFamily="2" charset="0"/>
              </a:defRPr>
            </a:lvl5pPr>
          </a:lstStyle>
          <a:p>
            <a:pPr lvl="0"/>
            <a:r>
              <a:rPr lang="en-GB" noProof="0" dirty="0"/>
              <a:t>Insert notes</a:t>
            </a:r>
          </a:p>
        </p:txBody>
      </p:sp>
      <p:sp>
        <p:nvSpPr>
          <p:cNvPr id="4" name="Slide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11" name="ContentColumn2"/>
          <p:cNvSpPr>
            <a:spLocks noGrp="1"/>
          </p:cNvSpPr>
          <p:nvPr>
            <p:ph sz="quarter" idx="16" hasCustomPrompt="1"/>
          </p:nvPr>
        </p:nvSpPr>
        <p:spPr>
          <a:xfrm>
            <a:off x="4820400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6" name="ContentColumn1"/>
          <p:cNvSpPr>
            <a:spLocks noGrp="1"/>
          </p:cNvSpPr>
          <p:nvPr>
            <p:ph sz="quarter" idx="15" hasCustomPrompt="1"/>
          </p:nvPr>
        </p:nvSpPr>
        <p:spPr>
          <a:xfrm>
            <a:off x="269875" y="1260000"/>
            <a:ext cx="4140000" cy="4680000"/>
          </a:xfrm>
        </p:spPr>
        <p:txBody>
          <a:bodyPr/>
          <a:lstStyle>
            <a:lvl1pPr marL="176213" marR="0" indent="-1762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500" marR="0" indent="-165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413" marR="0" indent="-1508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63" marR="0" indent="-1444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7777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/>
          <p:cNvSpPr>
            <a:spLocks noGrp="1"/>
          </p:cNvSpPr>
          <p:nvPr>
            <p:ph type="body" sz="quarter" idx="15" hasCustomPrompt="1"/>
          </p:nvPr>
        </p:nvSpPr>
        <p:spPr>
          <a:xfrm>
            <a:off x="270000" y="1260000"/>
            <a:ext cx="8690400" cy="4680000"/>
          </a:xfrm>
        </p:spPr>
        <p:txBody>
          <a:bodyPr anchor="ctr">
            <a:noAutofit/>
          </a:bodyPr>
          <a:lstStyle>
            <a:lvl1pPr marL="266400" indent="-266400">
              <a:buClr>
                <a:srgbClr val="E1061C"/>
              </a:buClr>
              <a:defRPr sz="1800"/>
            </a:lvl1pPr>
            <a:lvl2pPr>
              <a:buClr>
                <a:srgbClr val="E1061C"/>
              </a:buClr>
              <a:defRPr sz="1800"/>
            </a:lvl2pPr>
            <a:lvl3pPr>
              <a:buClr>
                <a:srgbClr val="E1061C"/>
              </a:buClr>
              <a:defRPr sz="1800"/>
            </a:lvl3pPr>
            <a:lvl4pPr>
              <a:spcBef>
                <a:spcPts val="432"/>
              </a:spcBef>
              <a:buClr>
                <a:srgbClr val="E1061C"/>
              </a:buClr>
              <a:defRPr sz="1800"/>
            </a:lvl4pPr>
            <a:lvl5pPr>
              <a:spcBef>
                <a:spcPts val="432"/>
              </a:spcBef>
              <a:buClr>
                <a:srgbClr val="E1061C"/>
              </a:buClr>
              <a:defRPr sz="1800"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agenda</a:t>
            </a:r>
          </a:p>
        </p:txBody>
      </p:sp>
    </p:spTree>
    <p:extLst>
      <p:ext uri="{BB962C8B-B14F-4D97-AF65-F5344CB8AC3E}">
        <p14:creationId xmlns:p14="http://schemas.microsoft.com/office/powerpoint/2010/main" val="197216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6F9B2-42E1-41F8-B92D-5B4AB6DC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DD878E5-DA6E-4490-9DCC-8C4634D51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‹N›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46319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721F7E-A6D4-49FC-B77E-DB9B20BF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FD3CAE9-89B1-4116-BA1D-9F5F726C7E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‹N›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9845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line"/>
          <p:cNvSpPr>
            <a:spLocks noChangeShapeType="1"/>
          </p:cNvSpPr>
          <p:nvPr/>
        </p:nvSpPr>
        <p:spPr bwMode="auto">
          <a:xfrm>
            <a:off x="0" y="1026000"/>
            <a:ext cx="9144000" cy="0"/>
          </a:xfrm>
          <a:prstGeom prst="line">
            <a:avLst/>
          </a:prstGeom>
          <a:noFill/>
          <a:ln w="19050">
            <a:solidFill>
              <a:srgbClr val="00A197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00" noProof="1">
              <a:latin typeface="UniCredit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SlideNumber"/>
          <p:cNvSpPr>
            <a:spLocks noGrp="1"/>
          </p:cNvSpPr>
          <p:nvPr>
            <p:ph type="sldNum" sz="quarter" idx="4"/>
          </p:nvPr>
        </p:nvSpPr>
        <p:spPr>
          <a:xfrm>
            <a:off x="270000" y="6318000"/>
            <a:ext cx="27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AFD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1043DC-2681-49D5-9D69-158B3FA3398E}" type="slidenum">
              <a:rPr lang="en-GB" noProof="1" dirty="0" smtClean="0"/>
              <a:pPr>
                <a:defRPr/>
              </a:pPr>
              <a:t>‹N›</a:t>
            </a:fld>
            <a:endParaRPr lang="en-GB" noProof="1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270000" y="1206000"/>
            <a:ext cx="86904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0000" y="0"/>
            <a:ext cx="8690400" cy="10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Insert title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D8BA5A7-4328-4979-9B19-33EFC5C6B9F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18000"/>
            <a:ext cx="1602769" cy="2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82" r:id="rId3"/>
    <p:sldLayoutId id="2147483672" r:id="rId4"/>
    <p:sldLayoutId id="2147483673" r:id="rId5"/>
    <p:sldLayoutId id="2147483674" r:id="rId6"/>
    <p:sldLayoutId id="2147483676" r:id="rId7"/>
    <p:sldLayoutId id="2147483683" r:id="rId8"/>
    <p:sldLayoutId id="2147483684" r:id="rId9"/>
    <p:sldLayoutId id="2147483671" r:id="rId10"/>
    <p:sldLayoutId id="2147483675" r:id="rId11"/>
    <p:sldLayoutId id="2147483665" r:id="rId12"/>
    <p:sldLayoutId id="2147483666" r:id="rId13"/>
    <p:sldLayoutId id="2147483667" r:id="rId14"/>
    <p:sldLayoutId id="2147483681" r:id="rId15"/>
    <p:sldLayoutId id="2147483685" r:id="rId16"/>
    <p:sldLayoutId id="2147483686" r:id="rId17"/>
  </p:sldLayoutIdLst>
  <p:hf hdr="0" dt="0"/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875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749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624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498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176396" marR="0" indent="-1763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26384" marR="0" indent="-1691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9973" marR="0" indent="-1655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522762" marR="0" indent="-1511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972751" marR="0" indent="-143996" algn="l" defTabSz="34287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E1061C"/>
        </a:buClr>
        <a:buSzTx/>
        <a:buFont typeface="Arial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f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fif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jf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unigens.i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f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fif"/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.jfif"/><Relationship Id="rId7" Type="http://schemas.openxmlformats.org/officeDocument/2006/relationships/image" Target="../media/image49.jfif"/><Relationship Id="rId12" Type="http://schemas.openxmlformats.org/officeDocument/2006/relationships/image" Target="../media/image10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fif"/><Relationship Id="rId11" Type="http://schemas.microsoft.com/office/2007/relationships/hdphoto" Target="../media/hdphoto1.wdp"/><Relationship Id="rId5" Type="http://schemas.openxmlformats.org/officeDocument/2006/relationships/image" Target="../media/image52.jfif"/><Relationship Id="rId10" Type="http://schemas.openxmlformats.org/officeDocument/2006/relationships/image" Target="../media/image7.png"/><Relationship Id="rId4" Type="http://schemas.openxmlformats.org/officeDocument/2006/relationships/image" Target="../media/image41.jfif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f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image" Target="../media/image13.jfif"/><Relationship Id="rId16" Type="http://schemas.openxmlformats.org/officeDocument/2006/relationships/image" Target="../media/image27.png"/><Relationship Id="rId20" Type="http://schemas.openxmlformats.org/officeDocument/2006/relationships/image" Target="../media/image31.jf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23" Type="http://schemas.openxmlformats.org/officeDocument/2006/relationships/image" Target="../media/image34.jfif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7B674D4-C7BF-4581-A546-B2516C880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3"/>
          <a:stretch/>
        </p:blipFill>
        <p:spPr>
          <a:xfrm>
            <a:off x="0" y="0"/>
            <a:ext cx="9144000" cy="428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7C54D2-A99C-4625-A7CF-A3211AC59B04}"/>
              </a:ext>
            </a:extLst>
          </p:cNvPr>
          <p:cNvSpPr>
            <a:spLocks noGrp="1"/>
          </p:cNvSpPr>
          <p:nvPr/>
        </p:nvSpPr>
        <p:spPr>
          <a:xfrm>
            <a:off x="540000" y="1267200"/>
            <a:ext cx="7920432" cy="56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en-GB" sz="3400" kern="120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16A13FD-9A52-40C3-89C5-1F9775F907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9144000" cy="259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76D4BF-FCD2-4550-B286-3EA0CE2BB788}"/>
              </a:ext>
            </a:extLst>
          </p:cNvPr>
          <p:cNvSpPr txBox="1">
            <a:spLocks/>
          </p:cNvSpPr>
          <p:nvPr/>
        </p:nvSpPr>
        <p:spPr>
          <a:xfrm>
            <a:off x="179634" y="4509090"/>
            <a:ext cx="6720000" cy="936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200" b="1" dirty="0" err="1">
                <a:solidFill>
                  <a:schemeClr val="bg1"/>
                </a:solidFill>
              </a:rPr>
              <a:t>Docente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2EFD2E4-844A-48E1-BFA7-71CC67ABF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32" y="6021216"/>
            <a:ext cx="2598896" cy="360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11E56DB-1191-4CAE-91BC-12396F54EEA4}"/>
              </a:ext>
            </a:extLst>
          </p:cNvPr>
          <p:cNvSpPr txBox="1">
            <a:spLocks/>
          </p:cNvSpPr>
          <p:nvPr/>
        </p:nvSpPr>
        <p:spPr>
          <a:xfrm>
            <a:off x="179634" y="5242641"/>
            <a:ext cx="5040000" cy="208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sz="1200" b="1" dirty="0" err="1">
                <a:solidFill>
                  <a:schemeClr val="bg1"/>
                </a:solidFill>
              </a:rPr>
              <a:t>Città</a:t>
            </a:r>
            <a:r>
              <a:rPr lang="en-GB" sz="1200" b="1" dirty="0">
                <a:solidFill>
                  <a:schemeClr val="bg1"/>
                </a:solidFill>
              </a:rPr>
              <a:t>, data</a:t>
            </a:r>
          </a:p>
        </p:txBody>
      </p:sp>
    </p:spTree>
    <p:extLst>
      <p:ext uri="{BB962C8B-B14F-4D97-AF65-F5344CB8AC3E}">
        <p14:creationId xmlns:p14="http://schemas.microsoft.com/office/powerpoint/2010/main" val="45662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8BC39500-6B21-4741-B418-D7C0994E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6672"/>
            <a:ext cx="8690400" cy="1008000"/>
          </a:xfrm>
        </p:spPr>
        <p:txBody>
          <a:bodyPr anchor="t" anchorCtr="0"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nostro percorso di apprendimento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62682129-B30C-42E1-A0DF-2D264EB72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10</a:t>
            </a:fld>
            <a:endParaRPr lang="en-GB" noProof="1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2740649"/>
            <a:ext cx="1462708" cy="65805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4215301"/>
            <a:ext cx="241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ricerca del lavoro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7056000" y="4222829"/>
            <a:ext cx="165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Il colloquio di lavoro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718800" y="4222829"/>
            <a:ext cx="19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la Lettera di Presentazione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680281" y="2661327"/>
            <a:ext cx="1462708" cy="6580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DA9D69-D301-457A-93EC-2035F9B65EB1}"/>
              </a:ext>
            </a:extLst>
          </p:cNvPr>
          <p:cNvPicPr>
            <a:picLocks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12216"/>
          <a:stretch/>
        </p:blipFill>
        <p:spPr>
          <a:xfrm>
            <a:off x="7116526" y="2592000"/>
            <a:ext cx="1533600" cy="1533600"/>
          </a:xfrm>
          <a:prstGeom prst="ellipse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0C2A89-771D-4008-A20E-C680B8B7ED38}"/>
              </a:ext>
            </a:extLst>
          </p:cNvPr>
          <p:cNvPicPr>
            <a:picLocks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3990"/>
          <a:stretch/>
        </p:blipFill>
        <p:spPr>
          <a:xfrm>
            <a:off x="547925" y="2592000"/>
            <a:ext cx="1533600" cy="1533600"/>
          </a:xfrm>
          <a:prstGeom prst="ellipse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A6E6FC0-8B5A-4B66-AA4E-4CEAD92E3C41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 r="26677"/>
          <a:stretch/>
        </p:blipFill>
        <p:spPr>
          <a:xfrm>
            <a:off x="3929592" y="2592000"/>
            <a:ext cx="1533601" cy="1533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5592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11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Cos’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Curriculum Vitae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EDE74A91-1E11-43C1-ADD6-9120A5543FC3}"/>
              </a:ext>
            </a:extLst>
          </p:cNvPr>
          <p:cNvSpPr txBox="1"/>
          <p:nvPr/>
        </p:nvSpPr>
        <p:spPr>
          <a:xfrm>
            <a:off x="234000" y="1339200"/>
            <a:ext cx="5994184" cy="185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non è un certificato, ma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dichiarazione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autocertificata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volontaria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veritiera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strumento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da parte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dell’Azienda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nel momento si è risposto all’offerta di lavoro o inviato un’autocandidatura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il documento che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contiene </a:t>
            </a:r>
            <a:r>
              <a:rPr lang="it-IT" sz="1600" baseline="300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(*)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2700" algn="just">
              <a:spcBef>
                <a:spcPts val="105"/>
              </a:spcBef>
              <a:tabLst>
                <a:tab pos="255904" algn="l"/>
                <a:tab pos="494030" algn="l"/>
                <a:tab pos="749935" algn="l"/>
              </a:tabLst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ject 12">
            <a:extLst>
              <a:ext uri="{FF2B5EF4-FFF2-40B4-BE49-F238E27FC236}">
                <a16:creationId xmlns:a16="http://schemas.microsoft.com/office/drawing/2014/main" id="{3420D8AD-B305-49C7-BD93-E7220CB590AD}"/>
              </a:ext>
            </a:extLst>
          </p:cNvPr>
          <p:cNvSpPr txBox="1"/>
          <p:nvPr/>
        </p:nvSpPr>
        <p:spPr>
          <a:xfrm>
            <a:off x="814960" y="2996952"/>
            <a:ext cx="7617898" cy="26661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8000" marR="90170" indent="-28575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Nome, Cognome, Telefono, foto, email, etc.</a:t>
            </a:r>
          </a:p>
          <a:p>
            <a:pPr marL="288000" marR="90170" indent="-28575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che tipo di lavoro si sta cercando</a:t>
            </a:r>
          </a:p>
          <a:p>
            <a:pPr marL="288000" marR="90170" indent="-28575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Esperienza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le esperienze sino ad ora maturate in ambito professionale, sia attinenti la posizione per cui ci si presenta, sia non specificatamente attinenti</a:t>
            </a:r>
          </a:p>
          <a:p>
            <a:pPr marL="288000" marR="90170" indent="-28575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Istruzione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Titoli di studio conseguiti, in corso e istruzione non formale e informale completata</a:t>
            </a:r>
          </a:p>
          <a:p>
            <a:pPr marL="288000" marR="90170" indent="-28575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 personali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Linguistiche (lingua madre e livello altre lingue), Comunicative, Organizzative e gestionali, Professionali, Digitali (con riferimento sia agli strumenti di Office che ad altri applicativi)</a:t>
            </a:r>
          </a:p>
          <a:p>
            <a:pPr marL="288000" marR="90170" indent="-285750" algn="just">
              <a:lnSpc>
                <a:spcPct val="100000"/>
              </a:lnSpc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 sulla Privacy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Autorizzo il trattamento dei miei dati personali…….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8C0AFFE-9CBD-4F99-A480-8DD0C7C5A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r="4171"/>
          <a:stretch/>
        </p:blipFill>
        <p:spPr>
          <a:xfrm>
            <a:off x="6660231" y="1339200"/>
            <a:ext cx="2361975" cy="150346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FFA5A3-426E-4EFA-BB5A-F56B01A42F24}"/>
              </a:ext>
            </a:extLst>
          </p:cNvPr>
          <p:cNvSpPr txBox="1"/>
          <p:nvPr/>
        </p:nvSpPr>
        <p:spPr>
          <a:xfrm>
            <a:off x="540000" y="6096681"/>
            <a:ext cx="2296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(*) 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Format </a:t>
            </a:r>
            <a:r>
              <a:rPr lang="it-IT" sz="1200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 Europeo (</a:t>
            </a:r>
            <a:r>
              <a:rPr lang="it-I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Europass</a:t>
            </a:r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15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">
            <a:extLst>
              <a:ext uri="{FF2B5EF4-FFF2-40B4-BE49-F238E27FC236}">
                <a16:creationId xmlns:a16="http://schemas.microsoft.com/office/drawing/2014/main" id="{DD3EA595-C23A-4824-B850-555F7D41DE86}"/>
              </a:ext>
            </a:extLst>
          </p:cNvPr>
          <p:cNvSpPr/>
          <p:nvPr/>
        </p:nvSpPr>
        <p:spPr>
          <a:xfrm>
            <a:off x="234000" y="1339199"/>
            <a:ext cx="8640000" cy="686351"/>
          </a:xfrm>
          <a:custGeom>
            <a:avLst/>
            <a:gdLst/>
            <a:ahLst/>
            <a:cxnLst/>
            <a:rect l="l" t="t" r="r" b="b"/>
            <a:pathLst>
              <a:path w="8486140" h="859789">
                <a:moveTo>
                  <a:pt x="8339328" y="0"/>
                </a:moveTo>
                <a:lnTo>
                  <a:pt x="146176" y="0"/>
                </a:lnTo>
                <a:lnTo>
                  <a:pt x="100592" y="6972"/>
                </a:lnTo>
                <a:lnTo>
                  <a:pt x="60542" y="26521"/>
                </a:lnTo>
                <a:lnTo>
                  <a:pt x="28667" y="56592"/>
                </a:lnTo>
                <a:lnTo>
                  <a:pt x="7606" y="95130"/>
                </a:lnTo>
                <a:lnTo>
                  <a:pt x="0" y="140081"/>
                </a:lnTo>
                <a:lnTo>
                  <a:pt x="0" y="719328"/>
                </a:lnTo>
                <a:lnTo>
                  <a:pt x="7606" y="764278"/>
                </a:lnTo>
                <a:lnTo>
                  <a:pt x="28667" y="802816"/>
                </a:lnTo>
                <a:lnTo>
                  <a:pt x="60542" y="832887"/>
                </a:lnTo>
                <a:lnTo>
                  <a:pt x="100592" y="852436"/>
                </a:lnTo>
                <a:lnTo>
                  <a:pt x="146176" y="859409"/>
                </a:lnTo>
                <a:lnTo>
                  <a:pt x="8339328" y="859409"/>
                </a:lnTo>
                <a:lnTo>
                  <a:pt x="8387266" y="852436"/>
                </a:lnTo>
                <a:lnTo>
                  <a:pt x="8427640" y="832887"/>
                </a:lnTo>
                <a:lnTo>
                  <a:pt x="8458675" y="802816"/>
                </a:lnTo>
                <a:lnTo>
                  <a:pt x="8478597" y="764278"/>
                </a:lnTo>
                <a:lnTo>
                  <a:pt x="8485632" y="719328"/>
                </a:lnTo>
                <a:lnTo>
                  <a:pt x="8485632" y="140081"/>
                </a:lnTo>
                <a:lnTo>
                  <a:pt x="8478597" y="95130"/>
                </a:lnTo>
                <a:lnTo>
                  <a:pt x="8458675" y="56592"/>
                </a:lnTo>
                <a:lnTo>
                  <a:pt x="8427640" y="26521"/>
                </a:lnTo>
                <a:lnTo>
                  <a:pt x="8387266" y="6972"/>
                </a:lnTo>
                <a:lnTo>
                  <a:pt x="8339328" y="0"/>
                </a:lnTo>
                <a:close/>
              </a:path>
            </a:pathLst>
          </a:custGeom>
          <a:solidFill>
            <a:srgbClr val="00AED0"/>
          </a:solidFill>
        </p:spPr>
        <p:txBody>
          <a:bodyPr wrap="square" lIns="0" tIns="0" rIns="0" bIns="0" rtlCol="0"/>
          <a:lstStyle/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12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7 consigli su come preparare il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EDE74A91-1E11-43C1-ADD6-9120A5543FC3}"/>
              </a:ext>
            </a:extLst>
          </p:cNvPr>
          <p:cNvSpPr txBox="1"/>
          <p:nvPr/>
        </p:nvSpPr>
        <p:spPr>
          <a:xfrm>
            <a:off x="1619672" y="2201122"/>
            <a:ext cx="7128792" cy="37170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(se possibile)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verificabili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Usare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vi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rappresenti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Inserire 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chiave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quindi realmente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importanti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Inserire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vi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rappresenti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realmente, coerente con il lavoro per il quale inviate il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ma non troppo “orientata”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Fare riferimenti precisi 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nella definizione dei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livelli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(es. Common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Framework - CEF per le competenze linguistiche; ECDL per le competenze informatiche, etc.)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Essere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chiari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, grammaticalmente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corretti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e curare anche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l’estetica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del documento (font, allineamenti, margini, grassetti, etc.)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Limitare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lunghezza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it-IT" sz="1600" i="1" spc="-5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. Un </a:t>
            </a:r>
            <a:r>
              <a:rPr lang="it-IT" sz="1600" i="1" spc="-5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troppo lungo dice quali sono le caratteristiche del candidato (da verificare), ma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stanca il lettore» ed è poco incisivo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algn="just">
              <a:spcBef>
                <a:spcPts val="105"/>
              </a:spcBef>
              <a:tabLst>
                <a:tab pos="255904" algn="l"/>
                <a:tab pos="494030" algn="l"/>
                <a:tab pos="749935" algn="l"/>
              </a:tabLst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14C7B05-9CDC-4596-8FE6-5D1ACA5D9DCD}"/>
              </a:ext>
            </a:extLst>
          </p:cNvPr>
          <p:cNvSpPr txBox="1"/>
          <p:nvPr/>
        </p:nvSpPr>
        <p:spPr>
          <a:xfrm>
            <a:off x="439350" y="1381426"/>
            <a:ext cx="796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sz="1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unito ad una efficace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lettera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può essere decisivo per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ottenere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A059A3-92E2-4F85-80AF-9B4EB23B9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44359"/>
          <a:stretch/>
        </p:blipFill>
        <p:spPr>
          <a:xfrm>
            <a:off x="234000" y="2862436"/>
            <a:ext cx="1224136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13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Quale format usare per il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61A865-E19D-47CD-989B-0DDE6DB0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89" y="1592983"/>
            <a:ext cx="2456681" cy="737004"/>
          </a:xfrm>
          <a:prstGeom prst="rect">
            <a:avLst/>
          </a:prstGeom>
        </p:spPr>
      </p:pic>
      <p:sp>
        <p:nvSpPr>
          <p:cNvPr id="15" name="object 18">
            <a:extLst>
              <a:ext uri="{FF2B5EF4-FFF2-40B4-BE49-F238E27FC236}">
                <a16:creationId xmlns:a16="http://schemas.microsoft.com/office/drawing/2014/main" id="{28C0B3F6-B30A-41C7-AC1B-A70B5FBCEECD}"/>
              </a:ext>
            </a:extLst>
          </p:cNvPr>
          <p:cNvSpPr txBox="1"/>
          <p:nvPr/>
        </p:nvSpPr>
        <p:spPr>
          <a:xfrm>
            <a:off x="234000" y="1339200"/>
            <a:ext cx="5850168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L'</a:t>
            </a:r>
            <a:r>
              <a:rPr lang="it-IT" sz="1600" b="1" dirty="0" err="1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Europass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standardizzato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consente di descrivere, sulla base di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condiviso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riconosciuto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tutta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esperienze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sviluppate da un individuo, al momento della presentazione di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candidatura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C1D96398-7AC4-43D9-8D80-B1EC4C14C53D}"/>
              </a:ext>
            </a:extLst>
          </p:cNvPr>
          <p:cNvSpPr txBox="1"/>
          <p:nvPr/>
        </p:nvSpPr>
        <p:spPr>
          <a:xfrm>
            <a:off x="226800" y="2564904"/>
            <a:ext cx="8521664" cy="10368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Questo strumento può essere utilizzato in tutti i casi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geografica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professionale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Europass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l’unica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In alcuni casi “deve/può” tuttavia essere utilizzato: dove espressamente richiesto, per posizioni di lavoro “non creative”, per posizioni relative a progetti finanziati, quando abbiamo fretta, etc.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BD09E2F-CDF5-41C5-92BF-92BAE8837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3901658"/>
            <a:ext cx="1745712" cy="1547669"/>
          </a:xfrm>
          <a:prstGeom prst="rect">
            <a:avLst/>
          </a:prstGeom>
        </p:spPr>
      </p:pic>
      <p:sp>
        <p:nvSpPr>
          <p:cNvPr id="19" name="object 18">
            <a:extLst>
              <a:ext uri="{FF2B5EF4-FFF2-40B4-BE49-F238E27FC236}">
                <a16:creationId xmlns:a16="http://schemas.microsoft.com/office/drawing/2014/main" id="{58FA7F9D-B21A-48DC-8C22-DA7500D6946C}"/>
              </a:ext>
            </a:extLst>
          </p:cNvPr>
          <p:cNvSpPr txBox="1"/>
          <p:nvPr/>
        </p:nvSpPr>
        <p:spPr>
          <a:xfrm>
            <a:off x="2267744" y="3861048"/>
            <a:ext cx="64807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la quale ci si presenta è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creativa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(es. grafica) è possibile scegliere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“creativo”</a:t>
            </a:r>
            <a:r>
              <a:rPr lang="it-IT" sz="16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ad esempio anche un Video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5866B60A-E7AD-4580-B2F3-1097439453C6}"/>
              </a:ext>
            </a:extLst>
          </p:cNvPr>
          <p:cNvSpPr txBox="1"/>
          <p:nvPr/>
        </p:nvSpPr>
        <p:spPr>
          <a:xfrm>
            <a:off x="2721436" y="4467768"/>
            <a:ext cx="6028198" cy="13215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6213" algn="l"/>
                <a:tab pos="534988" algn="l"/>
                <a:tab pos="749300" algn="l"/>
              </a:tabLst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elementi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grafici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sono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ricercabili”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è bene quindi non affidare alle immagini informazioni chiave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6213" algn="l"/>
                <a:tab pos="534988" algn="l"/>
                <a:tab pos="749300" algn="l"/>
              </a:tabLst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E’ bene sapere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l’impatto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che il CV avrà su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legge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6213" algn="l"/>
                <a:tab pos="534988" algn="l"/>
                <a:tab pos="749300" algn="l"/>
              </a:tabLst>
            </a:pP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Il CV va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manutenuto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e la grafica può porre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problemi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impaginazione</a:t>
            </a:r>
            <a:endParaRPr sz="1600" b="1" i="1" dirty="0">
              <a:solidFill>
                <a:srgbClr val="009D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B42104EF-0813-4711-A803-7F9439715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88713"/>
            <a:ext cx="590508" cy="5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1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14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 Lettera di Presentazione</a:t>
            </a: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28C0B3F6-B30A-41C7-AC1B-A70B5FBCEECD}"/>
              </a:ext>
            </a:extLst>
          </p:cNvPr>
          <p:cNvSpPr txBox="1"/>
          <p:nvPr/>
        </p:nvSpPr>
        <p:spPr>
          <a:xfrm>
            <a:off x="234000" y="1339200"/>
            <a:ext cx="6138200" cy="15677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un po’ come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Infatti è la prima cosa che il selezionatore avrà davanti agli occhi e da cui poter cogliere il motivo per cui si vale più degli altri candidati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Deve spiegare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ricoprire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l'incarico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dell’offerta di lavoro o per entrare nell’Azienda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Per preparare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bisogna: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3DA03C-8B39-4626-A36F-A28949542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/>
          <a:stretch/>
        </p:blipFill>
        <p:spPr>
          <a:xfrm>
            <a:off x="6588223" y="1339200"/>
            <a:ext cx="2291247" cy="1466850"/>
          </a:xfrm>
          <a:prstGeom prst="rect">
            <a:avLst/>
          </a:prstGeom>
        </p:spPr>
      </p:pic>
      <p:sp>
        <p:nvSpPr>
          <p:cNvPr id="16" name="object 18">
            <a:extLst>
              <a:ext uri="{FF2B5EF4-FFF2-40B4-BE49-F238E27FC236}">
                <a16:creationId xmlns:a16="http://schemas.microsoft.com/office/drawing/2014/main" id="{DCAAFC18-92DE-47DB-9329-3BB5B1F08AA1}"/>
              </a:ext>
            </a:extLst>
          </p:cNvPr>
          <p:cNvSpPr txBox="1"/>
          <p:nvPr/>
        </p:nvSpPr>
        <p:spPr>
          <a:xfrm>
            <a:off x="827584" y="3167329"/>
            <a:ext cx="8046416" cy="2242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raccogliere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più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dettagli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possibili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sull’Azienda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sulla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desiderata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con molte informazioni sarà più facile scrivere una Lettera di Presentazione efficace e di successo cogliere lo stile comunicativo dell’Azienda</a:t>
            </a: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differenziare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volta in volta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Lettera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aggiunto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alla candidatura. Indicare il tipo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grazie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all'esperienza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maturata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nel ruolo che si ricopriva in precedenza o nei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percorsi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seguiti.</a:t>
            </a: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così come quello del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è quello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selezione (e non finire subito nel cestino!)</a:t>
            </a:r>
          </a:p>
          <a:p>
            <a:pPr marL="298450" indent="-285750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255904" algn="l"/>
                <a:tab pos="494030" algn="l"/>
                <a:tab pos="749935" algn="l"/>
              </a:tabLst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0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15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5 consigli su come attirare l’attenzione con la Lettera di Presentazione</a:t>
            </a: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28C0B3F6-B30A-41C7-AC1B-A70B5FBCEECD}"/>
              </a:ext>
            </a:extLst>
          </p:cNvPr>
          <p:cNvSpPr txBox="1"/>
          <p:nvPr/>
        </p:nvSpPr>
        <p:spPr>
          <a:xfrm>
            <a:off x="234000" y="1339200"/>
            <a:ext cx="613820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lvl="0" indent="-342900" algn="just">
              <a:buClr>
                <a:srgbClr val="009DBB"/>
              </a:buClr>
              <a:buFont typeface="+mj-lt"/>
              <a:buAutoNum type="arabicPeriod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SOTTOLINEARE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MOTIVAZIONI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vi hanno spinto a rispondere a quella specifica offerta di lavoro, gli stimoli,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cui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proprio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quell’Azienda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piuttosto che un’altra</a:t>
            </a:r>
          </a:p>
          <a:p>
            <a:pPr marL="342900" lvl="0" indent="-342900" algn="just">
              <a:buClr>
                <a:srgbClr val="009DBB"/>
              </a:buClr>
              <a:buFont typeface="+mj-lt"/>
              <a:buAutoNum type="arabicPeriod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EVIDENZIARE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 DI FORZA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possono essere: stage, esperienze lavorative, tesi e ricerche su tematiche di interesse aziendale, la conoscenza certificata di più lingue ed anche un particolare interesse personale per attività strategiche dell’Azienda. 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vanno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anche con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concreti</a:t>
            </a:r>
            <a:endParaRPr sz="1600" b="1" dirty="0">
              <a:solidFill>
                <a:srgbClr val="009D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3DA03C-8B39-4626-A36F-A28949542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/>
          <a:stretch/>
        </p:blipFill>
        <p:spPr>
          <a:xfrm>
            <a:off x="6588223" y="1339200"/>
            <a:ext cx="2291247" cy="1466850"/>
          </a:xfrm>
          <a:prstGeom prst="rect">
            <a:avLst/>
          </a:prstGeom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45C117E0-D10D-4BA4-BB41-AB51A1C1DA60}"/>
              </a:ext>
            </a:extLst>
          </p:cNvPr>
          <p:cNvSpPr txBox="1"/>
          <p:nvPr/>
        </p:nvSpPr>
        <p:spPr>
          <a:xfrm>
            <a:off x="248937" y="3322435"/>
            <a:ext cx="8616955" cy="22294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lvl="0" indent="-342900" algn="just">
              <a:buClr>
                <a:srgbClr val="009DBB"/>
              </a:buClr>
              <a:buFont typeface="+mj-lt"/>
              <a:buAutoNum type="arabicPeriod" startAt="3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 ESAUSTIVI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ma allo stesso tempo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pertinenti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Una lettera completa e della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giusta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lunghezza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(10-12 righe) farà si che il selezionatore noti sicuramente se c’è motivazione e se l’assunzione può portare valore aggiunto alla società</a:t>
            </a:r>
          </a:p>
          <a:p>
            <a:pPr marL="342900" lvl="0" indent="-342900" algn="just">
              <a:buClr>
                <a:srgbClr val="009DBB"/>
              </a:buClr>
              <a:buFont typeface="+mj-lt"/>
              <a:buAutoNum type="arabicPeriod" startAt="3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LETTERA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deve essere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ORDINATA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 STRUTTURATA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nella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nel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Nulla è più dannoso, per una lettera di presentazione degli errori ortografici o di battitura, sinonimo di scarsa attenzione e affidabilità. È opportuno rileggerla più volte al termine della stesura (anche facendosi aiutare da qualcuno). </a:t>
            </a:r>
          </a:p>
          <a:p>
            <a:pPr marL="342900" lvl="0" indent="-342900" algn="just">
              <a:buClr>
                <a:srgbClr val="009DBB"/>
              </a:buClr>
              <a:buFont typeface="+mj-lt"/>
              <a:buAutoNum type="arabicPeriod" startAt="3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MANTENERE L’ATTENZIONE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selezionatore fino alla fine, tenendo sempre a mente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esprimere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aggiunto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si sta portando all’Azienda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5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8BC39500-6B21-4741-B418-D7C0994E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6672"/>
            <a:ext cx="8690400" cy="1008000"/>
          </a:xfrm>
        </p:spPr>
        <p:txBody>
          <a:bodyPr anchor="t" anchorCtr="0"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nostro percorso di apprendimento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62682129-B30C-42E1-A0DF-2D264EB72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16</a:t>
            </a:fld>
            <a:endParaRPr lang="en-GB" noProof="1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4215301"/>
            <a:ext cx="241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ricerca del lavoro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7056000" y="4222829"/>
            <a:ext cx="165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colloquio di lavoro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718598" y="4222829"/>
            <a:ext cx="191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la Lettera di Presentazione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DA9D69-D301-457A-93EC-2035F9B65EB1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12216"/>
          <a:stretch/>
        </p:blipFill>
        <p:spPr>
          <a:xfrm>
            <a:off x="7116526" y="2592000"/>
            <a:ext cx="1533600" cy="1533600"/>
          </a:xfrm>
          <a:prstGeom prst="ellipse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0C2A89-771D-4008-A20E-C680B8B7ED38}"/>
              </a:ext>
            </a:extLst>
          </p:cNvPr>
          <p:cNvPicPr>
            <a:picLocks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3990"/>
          <a:stretch/>
        </p:blipFill>
        <p:spPr>
          <a:xfrm>
            <a:off x="547925" y="2592000"/>
            <a:ext cx="1533600" cy="1533600"/>
          </a:xfrm>
          <a:prstGeom prst="ellipse">
            <a:avLst/>
          </a:prstGeom>
        </p:spPr>
      </p:pic>
      <p:pic>
        <p:nvPicPr>
          <p:cNvPr id="14" name="Picture 2" descr="Electric Blue Curriculum Vitae template to design">
            <a:extLst>
              <a:ext uri="{FF2B5EF4-FFF2-40B4-BE49-F238E27FC236}">
                <a16:creationId xmlns:a16="http://schemas.microsoft.com/office/drawing/2014/main" id="{E8112AC7-078E-4935-8512-E382251CA5A2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 b="35842"/>
          <a:stretch/>
        </p:blipFill>
        <p:spPr bwMode="auto">
          <a:xfrm>
            <a:off x="3931200" y="2592000"/>
            <a:ext cx="1533601" cy="1533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00B65AB-F8CC-42E7-B678-232E3941AC9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2210400" y="2739600"/>
            <a:ext cx="1877969" cy="88679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04878F5-A9E4-4EA4-A6EE-4279C8C491A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5515597" y="2739600"/>
            <a:ext cx="1877969" cy="8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1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17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07691" y="476672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colloquio di lavoro – prima del colloquio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0A6BFDFF-98D9-4F5E-BE57-C2FE4C3B0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419" y1="27941" x2="11419" y2="27941"/>
                        <a14:foregroundMark x1="19031" y1="35294" x2="19031" y2="35294"/>
                        <a14:foregroundMark x1="23529" y1="22059" x2="23529" y2="22059"/>
                        <a14:foregroundMark x1="23875" y1="44118" x2="23875" y2="44118"/>
                        <a14:foregroundMark x1="40138" y1="33824" x2="40138" y2="33824"/>
                        <a14:foregroundMark x1="48789" y1="35294" x2="48789" y2="35294"/>
                        <a14:foregroundMark x1="56747" y1="36765" x2="56747" y2="36765"/>
                        <a14:foregroundMark x1="61938" y1="32353" x2="61938" y2="32353"/>
                        <a14:foregroundMark x1="60900" y1="55882" x2="60900" y2="55882"/>
                        <a14:foregroundMark x1="64706" y1="57353" x2="64706" y2="57353"/>
                        <a14:foregroundMark x1="64360" y1="36765" x2="64360" y2="36765"/>
                        <a14:foregroundMark x1="66782" y1="35294" x2="66782" y2="35294"/>
                        <a14:foregroundMark x1="66436" y1="55882" x2="66436" y2="55882"/>
                        <a14:foregroundMark x1="69550" y1="36765" x2="69550" y2="36765"/>
                        <a14:foregroundMark x1="71626" y1="36765" x2="71626" y2="36765"/>
                        <a14:foregroundMark x1="73356" y1="32353" x2="73356" y2="32353"/>
                        <a14:foregroundMark x1="75433" y1="36765" x2="75433" y2="36765"/>
                        <a14:foregroundMark x1="77509" y1="35294" x2="77509" y2="35294"/>
                        <a14:foregroundMark x1="79239" y1="32353" x2="79239" y2="32353"/>
                        <a14:foregroundMark x1="81315" y1="36765" x2="81315" y2="36765"/>
                        <a14:foregroundMark x1="84429" y1="36765" x2="84429" y2="36765"/>
                        <a14:foregroundMark x1="86159" y1="35294" x2="86159" y2="35294"/>
                        <a14:foregroundMark x1="79239" y1="54412" x2="79239" y2="54412"/>
                        <a14:foregroundMark x1="77509" y1="60294" x2="77509" y2="60294"/>
                        <a14:foregroundMark x1="76125" y1="60294" x2="76125" y2="60294"/>
                        <a14:foregroundMark x1="73010" y1="57353" x2="73010" y2="57353"/>
                        <a14:foregroundMark x1="70934" y1="57353" x2="70934" y2="57353"/>
                        <a14:foregroundMark x1="68858" y1="60294" x2="68858" y2="60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6533984"/>
            <a:ext cx="1224136" cy="288032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45A6E42C-CD8B-495E-B7A9-CDA36B5DC40B}"/>
              </a:ext>
            </a:extLst>
          </p:cNvPr>
          <p:cNvSpPr/>
          <p:nvPr/>
        </p:nvSpPr>
        <p:spPr>
          <a:xfrm>
            <a:off x="234000" y="1339199"/>
            <a:ext cx="8640000" cy="686351"/>
          </a:xfrm>
          <a:custGeom>
            <a:avLst/>
            <a:gdLst/>
            <a:ahLst/>
            <a:cxnLst/>
            <a:rect l="l" t="t" r="r" b="b"/>
            <a:pathLst>
              <a:path w="8486140" h="859789">
                <a:moveTo>
                  <a:pt x="8339328" y="0"/>
                </a:moveTo>
                <a:lnTo>
                  <a:pt x="146176" y="0"/>
                </a:lnTo>
                <a:lnTo>
                  <a:pt x="100592" y="6972"/>
                </a:lnTo>
                <a:lnTo>
                  <a:pt x="60542" y="26521"/>
                </a:lnTo>
                <a:lnTo>
                  <a:pt x="28667" y="56592"/>
                </a:lnTo>
                <a:lnTo>
                  <a:pt x="7606" y="95130"/>
                </a:lnTo>
                <a:lnTo>
                  <a:pt x="0" y="140081"/>
                </a:lnTo>
                <a:lnTo>
                  <a:pt x="0" y="719328"/>
                </a:lnTo>
                <a:lnTo>
                  <a:pt x="7606" y="764278"/>
                </a:lnTo>
                <a:lnTo>
                  <a:pt x="28667" y="802816"/>
                </a:lnTo>
                <a:lnTo>
                  <a:pt x="60542" y="832887"/>
                </a:lnTo>
                <a:lnTo>
                  <a:pt x="100592" y="852436"/>
                </a:lnTo>
                <a:lnTo>
                  <a:pt x="146176" y="859409"/>
                </a:lnTo>
                <a:lnTo>
                  <a:pt x="8339328" y="859409"/>
                </a:lnTo>
                <a:lnTo>
                  <a:pt x="8387266" y="852436"/>
                </a:lnTo>
                <a:lnTo>
                  <a:pt x="8427640" y="832887"/>
                </a:lnTo>
                <a:lnTo>
                  <a:pt x="8458675" y="802816"/>
                </a:lnTo>
                <a:lnTo>
                  <a:pt x="8478597" y="764278"/>
                </a:lnTo>
                <a:lnTo>
                  <a:pt x="8485632" y="719328"/>
                </a:lnTo>
                <a:lnTo>
                  <a:pt x="8485632" y="140081"/>
                </a:lnTo>
                <a:lnTo>
                  <a:pt x="8478597" y="95130"/>
                </a:lnTo>
                <a:lnTo>
                  <a:pt x="8458675" y="56592"/>
                </a:lnTo>
                <a:lnTo>
                  <a:pt x="8427640" y="26521"/>
                </a:lnTo>
                <a:lnTo>
                  <a:pt x="8387266" y="6972"/>
                </a:lnTo>
                <a:lnTo>
                  <a:pt x="8339328" y="0"/>
                </a:lnTo>
                <a:close/>
              </a:path>
            </a:pathLst>
          </a:custGeom>
          <a:solidFill>
            <a:srgbClr val="00AED0"/>
          </a:solidFill>
        </p:spPr>
        <p:txBody>
          <a:bodyPr wrap="square" lIns="0" tIns="0" rIns="0" bIns="0" rtlCol="0"/>
          <a:lstStyle/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B5FF07-1990-4750-8C8C-AA8180E722C1}"/>
              </a:ext>
            </a:extLst>
          </p:cNvPr>
          <p:cNvSpPr txBox="1"/>
          <p:nvPr/>
        </p:nvSpPr>
        <p:spPr>
          <a:xfrm>
            <a:off x="323528" y="138142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colloqui mettono il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candidato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fronte ad un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selezionatore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 cercherà,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attraverso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domande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varia natura, di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capire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la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questione è quella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giusta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ricoprire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aperta</a:t>
            </a:r>
            <a:endParaRPr lang="it-IT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FCF3EE-039F-443C-8BF6-78E750B7231D}"/>
              </a:ext>
            </a:extLst>
          </p:cNvPr>
          <p:cNvSpPr txBox="1"/>
          <p:nvPr/>
        </p:nvSpPr>
        <p:spPr>
          <a:xfrm>
            <a:off x="323528" y="2117573"/>
            <a:ext cx="855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Prepararsi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pratica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fondamentale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da cui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dipenderà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gran parte del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risultato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I segreti per farlo nel migliore dei modi sono: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11DF4F-A480-48A4-B4DE-3F557DD5A4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5250"/>
          <a:stretch/>
        </p:blipFill>
        <p:spPr>
          <a:xfrm>
            <a:off x="6628178" y="2708920"/>
            <a:ext cx="2245821" cy="178242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454CBAC-A1D7-4119-8D3F-E1E4A28A9AB9}"/>
              </a:ext>
            </a:extLst>
          </p:cNvPr>
          <p:cNvSpPr txBox="1"/>
          <p:nvPr/>
        </p:nvSpPr>
        <p:spPr>
          <a:xfrm>
            <a:off x="405000" y="2702114"/>
            <a:ext cx="6140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Rispondete alla mail di convocazione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 siate formali, arrivate dritto al punto 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confermando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l’appuntamento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ripetendo orario e data presente nella mail, chiedete conferma di ricezione della mail e 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concludete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la mail in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scrivendo frasi come “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non esitate a contattarmi in caso aveste bisogno di ulteriori informazioni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Raccogliete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dettagliate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società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sulla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cercata: visitate il sito dell’Azienda, gli account social cercando notizie utili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52CEAF-51C6-4249-9396-B5BC6139689C}"/>
              </a:ext>
            </a:extLst>
          </p:cNvPr>
          <p:cNvSpPr txBox="1"/>
          <p:nvPr/>
        </p:nvSpPr>
        <p:spPr>
          <a:xfrm>
            <a:off x="405000" y="4869160"/>
            <a:ext cx="85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conoscete il nome di 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condurrà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 potete dare un’occhiata al suo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LinkedIn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conoscete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qualcuno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quest’Azienda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 nel settore, è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incontro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una chiacchierata. I mezzi di comunicazione digitali possono essere molto utili a tal fine</a:t>
            </a:r>
          </a:p>
        </p:txBody>
      </p:sp>
    </p:spTree>
    <p:extLst>
      <p:ext uri="{BB962C8B-B14F-4D97-AF65-F5344CB8AC3E}">
        <p14:creationId xmlns:p14="http://schemas.microsoft.com/office/powerpoint/2010/main" val="160085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18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colloquio di lavoro – il giorno del colloquio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FCF3EE-039F-443C-8BF6-78E750B7231D}"/>
              </a:ext>
            </a:extLst>
          </p:cNvPr>
          <p:cNvSpPr txBox="1"/>
          <p:nvPr/>
        </p:nvSpPr>
        <p:spPr>
          <a:xfrm>
            <a:off x="234000" y="1339200"/>
            <a:ext cx="71123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Andate 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dormire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svegliatevi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con largo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anticipo</a:t>
            </a: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Fate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buona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abbondante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colazione: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riposo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sono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ottimo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</a:t>
            </a: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Rileggete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un’ultima volta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l'annuncio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la 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lettera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 ed il 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endParaRPr lang="it-IT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Date importanza anche a 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non ci sono regole generali ma occorre essere in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con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lo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dell’Azienda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cui ci si propone. Scegliete con cura l’abbigliamento, meglio togliere i piercing e nascondere i tatuaggi</a:t>
            </a: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Partite per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arrivare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anticipo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rispetto all’orario del colloquio</a:t>
            </a:r>
          </a:p>
          <a:p>
            <a:pPr marL="285750" lvl="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Una volta arrivati presso la sede del colloquio:</a:t>
            </a:r>
          </a:p>
          <a:p>
            <a:pPr marL="742950" lvl="1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Salutate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gentilezza,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rispetto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cordialità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chi vi accoglierà (la segretaria, le altre persone presenti, il selezionatore, etc.) </a:t>
            </a:r>
          </a:p>
          <a:p>
            <a:pPr marL="742950" lvl="1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Mettete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modalità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“silenzioso “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malauguratamente arrivate in ritardo, non accampate scuse strampalate, ma semplicemente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scusatevi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impegnandovi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questo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accada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</a:p>
          <a:p>
            <a:pPr marL="742950" lvl="1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Stringete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con gesto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fermo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1EAB8B-BAA8-45FA-897E-BADAE16BC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r="16227"/>
          <a:stretch/>
        </p:blipFill>
        <p:spPr>
          <a:xfrm>
            <a:off x="7560000" y="1340768"/>
            <a:ext cx="1296000" cy="128946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D74A6F-73C5-4C2E-BBC2-D768F6479EEB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24"/>
          <a:stretch/>
        </p:blipFill>
        <p:spPr>
          <a:xfrm>
            <a:off x="7560000" y="2736000"/>
            <a:ext cx="1332000" cy="1332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DB98134-0EA6-4F27-A0C7-DC81C521566F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17011"/>
          <a:stretch/>
        </p:blipFill>
        <p:spPr>
          <a:xfrm>
            <a:off x="7560000" y="4176000"/>
            <a:ext cx="13320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EBD1DB5-1E16-4983-91EC-6C39FFD4D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95" y="1339199"/>
            <a:ext cx="2510525" cy="17297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19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colloquio di lavoro – durante il colloquio - 1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B5FF07-1990-4750-8C8C-AA8180E722C1}"/>
              </a:ext>
            </a:extLst>
          </p:cNvPr>
          <p:cNvSpPr txBox="1"/>
          <p:nvPr/>
        </p:nvSpPr>
        <p:spPr>
          <a:xfrm>
            <a:off x="323528" y="1381426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colloqui </a:t>
            </a:r>
            <a:endParaRPr lang="it-IT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FCF3EE-039F-443C-8BF6-78E750B7231D}"/>
              </a:ext>
            </a:extLst>
          </p:cNvPr>
          <p:cNvSpPr txBox="1"/>
          <p:nvPr/>
        </p:nvSpPr>
        <p:spPr>
          <a:xfrm>
            <a:off x="234000" y="1339200"/>
            <a:ext cx="5823081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BUONA EDUCAZIONE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non accomodatevi se non vi viene offerto, non masticare gomme o caramelle, non raccontare barzellette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PROSSEMICA: guardate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negli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occhi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la persona che vi sta davanti. Non fissate il pavimento! Non incrociate le braccia!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ASPETTI DA EVITARE NEL PRIMO COLLOQUIO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non parlate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stipendio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ferie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bonus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permessi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etc.</a:t>
            </a: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7CF820E-F9E3-48CB-942A-858DD0857D42}"/>
              </a:ext>
            </a:extLst>
          </p:cNvPr>
          <p:cNvSpPr txBox="1"/>
          <p:nvPr/>
        </p:nvSpPr>
        <p:spPr>
          <a:xfrm>
            <a:off x="233999" y="3242587"/>
            <a:ext cx="85163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VOSTRO VALORE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42950" lvl="1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Evidenziate cosa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 potete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l’Azienda. Come in ogni compravendita, “se vi comperano è per il vantaggio che possono ricavare dall’acquisto“</a:t>
            </a:r>
          </a:p>
          <a:p>
            <a:pPr marL="742950" lvl="1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Valorizzate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onestamente, con trasparenza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Non bleffate, ma non siate troppo ingenui. Anche una vostra area di miglioramento può essere una valore per l’Azienda (es. troppa meticolosità)</a:t>
            </a:r>
          </a:p>
          <a:p>
            <a:pPr marL="742950" lvl="1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Evidenziate non solo 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tecniche, ma anche quelle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comportamentali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soft skills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). Portate esempi sulla vostra capacità di lavorare in gruppo, risolvere problemi, leadership, empatia, etc.</a:t>
            </a:r>
          </a:p>
          <a:p>
            <a:pPr marL="742950" lvl="1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8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0"/>
            <a:ext cx="8690400" cy="306366"/>
          </a:xfrm>
        </p:spPr>
        <p:txBody>
          <a:bodyPr anchor="t" anchorCtr="0"/>
          <a:lstStyle/>
          <a:p>
            <a:r>
              <a:rPr lang="it-IT" sz="2800" b="0" kern="1200" spc="-1" dirty="0">
                <a:latin typeface="+mj-lt"/>
              </a:rPr>
              <a:t>Chi è UniGens?</a:t>
            </a:r>
          </a:p>
        </p:txBody>
      </p:sp>
      <p:sp>
        <p:nvSpPr>
          <p:cNvPr id="7" name="Segnaposto contenuto 6"/>
          <p:cNvSpPr txBox="1">
            <a:spLocks noGrp="1"/>
          </p:cNvSpPr>
          <p:nvPr>
            <p:ph sz="quarter" idx="15"/>
          </p:nvPr>
        </p:nvSpPr>
        <p:spPr>
          <a:xfrm>
            <a:off x="234000" y="1339200"/>
            <a:ext cx="8460000" cy="44165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È un’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Organizzazione di Volontariato (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www.unigens.it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che:</a:t>
            </a:r>
          </a:p>
          <a:p>
            <a:pPr marL="361950" indent="-36195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persegue esclusivamente finalità di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solidarietà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sz="1800" b="1" dirty="0">
              <a:solidFill>
                <a:srgbClr val="00A1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Ad oggi conta su circa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r>
              <a:rPr lang="it-IT" sz="18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volontari</a:t>
            </a:r>
            <a:r>
              <a:rPr lang="it-IT" sz="18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attivi, tutti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ex-bancari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che hanno deciso di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acquisite durante l’attività lavorativa a persone</a:t>
            </a:r>
            <a:endParaRPr lang="it-IT" sz="1800" dirty="0">
              <a:solidFill>
                <a:srgbClr val="00A1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si propone di contribuire ai processi di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sviluppo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umano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economico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supportando, educando ed assistendo persone, famiglie, ed enti in generale, al fine di migliorare la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consapevolezza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ambito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finanziario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 di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accesso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al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credito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sz="1800" b="1" dirty="0">
              <a:solidFill>
                <a:srgbClr val="00A1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36195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Il nostro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di intervento è l’educazione finanziaria con: </a:t>
            </a:r>
          </a:p>
          <a:p>
            <a:pPr marL="895350" lvl="1" indent="-53340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docenza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(studenti PCTO, studenti ITS, Università della Terza età, immigrati, detenuti a fine pena, ecc.) in </a:t>
            </a: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 da </a:t>
            </a: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remoto</a:t>
            </a:r>
          </a:p>
          <a:p>
            <a:pPr marL="895350" lvl="1" indent="-53340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piccoli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imprenditori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(attività propedeutiche, avvio attività, sviluppo del business)</a:t>
            </a:r>
          </a:p>
          <a:p>
            <a:pPr marL="361950" indent="-36195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Ha una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Milano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it-IT" sz="18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secondarie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(Milano, Torino, Verona, Bologna, Roma, Napoli, Palermo)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0EEC15-65C2-4229-A70E-5C5A0AE277BC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621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20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colloquio di lavoro – durante il colloquio - 2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B5FF07-1990-4750-8C8C-AA8180E722C1}"/>
              </a:ext>
            </a:extLst>
          </p:cNvPr>
          <p:cNvSpPr txBox="1"/>
          <p:nvPr/>
        </p:nvSpPr>
        <p:spPr>
          <a:xfrm>
            <a:off x="323528" y="1381426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colloqui </a:t>
            </a:r>
            <a:endParaRPr lang="it-IT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70490D-59AE-4D79-B9C2-27AB7A3C4CB0}"/>
              </a:ext>
            </a:extLst>
          </p:cNvPr>
          <p:cNvSpPr txBox="1"/>
          <p:nvPr/>
        </p:nvSpPr>
        <p:spPr>
          <a:xfrm>
            <a:off x="205784" y="1339198"/>
            <a:ext cx="5812393" cy="186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PERCHE’ DOVREBBERO SCEGLIERE PROPRIO VOI?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E’ importante capire cosa sta cercando l’Azienda e quindi scegliere l’approccio. Potrebbero cercare un manager, un amministrativo, un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solver, etc.. Sottolineate gli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aspetti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vostro profilo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coerenti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con quelli di quello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anche facendo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Mostrare un buon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dell'umorismo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cordialità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possano abbattere le barriere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A4E280-5BBE-41F3-98B0-E01E77E8CBB0}"/>
              </a:ext>
            </a:extLst>
          </p:cNvPr>
          <p:cNvSpPr txBox="1"/>
          <p:nvPr/>
        </p:nvSpPr>
        <p:spPr>
          <a:xfrm>
            <a:off x="205783" y="3140968"/>
            <a:ext cx="854453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LINGUAGGIO VERBALE, NON VERBALE, PARAVERBALE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noi comunichiamo non solo con le parole, ma anche con gli atteggiamenti del corpo e con il tono della voce. Cercate di dire con il corpo e con il tono quello che dite con la voce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ASCOLTO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Ascoltate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restate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solo così riuscirete 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comprendere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a dare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risposte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pertinenti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interrompete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non rispondete con delle domande.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POTENZIALE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considerate che un’Azienda può scegliervi in base e quello che sapete già fare, ma anche in base al vostro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potenziale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quindi a quello che sarete in grado di saper fare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sfruttate bene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Avete detto bene tutto quello che dovevate dire. Avete fatto un ottimo spot di voi stessi. Uscite senza rimpianti!</a:t>
            </a: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Non chiedete subito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l’esito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 come siete andati!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F3B66FC-6973-4637-BF06-3825A24B9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95" y="1339199"/>
            <a:ext cx="2510525" cy="172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4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21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colloquio di lavoro – il Decalogo per le 10 domande difficili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45A6E42C-CD8B-495E-B7A9-CDA36B5DC40B}"/>
              </a:ext>
            </a:extLst>
          </p:cNvPr>
          <p:cNvSpPr/>
          <p:nvPr/>
        </p:nvSpPr>
        <p:spPr>
          <a:xfrm>
            <a:off x="234000" y="1339199"/>
            <a:ext cx="6930288" cy="686351"/>
          </a:xfrm>
          <a:custGeom>
            <a:avLst/>
            <a:gdLst/>
            <a:ahLst/>
            <a:cxnLst/>
            <a:rect l="l" t="t" r="r" b="b"/>
            <a:pathLst>
              <a:path w="8486140" h="859789">
                <a:moveTo>
                  <a:pt x="8339328" y="0"/>
                </a:moveTo>
                <a:lnTo>
                  <a:pt x="146176" y="0"/>
                </a:lnTo>
                <a:lnTo>
                  <a:pt x="100592" y="6972"/>
                </a:lnTo>
                <a:lnTo>
                  <a:pt x="60542" y="26521"/>
                </a:lnTo>
                <a:lnTo>
                  <a:pt x="28667" y="56592"/>
                </a:lnTo>
                <a:lnTo>
                  <a:pt x="7606" y="95130"/>
                </a:lnTo>
                <a:lnTo>
                  <a:pt x="0" y="140081"/>
                </a:lnTo>
                <a:lnTo>
                  <a:pt x="0" y="719328"/>
                </a:lnTo>
                <a:lnTo>
                  <a:pt x="7606" y="764278"/>
                </a:lnTo>
                <a:lnTo>
                  <a:pt x="28667" y="802816"/>
                </a:lnTo>
                <a:lnTo>
                  <a:pt x="60542" y="832887"/>
                </a:lnTo>
                <a:lnTo>
                  <a:pt x="100592" y="852436"/>
                </a:lnTo>
                <a:lnTo>
                  <a:pt x="146176" y="859409"/>
                </a:lnTo>
                <a:lnTo>
                  <a:pt x="8339328" y="859409"/>
                </a:lnTo>
                <a:lnTo>
                  <a:pt x="8387266" y="852436"/>
                </a:lnTo>
                <a:lnTo>
                  <a:pt x="8427640" y="832887"/>
                </a:lnTo>
                <a:lnTo>
                  <a:pt x="8458675" y="802816"/>
                </a:lnTo>
                <a:lnTo>
                  <a:pt x="8478597" y="764278"/>
                </a:lnTo>
                <a:lnTo>
                  <a:pt x="8485632" y="719328"/>
                </a:lnTo>
                <a:lnTo>
                  <a:pt x="8485632" y="140081"/>
                </a:lnTo>
                <a:lnTo>
                  <a:pt x="8478597" y="95130"/>
                </a:lnTo>
                <a:lnTo>
                  <a:pt x="8458675" y="56592"/>
                </a:lnTo>
                <a:lnTo>
                  <a:pt x="8427640" y="26521"/>
                </a:lnTo>
                <a:lnTo>
                  <a:pt x="8387266" y="6972"/>
                </a:lnTo>
                <a:lnTo>
                  <a:pt x="8339328" y="0"/>
                </a:lnTo>
                <a:close/>
              </a:path>
            </a:pathLst>
          </a:custGeom>
          <a:solidFill>
            <a:srgbClr val="00AED0"/>
          </a:solidFill>
        </p:spPr>
        <p:txBody>
          <a:bodyPr wrap="square" lIns="0" tIns="0" rIns="0" bIns="0" rtlCol="0"/>
          <a:lstStyle/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B5FF07-1990-4750-8C8C-AA8180E722C1}"/>
              </a:ext>
            </a:extLst>
          </p:cNvPr>
          <p:cNvSpPr txBox="1"/>
          <p:nvPr/>
        </p:nvSpPr>
        <p:spPr>
          <a:xfrm>
            <a:off x="323528" y="138142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Queste sono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domande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tipo ritenute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difficili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un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lavoro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L’obiettivo è trasformare questi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critici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opportunità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proprio favore.</a:t>
            </a:r>
            <a:endParaRPr lang="it-IT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52CEAF-51C6-4249-9396-B5BC6139689C}"/>
              </a:ext>
            </a:extLst>
          </p:cNvPr>
          <p:cNvSpPr txBox="1"/>
          <p:nvPr/>
        </p:nvSpPr>
        <p:spPr>
          <a:xfrm>
            <a:off x="224490" y="2170588"/>
            <a:ext cx="85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Clr>
                <a:srgbClr val="009DBB"/>
              </a:buClr>
              <a:buFont typeface="+mj-lt"/>
              <a:buAutoNum type="arabicPeriod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Perché avete lasciato il vostro ultimo lavoro / Perché volete lasciare il lavoro attuale?</a:t>
            </a:r>
            <a:b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Qualunque sia la motivazione date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spiegazione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plausibile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veritiera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soprattutto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Tutto ciò che di negativo è successo lasciatelo a casa. Fate presente il vostro desiderio di affrontare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sfida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più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stimolante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sottolineando il motivo per cui volete lavorare presso l’Azienda nella quale vi state candidando collegando la scelta alla realizzazione dei vostri obiettivi.</a:t>
            </a:r>
          </a:p>
          <a:p>
            <a:pPr marL="342900" lvl="0" indent="-342900">
              <a:buClr>
                <a:srgbClr val="009DBB"/>
              </a:buClr>
              <a:buFont typeface="+mj-lt"/>
              <a:buAutoNum type="arabicPeriod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reagisce di fronte alle critiche? 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Rispondete che siete semplicemente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umano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e che vi aspettate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commettere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ma anche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imparare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rgbClr val="009DBB"/>
              </a:buClr>
              <a:buFont typeface="+mj-lt"/>
              <a:buAutoNum type="arabicPeriod" startAt="3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 è la fonte della vostra motivazione? 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Appellatevi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all’etica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alla visione personale e agli obiettivi. Meglio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accennare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 fattori come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denaro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prestigio</a:t>
            </a:r>
          </a:p>
          <a:p>
            <a:pPr marL="342900" lvl="0" indent="-342900">
              <a:buClr>
                <a:srgbClr val="009DBB"/>
              </a:buClr>
              <a:buFont typeface="+mj-lt"/>
              <a:buAutoNum type="arabicPeriod" startAt="4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sta candidando presso altre aziende?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Più che una domanda difficile, questa può essere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richiesti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molto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attraente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F30FC4-8522-4D5D-93F2-BB06679492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9844"/>
          <a:stretch/>
        </p:blipFill>
        <p:spPr>
          <a:xfrm>
            <a:off x="7087409" y="1328090"/>
            <a:ext cx="176314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5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22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colloquio di lavoro – il Decalogo per le 10 domande difficili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52CEAF-51C6-4249-9396-B5BC6139689C}"/>
              </a:ext>
            </a:extLst>
          </p:cNvPr>
          <p:cNvSpPr txBox="1"/>
          <p:nvPr/>
        </p:nvSpPr>
        <p:spPr>
          <a:xfrm>
            <a:off x="234000" y="1339200"/>
            <a:ext cx="85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9DBB"/>
              </a:buClr>
              <a:buFont typeface="+mj-lt"/>
              <a:buAutoNum type="arabicPeriod" startAt="5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cosa ha che altri candidati non hanno?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Questa è l’occasione ideale per raccontare i maggiori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forza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risultati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raggiunti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Non c’è bisogno di vantarsi, ma non siate timidi nel promuovervi. Rispondete con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fiducia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onestà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buClr>
                <a:srgbClr val="009DBB"/>
              </a:buClr>
              <a:buFont typeface="+mj-lt"/>
              <a:buAutoNum type="arabicPeriod" startAt="6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 sono aspetti della posizione che non la attirano?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Riepiloghi insieme all’interlocutore 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salienti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Soffermatevi su quelli che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attirano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valutate fin da subito come poterli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affrontare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alla luce dei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forza</a:t>
            </a:r>
          </a:p>
          <a:p>
            <a:pPr marL="342900" lvl="0" indent="-342900">
              <a:buClr>
                <a:srgbClr val="009DBB"/>
              </a:buClr>
              <a:buFont typeface="+mj-lt"/>
              <a:buAutoNum type="arabicPeriod" startAt="7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E’ a suo agio nel ricevere ordini dai superiori?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La risposta deve mettere in risalto la capacità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Portate un esempio del passato lavorativo per rafforzare questa dichiarazione.</a:t>
            </a:r>
          </a:p>
          <a:p>
            <a:pPr marL="342900" lvl="0" indent="-342900">
              <a:buClr>
                <a:srgbClr val="009DBB"/>
              </a:buClr>
              <a:buFont typeface="+mj-lt"/>
              <a:buAutoNum type="arabicPeriod" startAt="8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 parli di un errore che ha commesso e dell’insegnamento che ne ha tratto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Rispondete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onestamente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ma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evitando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citare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episodi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imbarazzanti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 troppo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personali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Clr>
                <a:srgbClr val="009DBB"/>
              </a:buClr>
              <a:buFont typeface="+mj-lt"/>
              <a:buAutoNum type="arabicPeriod" startAt="9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tipo di stipendio si aspetta? Quanto vorrebbe guadagnare?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Accertatevi di aver studiato qual è lo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indicare una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cifra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buClr>
                <a:srgbClr val="009DBB"/>
              </a:buClr>
              <a:buFont typeface="+mj-lt"/>
              <a:buAutoNum type="arabicPeriod" startAt="10"/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qualche domanda?</a:t>
            </a:r>
          </a:p>
          <a:p>
            <a:pPr marL="357188" lvl="0" algn="just">
              <a:buClr>
                <a:srgbClr val="009DBB"/>
              </a:buClr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Rispondere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“no”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denota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mancanza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quindi è bene avere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almeno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domanda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relativa alla posizione o all’Azienda. Chiedete sempre quali saranno 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ricevere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quale sarà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prossimo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processo di selezione.</a:t>
            </a:r>
          </a:p>
        </p:txBody>
      </p:sp>
    </p:spTree>
    <p:extLst>
      <p:ext uri="{BB962C8B-B14F-4D97-AF65-F5344CB8AC3E}">
        <p14:creationId xmlns:p14="http://schemas.microsoft.com/office/powerpoint/2010/main" val="1232920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23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colloquio di lavoro – FRASI DA DIMENTICARE (e quindi non dire MAI)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B5FF07-1990-4750-8C8C-AA8180E722C1}"/>
              </a:ext>
            </a:extLst>
          </p:cNvPr>
          <p:cNvSpPr txBox="1"/>
          <p:nvPr/>
        </p:nvSpPr>
        <p:spPr>
          <a:xfrm>
            <a:off x="323528" y="1381426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colloqui </a:t>
            </a:r>
            <a:endParaRPr lang="it-IT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FCF3EE-039F-443C-8BF6-78E750B7231D}"/>
              </a:ext>
            </a:extLst>
          </p:cNvPr>
          <p:cNvSpPr txBox="1"/>
          <p:nvPr/>
        </p:nvSpPr>
        <p:spPr>
          <a:xfrm>
            <a:off x="234000" y="1339200"/>
            <a:ext cx="5126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Farò qualsiasi cosa pur di avere un lavoro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Quello che mi ha chiesto è scritto nel CV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Non ho domande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Io nella vita sono sempre stato sfortunato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Si. No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Questo lavoro mi è stato consigliato da… (mamma, fidanzata, etc.)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3A48497-C436-4690-83D5-8D30F331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2" y="1339200"/>
            <a:ext cx="3315504" cy="165775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A6CCB1E-EAEE-40E3-8720-6DE1D2FDE347}"/>
              </a:ext>
            </a:extLst>
          </p:cNvPr>
          <p:cNvSpPr txBox="1"/>
          <p:nvPr/>
        </p:nvSpPr>
        <p:spPr>
          <a:xfrm>
            <a:off x="205756" y="3269883"/>
            <a:ext cx="8653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Nella mia attuale Azienda lavoro troppo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In questa Azienda conosco…. (dal fattorino all’Amministratore Delegato)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Il mio capo attuale è veramente pessimo. Per non parlare poi dei colleghi. C’è un clima bruttissimo. Pensi che la settimana scorsa….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Chi è quella bella ragazza alle Reception? Sa se è fidanzata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Che segretaria maleducata avete messo alla Reception!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Certo che se mi prendono nell’Azienda del colloquio precedente, vado da loro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8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24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colloquio di lavoro – Dopo il colloquio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52CEAF-51C6-4249-9396-B5BC6139689C}"/>
              </a:ext>
            </a:extLst>
          </p:cNvPr>
          <p:cNvSpPr txBox="1"/>
          <p:nvPr/>
        </p:nvSpPr>
        <p:spPr>
          <a:xfrm>
            <a:off x="233999" y="1339200"/>
            <a:ext cx="6109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SCRIVETE UNA MAIL DI RINGRAZIAMENTO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al selezionatore ringraziandolo del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confermando il vostro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verso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l’Azienda. Una mail chiara, concisa e semplice. Se non l’avete fatto nel colloquio chiedete quali sono 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tempistiche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com’è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strutturato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C797F9-CF9C-4825-95C0-34F47059D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21" y="1281743"/>
            <a:ext cx="2175125" cy="130507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FBE9B3-5580-4969-B06D-A82921AFDADA}"/>
              </a:ext>
            </a:extLst>
          </p:cNvPr>
          <p:cNvSpPr txBox="1"/>
          <p:nvPr/>
        </p:nvSpPr>
        <p:spPr>
          <a:xfrm>
            <a:off x="233999" y="2604388"/>
            <a:ext cx="848774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RISPETTATE LE TEMPISTICHE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Se avete ricevuto informazioni precise sulle modalità e i tempi per ricevere un primo esito,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forzate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Sommergere il selezionatore di mail o telefonate non è sicuramente il modo migliore per fare una buona impressione.</a:t>
            </a: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CONTINUATE LA RICERCA DI LAVORO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Farete sempre in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ad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accettare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proposta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avrete 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opzioni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caso di un feedback negativo.</a:t>
            </a: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CHIEDETE UN RISCONTRO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avete ancora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ricevuto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sono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trascorse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settimane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più rispetto al tempo indicato selezionatore potete inviare una mail per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chiedere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se ci sono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novità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sviluppi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merito…</a:t>
            </a:r>
          </a:p>
          <a:p>
            <a:pPr marL="342900" lvl="0" indent="-342900" algn="just">
              <a:spcBef>
                <a:spcPts val="2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RESTATE IN BUONI RAPPORTI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In caso di esito negativo chiedete al selezionatore le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motivazioni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se non fornite nella mail, ed eventualmente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migliorare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nei prossimi colloqui. Siate sempre gentili e professionali, anche perché potreste aver fatto comunque una buona impressione ed essere ricontattati in futuro per altre opportunità.</a:t>
            </a:r>
          </a:p>
        </p:txBody>
      </p:sp>
    </p:spTree>
    <p:extLst>
      <p:ext uri="{BB962C8B-B14F-4D97-AF65-F5344CB8AC3E}">
        <p14:creationId xmlns:p14="http://schemas.microsoft.com/office/powerpoint/2010/main" val="3377795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25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se non vi hanno assunto?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2ABFFE-2903-49C5-8DA5-60F00B9F9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43025"/>
            <a:ext cx="2190750" cy="2085975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DE55F42F-6AE9-48DC-B734-48D783A9509C}"/>
              </a:ext>
            </a:extLst>
          </p:cNvPr>
          <p:cNvSpPr txBox="1">
            <a:spLocks/>
          </p:cNvSpPr>
          <p:nvPr/>
        </p:nvSpPr>
        <p:spPr>
          <a:xfrm>
            <a:off x="234000" y="1339200"/>
            <a:ext cx="6066192" cy="4525963"/>
          </a:xfrm>
          <a:prstGeom prst="rect">
            <a:avLst/>
          </a:prstGeom>
        </p:spPr>
        <p:txBody>
          <a:bodyPr>
            <a:noAutofit/>
          </a:bodyPr>
          <a:lstStyle>
            <a:lvl1pPr marL="176396" marR="0" indent="-1763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26384" marR="0" indent="-1691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79973" marR="0" indent="-1655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522762" marR="0" indent="-1511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972751" marR="0" indent="-1439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dipende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necessariamente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Non significa che avete fatto una brutta impressione. E nemmeno che non siete all’altezza.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Siate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più 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indulgenti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 con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stessi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ridimensionate i vostri fallimenti. </a:t>
            </a:r>
          </a:p>
          <a:p>
            <a:pPr marL="360363" indent="-360363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Ogni opportunità di lavoro coinvolge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Probabilmente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in quel momento, era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di voi per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particolare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per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determinato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8EBC12EC-CBD4-4C87-B0F3-28F3697B50EB}"/>
              </a:ext>
            </a:extLst>
          </p:cNvPr>
          <p:cNvSpPr txBox="1">
            <a:spLocks/>
          </p:cNvSpPr>
          <p:nvPr/>
        </p:nvSpPr>
        <p:spPr>
          <a:xfrm>
            <a:off x="234000" y="3140969"/>
            <a:ext cx="6066192" cy="2520280"/>
          </a:xfrm>
          <a:prstGeom prst="rect">
            <a:avLst/>
          </a:prstGeom>
        </p:spPr>
        <p:txBody>
          <a:bodyPr>
            <a:noAutofit/>
          </a:bodyPr>
          <a:lstStyle>
            <a:lvl1pPr marL="176396" marR="0" indent="-1763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26384" marR="0" indent="-1691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79973" marR="0" indent="-1655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522762" marR="0" indent="-1511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972751" marR="0" indent="-143996" algn="l" defTabSz="3428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L’aver fatto il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è già un segnale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il selezionatore, infatti, ha ritenuto il vostro profilo interessante per la posizione e la scelta dipende da tanti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fattori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alcuni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oggettivi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ma altri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soggettivi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che quindi non necessariamente sono imputabili a voi o all'esito del colloquio stesso.</a:t>
            </a:r>
          </a:p>
          <a:p>
            <a:pPr marL="360363" indent="-360363" algn="just">
              <a:buClr>
                <a:srgbClr val="009DBB"/>
              </a:buClr>
              <a:buFont typeface="Courier New" panose="02070309020205020404" pitchFamily="49" charset="0"/>
              <a:buChar char="o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Partecipare ad un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è sempre un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esercizio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che permette di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successiva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quindi è bene tenere a mente i passaggi in cui siete stati in difficoltà, le domande che sono state poste, i momenti in cui invece ci si è mostrati convincenti e sicuri di sé. Tutto potrà tornare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per il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prossimo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colloquio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6AFD24B-5137-45DA-B731-8EF4FA274A50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r="6368" b="7413"/>
          <a:stretch/>
        </p:blipFill>
        <p:spPr>
          <a:xfrm>
            <a:off x="6444000" y="3501008"/>
            <a:ext cx="2192400" cy="20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5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26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7944" y="413975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 sintesi</a:t>
            </a: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28C0B3F6-B30A-41C7-AC1B-A70B5FBCEECD}"/>
              </a:ext>
            </a:extLst>
          </p:cNvPr>
          <p:cNvSpPr txBox="1"/>
          <p:nvPr/>
        </p:nvSpPr>
        <p:spPr>
          <a:xfrm>
            <a:off x="2093207" y="2519320"/>
            <a:ext cx="2039582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388" indent="-166688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9388" algn="l"/>
                <a:tab pos="493713" algn="l"/>
                <a:tab pos="7493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Individuo a chi inviare il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(Agenzie per il Lavoro, Lavora con noi, etc.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1C3F097-7406-4B27-AF3A-23173C9AA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12216"/>
          <a:stretch/>
        </p:blipFill>
        <p:spPr>
          <a:xfrm>
            <a:off x="2592000" y="3789040"/>
            <a:ext cx="1260000" cy="1260000"/>
          </a:xfrm>
          <a:prstGeom prst="ellipse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C57840C-7056-4159-BBBC-142C52D38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3990"/>
          <a:stretch/>
        </p:blipFill>
        <p:spPr>
          <a:xfrm>
            <a:off x="2591920" y="1196752"/>
            <a:ext cx="1260000" cy="1260000"/>
          </a:xfrm>
          <a:prstGeom prst="ellipse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C605EFB-D89D-4CA3-BE60-BB16104D4DAA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4" r="5297"/>
          <a:stretch/>
        </p:blipFill>
        <p:spPr>
          <a:xfrm>
            <a:off x="5076056" y="1196752"/>
            <a:ext cx="1260000" cy="1260000"/>
          </a:xfrm>
          <a:prstGeom prst="ellipse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EE7059-4FDF-4D40-AC62-F0780F42F299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0"/>
          <a:stretch/>
        </p:blipFill>
        <p:spPr>
          <a:xfrm>
            <a:off x="7344000" y="3789040"/>
            <a:ext cx="1260000" cy="1260000"/>
          </a:xfrm>
          <a:prstGeom prst="ellipse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7F2861B-1023-4165-8271-0C517C06637B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1" r="27500"/>
          <a:stretch/>
        </p:blipFill>
        <p:spPr>
          <a:xfrm>
            <a:off x="5076000" y="3789040"/>
            <a:ext cx="1260000" cy="1260000"/>
          </a:xfrm>
          <a:prstGeom prst="ellipse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DDD0FA2-AB17-45CB-9824-8403082E68B4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7942"/>
          <a:stretch/>
        </p:blipFill>
        <p:spPr>
          <a:xfrm>
            <a:off x="216000" y="3789040"/>
            <a:ext cx="1260000" cy="1260000"/>
          </a:xfrm>
          <a:prstGeom prst="ellipse">
            <a:avLst/>
          </a:prstGeom>
        </p:spPr>
      </p:pic>
      <p:sp>
        <p:nvSpPr>
          <p:cNvPr id="19" name="object 18">
            <a:extLst>
              <a:ext uri="{FF2B5EF4-FFF2-40B4-BE49-F238E27FC236}">
                <a16:creationId xmlns:a16="http://schemas.microsoft.com/office/drawing/2014/main" id="{72D2297E-6E21-4E5D-BBB7-932C3165C73B}"/>
              </a:ext>
            </a:extLst>
          </p:cNvPr>
          <p:cNvSpPr txBox="1"/>
          <p:nvPr/>
        </p:nvSpPr>
        <p:spPr>
          <a:xfrm>
            <a:off x="4435199" y="5085184"/>
            <a:ext cx="24048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388" indent="-166688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84138" algn="l"/>
                <a:tab pos="493713" algn="l"/>
                <a:tab pos="7493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Mi preparo al colloquio (informazioni Azienda, abbigliamento, etc.)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ADD10C47-CEA7-444B-BCC7-3D3DFFCAE675}"/>
              </a:ext>
            </a:extLst>
          </p:cNvPr>
          <p:cNvSpPr txBox="1"/>
          <p:nvPr/>
        </p:nvSpPr>
        <p:spPr>
          <a:xfrm>
            <a:off x="4435976" y="2520000"/>
            <a:ext cx="24038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388" indent="-166688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9388" algn="l"/>
                <a:tab pos="493713" algn="l"/>
                <a:tab pos="7493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Predispongo la Lettera di Presentazione adeguata alle caratteristiche del destinatario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49B57CC3-191D-4EFC-A8FD-AE3E24871614}"/>
              </a:ext>
            </a:extLst>
          </p:cNvPr>
          <p:cNvSpPr txBox="1"/>
          <p:nvPr/>
        </p:nvSpPr>
        <p:spPr>
          <a:xfrm>
            <a:off x="2227185" y="5085184"/>
            <a:ext cx="2039582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388" indent="-166688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9388" algn="l"/>
                <a:tab pos="493713" algn="l"/>
                <a:tab pos="7493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Svolgo il colloquio al meglio delle mie possibilità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396E6D35-C690-402D-9C99-6EB1EF0825BB}"/>
              </a:ext>
            </a:extLst>
          </p:cNvPr>
          <p:cNvSpPr txBox="1"/>
          <p:nvPr/>
        </p:nvSpPr>
        <p:spPr>
          <a:xfrm>
            <a:off x="120531" y="5085184"/>
            <a:ext cx="1746653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388" indent="-166688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9388" algn="l"/>
                <a:tab pos="493713" algn="l"/>
                <a:tab pos="7493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Gestisco il seguito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797FCD8-0C5E-45CC-8291-EB5F691923C7}"/>
              </a:ext>
            </a:extLst>
          </p:cNvPr>
          <p:cNvSpPr txBox="1"/>
          <p:nvPr/>
        </p:nvSpPr>
        <p:spPr>
          <a:xfrm>
            <a:off x="7200000" y="5085184"/>
            <a:ext cx="161483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388" indent="-166688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84138" algn="l"/>
                <a:tab pos="493713" algn="l"/>
                <a:tab pos="7493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Invio e ricevo la convocazione al colloquio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EAB3F9B8-901B-432A-AB51-59C8040FB24F}"/>
              </a:ext>
            </a:extLst>
          </p:cNvPr>
          <p:cNvSpPr txBox="1"/>
          <p:nvPr/>
        </p:nvSpPr>
        <p:spPr>
          <a:xfrm>
            <a:off x="7200000" y="2520000"/>
            <a:ext cx="155278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388" indent="-166688" algn="just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9388" algn="l"/>
                <a:tab pos="493713" algn="l"/>
                <a:tab pos="7493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Aggiorno il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C21F3EF3-3A18-4D6A-B742-981C8281860B}"/>
              </a:ext>
            </a:extLst>
          </p:cNvPr>
          <p:cNvSpPr txBox="1"/>
          <p:nvPr/>
        </p:nvSpPr>
        <p:spPr>
          <a:xfrm>
            <a:off x="110157" y="2520000"/>
            <a:ext cx="16228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388" indent="-166688">
              <a:spcBef>
                <a:spcPts val="100"/>
              </a:spcBef>
              <a:spcAft>
                <a:spcPts val="200"/>
              </a:spcAft>
              <a:buClr>
                <a:srgbClr val="009DBB"/>
              </a:buClr>
              <a:buFont typeface="Courier New" panose="02070309020205020404" pitchFamily="49" charset="0"/>
              <a:buChar char="o"/>
              <a:tabLst>
                <a:tab pos="179388" algn="l"/>
                <a:tab pos="493713" algn="l"/>
                <a:tab pos="749300" algn="l"/>
              </a:tabLs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Preparo il 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Curriculum Vitae</a:t>
            </a:r>
            <a:endParaRPr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D3800469-D160-422A-B606-445A496870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1568709" y="1512000"/>
            <a:ext cx="805596" cy="362428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319DEBF-3C44-4ACE-AC7E-107CED7178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4140000" y="1529734"/>
            <a:ext cx="805596" cy="362428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F1D7ABD-DA7C-4154-A6A9-5CD3093333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6516000" y="1510927"/>
            <a:ext cx="805596" cy="36242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53E18E1D-06BA-438D-8100-4545C6734D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9613" flipH="1" flipV="1">
            <a:off x="6516000" y="4392100"/>
            <a:ext cx="805596" cy="362428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AC2645A-C4D1-4A04-9B74-5D14DDCAB7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9613" flipH="1" flipV="1">
            <a:off x="4140000" y="4346833"/>
            <a:ext cx="805596" cy="362428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2E90EF30-26D0-4F6A-8AD9-0EFE06C32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9613" flipH="1" flipV="1">
            <a:off x="1569600" y="4346834"/>
            <a:ext cx="805596" cy="362428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F1B8B62D-B0B6-44C9-83D5-B947C025761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6846" flipH="1" flipV="1">
            <a:off x="8014910" y="2745007"/>
            <a:ext cx="1714587" cy="771372"/>
          </a:xfrm>
          <a:prstGeom prst="rect">
            <a:avLst/>
          </a:prstGeom>
        </p:spPr>
      </p:pic>
      <p:pic>
        <p:nvPicPr>
          <p:cNvPr id="27" name="Picture 2" descr="Electric Blue Curriculum Vitae template to design">
            <a:extLst>
              <a:ext uri="{FF2B5EF4-FFF2-40B4-BE49-F238E27FC236}">
                <a16:creationId xmlns:a16="http://schemas.microsoft.com/office/drawing/2014/main" id="{35DFB40A-C3E2-44BE-B833-85CE638C2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 b="35842"/>
          <a:stretch/>
        </p:blipFill>
        <p:spPr bwMode="auto">
          <a:xfrm>
            <a:off x="216000" y="1195200"/>
            <a:ext cx="1260001" cy="12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Electric Blue Curriculum Vitae template to design">
            <a:extLst>
              <a:ext uri="{FF2B5EF4-FFF2-40B4-BE49-F238E27FC236}">
                <a16:creationId xmlns:a16="http://schemas.microsoft.com/office/drawing/2014/main" id="{9AC41A53-F3F0-45CB-A63F-4657CAA12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 b="35842"/>
          <a:stretch/>
        </p:blipFill>
        <p:spPr bwMode="auto">
          <a:xfrm>
            <a:off x="7344000" y="1195200"/>
            <a:ext cx="1260001" cy="126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63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F783432-BC7E-4BF1-B99F-6CB8FEDC4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3"/>
          <a:stretch/>
        </p:blipFill>
        <p:spPr>
          <a:xfrm>
            <a:off x="1" y="0"/>
            <a:ext cx="9144000" cy="4284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chemeClr val="bg1"/>
                </a:solidFill>
              </a:rPr>
              <a:t>Grazie per la </a:t>
            </a:r>
            <a:r>
              <a:rPr lang="en-GB" i="1" dirty="0" err="1">
                <a:solidFill>
                  <a:schemeClr val="bg1"/>
                </a:solidFill>
              </a:rPr>
              <a:t>vostra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i="1" dirty="0" err="1">
                <a:solidFill>
                  <a:schemeClr val="bg1"/>
                </a:solidFill>
              </a:rPr>
              <a:t>attenzione</a:t>
            </a:r>
            <a:r>
              <a:rPr lang="en-GB" i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1065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0E56C9-8B6E-4584-A04B-5B82CA931F7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 presente modulo formativo (di seguito “Modulo”) ha solo finalità didattiche. Le stime e le valutazioni contenute nel presente Modulo rappresentano l’opinione autonoma e indipendente di 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 – Organizzazione di Volontariato (di seguito “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”) e si basano su dati e informazioni tratte da fonti che 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 ritiene attendibili (che vengono specificamente citate), ma sulle quali non rilascia alcuna garanzia e non si assume alcuna responsabilità circa la loro completezza, correttezza e veridicità. I contenuti del Modulo sono offerti da 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 puramente a scopo didattico/informativo e non devono essere considerati in alcun modo sostitutivi di una eventuale specifica e personale consulenza rilasciata  da Istituti di  Credito direttamente al singolo interessato. Le informazioni e i dati forniti sono da considerarsi aggiornati alla data riportata nel Modulo.</a:t>
            </a:r>
          </a:p>
          <a:p>
            <a:pPr marL="0" indent="0" algn="just">
              <a:spcBef>
                <a:spcPts val="0"/>
              </a:spcBef>
              <a:buNone/>
            </a:pPr>
            <a:b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 si riserva il diritto di aggiornare/modificare i dati e le informazioni espresse nel Modulo in qualsiasi momento senza alcun preavviso.</a:t>
            </a:r>
          </a:p>
          <a:p>
            <a:pPr marL="0" indent="0" algn="just">
              <a:spcBef>
                <a:spcPts val="0"/>
              </a:spcBef>
              <a:buNone/>
            </a:pPr>
            <a:b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I contenuti del Modulo - comprensivi di dati, notizie, informazioni, immagini, grafici, disegni, marchi e nomi a dominio - sono di proprietà di 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, se non diversamente indicato, coperti da copyright e dalla normativa in materia di proprietà industriale. Non è concessa alcuna licenza né diritto d'uso e pertanto non è consentito riprodurne i contenuti, in tutto o in parte, su alcun supporto, copiarli, pubblicarli e utilizzarli a scopo commerciale senza preventiva autorizzazione scritta di 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, salva la possibilità di farne copia per uso esclusivamente personale”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8337285-DB30-46F9-9FA6-CA22170C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690400" cy="306366"/>
          </a:xfrm>
        </p:spPr>
        <p:txBody>
          <a:bodyPr anchor="t" anchorCtr="0"/>
          <a:lstStyle/>
          <a:p>
            <a:r>
              <a:rPr 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Disclaimer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AE775D-1D69-4696-9663-4BF5DBABF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04A6E1-FA3E-4D67-91B3-69BF7CC1D8E5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5727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8BC39500-6B21-4741-B418-D7C0994E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6672"/>
            <a:ext cx="8690400" cy="1008000"/>
          </a:xfrm>
        </p:spPr>
        <p:txBody>
          <a:bodyPr anchor="t" anchorCtr="0"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nostro percorso di apprendimento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62682129-B30C-42E1-A0DF-2D264EB72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4</a:t>
            </a:fld>
            <a:endParaRPr lang="en-GB" noProof="1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2740649"/>
            <a:ext cx="1462708" cy="65805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4215301"/>
            <a:ext cx="241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ricerca del lavoro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7056000" y="4222829"/>
            <a:ext cx="165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colloquio di lavoro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718598" y="4222829"/>
            <a:ext cx="191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la Lettera di Presentazione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680281" y="2661327"/>
            <a:ext cx="1462708" cy="6580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DA9D69-D301-457A-93EC-2035F9B65EB1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12216"/>
          <a:stretch/>
        </p:blipFill>
        <p:spPr>
          <a:xfrm>
            <a:off x="7116526" y="2592000"/>
            <a:ext cx="1533600" cy="1533600"/>
          </a:xfrm>
          <a:prstGeom prst="ellipse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0C2A89-771D-4008-A20E-C680B8B7ED38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3990"/>
          <a:stretch/>
        </p:blipFill>
        <p:spPr>
          <a:xfrm>
            <a:off x="547925" y="2592000"/>
            <a:ext cx="1533600" cy="1533600"/>
          </a:xfrm>
          <a:prstGeom prst="ellipse">
            <a:avLst/>
          </a:prstGeom>
        </p:spPr>
      </p:pic>
      <p:pic>
        <p:nvPicPr>
          <p:cNvPr id="14" name="Picture 2" descr="Electric Blue Curriculum Vitae template to design">
            <a:extLst>
              <a:ext uri="{FF2B5EF4-FFF2-40B4-BE49-F238E27FC236}">
                <a16:creationId xmlns:a16="http://schemas.microsoft.com/office/drawing/2014/main" id="{E8112AC7-078E-4935-8512-E382251CA5A2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 b="35842"/>
          <a:stretch/>
        </p:blipFill>
        <p:spPr bwMode="auto">
          <a:xfrm>
            <a:off x="3931200" y="2592000"/>
            <a:ext cx="1533601" cy="1533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3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8BC39500-6B21-4741-B418-D7C0994E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6672"/>
            <a:ext cx="8690400" cy="1008000"/>
          </a:xfrm>
        </p:spPr>
        <p:txBody>
          <a:bodyPr anchor="t" anchorCtr="0"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nostro percorso di apprendimento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62682129-B30C-42E1-A0DF-2D264EB72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5</a:t>
            </a:fld>
            <a:endParaRPr lang="en-GB" noProof="1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4215301"/>
            <a:ext cx="241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ricerca del lavoro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7056000" y="4222829"/>
            <a:ext cx="165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colloquio di lavoro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718598" y="4222829"/>
            <a:ext cx="191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la Lettera di Presentazione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DA9D69-D301-457A-93EC-2035F9B65EB1}"/>
              </a:ext>
            </a:extLst>
          </p:cNvPr>
          <p:cNvPicPr>
            <a:picLocks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12216"/>
          <a:stretch/>
        </p:blipFill>
        <p:spPr>
          <a:xfrm>
            <a:off x="7116526" y="2592000"/>
            <a:ext cx="1533600" cy="1533600"/>
          </a:xfrm>
          <a:prstGeom prst="ellipse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0C2A89-771D-4008-A20E-C680B8B7ED3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3990"/>
          <a:stretch/>
        </p:blipFill>
        <p:spPr>
          <a:xfrm>
            <a:off x="547925" y="2592000"/>
            <a:ext cx="1533600" cy="1533600"/>
          </a:xfrm>
          <a:prstGeom prst="ellipse">
            <a:avLst/>
          </a:prstGeom>
        </p:spPr>
      </p:pic>
      <p:pic>
        <p:nvPicPr>
          <p:cNvPr id="14" name="Picture 2" descr="Electric Blue Curriculum Vitae template to design">
            <a:extLst>
              <a:ext uri="{FF2B5EF4-FFF2-40B4-BE49-F238E27FC236}">
                <a16:creationId xmlns:a16="http://schemas.microsoft.com/office/drawing/2014/main" id="{E8112AC7-078E-4935-8512-E382251CA5A2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 b="35842"/>
          <a:stretch/>
        </p:blipFill>
        <p:spPr bwMode="auto">
          <a:xfrm>
            <a:off x="3931200" y="2592000"/>
            <a:ext cx="1533601" cy="1533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98F3C8D-1FE8-444A-9E12-96A974BE09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2210400" y="2739600"/>
            <a:ext cx="1877969" cy="88679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F665C2A-828A-4247-99C3-22E3A9995DB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5515597" y="2739600"/>
            <a:ext cx="1877969" cy="8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9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6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Consapevolezza di sé e del contesto</a:t>
            </a: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0F4FDD43-AF31-43DA-8FE9-D3A789325234}"/>
              </a:ext>
            </a:extLst>
          </p:cNvPr>
          <p:cNvSpPr/>
          <p:nvPr/>
        </p:nvSpPr>
        <p:spPr>
          <a:xfrm>
            <a:off x="234000" y="1339200"/>
            <a:ext cx="8486140" cy="859790"/>
          </a:xfrm>
          <a:custGeom>
            <a:avLst/>
            <a:gdLst/>
            <a:ahLst/>
            <a:cxnLst/>
            <a:rect l="l" t="t" r="r" b="b"/>
            <a:pathLst>
              <a:path w="8486140" h="859789">
                <a:moveTo>
                  <a:pt x="8339328" y="0"/>
                </a:moveTo>
                <a:lnTo>
                  <a:pt x="146176" y="0"/>
                </a:lnTo>
                <a:lnTo>
                  <a:pt x="100592" y="6972"/>
                </a:lnTo>
                <a:lnTo>
                  <a:pt x="60542" y="26521"/>
                </a:lnTo>
                <a:lnTo>
                  <a:pt x="28667" y="56592"/>
                </a:lnTo>
                <a:lnTo>
                  <a:pt x="7606" y="95130"/>
                </a:lnTo>
                <a:lnTo>
                  <a:pt x="0" y="140081"/>
                </a:lnTo>
                <a:lnTo>
                  <a:pt x="0" y="719328"/>
                </a:lnTo>
                <a:lnTo>
                  <a:pt x="7606" y="764278"/>
                </a:lnTo>
                <a:lnTo>
                  <a:pt x="28667" y="802816"/>
                </a:lnTo>
                <a:lnTo>
                  <a:pt x="60542" y="832887"/>
                </a:lnTo>
                <a:lnTo>
                  <a:pt x="100592" y="852436"/>
                </a:lnTo>
                <a:lnTo>
                  <a:pt x="146176" y="859409"/>
                </a:lnTo>
                <a:lnTo>
                  <a:pt x="8339328" y="859409"/>
                </a:lnTo>
                <a:lnTo>
                  <a:pt x="8387266" y="852436"/>
                </a:lnTo>
                <a:lnTo>
                  <a:pt x="8427640" y="832887"/>
                </a:lnTo>
                <a:lnTo>
                  <a:pt x="8458675" y="802816"/>
                </a:lnTo>
                <a:lnTo>
                  <a:pt x="8478597" y="764278"/>
                </a:lnTo>
                <a:lnTo>
                  <a:pt x="8485632" y="719328"/>
                </a:lnTo>
                <a:lnTo>
                  <a:pt x="8485632" y="140081"/>
                </a:lnTo>
                <a:lnTo>
                  <a:pt x="8478597" y="95130"/>
                </a:lnTo>
                <a:lnTo>
                  <a:pt x="8458675" y="56592"/>
                </a:lnTo>
                <a:lnTo>
                  <a:pt x="8427640" y="26521"/>
                </a:lnTo>
                <a:lnTo>
                  <a:pt x="8387266" y="6972"/>
                </a:lnTo>
                <a:lnTo>
                  <a:pt x="8339328" y="0"/>
                </a:lnTo>
                <a:close/>
              </a:path>
            </a:pathLst>
          </a:custGeom>
          <a:solidFill>
            <a:srgbClr val="00AED0"/>
          </a:solidFill>
        </p:spPr>
        <p:txBody>
          <a:bodyPr wrap="square" lIns="0" tIns="0" rIns="0" bIns="0" rtlCol="0"/>
          <a:lstStyle/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3A1005E3-6A21-49DE-9501-53B43A0F73A3}"/>
              </a:ext>
            </a:extLst>
          </p:cNvPr>
          <p:cNvSpPr txBox="1"/>
          <p:nvPr/>
        </p:nvSpPr>
        <p:spPr>
          <a:xfrm>
            <a:off x="2592000" y="2304000"/>
            <a:ext cx="4032272" cy="10348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Quali sono le mie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competenze/abilità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Dove sono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e dove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migliorare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Qual’è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la mia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esperienza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Come sono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rispetto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ai miei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EDE74A91-1E11-43C1-ADD6-9120A5543FC3}"/>
              </a:ext>
            </a:extLst>
          </p:cNvPr>
          <p:cNvSpPr txBox="1"/>
          <p:nvPr/>
        </p:nvSpPr>
        <p:spPr>
          <a:xfrm>
            <a:off x="558615" y="1448126"/>
            <a:ext cx="81864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255904" algn="l"/>
                <a:tab pos="494030" algn="l"/>
                <a:tab pos="749935" algn="l"/>
              </a:tabLst>
            </a:pP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consapevolezza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delle proprie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capacità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del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contesto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mercato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lavoro è il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punto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partenza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cercare e trovare lavoro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76502913-193A-4EBD-BE98-669DF8B72BE0}"/>
              </a:ext>
            </a:extLst>
          </p:cNvPr>
          <p:cNvSpPr/>
          <p:nvPr/>
        </p:nvSpPr>
        <p:spPr>
          <a:xfrm>
            <a:off x="234000" y="2276871"/>
            <a:ext cx="1961744" cy="1080000"/>
          </a:xfrm>
          <a:prstGeom prst="roundRect">
            <a:avLst/>
          </a:prstGeom>
          <a:solidFill>
            <a:srgbClr val="C0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42E3502-3A93-40C4-AA57-2051799218D0}"/>
              </a:ext>
            </a:extLst>
          </p:cNvPr>
          <p:cNvSpPr txBox="1"/>
          <p:nvPr/>
        </p:nvSpPr>
        <p:spPr>
          <a:xfrm>
            <a:off x="573188" y="2665108"/>
            <a:ext cx="146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Cosa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fare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313BD500-3B4C-434C-9875-130DC567F200}"/>
              </a:ext>
            </a:extLst>
          </p:cNvPr>
          <p:cNvSpPr/>
          <p:nvPr/>
        </p:nvSpPr>
        <p:spPr>
          <a:xfrm>
            <a:off x="234000" y="3501128"/>
            <a:ext cx="1961744" cy="1080000"/>
          </a:xfrm>
          <a:prstGeom prst="roundRect">
            <a:avLst/>
          </a:prstGeom>
          <a:solidFill>
            <a:srgbClr val="C0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4CDBDCC-F601-4B86-96BA-5E67D250CE23}"/>
              </a:ext>
            </a:extLst>
          </p:cNvPr>
          <p:cNvSpPr txBox="1"/>
          <p:nvPr/>
        </p:nvSpPr>
        <p:spPr>
          <a:xfrm>
            <a:off x="251066" y="3805519"/>
            <a:ext cx="19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Cosa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VOGLIO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fare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C871B23E-52D9-432A-9E7F-F8A9870531DF}"/>
              </a:ext>
            </a:extLst>
          </p:cNvPr>
          <p:cNvSpPr/>
          <p:nvPr/>
        </p:nvSpPr>
        <p:spPr>
          <a:xfrm>
            <a:off x="2357068" y="2278800"/>
            <a:ext cx="4375172" cy="1080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6CE81A68-DA86-4130-B667-B914B5C4479C}"/>
              </a:ext>
            </a:extLst>
          </p:cNvPr>
          <p:cNvSpPr/>
          <p:nvPr/>
        </p:nvSpPr>
        <p:spPr>
          <a:xfrm>
            <a:off x="234000" y="4725264"/>
            <a:ext cx="1961744" cy="1080000"/>
          </a:xfrm>
          <a:prstGeom prst="roundRect">
            <a:avLst/>
          </a:prstGeom>
          <a:solidFill>
            <a:srgbClr val="C0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1D30325-F1A0-44F5-A43D-7F9F08D500EB}"/>
              </a:ext>
            </a:extLst>
          </p:cNvPr>
          <p:cNvSpPr txBox="1"/>
          <p:nvPr/>
        </p:nvSpPr>
        <p:spPr>
          <a:xfrm>
            <a:off x="346409" y="5093864"/>
            <a:ext cx="19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Cosa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POSSO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fare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2C438FA-914E-4611-8EC1-A76DD25B51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7" r="21994"/>
          <a:stretch/>
        </p:blipFill>
        <p:spPr>
          <a:xfrm>
            <a:off x="6932146" y="2697501"/>
            <a:ext cx="1865445" cy="3090319"/>
          </a:xfrm>
          <a:prstGeom prst="rect">
            <a:avLst/>
          </a:prstGeom>
        </p:spPr>
      </p:pic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F26D699C-8A0A-4A57-9E03-CF5110E4CC6F}"/>
              </a:ext>
            </a:extLst>
          </p:cNvPr>
          <p:cNvSpPr/>
          <p:nvPr/>
        </p:nvSpPr>
        <p:spPr>
          <a:xfrm>
            <a:off x="2393072" y="3502510"/>
            <a:ext cx="4375172" cy="1080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3FF5A513-5E75-493F-B22C-6B664765D41C}"/>
              </a:ext>
            </a:extLst>
          </p:cNvPr>
          <p:cNvSpPr/>
          <p:nvPr/>
        </p:nvSpPr>
        <p:spPr>
          <a:xfrm>
            <a:off x="2391833" y="4707820"/>
            <a:ext cx="4375172" cy="1080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65B7ABFC-1298-43B9-9489-F3180F3CDFE0}"/>
              </a:ext>
            </a:extLst>
          </p:cNvPr>
          <p:cNvSpPr txBox="1"/>
          <p:nvPr/>
        </p:nvSpPr>
        <p:spPr>
          <a:xfrm>
            <a:off x="2592000" y="3515860"/>
            <a:ext cx="4032272" cy="1281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Che cosa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piace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fare? 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Cos’è che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faccio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volentieri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e cosa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malvolentieri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Dove mi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sento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lavorativamente?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endParaRPr lang="it-IT" sz="16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ject 12">
            <a:extLst>
              <a:ext uri="{FF2B5EF4-FFF2-40B4-BE49-F238E27FC236}">
                <a16:creationId xmlns:a16="http://schemas.microsoft.com/office/drawing/2014/main" id="{3420D8AD-B305-49C7-BD93-E7220CB590AD}"/>
              </a:ext>
            </a:extLst>
          </p:cNvPr>
          <p:cNvSpPr txBox="1"/>
          <p:nvPr/>
        </p:nvSpPr>
        <p:spPr>
          <a:xfrm>
            <a:off x="2592000" y="4714883"/>
            <a:ext cx="4032272" cy="10092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Quali sono le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opportunità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per me?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Quali sono gli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ostacoli/vincoli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al mio lavoro (familiari, di distanza, di disponibilità di mezzi, etc.)?</a:t>
            </a:r>
            <a:endParaRPr lang="it-IT" sz="1600" b="1" spc="-5" dirty="0">
              <a:solidFill>
                <a:srgbClr val="009DB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8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7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Cercare lavoro - 1</a:t>
            </a: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0F4FDD43-AF31-43DA-8FE9-D3A789325234}"/>
              </a:ext>
            </a:extLst>
          </p:cNvPr>
          <p:cNvSpPr/>
          <p:nvPr/>
        </p:nvSpPr>
        <p:spPr>
          <a:xfrm>
            <a:off x="234000" y="1339200"/>
            <a:ext cx="6643464" cy="1218706"/>
          </a:xfrm>
          <a:custGeom>
            <a:avLst/>
            <a:gdLst/>
            <a:ahLst/>
            <a:cxnLst/>
            <a:rect l="l" t="t" r="r" b="b"/>
            <a:pathLst>
              <a:path w="8486140" h="859789">
                <a:moveTo>
                  <a:pt x="8339328" y="0"/>
                </a:moveTo>
                <a:lnTo>
                  <a:pt x="146176" y="0"/>
                </a:lnTo>
                <a:lnTo>
                  <a:pt x="100592" y="6972"/>
                </a:lnTo>
                <a:lnTo>
                  <a:pt x="60542" y="26521"/>
                </a:lnTo>
                <a:lnTo>
                  <a:pt x="28667" y="56592"/>
                </a:lnTo>
                <a:lnTo>
                  <a:pt x="7606" y="95130"/>
                </a:lnTo>
                <a:lnTo>
                  <a:pt x="0" y="140081"/>
                </a:lnTo>
                <a:lnTo>
                  <a:pt x="0" y="719328"/>
                </a:lnTo>
                <a:lnTo>
                  <a:pt x="7606" y="764278"/>
                </a:lnTo>
                <a:lnTo>
                  <a:pt x="28667" y="802816"/>
                </a:lnTo>
                <a:lnTo>
                  <a:pt x="60542" y="832887"/>
                </a:lnTo>
                <a:lnTo>
                  <a:pt x="100592" y="852436"/>
                </a:lnTo>
                <a:lnTo>
                  <a:pt x="146176" y="859409"/>
                </a:lnTo>
                <a:lnTo>
                  <a:pt x="8339328" y="859409"/>
                </a:lnTo>
                <a:lnTo>
                  <a:pt x="8387266" y="852436"/>
                </a:lnTo>
                <a:lnTo>
                  <a:pt x="8427640" y="832887"/>
                </a:lnTo>
                <a:lnTo>
                  <a:pt x="8458675" y="802816"/>
                </a:lnTo>
                <a:lnTo>
                  <a:pt x="8478597" y="764278"/>
                </a:lnTo>
                <a:lnTo>
                  <a:pt x="8485632" y="719328"/>
                </a:lnTo>
                <a:lnTo>
                  <a:pt x="8485632" y="140081"/>
                </a:lnTo>
                <a:lnTo>
                  <a:pt x="8478597" y="95130"/>
                </a:lnTo>
                <a:lnTo>
                  <a:pt x="8458675" y="56592"/>
                </a:lnTo>
                <a:lnTo>
                  <a:pt x="8427640" y="26521"/>
                </a:lnTo>
                <a:lnTo>
                  <a:pt x="8387266" y="6972"/>
                </a:lnTo>
                <a:lnTo>
                  <a:pt x="8339328" y="0"/>
                </a:lnTo>
                <a:close/>
              </a:path>
            </a:pathLst>
          </a:custGeom>
          <a:solidFill>
            <a:srgbClr val="00AED0"/>
          </a:solidFill>
        </p:spPr>
        <p:txBody>
          <a:bodyPr wrap="square" lIns="0" tIns="0" rIns="0" bIns="0" rtlCol="0"/>
          <a:lstStyle/>
          <a:p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EDE74A91-1E11-43C1-ADD6-9120A5543FC3}"/>
              </a:ext>
            </a:extLst>
          </p:cNvPr>
          <p:cNvSpPr txBox="1"/>
          <p:nvPr/>
        </p:nvSpPr>
        <p:spPr>
          <a:xfrm>
            <a:off x="414599" y="1422538"/>
            <a:ext cx="624563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  <a:tabLst>
                <a:tab pos="255904" algn="l"/>
                <a:tab pos="494030" algn="l"/>
                <a:tab pos="749935" algn="l"/>
              </a:tabLst>
            </a:pP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Cercare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lavoro e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trovare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offerte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linea con le proprie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aspirazioni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 un’operazione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semplice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districarsi tra i numerosi strumenti che raccolgono offerte di lavoro, richiede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pazienza</a:t>
            </a:r>
            <a:r>
              <a:rPr lang="it-IT" sz="1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attenzione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ABFEBEE-2C60-4FD8-B15C-FF00B2661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63" y="1339200"/>
            <a:ext cx="1859137" cy="1220400"/>
          </a:xfrm>
          <a:prstGeom prst="rect">
            <a:avLst/>
          </a:prstGeom>
        </p:spPr>
      </p:pic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DDBEB39F-D65E-46B4-978A-BCEDBC84B843}"/>
              </a:ext>
            </a:extLst>
          </p:cNvPr>
          <p:cNvSpPr/>
          <p:nvPr/>
        </p:nvSpPr>
        <p:spPr>
          <a:xfrm>
            <a:off x="234000" y="2636912"/>
            <a:ext cx="1961744" cy="1407123"/>
          </a:xfrm>
          <a:prstGeom prst="roundRect">
            <a:avLst/>
          </a:prstGeom>
          <a:solidFill>
            <a:srgbClr val="C0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79BECF6-367C-494B-8A09-42EF1083A3D4}"/>
              </a:ext>
            </a:extLst>
          </p:cNvPr>
          <p:cNvSpPr txBox="1"/>
          <p:nvPr/>
        </p:nvSpPr>
        <p:spPr>
          <a:xfrm>
            <a:off x="324370" y="2875434"/>
            <a:ext cx="1754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Cercare lavoro nelle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Agenzie per il lavoro</a:t>
            </a:r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FB9BDE8C-CC5A-416E-AE31-55978949DF8C}"/>
              </a:ext>
            </a:extLst>
          </p:cNvPr>
          <p:cNvSpPr/>
          <p:nvPr/>
        </p:nvSpPr>
        <p:spPr>
          <a:xfrm>
            <a:off x="2282319" y="2664478"/>
            <a:ext cx="6693322" cy="137955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20F1F7-9382-4136-8E09-66432764EE21}"/>
              </a:ext>
            </a:extLst>
          </p:cNvPr>
          <p:cNvSpPr txBox="1"/>
          <p:nvPr/>
        </p:nvSpPr>
        <p:spPr>
          <a:xfrm>
            <a:off x="2426929" y="2716770"/>
            <a:ext cx="6312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Sono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svolgono principalmente attività di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intermediazione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di lavoro,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ricerca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del personale e a determinati requisiti anche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somministrazione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Vi sono anche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Agenzie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per il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pubbliche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parliamo in questo caso dei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l’Impiego.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AE4B9C5-E9C3-4CB3-B98D-88F4B0017C16}"/>
              </a:ext>
            </a:extLst>
          </p:cNvPr>
          <p:cNvGrpSpPr/>
          <p:nvPr/>
        </p:nvGrpSpPr>
        <p:grpSpPr>
          <a:xfrm>
            <a:off x="317118" y="4159041"/>
            <a:ext cx="1158538" cy="457202"/>
            <a:chOff x="540001" y="4509120"/>
            <a:chExt cx="1439712" cy="576064"/>
          </a:xfrm>
        </p:grpSpPr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E27B4C58-A8FA-43DD-A718-D0D446FA7EB4}"/>
                </a:ext>
              </a:extLst>
            </p:cNvPr>
            <p:cNvSpPr/>
            <p:nvPr/>
          </p:nvSpPr>
          <p:spPr>
            <a:xfrm>
              <a:off x="540001" y="4509120"/>
              <a:ext cx="1439712" cy="5760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2D88526-2753-4D8B-BCB8-C1B3CD177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39" y="4634556"/>
              <a:ext cx="1232457" cy="306611"/>
            </a:xfrm>
            <a:prstGeom prst="rect">
              <a:avLst/>
            </a:prstGeom>
          </p:spPr>
        </p:pic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ADA569A5-569E-4E77-BB4E-27F26DE2E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97" y="4152603"/>
            <a:ext cx="2132775" cy="56874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9B15195-B816-4165-B33A-770FB4429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14" y="4755975"/>
            <a:ext cx="1440000" cy="48000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360A010C-9095-443A-A11A-8262063C3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6" y="5373503"/>
            <a:ext cx="2305050" cy="561975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7B5E9A73-D682-420A-94A4-1636C21967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10" y="4581128"/>
            <a:ext cx="1224136" cy="401795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AA021E83-AF99-4DC6-B1E2-0809DCB1FA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72" y="4195707"/>
            <a:ext cx="1838605" cy="375075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2A907271-B9A9-4B5D-A38A-CE149B795F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2" y="5055975"/>
            <a:ext cx="1209704" cy="360000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26B472DB-532B-49ED-BA47-33BBB2BBD1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31" y="4702128"/>
            <a:ext cx="1455731" cy="410948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051817C8-A474-42CA-A342-2D908BA37C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76" y="4159041"/>
            <a:ext cx="1440000" cy="448955"/>
          </a:xfrm>
          <a:prstGeom prst="rect">
            <a:avLst/>
          </a:prstGeom>
        </p:spPr>
      </p:pic>
      <p:pic>
        <p:nvPicPr>
          <p:cNvPr id="56" name="Immagine 55">
            <a:extLst>
              <a:ext uri="{FF2B5EF4-FFF2-40B4-BE49-F238E27FC236}">
                <a16:creationId xmlns:a16="http://schemas.microsoft.com/office/drawing/2014/main" id="{3974DC68-A0F2-49E6-8020-882DF32035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29" y="5187340"/>
            <a:ext cx="1440000" cy="626266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704E91DE-114D-4330-9F9C-5EA9C3BFE4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32" y="5132827"/>
            <a:ext cx="1012951" cy="540240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C7670AAB-B8FC-436F-A5D9-0487DCCAFB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66" y="4148625"/>
            <a:ext cx="583474" cy="583474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70BCA7EA-5831-43B1-8977-1A69CEE929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83" y="4173329"/>
            <a:ext cx="714375" cy="428625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83DED291-3ABB-4567-ABD3-901C0FD517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62" y="5013176"/>
            <a:ext cx="1428538" cy="471949"/>
          </a:xfrm>
          <a:prstGeom prst="rect">
            <a:avLst/>
          </a:prstGeom>
        </p:spPr>
      </p:pic>
      <p:pic>
        <p:nvPicPr>
          <p:cNvPr id="66" name="Immagine 65">
            <a:extLst>
              <a:ext uri="{FF2B5EF4-FFF2-40B4-BE49-F238E27FC236}">
                <a16:creationId xmlns:a16="http://schemas.microsoft.com/office/drawing/2014/main" id="{CDBEA4AD-CAD1-4630-A621-FA509A2F53A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92" y="5517232"/>
            <a:ext cx="895707" cy="315289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7FC74789-7A26-4DD0-A492-BF01AF696FB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49" y="5061024"/>
            <a:ext cx="1130048" cy="384510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E2C00775-11E5-4E73-9A8F-3EE08DA392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30" y="4523759"/>
            <a:ext cx="894337" cy="63262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A7DCAD4-A678-4A7D-AAE5-3509B682D0A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40" y="4632841"/>
            <a:ext cx="1102552" cy="435462"/>
          </a:xfrm>
          <a:prstGeom prst="rect">
            <a:avLst/>
          </a:prstGeom>
        </p:spPr>
      </p:pic>
      <p:pic>
        <p:nvPicPr>
          <p:cNvPr id="72" name="Immagine 71">
            <a:extLst>
              <a:ext uri="{FF2B5EF4-FFF2-40B4-BE49-F238E27FC236}">
                <a16:creationId xmlns:a16="http://schemas.microsoft.com/office/drawing/2014/main" id="{8084FB35-FCCF-475D-A651-6AD6DFBC1B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92" y="4849291"/>
            <a:ext cx="783221" cy="413367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451E890C-9203-4BD2-AF88-E244D51E749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813" y="5310350"/>
            <a:ext cx="930970" cy="413764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C9E74B01-6905-4775-8026-703AE0CDEB1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21" y="5471972"/>
            <a:ext cx="1133254" cy="3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2C014-7B28-E341-BBC8-7304C9C7B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8169F0-646E-455B-AF5A-6D6C02EAEAF6}" type="slidenum">
              <a:rPr lang="en-GB" noProof="1" smtClean="0"/>
              <a:pPr/>
              <a:t>8</a:t>
            </a:fld>
            <a:endParaRPr lang="en-GB" noProof="1"/>
          </a:p>
        </p:txBody>
      </p:sp>
      <p:sp>
        <p:nvSpPr>
          <p:cNvPr id="12" name="Titolo 3">
            <a:extLst>
              <a:ext uri="{FF2B5EF4-FFF2-40B4-BE49-F238E27FC236}">
                <a16:creationId xmlns:a16="http://schemas.microsoft.com/office/drawing/2014/main" id="{7B137AC1-69AA-4A59-99CA-2F5EEC92B88F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Cercare lavoro - 2</a:t>
            </a: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3A1005E3-6A21-49DE-9501-53B43A0F73A3}"/>
              </a:ext>
            </a:extLst>
          </p:cNvPr>
          <p:cNvSpPr txBox="1"/>
          <p:nvPr/>
        </p:nvSpPr>
        <p:spPr>
          <a:xfrm>
            <a:off x="2123728" y="1410427"/>
            <a:ext cx="6642264" cy="151451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Siti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Vivastreet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i="1" spc="-5" dirty="0">
                <a:latin typeface="Calibri" panose="020F0502020204030204" pitchFamily="34" charset="0"/>
                <a:cs typeface="Calibri" panose="020F0502020204030204" pitchFamily="34" charset="0"/>
              </a:rPr>
              <a:t>vivastreet.it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Jobrapido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i="1" spc="-5" dirty="0">
                <a:latin typeface="Calibri" panose="020F0502020204030204" pitchFamily="34" charset="0"/>
                <a:cs typeface="Calibri" panose="020F0502020204030204" pitchFamily="34" charset="0"/>
              </a:rPr>
              <a:t>it.jobrapido.com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it-IT" sz="160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Indeeed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sz="1600" i="1" spc="-5" dirty="0">
                <a:latin typeface="Calibri" panose="020F0502020204030204" pitchFamily="34" charset="0"/>
                <a:cs typeface="Calibri" panose="020F0502020204030204" pitchFamily="34" charset="0"/>
              </a:rPr>
              <a:t>it.indeed.com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Siti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Aziende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le aziende nel loro sito web spesso hanno la sezione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Lavora con noi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dove è possibile scoprire se ci sono offerte e inserire il proprio </a:t>
            </a:r>
            <a:r>
              <a:rPr lang="it-IT" sz="1600" i="1" spc="-5" dirty="0">
                <a:latin typeface="Calibri" panose="020F0502020204030204" pitchFamily="34" charset="0"/>
                <a:cs typeface="Calibri" panose="020F0502020204030204" pitchFamily="34" charset="0"/>
              </a:rPr>
              <a:t>CV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i="1" spc="-5" dirty="0" err="1">
                <a:latin typeface="Calibri" panose="020F0502020204030204" pitchFamily="34" charset="0"/>
                <a:cs typeface="Calibri" panose="020F0502020204030204" pitchFamily="34" charset="0"/>
              </a:rPr>
              <a:t>Linkedin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 è il principale social network per cercare lavoro. E’ possibile tuttavia trovare lavoro anche con Facebook e Twitter.</a:t>
            </a: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76502913-193A-4EBD-BE98-669DF8B72BE0}"/>
              </a:ext>
            </a:extLst>
          </p:cNvPr>
          <p:cNvSpPr/>
          <p:nvPr/>
        </p:nvSpPr>
        <p:spPr>
          <a:xfrm>
            <a:off x="234000" y="1339200"/>
            <a:ext cx="1601704" cy="2544019"/>
          </a:xfrm>
          <a:prstGeom prst="roundRect">
            <a:avLst/>
          </a:prstGeom>
          <a:solidFill>
            <a:srgbClr val="C0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42E3502-3A93-40C4-AA57-2051799218D0}"/>
              </a:ext>
            </a:extLst>
          </p:cNvPr>
          <p:cNvSpPr txBox="1"/>
          <p:nvPr/>
        </p:nvSpPr>
        <p:spPr>
          <a:xfrm>
            <a:off x="270004" y="2395368"/>
            <a:ext cx="152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Cercare lavoro in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C871B23E-52D9-432A-9E7F-F8A9870531DF}"/>
              </a:ext>
            </a:extLst>
          </p:cNvPr>
          <p:cNvSpPr/>
          <p:nvPr/>
        </p:nvSpPr>
        <p:spPr>
          <a:xfrm>
            <a:off x="1979712" y="1339200"/>
            <a:ext cx="6900910" cy="2544019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FFFB36-F0F2-429E-9364-5D2A71D9A6EC}"/>
              </a:ext>
            </a:extLst>
          </p:cNvPr>
          <p:cNvSpPr txBox="1"/>
          <p:nvPr/>
        </p:nvSpPr>
        <p:spPr>
          <a:xfrm>
            <a:off x="2811864" y="2996952"/>
            <a:ext cx="580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 err="1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Reputation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oggi è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fondamentale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: quello che si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pubblica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sui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pubblico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per milioni di persone, compresi il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selezionatore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e il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datore</a:t>
            </a:r>
            <a:r>
              <a:rPr lang="it-IT" sz="1600" i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lavoro</a:t>
            </a:r>
            <a:endParaRPr lang="it-IT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FDC8880-F42C-45EE-8379-4D3262ED9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348" y="3057328"/>
            <a:ext cx="590508" cy="590508"/>
          </a:xfrm>
          <a:prstGeom prst="rect">
            <a:avLst/>
          </a:prstGeom>
        </p:spPr>
      </p:pic>
      <p:sp>
        <p:nvSpPr>
          <p:cNvPr id="23" name="object 12">
            <a:extLst>
              <a:ext uri="{FF2B5EF4-FFF2-40B4-BE49-F238E27FC236}">
                <a16:creationId xmlns:a16="http://schemas.microsoft.com/office/drawing/2014/main" id="{B9D06C16-37F5-460D-8E86-019E8FB21EDC}"/>
              </a:ext>
            </a:extLst>
          </p:cNvPr>
          <p:cNvSpPr txBox="1"/>
          <p:nvPr/>
        </p:nvSpPr>
        <p:spPr>
          <a:xfrm>
            <a:off x="2141256" y="4005064"/>
            <a:ext cx="6642264" cy="17607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Annunci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quotidiani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periodici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Nonostante lo sviluppo di Internet è ancora possibile trovare offerte di lavoro nei giornali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parola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le relazioni sono importanti anche per trovare lavoro. A volte è possibile ricevere offerte di lavoro da persone che fanno parte della nostra rete di relazioni (più o meno strette)</a:t>
            </a:r>
          </a:p>
          <a:p>
            <a:pPr marL="297815" marR="90170" indent="-285750" algn="just">
              <a:lnSpc>
                <a:spcPct val="100000"/>
              </a:lnSpc>
              <a:spcBef>
                <a:spcPts val="90"/>
              </a:spcBef>
              <a:buClr>
                <a:srgbClr val="009DBB"/>
              </a:buClr>
              <a:buSzPct val="92857"/>
              <a:buFont typeface="Courier New" panose="02070309020205020404" pitchFamily="49" charset="0"/>
              <a:buChar char="o"/>
              <a:tabLst>
                <a:tab pos="104139" algn="l"/>
              </a:tabLst>
            </a:pPr>
            <a:r>
              <a:rPr lang="it-IT" sz="1600" b="1" i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1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spc="-5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</a:t>
            </a:r>
            <a:r>
              <a:rPr lang="it-IT" sz="16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it-IT" sz="1600" spc="-5" dirty="0">
                <a:latin typeface="Calibri" panose="020F0502020204030204" pitchFamily="34" charset="0"/>
                <a:cs typeface="Calibri" panose="020F0502020204030204" pitchFamily="34" charset="0"/>
              </a:rPr>
              <a:t>: è la modalità più antica e legata al territorio. Si può trovare lavoro offrendosi a chi svolge attività produttive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CFE79F50-52CE-49A0-97B4-69C97A356720}"/>
              </a:ext>
            </a:extLst>
          </p:cNvPr>
          <p:cNvSpPr/>
          <p:nvPr/>
        </p:nvSpPr>
        <p:spPr>
          <a:xfrm>
            <a:off x="234000" y="3981938"/>
            <a:ext cx="1601704" cy="1823325"/>
          </a:xfrm>
          <a:prstGeom prst="roundRect">
            <a:avLst/>
          </a:prstGeom>
          <a:solidFill>
            <a:srgbClr val="C0E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50B17A1-1557-4D78-A0B7-04601158EA6A}"/>
              </a:ext>
            </a:extLst>
          </p:cNvPr>
          <p:cNvSpPr txBox="1"/>
          <p:nvPr/>
        </p:nvSpPr>
        <p:spPr>
          <a:xfrm>
            <a:off x="323528" y="4384400"/>
            <a:ext cx="1601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Cercare lavoro su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canali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formali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E3FF28A5-9277-44EE-B997-0AF95726345C}"/>
              </a:ext>
            </a:extLst>
          </p:cNvPr>
          <p:cNvSpPr/>
          <p:nvPr/>
        </p:nvSpPr>
        <p:spPr>
          <a:xfrm>
            <a:off x="1997240" y="3981939"/>
            <a:ext cx="6900910" cy="182332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21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8BC39500-6B21-4741-B418-D7C0994E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6672"/>
            <a:ext cx="8690400" cy="1008000"/>
          </a:xfrm>
        </p:spPr>
        <p:txBody>
          <a:bodyPr anchor="t" anchorCtr="0"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nostro percorso di apprendimento</a:t>
            </a:r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62682129-B30C-42E1-A0DF-2D264EB72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70000" y="6318000"/>
            <a:ext cx="270000" cy="360000"/>
          </a:xfrm>
        </p:spPr>
        <p:txBody>
          <a:bodyPr/>
          <a:lstStyle/>
          <a:p>
            <a:pPr>
              <a:defRPr/>
            </a:pPr>
            <a:fld id="{1D1043DC-2681-49D5-9D69-158B3FA3398E}" type="slidenum">
              <a:rPr lang="en-GB" noProof="1" smtClean="0"/>
              <a:pPr>
                <a:defRPr/>
              </a:pPr>
              <a:t>9</a:t>
            </a:fld>
            <a:endParaRPr lang="en-GB" noProof="1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4215301"/>
            <a:ext cx="241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ricerca del lavoro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7056000" y="4222829"/>
            <a:ext cx="165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colloquio di lavoro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718598" y="4222829"/>
            <a:ext cx="191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b="1" i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</a:t>
            </a: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Vitae</a:t>
            </a:r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la Lettera di Presentazione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DA9D69-D301-457A-93EC-2035F9B65EB1}"/>
              </a:ext>
            </a:extLst>
          </p:cNvPr>
          <p:cNvPicPr>
            <a:picLocks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3" r="12216"/>
          <a:stretch/>
        </p:blipFill>
        <p:spPr>
          <a:xfrm>
            <a:off x="7116526" y="2592000"/>
            <a:ext cx="1533600" cy="1533600"/>
          </a:xfrm>
          <a:prstGeom prst="ellipse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A0C2A89-771D-4008-A20E-C680B8B7ED38}"/>
              </a:ext>
            </a:extLst>
          </p:cNvPr>
          <p:cNvPicPr>
            <a:picLocks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r="23990"/>
          <a:stretch/>
        </p:blipFill>
        <p:spPr>
          <a:xfrm>
            <a:off x="547925" y="2592000"/>
            <a:ext cx="1533600" cy="1533600"/>
          </a:xfrm>
          <a:prstGeom prst="ellipse">
            <a:avLst/>
          </a:prstGeom>
        </p:spPr>
      </p:pic>
      <p:pic>
        <p:nvPicPr>
          <p:cNvPr id="14" name="Picture 2" descr="Electric Blue Curriculum Vitae template to design">
            <a:extLst>
              <a:ext uri="{FF2B5EF4-FFF2-40B4-BE49-F238E27FC236}">
                <a16:creationId xmlns:a16="http://schemas.microsoft.com/office/drawing/2014/main" id="{E8112AC7-078E-4935-8512-E382251CA5A2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 b="35842"/>
          <a:stretch/>
        </p:blipFill>
        <p:spPr bwMode="auto">
          <a:xfrm>
            <a:off x="3931200" y="2592000"/>
            <a:ext cx="1533601" cy="1533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FEF87E2-CBC5-4381-96B5-656B8F7B9FC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2210400" y="2739600"/>
            <a:ext cx="1877969" cy="88679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9480B72-BDBD-42AF-A568-A46F6850684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5515597" y="2739600"/>
            <a:ext cx="1877969" cy="8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15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UniPower"/>
  <p:tag name="BRANDKEY" val="BK0015"/>
  <p:tag name="FONT" val="UniCredit"/>
  <p:tag name="FORMAT" val="Standard"/>
  <p:tag name="VARIATION" val="English"/>
</p:tagLst>
</file>

<file path=ppt/theme/theme1.xml><?xml version="1.0" encoding="utf-8"?>
<a:theme xmlns:a="http://schemas.openxmlformats.org/drawingml/2006/main" name="Blank">
  <a:themeElements>
    <a:clrScheme name="Personalizzato 2">
      <a:dk1>
        <a:sysClr val="windowText" lastClr="000000"/>
      </a:dk1>
      <a:lt1>
        <a:sysClr val="window" lastClr="FFFFFF"/>
      </a:lt1>
      <a:dk2>
        <a:srgbClr val="999999"/>
      </a:dk2>
      <a:lt2>
        <a:srgbClr val="CCCCCC"/>
      </a:lt2>
      <a:accent1>
        <a:srgbClr val="00A197"/>
      </a:accent1>
      <a:accent2>
        <a:srgbClr val="00A197"/>
      </a:accent2>
      <a:accent3>
        <a:srgbClr val="00A197"/>
      </a:accent3>
      <a:accent4>
        <a:srgbClr val="00A197"/>
      </a:accent4>
      <a:accent5>
        <a:srgbClr val="9FCA7A"/>
      </a:accent5>
      <a:accent6>
        <a:srgbClr val="9E3A8B"/>
      </a:accent6>
      <a:hlink>
        <a:srgbClr val="3B8BCA"/>
      </a:hlink>
      <a:folHlink>
        <a:srgbClr val="000000"/>
      </a:folHlink>
    </a:clrScheme>
    <a:fontScheme name="UniCredit">
      <a:majorFont>
        <a:latin typeface="UniCredit"/>
        <a:ea typeface=""/>
        <a:cs typeface=""/>
      </a:majorFont>
      <a:minorFont>
        <a:latin typeface="UniCredi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AFD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Credit_4_3.potx" id="{25F8D489-5572-43B0-86FA-E56CDC312027}" vid="{46FB3346-B8EE-43DE-AE3E-DFC49568FC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AD50702BB6954F8C744E84FEC0F9AA" ma:contentTypeVersion="0" ma:contentTypeDescription="Ein neues Dokument erstellen." ma:contentTypeScope="" ma:versionID="5acdcf21646717152045cea69f664a46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652980-6CB7-405F-A322-3331A37318BE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E87ABB-4408-484B-B82B-0C8BF3CD8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9DDA9A4-2006-4F4F-91CC-29DF825D45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7685</TotalTime>
  <Words>3772</Words>
  <Application>Microsoft Office PowerPoint</Application>
  <PresentationFormat>Presentazione su schermo (4:3)</PresentationFormat>
  <Paragraphs>236</Paragraphs>
  <Slides>27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Courier New</vt:lpstr>
      <vt:lpstr>UniCredit</vt:lpstr>
      <vt:lpstr>Wingdings</vt:lpstr>
      <vt:lpstr>Blank</vt:lpstr>
      <vt:lpstr>Presentazione standard di PowerPoint</vt:lpstr>
      <vt:lpstr>Chi è UniGens?</vt:lpstr>
      <vt:lpstr>Disclaimer</vt:lpstr>
      <vt:lpstr>Il nostro percorso di apprendimento</vt:lpstr>
      <vt:lpstr>Il nostro percorso di apprendimento</vt:lpstr>
      <vt:lpstr>Presentazione standard di PowerPoint</vt:lpstr>
      <vt:lpstr>Presentazione standard di PowerPoint</vt:lpstr>
      <vt:lpstr>Presentazione standard di PowerPoint</vt:lpstr>
      <vt:lpstr>Il nostro percorso di apprendimento</vt:lpstr>
      <vt:lpstr>Il nostro percorso di 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nostro percorso di 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la vostra attenzione!</vt:lpstr>
    </vt:vector>
  </TitlesOfParts>
  <Company>UGIS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 BELLINI</dc:creator>
  <cp:lastModifiedBy>Franco Bellini</cp:lastModifiedBy>
  <cp:revision>799</cp:revision>
  <cp:lastPrinted>2019-07-08T12:48:56Z</cp:lastPrinted>
  <dcterms:created xsi:type="dcterms:W3CDTF">2017-04-27T07:25:14Z</dcterms:created>
  <dcterms:modified xsi:type="dcterms:W3CDTF">2023-08-17T15:42:15Z</dcterms:modified>
  <cp:version>3.1.1.7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0254f4-34d0-49c5-b888-af4abf762ef7_Enabled">
    <vt:lpwstr>True</vt:lpwstr>
  </property>
  <property fmtid="{D5CDD505-2E9C-101B-9397-08002B2CF9AE}" pid="3" name="MSIP_Label_390254f4-34d0-49c5-b888-af4abf762ef7_SiteId">
    <vt:lpwstr>2cc49ce9-66a1-41ac-a96b-bdc54247696a</vt:lpwstr>
  </property>
  <property fmtid="{D5CDD505-2E9C-101B-9397-08002B2CF9AE}" pid="4" name="MSIP_Label_390254f4-34d0-49c5-b888-af4abf762ef7_Owner">
    <vt:lpwstr>Giovanni.Vitiello@unicredit.eu</vt:lpwstr>
  </property>
  <property fmtid="{D5CDD505-2E9C-101B-9397-08002B2CF9AE}" pid="5" name="MSIP_Label_390254f4-34d0-49c5-b888-af4abf762ef7_SetDate">
    <vt:lpwstr>2019-06-04T09:16:09.5850748Z</vt:lpwstr>
  </property>
  <property fmtid="{D5CDD505-2E9C-101B-9397-08002B2CF9AE}" pid="6" name="MSIP_Label_390254f4-34d0-49c5-b888-af4abf762ef7_Name">
    <vt:lpwstr>Internal Use Only</vt:lpwstr>
  </property>
  <property fmtid="{D5CDD505-2E9C-101B-9397-08002B2CF9AE}" pid="7" name="MSIP_Label_390254f4-34d0-49c5-b888-af4abf762ef7_Application">
    <vt:lpwstr>Microsoft Azure Information Protection</vt:lpwstr>
  </property>
  <property fmtid="{D5CDD505-2E9C-101B-9397-08002B2CF9AE}" pid="8" name="MSIP_Label_390254f4-34d0-49c5-b888-af4abf762ef7_Extended_MSFT_Method">
    <vt:lpwstr>Automatic</vt:lpwstr>
  </property>
  <property fmtid="{D5CDD505-2E9C-101B-9397-08002B2CF9AE}" pid="9" name="MSIP_Label_cb373cdd-f50f-47ce-92ea-b8bd41a42dc4_Enabled">
    <vt:lpwstr>True</vt:lpwstr>
  </property>
  <property fmtid="{D5CDD505-2E9C-101B-9397-08002B2CF9AE}" pid="10" name="MSIP_Label_cb373cdd-f50f-47ce-92ea-b8bd41a42dc4_SiteId">
    <vt:lpwstr>2cc49ce9-66a1-41ac-a96b-bdc54247696a</vt:lpwstr>
  </property>
  <property fmtid="{D5CDD505-2E9C-101B-9397-08002B2CF9AE}" pid="11" name="MSIP_Label_cb373cdd-f50f-47ce-92ea-b8bd41a42dc4_Owner">
    <vt:lpwstr>Giovanni.Vitiello@unicredit.eu</vt:lpwstr>
  </property>
  <property fmtid="{D5CDD505-2E9C-101B-9397-08002B2CF9AE}" pid="12" name="MSIP_Label_cb373cdd-f50f-47ce-92ea-b8bd41a42dc4_SetDate">
    <vt:lpwstr>2019-06-04T09:16:09.5850748Z</vt:lpwstr>
  </property>
  <property fmtid="{D5CDD505-2E9C-101B-9397-08002B2CF9AE}" pid="13" name="MSIP_Label_cb373cdd-f50f-47ce-92ea-b8bd41a42dc4_Name">
    <vt:lpwstr>UniCredit Group</vt:lpwstr>
  </property>
  <property fmtid="{D5CDD505-2E9C-101B-9397-08002B2CF9AE}" pid="14" name="MSIP_Label_cb373cdd-f50f-47ce-92ea-b8bd41a42dc4_Application">
    <vt:lpwstr>Microsoft Azure Information Protection</vt:lpwstr>
  </property>
  <property fmtid="{D5CDD505-2E9C-101B-9397-08002B2CF9AE}" pid="15" name="MSIP_Label_cb373cdd-f50f-47ce-92ea-b8bd41a42dc4_Parent">
    <vt:lpwstr>390254f4-34d0-49c5-b888-af4abf762ef7</vt:lpwstr>
  </property>
  <property fmtid="{D5CDD505-2E9C-101B-9397-08002B2CF9AE}" pid="16" name="MSIP_Label_cb373cdd-f50f-47ce-92ea-b8bd41a42dc4_Extended_MSFT_Method">
    <vt:lpwstr>Automatic</vt:lpwstr>
  </property>
  <property fmtid="{D5CDD505-2E9C-101B-9397-08002B2CF9AE}" pid="17" name="Sensitivity">
    <vt:lpwstr>Internal Use Only UniCredit Group</vt:lpwstr>
  </property>
</Properties>
</file>