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5"/>
  </p:sldMasterIdLst>
  <p:notesMasterIdLst>
    <p:notesMasterId r:id="rId22"/>
  </p:notesMasterIdLst>
  <p:sldIdLst>
    <p:sldId id="256" r:id="rId6"/>
    <p:sldId id="318" r:id="rId7"/>
    <p:sldId id="802" r:id="rId8"/>
    <p:sldId id="809" r:id="rId9"/>
    <p:sldId id="789" r:id="rId10"/>
    <p:sldId id="806" r:id="rId11"/>
    <p:sldId id="758" r:id="rId12"/>
    <p:sldId id="762" r:id="rId13"/>
    <p:sldId id="810" r:id="rId14"/>
    <p:sldId id="812" r:id="rId15"/>
    <p:sldId id="799" r:id="rId16"/>
    <p:sldId id="813" r:id="rId17"/>
    <p:sldId id="800" r:id="rId18"/>
    <p:sldId id="814" r:id="rId19"/>
    <p:sldId id="801" r:id="rId20"/>
    <p:sldId id="808" r:id="rId21"/>
  </p:sldIdLst>
  <p:sldSz cx="9144000" cy="6858000" type="screen4x3"/>
  <p:notesSz cx="6797675" cy="9926638"/>
  <p:custDataLst>
    <p:tags r:id="rId2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orient="horz" pos="164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2069">
          <p15:clr>
            <a:srgbClr val="A4A3A4"/>
          </p15:clr>
        </p15:guide>
        <p15:guide id="5" pos="113">
          <p15:clr>
            <a:srgbClr val="A4A3A4"/>
          </p15:clr>
        </p15:guide>
        <p15:guide id="6" pos="5103">
          <p15:clr>
            <a:srgbClr val="A4A3A4"/>
          </p15:clr>
        </p15:guide>
        <p15:guide id="7" pos="2744">
          <p15:clr>
            <a:srgbClr val="A4A3A4"/>
          </p15:clr>
        </p15:guide>
        <p15:guide id="8" pos="4967">
          <p15:clr>
            <a:srgbClr val="A4A3A4"/>
          </p15:clr>
        </p15:guide>
        <p15:guide id="9" pos="41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6" autoAdjust="0"/>
    <p:restoredTop sz="94660"/>
  </p:normalViewPr>
  <p:slideViewPr>
    <p:cSldViewPr>
      <p:cViewPr varScale="1">
        <p:scale>
          <a:sx n="115" d="100"/>
          <a:sy n="115" d="100"/>
        </p:scale>
        <p:origin x="1896" y="192"/>
      </p:cViewPr>
      <p:guideLst>
        <p:guide orient="horz" pos="935"/>
        <p:guide orient="horz" pos="164"/>
        <p:guide orient="horz" pos="3838"/>
        <p:guide orient="horz" pos="2069"/>
        <p:guide pos="113"/>
        <p:guide pos="5103"/>
        <p:guide pos="2744"/>
        <p:guide pos="4967"/>
        <p:guide pos="41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72532-2365-4550-8B7C-814F0932B43A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A672-4FCD-4D73-BD21-E8DEC81395C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6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- Text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Gradient"/>
          <p:cNvSpPr/>
          <p:nvPr userDrawn="1"/>
        </p:nvSpPr>
        <p:spPr bwMode="gray">
          <a:xfrm>
            <a:off x="0" y="4280400"/>
            <a:ext cx="9144000" cy="2592000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5842800" y="4546800"/>
            <a:ext cx="2880000" cy="20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200"/>
            </a:lvl1pPr>
            <a:lvl2pPr marL="475200" indent="0" algn="r">
              <a:buFontTx/>
              <a:buNone/>
              <a:defRPr sz="1200"/>
            </a:lvl2pPr>
            <a:lvl3pPr algn="r">
              <a:buFontTx/>
              <a:buNone/>
              <a:defRPr sz="1200"/>
            </a:lvl3pPr>
            <a:lvl4pPr marL="1425600" indent="0" algn="r">
              <a:buFontTx/>
              <a:buNone/>
              <a:defRPr sz="1200"/>
            </a:lvl4pPr>
            <a:lvl5pPr marL="2001600" indent="0" algn="r">
              <a:buFontTx/>
              <a:buNone/>
              <a:defRPr sz="1200"/>
            </a:lvl5pPr>
          </a:lstStyle>
          <a:p>
            <a:pPr lvl="0"/>
            <a:r>
              <a:rPr lang="en-GB" noProof="0" dirty="0"/>
              <a:t>[Insert legal entity - classification level]</a:t>
            </a:r>
          </a:p>
        </p:txBody>
      </p:sp>
      <p:sp>
        <p:nvSpPr>
          <p:cNvPr id="7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942800"/>
            <a:ext cx="5040000" cy="208800"/>
          </a:xfrm>
        </p:spPr>
        <p:txBody>
          <a:bodyPr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0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Insert city and date</a:t>
            </a:r>
          </a:p>
        </p:txBody>
      </p:sp>
      <p:sp>
        <p:nvSpPr>
          <p:cNvPr id="3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4546800"/>
            <a:ext cx="5040000" cy="20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 dirty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3279600"/>
            <a:ext cx="8179200" cy="828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540000" y="892800"/>
            <a:ext cx="6663600" cy="22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en-GB" sz="3400" noProof="0" dirty="0">
                <a:latin typeface="+mj-lt"/>
                <a:cs typeface="+mj-cs"/>
              </a:defRPr>
            </a:lvl1pPr>
          </a:lstStyle>
          <a:p>
            <a:pPr lvl="0" defTabSz="966788"/>
            <a:r>
              <a:rPr lang="en-GB" noProof="0" dirty="0"/>
              <a:t>Insert title</a:t>
            </a:r>
          </a:p>
        </p:txBody>
      </p:sp>
      <p:pic>
        <p:nvPicPr>
          <p:cNvPr id="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5433060"/>
            <a:ext cx="7918720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3624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- Picture - One B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Gradient"/>
          <p:cNvSpPr/>
          <p:nvPr userDrawn="1"/>
        </p:nvSpPr>
        <p:spPr bwMode="gray">
          <a:xfrm>
            <a:off x="0" y="4280400"/>
            <a:ext cx="9144000" cy="2592000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</a:endParaRPr>
          </a:p>
        </p:txBody>
      </p:sp>
      <p:sp>
        <p:nvSpPr>
          <p:cNvPr id="8" name="Title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280400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GB" noProof="1"/>
              <a:t>Insert picture</a:t>
            </a:r>
          </a:p>
        </p:txBody>
      </p:sp>
      <p:sp>
        <p:nvSpPr>
          <p:cNvPr id="13" name="LegalEntity"/>
          <p:cNvSpPr>
            <a:spLocks noGrp="1"/>
          </p:cNvSpPr>
          <p:nvPr>
            <p:ph type="body" sz="quarter" idx="14" hasCustomPrompt="1"/>
          </p:nvPr>
        </p:nvSpPr>
        <p:spPr>
          <a:xfrm>
            <a:off x="5842800" y="4546800"/>
            <a:ext cx="2880000" cy="20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200">
                <a:latin typeface="+mn-lt"/>
              </a:defRPr>
            </a:lvl1pPr>
            <a:lvl2pPr marL="475200" indent="0" algn="r">
              <a:buFontTx/>
              <a:buNone/>
              <a:defRPr sz="1200"/>
            </a:lvl2pPr>
            <a:lvl3pPr algn="r">
              <a:buFontTx/>
              <a:buNone/>
              <a:defRPr sz="1200"/>
            </a:lvl3pPr>
            <a:lvl4pPr marL="1425600" indent="0" algn="r">
              <a:buFontTx/>
              <a:buNone/>
              <a:defRPr sz="1200"/>
            </a:lvl4pPr>
            <a:lvl5pPr marL="2001600" indent="0" algn="r">
              <a:buFontTx/>
              <a:buNone/>
              <a:defRPr sz="1200"/>
            </a:lvl5pPr>
          </a:lstStyle>
          <a:p>
            <a:pPr marL="0" marR="0" lvl="0" indent="0" algn="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942800"/>
            <a:ext cx="5040000" cy="208800"/>
          </a:xfrm>
        </p:spPr>
        <p:txBody>
          <a:bodyPr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0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Insert city and date</a:t>
            </a:r>
          </a:p>
        </p:txBody>
      </p:sp>
      <p:sp>
        <p:nvSpPr>
          <p:cNvPr id="11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4546800"/>
            <a:ext cx="5040000" cy="20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 dirty="0"/>
              <a:t>Insert name and function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3279600"/>
            <a:ext cx="8179200" cy="828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892800"/>
            <a:ext cx="5760000" cy="106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200"/>
              </a:lnSpc>
              <a:defRPr sz="3400" b="1"/>
            </a:lvl1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3" name="CompositeLogo"/>
          <p:cNvSpPr>
            <a:spLocks noGrp="1" noChangeAspect="1"/>
          </p:cNvSpPr>
          <p:nvPr>
            <p:ph type="body" sz="quarter" idx="16"/>
          </p:nvPr>
        </p:nvSpPr>
        <p:spPr bwMode="gray">
          <a:xfrm>
            <a:off x="6487200" y="432000"/>
            <a:ext cx="2235600" cy="1164827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t-IT" noProof="1"/>
              <a:t>Fare clic per modificare stili del testo dello schema</a:t>
            </a:r>
          </a:p>
        </p:txBody>
      </p:sp>
      <p:pic>
        <p:nvPicPr>
          <p:cNvPr id="2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5433060"/>
            <a:ext cx="7918720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4709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/>
          <p:cNvSpPr>
            <a:spLocks noGrp="1"/>
          </p:cNvSpPr>
          <p:nvPr>
            <p:ph type="pic" sz="quarter" idx="15"/>
          </p:nvPr>
        </p:nvSpPr>
        <p:spPr>
          <a:xfrm>
            <a:off x="0" y="1033200"/>
            <a:ext cx="5792400" cy="583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it-IT" noProof="1"/>
              <a:t>Fare clic sull'icona per inserire un'immagine</a:t>
            </a:r>
            <a:endParaRPr lang="en-GB" noProof="1"/>
          </a:p>
        </p:txBody>
      </p:sp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/>
              <a:t>[Insert legal entity - classification level]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sz="quarter" idx="16" hasCustomPrompt="1"/>
          </p:nvPr>
        </p:nvSpPr>
        <p:spPr>
          <a:xfrm>
            <a:off x="5983200" y="1260000"/>
            <a:ext cx="2980800" cy="4680000"/>
          </a:xfrm>
        </p:spPr>
        <p:txBody>
          <a:bodyPr anchor="ctr"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42990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- Pictur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33200"/>
            <a:ext cx="9144000" cy="5832000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GB" noProof="1"/>
              <a:t>Insert picture</a:t>
            </a:r>
          </a:p>
        </p:txBody>
      </p:sp>
      <p:sp>
        <p:nvSpPr>
          <p:cNvPr id="4" name="LegalEntity"/>
          <p:cNvSpPr>
            <a:spLocks noGrp="1"/>
          </p:cNvSpPr>
          <p:nvPr>
            <p:ph type="body" sz="quarter" idx="14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/>
              <a:t>[Insert legal entity - classification level]</a:t>
            </a:r>
          </a:p>
        </p:txBody>
      </p:sp>
      <p:sp>
        <p:nvSpPr>
          <p:cNvPr id="6" name="UCOne"/>
          <p:cNvSpPr>
            <a:spLocks noGrp="1"/>
          </p:cNvSpPr>
          <p:nvPr>
            <p:ph type="body" sz="quarter" idx="15"/>
          </p:nvPr>
        </p:nvSpPr>
        <p:spPr>
          <a:xfrm>
            <a:off x="8600400" y="6318000"/>
            <a:ext cx="360000" cy="360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pPr lvl="0"/>
            <a:r>
              <a:rPr lang="it-IT" noProof="1"/>
              <a:t>Fare clic per modificare stili del testo dello schema</a:t>
            </a:r>
          </a:p>
        </p:txBody>
      </p:sp>
      <p:sp>
        <p:nvSpPr>
          <p:cNvPr id="7" name="SlideNumber"/>
          <p:cNvSpPr>
            <a:spLocks noGrp="1"/>
          </p:cNvSpPr>
          <p:nvPr>
            <p:ph type="sldNum" sz="quarter" idx="11"/>
          </p:nvPr>
        </p:nvSpPr>
        <p:spPr>
          <a:xfrm>
            <a:off x="270000" y="6318000"/>
            <a:ext cx="270000" cy="360000"/>
          </a:xfrm>
        </p:spPr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9" name="Headline"/>
          <p:cNvSpPr>
            <a:spLocks noChangeShapeType="1"/>
          </p:cNvSpPr>
          <p:nvPr userDrawn="1"/>
        </p:nvSpPr>
        <p:spPr bwMode="auto">
          <a:xfrm>
            <a:off x="0" y="1026000"/>
            <a:ext cx="9144000" cy="0"/>
          </a:xfrm>
          <a:prstGeom prst="line">
            <a:avLst/>
          </a:prstGeom>
          <a:noFill/>
          <a:ln w="19050">
            <a:solidFill>
              <a:srgbClr val="00AFD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00" noProof="1">
              <a:latin typeface="UniCredit" panose="02000506040000020004" pitchFamily="2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362239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- Pictur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4" name="LegalEntity"/>
          <p:cNvSpPr>
            <a:spLocks noGrp="1"/>
          </p:cNvSpPr>
          <p:nvPr>
            <p:ph type="body" sz="quarter" idx="14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/>
              <a:t>[Insert legal entity - classification level]</a:t>
            </a:r>
          </a:p>
        </p:txBody>
      </p:sp>
      <p:sp>
        <p:nvSpPr>
          <p:cNvPr id="7" name="UCOne"/>
          <p:cNvSpPr>
            <a:spLocks noGrp="1"/>
          </p:cNvSpPr>
          <p:nvPr>
            <p:ph type="body" sz="quarter" idx="15"/>
          </p:nvPr>
        </p:nvSpPr>
        <p:spPr>
          <a:xfrm>
            <a:off x="8600400" y="6318000"/>
            <a:ext cx="360000" cy="360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  <a:lvl2pPr marL="457188" indent="0">
              <a:buNone/>
              <a:defRPr sz="100">
                <a:latin typeface="UniCredit" panose="02000506040000020004" pitchFamily="2" charset="0"/>
              </a:defRPr>
            </a:lvl2pPr>
            <a:lvl3pPr marL="914377" indent="0">
              <a:buNone/>
              <a:defRPr sz="100">
                <a:latin typeface="UniCredit" panose="02000506040000020004" pitchFamily="2" charset="0"/>
              </a:defRPr>
            </a:lvl3pPr>
            <a:lvl4pPr marL="1371566" indent="0">
              <a:buNone/>
              <a:defRPr sz="100">
                <a:latin typeface="UniCredit" panose="02000506040000020004" pitchFamily="2" charset="0"/>
              </a:defRPr>
            </a:lvl4pPr>
            <a:lvl5pPr marL="1828755" indent="0">
              <a:buNone/>
              <a:defRPr sz="100">
                <a:latin typeface="UniCredit" panose="02000506040000020004" pitchFamily="2" charset="0"/>
              </a:defRPr>
            </a:lvl5pPr>
          </a:lstStyle>
          <a:p>
            <a:pPr lvl="0"/>
            <a:r>
              <a:rPr lang="it-IT" noProof="1"/>
              <a:t>Fare clic per modificare stili del testo dello schema</a:t>
            </a:r>
          </a:p>
        </p:txBody>
      </p:sp>
      <p:sp>
        <p:nvSpPr>
          <p:cNvPr id="8" name="SlideNumber"/>
          <p:cNvSpPr>
            <a:spLocks noGrp="1"/>
          </p:cNvSpPr>
          <p:nvPr>
            <p:ph type="sldNum" sz="quarter" idx="11"/>
          </p:nvPr>
        </p:nvSpPr>
        <p:spPr>
          <a:xfrm>
            <a:off x="270000" y="6318000"/>
            <a:ext cx="270000" cy="360000"/>
          </a:xfrm>
        </p:spPr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080000" y="972000"/>
            <a:ext cx="3895200" cy="1472400"/>
          </a:xfrm>
        </p:spPr>
        <p:txBody>
          <a:bodyPr anchor="t" anchorCtr="0"/>
          <a:lstStyle>
            <a:lvl1pPr>
              <a:lnSpc>
                <a:spcPts val="3400"/>
              </a:lnSpc>
              <a:defRPr sz="3400"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563562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- Pictur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ueGradient"/>
          <p:cNvSpPr/>
          <p:nvPr userDrawn="1"/>
        </p:nvSpPr>
        <p:spPr>
          <a:xfrm>
            <a:off x="0" y="5248800"/>
            <a:ext cx="9144000" cy="1620000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</a:endParaRPr>
          </a:p>
        </p:txBody>
      </p:sp>
      <p:sp>
        <p:nvSpPr>
          <p:cNvPr id="7" name="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248800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GB" noProof="1"/>
              <a:t>Insert picture</a:t>
            </a:r>
          </a:p>
        </p:txBody>
      </p:sp>
      <p:sp>
        <p:nvSpPr>
          <p:cNvPr id="4" name="LegalEntity"/>
          <p:cNvSpPr>
            <a:spLocks noGrp="1"/>
          </p:cNvSpPr>
          <p:nvPr>
            <p:ph type="body" sz="quarter" idx="14" hasCustomPrompt="1"/>
          </p:nvPr>
        </p:nvSpPr>
        <p:spPr>
          <a:xfrm>
            <a:off x="3312000" y="6705380"/>
            <a:ext cx="2519362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UniCredit" panose="02000506040000020004" pitchFamily="2" charset="0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/>
              <a:t>[Insert legal entity - classification level]</a:t>
            </a:r>
          </a:p>
        </p:txBody>
      </p:sp>
      <p:pic>
        <p:nvPicPr>
          <p:cNvPr id="3" name="UCOn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00" y="6318000"/>
            <a:ext cx="359665" cy="359665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5580000"/>
            <a:ext cx="7722000" cy="979200"/>
          </a:xfrm>
        </p:spPr>
        <p:txBody>
          <a:bodyPr/>
          <a:lstStyle>
            <a:lvl1pPr>
              <a:lnSpc>
                <a:spcPts val="3400"/>
              </a:lnSpc>
              <a:defRPr sz="3400"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45128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270000" y="0"/>
            <a:ext cx="86400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agenda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70000" y="6314889"/>
            <a:ext cx="277226" cy="3510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2D1"/>
                </a:solidFill>
                <a:latin typeface="Arial" panose="020B0604020202020204" pitchFamily="34" charset="0"/>
              </a:defRPr>
            </a:lvl1pPr>
          </a:lstStyle>
          <a:p>
            <a:fld id="{9DEDD76A-7D96-6F4D-9EDC-9FC108E5A9F9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00" y="6300000"/>
            <a:ext cx="414000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0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lvl="0"/>
            <a:r>
              <a:rPr lang="en-GB" noProof="0" dirty="0"/>
              <a:t>[Insert legal entity - classification level]</a:t>
            </a:r>
          </a:p>
        </p:txBody>
      </p:sp>
      <p:sp>
        <p:nvSpPr>
          <p:cNvPr id="5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63182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  <a:lvl2pPr marL="457188" indent="0">
              <a:buNone/>
              <a:defRPr sz="800">
                <a:latin typeface="UniCredit" panose="02000506040000020004" pitchFamily="2" charset="0"/>
              </a:defRPr>
            </a:lvl2pPr>
            <a:lvl3pPr marL="914377" indent="0">
              <a:buNone/>
              <a:defRPr sz="800">
                <a:latin typeface="UniCredit" panose="02000506040000020004" pitchFamily="2" charset="0"/>
              </a:defRPr>
            </a:lvl3pPr>
            <a:lvl4pPr marL="1371566" indent="0">
              <a:buNone/>
              <a:defRPr sz="800">
                <a:latin typeface="UniCredit" panose="02000506040000020004" pitchFamily="2" charset="0"/>
              </a:defRPr>
            </a:lvl4pPr>
            <a:lvl5pPr marL="1828755" indent="0">
              <a:buNone/>
              <a:defRPr sz="800">
                <a:latin typeface="UniCredit" panose="02000506040000020004" pitchFamily="2" charset="0"/>
              </a:defRPr>
            </a:lvl5pPr>
          </a:lstStyle>
          <a:p>
            <a:pPr lvl="0"/>
            <a:r>
              <a:rPr lang="en-GB" noProof="0" dirty="0"/>
              <a:t>Insert notes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6" name="Text"/>
          <p:cNvSpPr>
            <a:spLocks noGrp="1"/>
          </p:cNvSpPr>
          <p:nvPr>
            <p:ph sz="quarter" idx="15" hasCustomPrompt="1"/>
          </p:nvPr>
        </p:nvSpPr>
        <p:spPr>
          <a:xfrm>
            <a:off x="270000" y="1260000"/>
            <a:ext cx="86832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58466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1 Column Tex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/>
              <a:t>[Insert legal entity - classification level]</a:t>
            </a:r>
          </a:p>
        </p:txBody>
      </p:sp>
      <p:sp>
        <p:nvSpPr>
          <p:cNvPr id="8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63182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  <a:lvl2pPr marL="457188" indent="0">
              <a:buNone/>
              <a:defRPr sz="800">
                <a:latin typeface="UniCredit" panose="02000506040000020004" pitchFamily="2" charset="0"/>
              </a:defRPr>
            </a:lvl2pPr>
            <a:lvl3pPr marL="914377" indent="0">
              <a:buNone/>
              <a:defRPr sz="800">
                <a:latin typeface="UniCredit" panose="02000506040000020004" pitchFamily="2" charset="0"/>
              </a:defRPr>
            </a:lvl3pPr>
            <a:lvl4pPr marL="1371566" indent="0">
              <a:buNone/>
              <a:defRPr sz="800">
                <a:latin typeface="UniCredit" panose="02000506040000020004" pitchFamily="2" charset="0"/>
              </a:defRPr>
            </a:lvl4pPr>
            <a:lvl5pPr marL="1828755" indent="0">
              <a:buNone/>
              <a:defRPr sz="800">
                <a:latin typeface="UniCredit" panose="02000506040000020004" pitchFamily="2" charset="0"/>
              </a:defRPr>
            </a:lvl5pPr>
          </a:lstStyle>
          <a:p>
            <a:pPr lvl="0"/>
            <a:r>
              <a:rPr lang="en-GB" noProof="0" dirty="0"/>
              <a:t>Insert notes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6" name="Text"/>
          <p:cNvSpPr>
            <a:spLocks noGrp="1"/>
          </p:cNvSpPr>
          <p:nvPr>
            <p:ph sz="quarter" idx="15" hasCustomPrompt="1"/>
          </p:nvPr>
        </p:nvSpPr>
        <p:spPr>
          <a:xfrm>
            <a:off x="270000" y="1260000"/>
            <a:ext cx="86832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34152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/>
              <a:t>[Insert legal entity - classification level]</a:t>
            </a:r>
          </a:p>
        </p:txBody>
      </p:sp>
      <p:sp>
        <p:nvSpPr>
          <p:cNvPr id="10" name="Baseline"/>
          <p:cNvSpPr>
            <a:spLocks noChangeShapeType="1"/>
          </p:cNvSpPr>
          <p:nvPr userDrawn="1"/>
        </p:nvSpPr>
        <p:spPr bwMode="auto">
          <a:xfrm>
            <a:off x="0" y="6127200"/>
            <a:ext cx="9144000" cy="0"/>
          </a:xfrm>
          <a:prstGeom prst="line">
            <a:avLst/>
          </a:prstGeom>
          <a:noFill/>
          <a:ln w="19050">
            <a:solidFill>
              <a:srgbClr val="00AFD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00" noProof="1">
              <a:latin typeface="UniCredit" panose="02000506040000020004" pitchFamily="2" charset="0"/>
            </a:endParaRPr>
          </a:p>
        </p:txBody>
      </p:sp>
      <p:sp>
        <p:nvSpPr>
          <p:cNvPr id="11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63182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  <a:lvl2pPr marL="457188" indent="0">
              <a:buNone/>
              <a:defRPr sz="800">
                <a:latin typeface="UniCredit" panose="02000506040000020004" pitchFamily="2" charset="0"/>
              </a:defRPr>
            </a:lvl2pPr>
            <a:lvl3pPr marL="914377" indent="0">
              <a:buNone/>
              <a:defRPr sz="800">
                <a:latin typeface="UniCredit" panose="02000506040000020004" pitchFamily="2" charset="0"/>
              </a:defRPr>
            </a:lvl3pPr>
            <a:lvl4pPr marL="1371566" indent="0">
              <a:buNone/>
              <a:defRPr sz="800">
                <a:latin typeface="UniCredit" panose="02000506040000020004" pitchFamily="2" charset="0"/>
              </a:defRPr>
            </a:lvl4pPr>
            <a:lvl5pPr marL="1828755" indent="0">
              <a:buNone/>
              <a:defRPr sz="800">
                <a:latin typeface="UniCredit" panose="02000506040000020004" pitchFamily="2" charset="0"/>
              </a:defRPr>
            </a:lvl5pPr>
          </a:lstStyle>
          <a:p>
            <a:pPr lvl="0"/>
            <a:r>
              <a:rPr lang="en-GB" noProof="0" dirty="0"/>
              <a:t>Insert notes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12" name="ContentColumn2"/>
          <p:cNvSpPr>
            <a:spLocks noGrp="1"/>
          </p:cNvSpPr>
          <p:nvPr>
            <p:ph sz="quarter" idx="18" hasCustomPrompt="1"/>
          </p:nvPr>
        </p:nvSpPr>
        <p:spPr>
          <a:xfrm>
            <a:off x="4820400" y="1260000"/>
            <a:ext cx="41400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5" name="ContentColumn1"/>
          <p:cNvSpPr>
            <a:spLocks noGrp="1"/>
          </p:cNvSpPr>
          <p:nvPr>
            <p:ph sz="quarter" idx="17" hasCustomPrompt="1"/>
          </p:nvPr>
        </p:nvSpPr>
        <p:spPr>
          <a:xfrm>
            <a:off x="270000" y="1260000"/>
            <a:ext cx="41400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66122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2 Columns Tex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/>
              <a:t>[Insert legal entity - classification level]</a:t>
            </a:r>
          </a:p>
        </p:txBody>
      </p:sp>
      <p:sp>
        <p:nvSpPr>
          <p:cNvPr id="8" name="Footer"/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63182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  <a:lvl2pPr marL="457188" indent="0">
              <a:buNone/>
              <a:defRPr sz="800">
                <a:latin typeface="UniCredit" panose="02000506040000020004" pitchFamily="2" charset="0"/>
              </a:defRPr>
            </a:lvl2pPr>
            <a:lvl3pPr marL="914377" indent="0">
              <a:buNone/>
              <a:defRPr sz="800">
                <a:latin typeface="UniCredit" panose="02000506040000020004" pitchFamily="2" charset="0"/>
              </a:defRPr>
            </a:lvl3pPr>
            <a:lvl4pPr marL="1371566" indent="0">
              <a:buNone/>
              <a:defRPr sz="800">
                <a:latin typeface="UniCredit" panose="02000506040000020004" pitchFamily="2" charset="0"/>
              </a:defRPr>
            </a:lvl4pPr>
            <a:lvl5pPr marL="1828755" indent="0">
              <a:buNone/>
              <a:defRPr sz="800">
                <a:latin typeface="UniCredit" panose="02000506040000020004" pitchFamily="2" charset="0"/>
              </a:defRPr>
            </a:lvl5pPr>
          </a:lstStyle>
          <a:p>
            <a:pPr lvl="0"/>
            <a:r>
              <a:rPr lang="en-GB" noProof="0" dirty="0"/>
              <a:t>Insert notes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11" name="ContentColumn2"/>
          <p:cNvSpPr>
            <a:spLocks noGrp="1"/>
          </p:cNvSpPr>
          <p:nvPr>
            <p:ph sz="quarter" idx="16" hasCustomPrompt="1"/>
          </p:nvPr>
        </p:nvSpPr>
        <p:spPr>
          <a:xfrm>
            <a:off x="4820400" y="1260000"/>
            <a:ext cx="41400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6" name="ContentColumn1"/>
          <p:cNvSpPr>
            <a:spLocks noGrp="1"/>
          </p:cNvSpPr>
          <p:nvPr>
            <p:ph sz="quarter" idx="15" hasCustomPrompt="1"/>
          </p:nvPr>
        </p:nvSpPr>
        <p:spPr>
          <a:xfrm>
            <a:off x="269875" y="1260000"/>
            <a:ext cx="41400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77774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6705380"/>
            <a:ext cx="2520000" cy="144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457200" indent="0" algn="ctr">
              <a:buFontTx/>
              <a:buNone/>
              <a:defRPr sz="900"/>
            </a:lvl2pPr>
            <a:lvl3pPr marL="914400" indent="0" algn="ctr">
              <a:buFontTx/>
              <a:buNone/>
              <a:defRPr sz="900"/>
            </a:lvl3pPr>
            <a:lvl4pPr marL="1371600" indent="0" algn="ctr">
              <a:buFontTx/>
              <a:buNone/>
              <a:defRPr sz="900"/>
            </a:lvl4pPr>
            <a:lvl5pPr marL="1828800" indent="0" algn="ctr">
              <a:buFontTx/>
              <a:buNone/>
              <a:defRPr sz="900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/>
              <a:t>[Insert legal entity - classification level]</a:t>
            </a:r>
          </a:p>
        </p:txBody>
      </p:sp>
      <p:sp>
        <p:nvSpPr>
          <p:cNvPr id="8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63182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  <a:lvl2pPr marL="457188" indent="0">
              <a:buNone/>
              <a:defRPr sz="800">
                <a:latin typeface="UniCredit" panose="02000506040000020004" pitchFamily="2" charset="0"/>
              </a:defRPr>
            </a:lvl2pPr>
            <a:lvl3pPr marL="914377" indent="0">
              <a:buNone/>
              <a:defRPr sz="800">
                <a:latin typeface="UniCredit" panose="02000506040000020004" pitchFamily="2" charset="0"/>
              </a:defRPr>
            </a:lvl3pPr>
            <a:lvl4pPr marL="1371566" indent="0">
              <a:buNone/>
              <a:defRPr sz="800">
                <a:latin typeface="UniCredit" panose="02000506040000020004" pitchFamily="2" charset="0"/>
              </a:defRPr>
            </a:lvl4pPr>
            <a:lvl5pPr marL="1828755" indent="0">
              <a:buNone/>
              <a:defRPr sz="800">
                <a:latin typeface="UniCredit" panose="02000506040000020004" pitchFamily="2" charset="0"/>
              </a:defRPr>
            </a:lvl5pPr>
          </a:lstStyle>
          <a:p>
            <a:pPr lvl="0"/>
            <a:r>
              <a:rPr lang="en-GB" noProof="0" dirty="0"/>
              <a:t>Insert notes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1260000"/>
            <a:ext cx="8690400" cy="4680000"/>
          </a:xfrm>
        </p:spPr>
        <p:txBody>
          <a:bodyPr anchor="ctr">
            <a:noAutofit/>
          </a:bodyPr>
          <a:lstStyle>
            <a:lvl1pPr marL="266400" indent="-266400">
              <a:buClr>
                <a:srgbClr val="E1061C"/>
              </a:buClr>
              <a:defRPr sz="1800"/>
            </a:lvl1pPr>
            <a:lvl2pPr>
              <a:buClr>
                <a:srgbClr val="E1061C"/>
              </a:buClr>
              <a:defRPr sz="1800"/>
            </a:lvl2pPr>
            <a:lvl3pPr>
              <a:buClr>
                <a:srgbClr val="E1061C"/>
              </a:buClr>
              <a:defRPr sz="1800"/>
            </a:lvl3pPr>
            <a:lvl4pPr>
              <a:spcBef>
                <a:spcPts val="432"/>
              </a:spcBef>
              <a:buClr>
                <a:srgbClr val="E1061C"/>
              </a:buClr>
              <a:defRPr sz="1800"/>
            </a:lvl4pPr>
            <a:lvl5pPr>
              <a:spcBef>
                <a:spcPts val="432"/>
              </a:spcBef>
              <a:buClr>
                <a:srgbClr val="E1061C"/>
              </a:buClr>
              <a:defRPr sz="1800"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agenda</a:t>
            </a:r>
          </a:p>
        </p:txBody>
      </p:sp>
    </p:spTree>
    <p:extLst>
      <p:ext uri="{BB962C8B-B14F-4D97-AF65-F5344CB8AC3E}">
        <p14:creationId xmlns:p14="http://schemas.microsoft.com/office/powerpoint/2010/main" val="197216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- Text - On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Gradient"/>
          <p:cNvSpPr/>
          <p:nvPr userDrawn="1"/>
        </p:nvSpPr>
        <p:spPr bwMode="gray">
          <a:xfrm>
            <a:off x="0" y="4280400"/>
            <a:ext cx="9144000" cy="2592000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5842800" y="4546800"/>
            <a:ext cx="2880000" cy="20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200"/>
            </a:lvl1pPr>
            <a:lvl2pPr marL="475200" indent="0" algn="r">
              <a:buFontTx/>
              <a:buNone/>
              <a:defRPr sz="1200"/>
            </a:lvl2pPr>
            <a:lvl3pPr algn="r">
              <a:buFontTx/>
              <a:buNone/>
              <a:defRPr sz="1200"/>
            </a:lvl3pPr>
            <a:lvl4pPr marL="1425600" indent="0" algn="r">
              <a:buFontTx/>
              <a:buNone/>
              <a:defRPr sz="1200"/>
            </a:lvl4pPr>
            <a:lvl5pPr marL="2001600" indent="0" algn="r">
              <a:buFontTx/>
              <a:buNone/>
              <a:defRPr sz="1200"/>
            </a:lvl5pPr>
          </a:lstStyle>
          <a:p>
            <a:pPr lvl="0"/>
            <a:r>
              <a:rPr lang="en-GB" noProof="0" dirty="0"/>
              <a:t>[Insert legal entity - classification level]</a:t>
            </a:r>
          </a:p>
        </p:txBody>
      </p:sp>
      <p:sp>
        <p:nvSpPr>
          <p:cNvPr id="7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942800"/>
            <a:ext cx="5040000" cy="208800"/>
          </a:xfrm>
        </p:spPr>
        <p:txBody>
          <a:bodyPr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0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Insert city and date</a:t>
            </a:r>
          </a:p>
        </p:txBody>
      </p:sp>
      <p:sp>
        <p:nvSpPr>
          <p:cNvPr id="3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4546800"/>
            <a:ext cx="5040000" cy="20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 dirty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3279600"/>
            <a:ext cx="8179200" cy="828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540000" y="892800"/>
            <a:ext cx="5760000" cy="22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en-GB" sz="3400" noProof="0" dirty="0">
                <a:latin typeface="+mj-lt"/>
                <a:cs typeface="+mj-cs"/>
              </a:defRPr>
            </a:lvl1pPr>
          </a:lstStyle>
          <a:p>
            <a:pPr lvl="0" defTabSz="966788"/>
            <a:r>
              <a:rPr lang="en-GB" noProof="0" dirty="0"/>
              <a:t>Insert title</a:t>
            </a:r>
          </a:p>
        </p:txBody>
      </p:sp>
      <p:sp>
        <p:nvSpPr>
          <p:cNvPr id="6" name="CompositeLogo"/>
          <p:cNvSpPr>
            <a:spLocks noGrp="1" noChangeAspect="1"/>
          </p:cNvSpPr>
          <p:nvPr>
            <p:ph type="body" sz="quarter" idx="16"/>
          </p:nvPr>
        </p:nvSpPr>
        <p:spPr bwMode="gray">
          <a:xfrm>
            <a:off x="6487200" y="432000"/>
            <a:ext cx="2235600" cy="1164827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pPr lvl="0"/>
            <a:r>
              <a:rPr lang="it-IT" noProof="1"/>
              <a:t>Fare clic per modificare stili del testo dello schema</a:t>
            </a:r>
          </a:p>
        </p:txBody>
      </p:sp>
      <p:pic>
        <p:nvPicPr>
          <p:cNvPr id="2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5433060"/>
            <a:ext cx="7918720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72701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- Pictur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Gradient"/>
          <p:cNvSpPr/>
          <p:nvPr userDrawn="1"/>
        </p:nvSpPr>
        <p:spPr bwMode="gray">
          <a:xfrm>
            <a:off x="0" y="4280400"/>
            <a:ext cx="9144000" cy="2592000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</a:endParaRPr>
          </a:p>
        </p:txBody>
      </p:sp>
      <p:sp>
        <p:nvSpPr>
          <p:cNvPr id="8" name="Title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280400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GB" noProof="1"/>
              <a:t>Insert picture</a:t>
            </a:r>
          </a:p>
        </p:txBody>
      </p:sp>
      <p:sp>
        <p:nvSpPr>
          <p:cNvPr id="13" name="LegalEntity"/>
          <p:cNvSpPr>
            <a:spLocks noGrp="1"/>
          </p:cNvSpPr>
          <p:nvPr>
            <p:ph type="body" sz="quarter" idx="14" hasCustomPrompt="1"/>
          </p:nvPr>
        </p:nvSpPr>
        <p:spPr>
          <a:xfrm>
            <a:off x="5842800" y="4546800"/>
            <a:ext cx="2880000" cy="20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200">
                <a:latin typeface="+mn-lt"/>
              </a:defRPr>
            </a:lvl1pPr>
            <a:lvl2pPr marL="475200" indent="0" algn="r">
              <a:buFontTx/>
              <a:buNone/>
              <a:defRPr sz="1200"/>
            </a:lvl2pPr>
            <a:lvl3pPr algn="r">
              <a:buFontTx/>
              <a:buNone/>
              <a:defRPr sz="1200"/>
            </a:lvl3pPr>
            <a:lvl4pPr marL="1425600" indent="0" algn="r">
              <a:buFontTx/>
              <a:buNone/>
              <a:defRPr sz="1200"/>
            </a:lvl4pPr>
            <a:lvl5pPr marL="2001600" indent="0" algn="r">
              <a:buFontTx/>
              <a:buNone/>
              <a:defRPr sz="1200"/>
            </a:lvl5pPr>
          </a:lstStyle>
          <a:p>
            <a:pPr marL="0" marR="0" lvl="0" indent="0" algn="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942800"/>
            <a:ext cx="5040000" cy="208800"/>
          </a:xfrm>
        </p:spPr>
        <p:txBody>
          <a:bodyPr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0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Insert city and date</a:t>
            </a:r>
          </a:p>
        </p:txBody>
      </p:sp>
      <p:sp>
        <p:nvSpPr>
          <p:cNvPr id="11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4546800"/>
            <a:ext cx="5040000" cy="20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 dirty="0"/>
              <a:t>Insert name and function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3279600"/>
            <a:ext cx="8179200" cy="828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892800"/>
            <a:ext cx="6663600" cy="106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200"/>
              </a:lnSpc>
              <a:defRPr sz="3400" b="1"/>
            </a:lvl1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5433060"/>
            <a:ext cx="7918720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60882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- Picture - One Bank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Gradient"/>
          <p:cNvSpPr/>
          <p:nvPr userDrawn="1"/>
        </p:nvSpPr>
        <p:spPr bwMode="gray">
          <a:xfrm>
            <a:off x="0" y="4280400"/>
            <a:ext cx="9144000" cy="2592000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78000"/>
                </a:schemeClr>
              </a:gs>
              <a:gs pos="100000">
                <a:srgbClr val="2EAEDA">
                  <a:alpha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 noProof="1">
              <a:noFill/>
              <a:latin typeface="UniCredit" panose="02000506040000020004" pitchFamily="2" charset="0"/>
            </a:endParaRPr>
          </a:p>
        </p:txBody>
      </p:sp>
      <p:sp>
        <p:nvSpPr>
          <p:cNvPr id="8" name="Title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280400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GB" noProof="1"/>
              <a:t>Insert picture</a:t>
            </a:r>
          </a:p>
        </p:txBody>
      </p:sp>
      <p:sp>
        <p:nvSpPr>
          <p:cNvPr id="13" name="LegalEntity"/>
          <p:cNvSpPr>
            <a:spLocks noGrp="1"/>
          </p:cNvSpPr>
          <p:nvPr>
            <p:ph type="body" sz="quarter" idx="14" hasCustomPrompt="1"/>
          </p:nvPr>
        </p:nvSpPr>
        <p:spPr>
          <a:xfrm>
            <a:off x="5842800" y="4546800"/>
            <a:ext cx="2880000" cy="20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200">
                <a:latin typeface="+mn-lt"/>
              </a:defRPr>
            </a:lvl1pPr>
            <a:lvl2pPr marL="475200" indent="0" algn="r">
              <a:buFontTx/>
              <a:buNone/>
              <a:defRPr sz="1200"/>
            </a:lvl2pPr>
            <a:lvl3pPr algn="r">
              <a:buFontTx/>
              <a:buNone/>
              <a:defRPr sz="1200"/>
            </a:lvl3pPr>
            <a:lvl4pPr marL="1425600" indent="0" algn="r">
              <a:buFontTx/>
              <a:buNone/>
              <a:defRPr sz="1200"/>
            </a:lvl4pPr>
            <a:lvl5pPr marL="2001600" indent="0" algn="r">
              <a:buFontTx/>
              <a:buNone/>
              <a:defRPr sz="1200"/>
            </a:lvl5pPr>
          </a:lstStyle>
          <a:p>
            <a:pPr marL="0" marR="0" lvl="0" indent="0" algn="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/>
              <a:t>[Insert legal entity - classification level]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942800"/>
            <a:ext cx="5040000" cy="208800"/>
          </a:xfrm>
        </p:spPr>
        <p:txBody>
          <a:bodyPr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0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Insert city and date</a:t>
            </a:r>
          </a:p>
        </p:txBody>
      </p:sp>
      <p:sp>
        <p:nvSpPr>
          <p:cNvPr id="11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4546800"/>
            <a:ext cx="5040000" cy="20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 dirty="0"/>
              <a:t>Insert name and function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3279600"/>
            <a:ext cx="8179200" cy="828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892800"/>
            <a:ext cx="5760000" cy="106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200"/>
              </a:lnSpc>
              <a:defRPr sz="3400" b="1"/>
            </a:lvl1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3" name="CompositeLogo"/>
          <p:cNvSpPr>
            <a:spLocks noGrp="1" noChangeAspect="1"/>
          </p:cNvSpPr>
          <p:nvPr>
            <p:ph type="body" sz="quarter" idx="16"/>
          </p:nvPr>
        </p:nvSpPr>
        <p:spPr bwMode="gray">
          <a:xfrm>
            <a:off x="6487200" y="432000"/>
            <a:ext cx="2235600" cy="1164827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t-IT" noProof="1"/>
              <a:t>Fare clic per modificare stili del testo dello schema</a:t>
            </a:r>
          </a:p>
        </p:txBody>
      </p:sp>
      <p:pic>
        <p:nvPicPr>
          <p:cNvPr id="2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5433060"/>
            <a:ext cx="7918720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31605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COne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00" y="6318000"/>
            <a:ext cx="359665" cy="359665"/>
          </a:xfrm>
          <a:prstGeom prst="rect">
            <a:avLst/>
          </a:prstGeom>
        </p:spPr>
      </p:pic>
      <p:sp>
        <p:nvSpPr>
          <p:cNvPr id="8" name="Headline"/>
          <p:cNvSpPr>
            <a:spLocks noChangeShapeType="1"/>
          </p:cNvSpPr>
          <p:nvPr/>
        </p:nvSpPr>
        <p:spPr bwMode="auto">
          <a:xfrm>
            <a:off x="0" y="1026000"/>
            <a:ext cx="9144000" cy="0"/>
          </a:xfrm>
          <a:prstGeom prst="line">
            <a:avLst/>
          </a:prstGeom>
          <a:noFill/>
          <a:ln w="19050">
            <a:solidFill>
              <a:srgbClr val="00AFD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00" noProof="1">
              <a:latin typeface="UniCredit" panose="0200050604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4"/>
          </p:nvPr>
        </p:nvSpPr>
        <p:spPr>
          <a:xfrm>
            <a:off x="270000" y="6318000"/>
            <a:ext cx="27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aseline="0" smtClean="0">
                <a:solidFill>
                  <a:srgbClr val="00AFD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270000" y="1206000"/>
            <a:ext cx="86904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0000" y="0"/>
            <a:ext cx="8690400" cy="10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Insert title</a:t>
            </a:r>
          </a:p>
        </p:txBody>
      </p:sp>
      <p:sp>
        <p:nvSpPr>
          <p:cNvPr id="5" name="MSIPCMContentMarking" descr="{&quot;HashCode&quot;:231462397,&quot;Placement&quot;:&quot;Header&quot;,&quot;Top&quot;:0.0,&quot;Left&quot;:279.448334,&quot;SlideWidth&quot;:720,&quot;SlideHeight&quot;:540}">
            <a:extLst>
              <a:ext uri="{FF2B5EF4-FFF2-40B4-BE49-F238E27FC236}">
                <a16:creationId xmlns:a16="http://schemas.microsoft.com/office/drawing/2014/main" id="{EB6C2942-33EA-4B38-881F-A3F8133D264F}"/>
              </a:ext>
            </a:extLst>
          </p:cNvPr>
          <p:cNvSpPr txBox="1"/>
          <p:nvPr userDrawn="1"/>
        </p:nvSpPr>
        <p:spPr>
          <a:xfrm>
            <a:off x="3548994" y="0"/>
            <a:ext cx="2046012" cy="2470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UniCredit" panose="02000506040000020004" pitchFamily="2" charset="0"/>
              </a:rPr>
              <a:t>UniCredit Group - Internal Use Only</a:t>
            </a:r>
            <a:endParaRPr lang="it-IT" sz="1000">
              <a:solidFill>
                <a:srgbClr val="000000"/>
              </a:solidFill>
              <a:latin typeface="UniCredit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4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2" r:id="rId3"/>
    <p:sldLayoutId id="2147483673" r:id="rId4"/>
    <p:sldLayoutId id="2147483674" r:id="rId5"/>
    <p:sldLayoutId id="2147483676" r:id="rId6"/>
    <p:sldLayoutId id="2147483680" r:id="rId7"/>
    <p:sldLayoutId id="2147483671" r:id="rId8"/>
    <p:sldLayoutId id="2147483681" r:id="rId9"/>
    <p:sldLayoutId id="2147483682" r:id="rId10"/>
    <p:sldLayoutId id="2147483675" r:id="rId11"/>
    <p:sldLayoutId id="2147483665" r:id="rId12"/>
    <p:sldLayoutId id="2147483666" r:id="rId13"/>
    <p:sldLayoutId id="2147483667" r:id="rId14"/>
    <p:sldLayoutId id="2147483683" r:id="rId15"/>
  </p:sldLayoutIdLst>
  <p:hf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62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176396" marR="0" indent="-1763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26384" marR="0" indent="-1691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079973" marR="0" indent="-1655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522762" marR="0" indent="-1511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972751" marR="0" indent="-1439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sz="1200" dirty="0"/>
              <a:t>7 </a:t>
            </a:r>
            <a:r>
              <a:rPr lang="en-GB" sz="1200" dirty="0" err="1"/>
              <a:t>luglio</a:t>
            </a:r>
            <a:r>
              <a:rPr lang="en-GB" sz="1200" dirty="0"/>
              <a:t> 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D4AF40-98F3-4D82-9FC3-021BD4C07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6"/>
            <a:ext cx="9144000" cy="4221088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D91DD136-E36F-4805-9333-DAAE1DCDB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892800"/>
            <a:ext cx="5760000" cy="10620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Focus Group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SIB/</a:t>
            </a:r>
            <a:r>
              <a:rPr lang="it-IT" dirty="0" err="1">
                <a:solidFill>
                  <a:schemeClr val="bg1"/>
                </a:solidFill>
              </a:rPr>
              <a:t>UniGens</a:t>
            </a:r>
            <a:br>
              <a:rPr lang="it-IT" dirty="0"/>
            </a:b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36D0534-5C7E-4A1F-BE48-3C29DB1BB4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Focus Group</a:t>
            </a:r>
          </a:p>
        </p:txBody>
      </p:sp>
    </p:spTree>
    <p:extLst>
      <p:ext uri="{BB962C8B-B14F-4D97-AF65-F5344CB8AC3E}">
        <p14:creationId xmlns:p14="http://schemas.microsoft.com/office/powerpoint/2010/main" val="17394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it-IT" sz="2200" b="1" dirty="0">
              <a:latin typeface="UniCredit"/>
              <a:ea typeface="+mj-ea"/>
              <a:cs typeface="Arial"/>
              <a:sym typeface="UniCredi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Prime indicazioni sulla Survey: Che cosa ci avete detto</a:t>
            </a:r>
            <a:endParaRPr lang="it-IT" sz="2400" dirty="0">
              <a:latin typeface="UniCredit" panose="02000506040000020004" pitchFamily="2" charset="0"/>
            </a:endParaRPr>
          </a:p>
        </p:txBody>
      </p:sp>
      <p:sp>
        <p:nvSpPr>
          <p:cNvPr id="12" name="Rectangle: Rounded Corners 37">
            <a:extLst>
              <a:ext uri="{FF2B5EF4-FFF2-40B4-BE49-F238E27FC236}">
                <a16:creationId xmlns:a16="http://schemas.microsoft.com/office/drawing/2014/main" id="{B28DC493-643C-46A0-85BC-6DB25C7D6A65}"/>
              </a:ext>
            </a:extLst>
          </p:cNvPr>
          <p:cNvSpPr/>
          <p:nvPr/>
        </p:nvSpPr>
        <p:spPr>
          <a:xfrm>
            <a:off x="2926741" y="2227634"/>
            <a:ext cx="5544616" cy="3851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prstClr val="black"/>
                </a:solidFill>
                <a:latin typeface="UniCredit" panose="02000506040000020004" pitchFamily="2" charset="0"/>
              </a:rPr>
              <a:t>Durante il primo incontro: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prstClr val="black"/>
                </a:solidFill>
                <a:latin typeface="UniCredit" panose="02000506040000020004" pitchFamily="2" charset="0"/>
              </a:rPr>
              <a:t>Circa il 50%  degli imprenditori aveva </a:t>
            </a:r>
            <a:r>
              <a:rPr lang="it-IT" sz="1400" b="1" dirty="0">
                <a:solidFill>
                  <a:prstClr val="black"/>
                </a:solidFill>
                <a:latin typeface="UniCredit" panose="02000506040000020004" pitchFamily="2" charset="0"/>
              </a:rPr>
              <a:t>informazioni parziali </a:t>
            </a:r>
            <a:r>
              <a:rPr lang="it-IT" sz="1400" dirty="0">
                <a:solidFill>
                  <a:prstClr val="black"/>
                </a:solidFill>
                <a:latin typeface="UniCredit" panose="02000506040000020004" pitchFamily="2" charset="0"/>
              </a:rPr>
              <a:t>sull’attività di accompagnamento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prstClr val="black"/>
                </a:solidFill>
                <a:latin typeface="UniCredit" panose="02000506040000020004" pitchFamily="2" charset="0"/>
              </a:rPr>
              <a:t>L’80% degli imprenditori era curioso / positivo ad iniziare l’attività di accompagnamento</a:t>
            </a:r>
          </a:p>
          <a:p>
            <a:r>
              <a:rPr lang="it-IT" sz="1400" b="1" dirty="0">
                <a:solidFill>
                  <a:prstClr val="black"/>
                </a:solidFill>
                <a:latin typeface="UniCredit" panose="02000506040000020004" pitchFamily="2" charset="0"/>
              </a:rPr>
              <a:t>I principali bisogni dell'imprenditore</a:t>
            </a:r>
            <a:r>
              <a:rPr lang="it-IT" sz="1400" dirty="0">
                <a:solidFill>
                  <a:prstClr val="black"/>
                </a:solidFill>
                <a:latin typeface="UniCredit" panose="02000506040000020004" pitchFamily="2" charset="0"/>
              </a:rPr>
              <a:t> a cui il volontario è chiamato  a dare risposta sono: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prstClr val="black"/>
                </a:solidFill>
                <a:latin typeface="UniCredit" panose="02000506040000020004" pitchFamily="2" charset="0"/>
              </a:rPr>
              <a:t>Vicinanza e ascolto nei momenti difficili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prstClr val="black"/>
                </a:solidFill>
                <a:latin typeface="UniCredit" panose="02000506040000020004" pitchFamily="2" charset="0"/>
              </a:rPr>
              <a:t>Aiutarlo a trovare soluzioni nuove </a:t>
            </a:r>
            <a:r>
              <a:rPr lang="it-IT" sz="1400" b="1" dirty="0">
                <a:solidFill>
                  <a:prstClr val="black"/>
                </a:solidFill>
                <a:latin typeface="UniCredit" panose="02000506040000020004" pitchFamily="2" charset="0"/>
              </a:rPr>
              <a:t>ma soprattutto…..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prstClr val="black"/>
                </a:solidFill>
                <a:latin typeface="UniCredit" panose="02000506040000020004" pitchFamily="2" charset="0"/>
              </a:rPr>
              <a:t>«</a:t>
            </a:r>
            <a:r>
              <a:rPr lang="it-IT" sz="1400" i="1" dirty="0">
                <a:solidFill>
                  <a:prstClr val="black"/>
                </a:solidFill>
                <a:latin typeface="UniCredit" panose="02000506040000020004" pitchFamily="2" charset="0"/>
              </a:rPr>
              <a:t>Aiutarlo a vedere la gestione della sua attività con occhi diversi»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prstClr val="black"/>
                </a:solidFill>
                <a:latin typeface="UniCredit" panose="02000506040000020004" pitchFamily="2" charset="0"/>
              </a:rPr>
              <a:t>«</a:t>
            </a:r>
            <a:r>
              <a:rPr lang="it-IT" sz="1400" i="1" dirty="0">
                <a:solidFill>
                  <a:prstClr val="black"/>
                </a:solidFill>
                <a:latin typeface="UniCredit" panose="02000506040000020004" pitchFamily="2" charset="0"/>
              </a:rPr>
              <a:t>consulenza e confronto su scelte strategiche da parte di esperto in qualche misura "terzo" rispetto agli obiettivi di business della banca»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prstClr val="black"/>
                </a:solidFill>
                <a:latin typeface="UniCredit" panose="02000506040000020004" pitchFamily="2" charset="0"/>
              </a:rPr>
              <a:t>«Essere affiancato per individuare "le priorità" tra le tante informazioni (di natura amministrativa, produttiva, finanziaria, marketing, gestione del personale ...) che riceve contemporaneamente, mentre lui è concentrato sul "fare business«</a:t>
            </a:r>
          </a:p>
          <a:p>
            <a:r>
              <a:rPr lang="it-IT" sz="1400" dirty="0">
                <a:solidFill>
                  <a:prstClr val="black"/>
                </a:solidFill>
                <a:latin typeface="UniCredit" panose="02000506040000020004" pitchFamily="2" charset="0"/>
              </a:rPr>
              <a:t>Il </a:t>
            </a:r>
            <a:r>
              <a:rPr lang="it-IT" sz="1400" b="1" dirty="0">
                <a:solidFill>
                  <a:prstClr val="black"/>
                </a:solidFill>
                <a:latin typeface="UniCredit" panose="02000506040000020004" pitchFamily="2" charset="0"/>
              </a:rPr>
              <a:t>rapporto di fiducia </a:t>
            </a:r>
            <a:r>
              <a:rPr lang="it-IT" sz="1400" dirty="0">
                <a:solidFill>
                  <a:prstClr val="black"/>
                </a:solidFill>
                <a:latin typeface="UniCredit" panose="02000506040000020004" pitchFamily="2" charset="0"/>
              </a:rPr>
              <a:t>con l’imprenditore si crea al 99% durante il primo incontro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C70D1C0-2BFB-4313-ABAD-37357089F602}"/>
              </a:ext>
            </a:extLst>
          </p:cNvPr>
          <p:cNvCxnSpPr/>
          <p:nvPr/>
        </p:nvCxnSpPr>
        <p:spPr>
          <a:xfrm>
            <a:off x="234000" y="1556792"/>
            <a:ext cx="1889728" cy="0"/>
          </a:xfrm>
          <a:prstGeom prst="line">
            <a:avLst/>
          </a:prstGeom>
          <a:ln>
            <a:solidFill>
              <a:srgbClr val="00A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DC84C1A-1438-4833-A96B-299020AD4B93}"/>
              </a:ext>
            </a:extLst>
          </p:cNvPr>
          <p:cNvCxnSpPr/>
          <p:nvPr/>
        </p:nvCxnSpPr>
        <p:spPr>
          <a:xfrm>
            <a:off x="3604488" y="1556792"/>
            <a:ext cx="1889728" cy="0"/>
          </a:xfrm>
          <a:prstGeom prst="line">
            <a:avLst/>
          </a:prstGeom>
          <a:ln>
            <a:solidFill>
              <a:srgbClr val="00A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8ECB037-3811-45EB-8274-C064E8829343}"/>
              </a:ext>
            </a:extLst>
          </p:cNvPr>
          <p:cNvSpPr txBox="1"/>
          <p:nvPr/>
        </p:nvSpPr>
        <p:spPr>
          <a:xfrm>
            <a:off x="234000" y="119675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latin typeface="UniCredit" panose="02000506040000020004" pitchFamily="2" charset="0"/>
              </a:rPr>
              <a:t>ITEM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6552E58-E1DD-4DE9-AB5B-77EA9F9061D3}"/>
              </a:ext>
            </a:extLst>
          </p:cNvPr>
          <p:cNvSpPr txBox="1"/>
          <p:nvPr/>
        </p:nvSpPr>
        <p:spPr>
          <a:xfrm>
            <a:off x="3604488" y="119675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latin typeface="UniCredit" panose="02000506040000020004" pitchFamily="2" charset="0"/>
              </a:rPr>
              <a:t>DESCRIZIONE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576BDF-26EF-4120-A7C7-7EAF326CF99C}"/>
              </a:ext>
            </a:extLst>
          </p:cNvPr>
          <p:cNvSpPr/>
          <p:nvPr/>
        </p:nvSpPr>
        <p:spPr>
          <a:xfrm>
            <a:off x="2267744" y="2638410"/>
            <a:ext cx="853406" cy="78613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18A3514-5AE6-44A0-B4F6-D3DF0DE7D6BD}"/>
              </a:ext>
            </a:extLst>
          </p:cNvPr>
          <p:cNvSpPr/>
          <p:nvPr/>
        </p:nvSpPr>
        <p:spPr>
          <a:xfrm>
            <a:off x="234000" y="1932615"/>
            <a:ext cx="1692000" cy="4160674"/>
          </a:xfrm>
          <a:prstGeom prst="rightArrow">
            <a:avLst>
              <a:gd name="adj1" fmla="val 100000"/>
              <a:gd name="adj2" fmla="val 19795"/>
            </a:avLst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UniCredit" panose="02000506040000020004" pitchFamily="2" charset="0"/>
              </a:rPr>
              <a:t>INCONTRO CON IL CLIENTE</a:t>
            </a:r>
          </a:p>
        </p:txBody>
      </p:sp>
      <p:pic>
        <p:nvPicPr>
          <p:cNvPr id="17" name="Immagine 8" descr="Agency circle-01.png">
            <a:extLst>
              <a:ext uri="{FF2B5EF4-FFF2-40B4-BE49-F238E27FC236}">
                <a16:creationId xmlns:a16="http://schemas.microsoft.com/office/drawing/2014/main" id="{52131C11-0F79-434E-91B4-16A55F675B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19" y="2286096"/>
            <a:ext cx="776773" cy="704627"/>
          </a:xfrm>
          <a:prstGeom prst="ellipse">
            <a:avLst/>
          </a:prstGeom>
          <a:solidFill>
            <a:srgbClr val="00AFD0"/>
          </a:solidFill>
        </p:spPr>
      </p:pic>
    </p:spTree>
    <p:extLst>
      <p:ext uri="{BB962C8B-B14F-4D97-AF65-F5344CB8AC3E}">
        <p14:creationId xmlns:p14="http://schemas.microsoft.com/office/powerpoint/2010/main" val="217684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6A7E7-D7B0-43DF-9F45-4503D0DA1D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11</a:t>
            </a:fld>
            <a:endParaRPr lang="en-GB" noProof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1D9B8F-A2A7-4691-83BC-E8C58F5D1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Incontro con il cliente: a voi la parola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F272CB-DD70-41F2-9497-74743C445D60}"/>
              </a:ext>
            </a:extLst>
          </p:cNvPr>
          <p:cNvSpPr/>
          <p:nvPr/>
        </p:nvSpPr>
        <p:spPr>
          <a:xfrm>
            <a:off x="8190000" y="268779"/>
            <a:ext cx="468000" cy="4704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80706-15AE-48C4-B21E-5DCF5A1F22F3}"/>
              </a:ext>
            </a:extLst>
          </p:cNvPr>
          <p:cNvSpPr txBox="1"/>
          <p:nvPr/>
        </p:nvSpPr>
        <p:spPr>
          <a:xfrm>
            <a:off x="1851879" y="3563869"/>
            <a:ext cx="69120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pPr marL="0" indent="0">
              <a:buNone/>
            </a:pPr>
            <a:r>
              <a:rPr lang="it-IT" dirty="0"/>
              <a:t>2.4 Quali sono le “</a:t>
            </a:r>
            <a:r>
              <a:rPr lang="it-IT" b="1" dirty="0"/>
              <a:t>richieste” principali </a:t>
            </a:r>
            <a:r>
              <a:rPr lang="it-IT" dirty="0"/>
              <a:t>da parte dell’imprenditore? </a:t>
            </a:r>
          </a:p>
          <a:p>
            <a:pPr marL="0" indent="0">
              <a:buNone/>
            </a:pPr>
            <a:r>
              <a:rPr lang="it-IT" dirty="0"/>
              <a:t>2.5 quali sono i </a:t>
            </a:r>
            <a:r>
              <a:rPr lang="it-IT" b="1" dirty="0"/>
              <a:t>principali bisogni </a:t>
            </a:r>
            <a:r>
              <a:rPr lang="it-IT" dirty="0"/>
              <a:t>dell’imprenditore che richiede al volontario? Avete degli esempi?</a:t>
            </a:r>
          </a:p>
          <a:p>
            <a:pPr marL="0" indent="0">
              <a:buNone/>
            </a:pPr>
            <a:r>
              <a:rPr lang="it-IT" dirty="0"/>
              <a:t>2.5 Vi è capitato che rispetto ad alcune domande dell’imprenditore non sapevate come rispondere? (su quali tematiche, cosa avete fatto, come avete supportato l’imprenditore)</a:t>
            </a:r>
          </a:p>
          <a:p>
            <a:pPr marL="0" indent="0">
              <a:buNone/>
            </a:pPr>
            <a:r>
              <a:rPr lang="it-IT" dirty="0"/>
              <a:t>2.6 Secondo voi, per supportare </a:t>
            </a:r>
            <a:r>
              <a:rPr lang="it-IT" b="1" dirty="0"/>
              <a:t>imprese sociali</a:t>
            </a:r>
            <a:r>
              <a:rPr lang="it-IT" dirty="0"/>
              <a:t>, sono necessarie competenze diverse da quelle dei micro imprenditori?</a:t>
            </a:r>
          </a:p>
          <a:p>
            <a:pPr marL="0" indent="0">
              <a:buNone/>
            </a:pPr>
            <a:endParaRPr lang="it-IT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A28DF1-CFF4-486A-AFA3-B280F15684FC}"/>
              </a:ext>
            </a:extLst>
          </p:cNvPr>
          <p:cNvGrpSpPr/>
          <p:nvPr/>
        </p:nvGrpSpPr>
        <p:grpSpPr>
          <a:xfrm>
            <a:off x="179512" y="1346390"/>
            <a:ext cx="1594866" cy="2012290"/>
            <a:chOff x="179512" y="1346389"/>
            <a:chExt cx="1594866" cy="221832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624D275-734A-4E8F-B9D8-9D550F4E89C5}"/>
                </a:ext>
              </a:extLst>
            </p:cNvPr>
            <p:cNvSpPr/>
            <p:nvPr/>
          </p:nvSpPr>
          <p:spPr>
            <a:xfrm>
              <a:off x="179512" y="1346389"/>
              <a:ext cx="1594866" cy="221832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3" name="Immagine 8" descr="Agency circle-01.png">
              <a:extLst>
                <a:ext uri="{FF2B5EF4-FFF2-40B4-BE49-F238E27FC236}">
                  <a16:creationId xmlns:a16="http://schemas.microsoft.com/office/drawing/2014/main" id="{3DFA9D43-8C8C-43AF-910A-F25635FE1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558" y="2310261"/>
              <a:ext cx="776773" cy="776773"/>
            </a:xfrm>
            <a:prstGeom prst="ellipse">
              <a:avLst/>
            </a:prstGeom>
            <a:solidFill>
              <a:srgbClr val="00AFD0"/>
            </a:solidFill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70DE001-24D2-4111-BAEE-77EA3E288B9D}"/>
                </a:ext>
              </a:extLst>
            </p:cNvPr>
            <p:cNvSpPr/>
            <p:nvPr/>
          </p:nvSpPr>
          <p:spPr>
            <a:xfrm>
              <a:off x="550241" y="2315105"/>
              <a:ext cx="853406" cy="86663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9F654F3-ED06-4D95-8A07-07B05BBC2473}"/>
                </a:ext>
              </a:extLst>
            </p:cNvPr>
            <p:cNvSpPr txBox="1"/>
            <p:nvPr/>
          </p:nvSpPr>
          <p:spPr>
            <a:xfrm>
              <a:off x="456854" y="1414517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  <a:latin typeface="+mn-lt"/>
                </a:rPr>
                <a:t>Primo Incontro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475A2F-2CE5-4B92-A772-EE7DD5BB0E68}"/>
              </a:ext>
            </a:extLst>
          </p:cNvPr>
          <p:cNvGrpSpPr/>
          <p:nvPr/>
        </p:nvGrpSpPr>
        <p:grpSpPr>
          <a:xfrm>
            <a:off x="179512" y="3378206"/>
            <a:ext cx="1594866" cy="2897520"/>
            <a:chOff x="179512" y="3946977"/>
            <a:chExt cx="1594866" cy="22183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5B3A581-5B2F-4C2F-BAE6-D4152788906D}"/>
                </a:ext>
              </a:extLst>
            </p:cNvPr>
            <p:cNvSpPr/>
            <p:nvPr/>
          </p:nvSpPr>
          <p:spPr>
            <a:xfrm>
              <a:off x="179512" y="3946977"/>
              <a:ext cx="1594866" cy="221832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1FA2AD-9E78-45DE-AE19-1366842CA422}"/>
                </a:ext>
              </a:extLst>
            </p:cNvPr>
            <p:cNvSpPr txBox="1"/>
            <p:nvPr/>
          </p:nvSpPr>
          <p:spPr>
            <a:xfrm>
              <a:off x="353952" y="4048482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  <a:latin typeface="+mn-lt"/>
                </a:rPr>
                <a:t>Contenuti Incontro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AD6ECCA-67C2-45C0-99C4-D63851ACB21B}"/>
                </a:ext>
              </a:extLst>
            </p:cNvPr>
            <p:cNvSpPr/>
            <p:nvPr/>
          </p:nvSpPr>
          <p:spPr>
            <a:xfrm>
              <a:off x="535945" y="5198700"/>
              <a:ext cx="853406" cy="70113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" name="Immagine 9" descr="Product catalog circle-01.png">
              <a:extLst>
                <a:ext uri="{FF2B5EF4-FFF2-40B4-BE49-F238E27FC236}">
                  <a16:creationId xmlns:a16="http://schemas.microsoft.com/office/drawing/2014/main" id="{EB1B5998-4083-451E-B8B6-F9AD37B8E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721" y="5246056"/>
              <a:ext cx="780590" cy="606419"/>
            </a:xfrm>
            <a:prstGeom prst="ellipse">
              <a:avLst/>
            </a:prstGeom>
            <a:solidFill>
              <a:srgbClr val="00AFD0"/>
            </a:solidFill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3CCE3-4CDF-49EC-958A-AE4D72052865}"/>
              </a:ext>
            </a:extLst>
          </p:cNvPr>
          <p:cNvSpPr/>
          <p:nvPr/>
        </p:nvSpPr>
        <p:spPr>
          <a:xfrm>
            <a:off x="1851879" y="1484784"/>
            <a:ext cx="7292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+mn-lt"/>
                <a:cs typeface="Arial" charset="0"/>
              </a:rPr>
              <a:t>2.1 Avete esempi particolarmente </a:t>
            </a:r>
            <a:r>
              <a:rPr lang="it-IT" b="1" dirty="0">
                <a:solidFill>
                  <a:schemeClr val="tx1"/>
                </a:solidFill>
                <a:latin typeface="+mn-lt"/>
                <a:cs typeface="Arial" charset="0"/>
              </a:rPr>
              <a:t>positivi</a:t>
            </a:r>
            <a:r>
              <a:rPr lang="it-IT" dirty="0">
                <a:solidFill>
                  <a:schemeClr val="tx1"/>
                </a:solidFill>
                <a:latin typeface="+mn-lt"/>
                <a:cs typeface="Arial" charset="0"/>
              </a:rPr>
              <a:t> di un </a:t>
            </a:r>
            <a:r>
              <a:rPr lang="it-IT" b="1" dirty="0">
                <a:solidFill>
                  <a:schemeClr val="tx1"/>
                </a:solidFill>
                <a:latin typeface="+mn-lt"/>
                <a:cs typeface="Arial" charset="0"/>
              </a:rPr>
              <a:t>primo incontro </a:t>
            </a:r>
            <a:r>
              <a:rPr lang="it-IT" dirty="0">
                <a:solidFill>
                  <a:schemeClr val="tx1"/>
                </a:solidFill>
                <a:latin typeface="+mn-lt"/>
                <a:cs typeface="Arial" charset="0"/>
              </a:rPr>
              <a:t>«riuscito Bene»</a:t>
            </a:r>
          </a:p>
          <a:p>
            <a:r>
              <a:rPr lang="it-IT" dirty="0">
                <a:solidFill>
                  <a:schemeClr val="tx1"/>
                </a:solidFill>
                <a:latin typeface="+mn-lt"/>
                <a:cs typeface="Arial" charset="0"/>
              </a:rPr>
              <a:t>2.2 Avete esempi di </a:t>
            </a:r>
            <a:r>
              <a:rPr lang="it-IT" b="1" dirty="0">
                <a:solidFill>
                  <a:schemeClr val="tx1"/>
                </a:solidFill>
                <a:latin typeface="+mn-lt"/>
                <a:cs typeface="Arial" charset="0"/>
              </a:rPr>
              <a:t>primo incontro </a:t>
            </a:r>
            <a:r>
              <a:rPr lang="it-IT" dirty="0">
                <a:solidFill>
                  <a:schemeClr val="tx1"/>
                </a:solidFill>
                <a:latin typeface="+mn-lt"/>
                <a:cs typeface="Arial" charset="0"/>
              </a:rPr>
              <a:t>avviati </a:t>
            </a:r>
            <a:r>
              <a:rPr lang="it-IT" b="1" dirty="0">
                <a:solidFill>
                  <a:schemeClr val="tx1"/>
                </a:solidFill>
                <a:latin typeface="+mn-lt"/>
                <a:cs typeface="Arial" charset="0"/>
              </a:rPr>
              <a:t>con difficoltà </a:t>
            </a:r>
            <a:r>
              <a:rPr lang="it-IT" dirty="0">
                <a:solidFill>
                  <a:schemeClr val="tx1"/>
                </a:solidFill>
                <a:latin typeface="+mn-lt"/>
                <a:cs typeface="Arial" charset="0"/>
              </a:rPr>
              <a:t>(perché’?)</a:t>
            </a:r>
          </a:p>
          <a:p>
            <a:r>
              <a:rPr lang="it-IT" dirty="0">
                <a:solidFill>
                  <a:schemeClr val="tx1"/>
                </a:solidFill>
                <a:latin typeface="+mn-lt"/>
                <a:cs typeface="Arial" charset="0"/>
              </a:rPr>
              <a:t>2.3 Quali sono secondo voi gli elementi (nel vostro racconto) che hanno «</a:t>
            </a:r>
            <a:r>
              <a:rPr lang="it-IT" b="1" dirty="0">
                <a:solidFill>
                  <a:schemeClr val="tx1"/>
                </a:solidFill>
                <a:latin typeface="+mn-lt"/>
                <a:cs typeface="Arial" charset="0"/>
              </a:rPr>
              <a:t>suscitato «curiosità e hanno «convinto</a:t>
            </a:r>
            <a:r>
              <a:rPr lang="it-IT" dirty="0">
                <a:solidFill>
                  <a:schemeClr val="tx1"/>
                </a:solidFill>
                <a:latin typeface="+mn-lt"/>
                <a:cs typeface="Arial" charset="0"/>
              </a:rPr>
              <a:t>» l’imprenditore ad iniziare l’accompagnamento</a:t>
            </a:r>
          </a:p>
        </p:txBody>
      </p:sp>
    </p:spTree>
    <p:extLst>
      <p:ext uri="{BB962C8B-B14F-4D97-AF65-F5344CB8AC3E}">
        <p14:creationId xmlns:p14="http://schemas.microsoft.com/office/powerpoint/2010/main" val="70676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it-IT" sz="2200" b="1" dirty="0">
              <a:latin typeface="UniCredit"/>
              <a:ea typeface="+mj-ea"/>
              <a:cs typeface="Arial"/>
              <a:sym typeface="UniCredi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Prime indicazioni sulla Survey: Che cosa ci avete detto</a:t>
            </a:r>
            <a:endParaRPr lang="it-IT" sz="2400" dirty="0">
              <a:latin typeface="UniCredit" panose="02000506040000020004" pitchFamily="2" charset="0"/>
            </a:endParaRPr>
          </a:p>
        </p:txBody>
      </p:sp>
      <p:sp>
        <p:nvSpPr>
          <p:cNvPr id="12" name="Rectangle: Rounded Corners 37">
            <a:extLst>
              <a:ext uri="{FF2B5EF4-FFF2-40B4-BE49-F238E27FC236}">
                <a16:creationId xmlns:a16="http://schemas.microsoft.com/office/drawing/2014/main" id="{B28DC493-643C-46A0-85BC-6DB25C7D6A65}"/>
              </a:ext>
            </a:extLst>
          </p:cNvPr>
          <p:cNvSpPr/>
          <p:nvPr/>
        </p:nvSpPr>
        <p:spPr>
          <a:xfrm>
            <a:off x="2898504" y="1754836"/>
            <a:ext cx="5544616" cy="3851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prstClr val="black"/>
                </a:solidFill>
                <a:latin typeface="UniCredit" panose="02000506040000020004" pitchFamily="2" charset="0"/>
              </a:rPr>
              <a:t>Il microimprenditore ha riconosciuto il valore aggiunto della vostra attività nella </a:t>
            </a:r>
            <a:r>
              <a:rPr lang="it-IT" b="1" dirty="0">
                <a:solidFill>
                  <a:prstClr val="black"/>
                </a:solidFill>
                <a:latin typeface="UniCredit" panose="02000506040000020004" pitchFamily="2" charset="0"/>
              </a:rPr>
              <a:t>capacità di dare consigli e proporre soluzioni </a:t>
            </a:r>
            <a:r>
              <a:rPr lang="it-IT" dirty="0">
                <a:solidFill>
                  <a:prstClr val="black"/>
                </a:solidFill>
                <a:latin typeface="UniCredit" panose="02000506040000020004" pitchFamily="2" charset="0"/>
              </a:rPr>
              <a:t>(problem solving)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>
              <a:solidFill>
                <a:prstClr val="black"/>
              </a:solidFill>
              <a:latin typeface="UniCredit" panose="0200050604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prstClr val="black"/>
                </a:solidFill>
                <a:latin typeface="UniCredit" panose="02000506040000020004" pitchFamily="2" charset="0"/>
              </a:rPr>
              <a:t>Complessivamente avete giudicato </a:t>
            </a:r>
            <a:r>
              <a:rPr lang="it-IT" b="1" dirty="0">
                <a:solidFill>
                  <a:prstClr val="black"/>
                </a:solidFill>
                <a:latin typeface="UniCredit" panose="02000506040000020004" pitchFamily="2" charset="0"/>
              </a:rPr>
              <a:t>positiva e molto positiva</a:t>
            </a:r>
            <a:r>
              <a:rPr lang="it-IT" dirty="0">
                <a:solidFill>
                  <a:prstClr val="black"/>
                </a:solidFill>
                <a:latin typeface="UniCredit" panose="02000506040000020004" pitchFamily="2" charset="0"/>
              </a:rPr>
              <a:t> l’esperienza dell’accompagnamento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C70D1C0-2BFB-4313-ABAD-37357089F602}"/>
              </a:ext>
            </a:extLst>
          </p:cNvPr>
          <p:cNvCxnSpPr/>
          <p:nvPr/>
        </p:nvCxnSpPr>
        <p:spPr>
          <a:xfrm>
            <a:off x="234000" y="1556792"/>
            <a:ext cx="1889728" cy="0"/>
          </a:xfrm>
          <a:prstGeom prst="line">
            <a:avLst/>
          </a:prstGeom>
          <a:ln>
            <a:solidFill>
              <a:srgbClr val="00A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DC84C1A-1438-4833-A96B-299020AD4B93}"/>
              </a:ext>
            </a:extLst>
          </p:cNvPr>
          <p:cNvCxnSpPr/>
          <p:nvPr/>
        </p:nvCxnSpPr>
        <p:spPr>
          <a:xfrm>
            <a:off x="3604488" y="1556792"/>
            <a:ext cx="1889728" cy="0"/>
          </a:xfrm>
          <a:prstGeom prst="line">
            <a:avLst/>
          </a:prstGeom>
          <a:ln>
            <a:solidFill>
              <a:srgbClr val="00A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8ECB037-3811-45EB-8274-C064E8829343}"/>
              </a:ext>
            </a:extLst>
          </p:cNvPr>
          <p:cNvSpPr txBox="1"/>
          <p:nvPr/>
        </p:nvSpPr>
        <p:spPr>
          <a:xfrm>
            <a:off x="234000" y="119675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latin typeface="UniCredit" panose="02000506040000020004" pitchFamily="2" charset="0"/>
              </a:rPr>
              <a:t>ITEM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6552E58-E1DD-4DE9-AB5B-77EA9F9061D3}"/>
              </a:ext>
            </a:extLst>
          </p:cNvPr>
          <p:cNvSpPr txBox="1"/>
          <p:nvPr/>
        </p:nvSpPr>
        <p:spPr>
          <a:xfrm>
            <a:off x="3604488" y="119675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latin typeface="UniCredit" panose="02000506040000020004" pitchFamily="2" charset="0"/>
              </a:rPr>
              <a:t>DESCRIZIONE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576BDF-26EF-4120-A7C7-7EAF326CF99C}"/>
              </a:ext>
            </a:extLst>
          </p:cNvPr>
          <p:cNvSpPr/>
          <p:nvPr/>
        </p:nvSpPr>
        <p:spPr>
          <a:xfrm>
            <a:off x="2267744" y="2638410"/>
            <a:ext cx="853406" cy="78613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18A3514-5AE6-44A0-B4F6-D3DF0DE7D6BD}"/>
              </a:ext>
            </a:extLst>
          </p:cNvPr>
          <p:cNvSpPr/>
          <p:nvPr/>
        </p:nvSpPr>
        <p:spPr>
          <a:xfrm>
            <a:off x="234000" y="1932615"/>
            <a:ext cx="2033744" cy="3584615"/>
          </a:xfrm>
          <a:prstGeom prst="rightArrow">
            <a:avLst>
              <a:gd name="adj1" fmla="val 100000"/>
              <a:gd name="adj2" fmla="val 19795"/>
            </a:avLst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UniCredit" panose="02000506040000020004" pitchFamily="2" charset="0"/>
              </a:rPr>
              <a:t>CONCLUSIONE SERVIZIO DI ACCOMPAGNAMENTO</a:t>
            </a:r>
          </a:p>
        </p:txBody>
      </p:sp>
      <p:pic>
        <p:nvPicPr>
          <p:cNvPr id="16" name="Immagine 170" descr="36a biaco-01.png">
            <a:extLst>
              <a:ext uri="{FF2B5EF4-FFF2-40B4-BE49-F238E27FC236}">
                <a16:creationId xmlns:a16="http://schemas.microsoft.com/office/drawing/2014/main" id="{E45CD536-E5F1-4134-9562-8A5F2F2FB7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80" y="2114876"/>
            <a:ext cx="777107" cy="777107"/>
          </a:xfrm>
          <a:prstGeom prst="ellipse">
            <a:avLst/>
          </a:prstGeom>
          <a:solidFill>
            <a:srgbClr val="00AFD0"/>
          </a:solidFill>
        </p:spPr>
      </p:pic>
    </p:spTree>
    <p:extLst>
      <p:ext uri="{BB962C8B-B14F-4D97-AF65-F5344CB8AC3E}">
        <p14:creationId xmlns:p14="http://schemas.microsoft.com/office/powerpoint/2010/main" val="182746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4F0C5C-0E73-4449-88CE-059C0425E2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FA1BD-508D-46EE-AE71-F1108A90BF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13</a:t>
            </a:fld>
            <a:endParaRPr lang="en-GB" noProof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2101B0D-9580-4228-8124-DD8EF4ED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 del servizio di accompagnamento: a voi la parola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C3DF88-DCC4-4A2F-B9AF-128566F9E357}"/>
              </a:ext>
            </a:extLst>
          </p:cNvPr>
          <p:cNvSpPr/>
          <p:nvPr/>
        </p:nvSpPr>
        <p:spPr>
          <a:xfrm>
            <a:off x="8397360" y="268779"/>
            <a:ext cx="468000" cy="4704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CF01B-A56C-4768-9A72-40F9C16E0C13}"/>
              </a:ext>
            </a:extLst>
          </p:cNvPr>
          <p:cNvSpPr txBox="1"/>
          <p:nvPr/>
        </p:nvSpPr>
        <p:spPr>
          <a:xfrm>
            <a:off x="1945738" y="1435998"/>
            <a:ext cx="69196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3.1 Nella Survey avete indicato che </a:t>
            </a:r>
            <a:r>
              <a:rPr lang="it-IT" b="1" dirty="0">
                <a:latin typeface="+mn-lt"/>
              </a:rPr>
              <a:t>il valore dell’accompagnamento riconosciuto</a:t>
            </a:r>
            <a:r>
              <a:rPr lang="it-IT" dirty="0">
                <a:latin typeface="+mn-lt"/>
              </a:rPr>
              <a:t> dal microimprenditore è nella capacità di «dare consigli e proporre soluzioni» /problem solving? In che cosa consiste? Avete degli esempi? </a:t>
            </a:r>
          </a:p>
          <a:p>
            <a:pPr lvl="0"/>
            <a:r>
              <a:rPr lang="it-IT" dirty="0">
                <a:latin typeface="+mn-lt"/>
              </a:rPr>
              <a:t>3.2 Quali sono, secondo voi, gli </a:t>
            </a:r>
            <a:r>
              <a:rPr lang="it-IT" b="1" dirty="0">
                <a:latin typeface="+mn-lt"/>
              </a:rPr>
              <a:t>elementi</a:t>
            </a:r>
            <a:r>
              <a:rPr lang="it-IT" dirty="0">
                <a:latin typeface="+mn-lt"/>
              </a:rPr>
              <a:t> per ritenere che il servizio di accompagnamento è stato </a:t>
            </a:r>
            <a:r>
              <a:rPr lang="it-IT" b="1" dirty="0">
                <a:latin typeface="+mn-lt"/>
              </a:rPr>
              <a:t>“di successo</a:t>
            </a:r>
            <a:r>
              <a:rPr lang="it-IT" dirty="0">
                <a:latin typeface="+mn-lt"/>
              </a:rPr>
              <a:t>”</a:t>
            </a:r>
            <a:endParaRPr lang="en-US" dirty="0">
              <a:latin typeface="+mn-lt"/>
            </a:endParaRPr>
          </a:p>
          <a:p>
            <a:pPr lvl="1"/>
            <a:r>
              <a:rPr lang="it-IT" dirty="0">
                <a:latin typeface="+mn-lt"/>
              </a:rPr>
              <a:t>Per voi (come volontari) </a:t>
            </a:r>
          </a:p>
          <a:p>
            <a:pPr lvl="1"/>
            <a:r>
              <a:rPr lang="it-IT" dirty="0">
                <a:latin typeface="+mn-lt"/>
              </a:rPr>
              <a:t>Per l’imprenditore</a:t>
            </a:r>
          </a:p>
          <a:p>
            <a:pPr lvl="1"/>
            <a:endParaRPr lang="it-IT" dirty="0">
              <a:latin typeface="+mn-lt"/>
            </a:endParaRPr>
          </a:p>
          <a:p>
            <a:pPr lvl="0"/>
            <a:r>
              <a:rPr lang="it-IT" dirty="0">
                <a:latin typeface="+mn-lt"/>
              </a:rPr>
              <a:t>3.3 E’ successo che il servizio di accompagnamento si sia interrotto prima del dovuto?</a:t>
            </a:r>
            <a:r>
              <a:rPr lang="en-US" dirty="0">
                <a:latin typeface="+mn-lt"/>
              </a:rPr>
              <a:t> </a:t>
            </a:r>
            <a:r>
              <a:rPr lang="it-IT" dirty="0">
                <a:latin typeface="+mn-lt"/>
              </a:rPr>
              <a:t>In questo caso quali sono le motivazioni?</a:t>
            </a:r>
          </a:p>
          <a:p>
            <a:pPr lvl="0"/>
            <a:endParaRPr lang="it-IT" dirty="0">
              <a:latin typeface="+mn-lt"/>
            </a:endParaRPr>
          </a:p>
          <a:p>
            <a:pPr lvl="0"/>
            <a:r>
              <a:rPr lang="it-IT" dirty="0">
                <a:latin typeface="+mn-lt"/>
              </a:rPr>
              <a:t>3.4 Ci sono stati </a:t>
            </a:r>
            <a:r>
              <a:rPr lang="it-IT" b="1" dirty="0">
                <a:latin typeface="+mn-lt"/>
              </a:rPr>
              <a:t>elementi / situazioni </a:t>
            </a:r>
            <a:r>
              <a:rPr lang="it-IT" dirty="0">
                <a:latin typeface="+mn-lt"/>
              </a:rPr>
              <a:t>di </a:t>
            </a:r>
            <a:r>
              <a:rPr lang="it-IT" b="1" dirty="0">
                <a:latin typeface="+mn-lt"/>
              </a:rPr>
              <a:t>criticità</a:t>
            </a:r>
            <a:r>
              <a:rPr lang="it-IT" dirty="0">
                <a:latin typeface="+mn-lt"/>
              </a:rPr>
              <a:t> durante l’attività di accompagnamento?</a:t>
            </a:r>
            <a:r>
              <a:rPr lang="en-US" dirty="0">
                <a:latin typeface="+mn-lt"/>
              </a:rPr>
              <a:t> </a:t>
            </a:r>
            <a:r>
              <a:rPr lang="it-IT" dirty="0">
                <a:latin typeface="+mn-lt"/>
              </a:rPr>
              <a:t>Di che tipo?</a:t>
            </a:r>
          </a:p>
          <a:p>
            <a:endParaRPr lang="it-IT" dirty="0">
              <a:latin typeface="+mn-lt"/>
            </a:endParaRPr>
          </a:p>
          <a:p>
            <a:r>
              <a:rPr lang="it-IT" dirty="0">
                <a:latin typeface="+mn-lt"/>
              </a:rPr>
              <a:t>3.5 Ritenete che la vostra esperienza di accompagnamento sia una best practice da condividere anche con gli altri volontari?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2A116F-8536-4DA3-894E-15A98477C08E}"/>
              </a:ext>
            </a:extLst>
          </p:cNvPr>
          <p:cNvSpPr/>
          <p:nvPr/>
        </p:nvSpPr>
        <p:spPr>
          <a:xfrm>
            <a:off x="179512" y="1210672"/>
            <a:ext cx="1594866" cy="5026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C0C3E-1BE0-461A-8064-0AE83CE68650}"/>
              </a:ext>
            </a:extLst>
          </p:cNvPr>
          <p:cNvSpPr txBox="1"/>
          <p:nvPr/>
        </p:nvSpPr>
        <p:spPr>
          <a:xfrm>
            <a:off x="185450" y="1623600"/>
            <a:ext cx="159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+mn-lt"/>
              </a:rPr>
              <a:t>Valutazione Complessiva</a:t>
            </a:r>
          </a:p>
        </p:txBody>
      </p:sp>
      <p:pic>
        <p:nvPicPr>
          <p:cNvPr id="12" name="Immagine 170" descr="36a biaco-01.png">
            <a:extLst>
              <a:ext uri="{FF2B5EF4-FFF2-40B4-BE49-F238E27FC236}">
                <a16:creationId xmlns:a16="http://schemas.microsoft.com/office/drawing/2014/main" id="{6EDED979-FC78-4407-8DC4-6721244031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91" y="3212976"/>
            <a:ext cx="777107" cy="777107"/>
          </a:xfrm>
          <a:prstGeom prst="ellipse">
            <a:avLst/>
          </a:prstGeom>
          <a:solidFill>
            <a:srgbClr val="00AFD0"/>
          </a:solidFill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0CB9575-E92B-41ED-A5D3-133F0516A85F}"/>
              </a:ext>
            </a:extLst>
          </p:cNvPr>
          <p:cNvSpPr/>
          <p:nvPr/>
        </p:nvSpPr>
        <p:spPr>
          <a:xfrm>
            <a:off x="540000" y="3142707"/>
            <a:ext cx="853406" cy="86663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99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it-IT" sz="2200" b="1" dirty="0">
              <a:latin typeface="UniCredit"/>
              <a:ea typeface="+mj-ea"/>
              <a:cs typeface="Arial"/>
              <a:sym typeface="UniCredi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Prime indicazioni sulla Survey: Che cosa ci avete detto</a:t>
            </a:r>
            <a:endParaRPr lang="it-IT" sz="2400" dirty="0">
              <a:latin typeface="UniCredit" panose="02000506040000020004" pitchFamily="2" charset="0"/>
            </a:endParaRPr>
          </a:p>
        </p:txBody>
      </p:sp>
      <p:sp>
        <p:nvSpPr>
          <p:cNvPr id="12" name="Rectangle: Rounded Corners 37">
            <a:extLst>
              <a:ext uri="{FF2B5EF4-FFF2-40B4-BE49-F238E27FC236}">
                <a16:creationId xmlns:a16="http://schemas.microsoft.com/office/drawing/2014/main" id="{B28DC493-643C-46A0-85BC-6DB25C7D6A65}"/>
              </a:ext>
            </a:extLst>
          </p:cNvPr>
          <p:cNvSpPr/>
          <p:nvPr/>
        </p:nvSpPr>
        <p:spPr>
          <a:xfrm>
            <a:off x="2898504" y="1754836"/>
            <a:ext cx="5544616" cy="3851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prstClr val="black"/>
                </a:solidFill>
                <a:latin typeface="UniCredit" panose="02000506040000020004" pitchFamily="2" charset="0"/>
              </a:rPr>
              <a:t>Circa il 50% sostiene che il servizio di accompagnamento può avvenire anche in modalità remota ma «parzialmente»</a:t>
            </a:r>
          </a:p>
          <a:p>
            <a:endParaRPr lang="it-IT" dirty="0">
              <a:solidFill>
                <a:prstClr val="black"/>
              </a:solidFill>
              <a:latin typeface="UniCredit" panose="0200050604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prstClr val="black"/>
                </a:solidFill>
                <a:latin typeface="UniCredit" panose="02000506040000020004" pitchFamily="2" charset="0"/>
              </a:rPr>
              <a:t>99% è disponibile a svolgere attività di accompagnamento anche in modalità remota</a:t>
            </a:r>
          </a:p>
          <a:p>
            <a:endParaRPr lang="it-IT" dirty="0">
              <a:solidFill>
                <a:prstClr val="black"/>
              </a:solidFill>
              <a:latin typeface="UniCredit" panose="0200050604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prstClr val="black"/>
                </a:solidFill>
                <a:latin typeface="UniCredit" panose="02000506040000020004" pitchFamily="2" charset="0"/>
              </a:rPr>
              <a:t>Più del 60% sostiene che è possibile «seguire « due imprenditori contemporaneamente 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C70D1C0-2BFB-4313-ABAD-37357089F602}"/>
              </a:ext>
            </a:extLst>
          </p:cNvPr>
          <p:cNvCxnSpPr/>
          <p:nvPr/>
        </p:nvCxnSpPr>
        <p:spPr>
          <a:xfrm>
            <a:off x="234000" y="1556792"/>
            <a:ext cx="1889728" cy="0"/>
          </a:xfrm>
          <a:prstGeom prst="line">
            <a:avLst/>
          </a:prstGeom>
          <a:ln>
            <a:solidFill>
              <a:srgbClr val="00A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DC84C1A-1438-4833-A96B-299020AD4B93}"/>
              </a:ext>
            </a:extLst>
          </p:cNvPr>
          <p:cNvCxnSpPr/>
          <p:nvPr/>
        </p:nvCxnSpPr>
        <p:spPr>
          <a:xfrm>
            <a:off x="3604488" y="1556792"/>
            <a:ext cx="1889728" cy="0"/>
          </a:xfrm>
          <a:prstGeom prst="line">
            <a:avLst/>
          </a:prstGeom>
          <a:ln>
            <a:solidFill>
              <a:srgbClr val="00A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8ECB037-3811-45EB-8274-C064E8829343}"/>
              </a:ext>
            </a:extLst>
          </p:cNvPr>
          <p:cNvSpPr txBox="1"/>
          <p:nvPr/>
        </p:nvSpPr>
        <p:spPr>
          <a:xfrm>
            <a:off x="234000" y="119675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latin typeface="UniCredit" panose="02000506040000020004" pitchFamily="2" charset="0"/>
              </a:rPr>
              <a:t>ITEM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6552E58-E1DD-4DE9-AB5B-77EA9F9061D3}"/>
              </a:ext>
            </a:extLst>
          </p:cNvPr>
          <p:cNvSpPr txBox="1"/>
          <p:nvPr/>
        </p:nvSpPr>
        <p:spPr>
          <a:xfrm>
            <a:off x="3604488" y="119675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latin typeface="UniCredit" panose="02000506040000020004" pitchFamily="2" charset="0"/>
              </a:rPr>
              <a:t>DESCRIZIONE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576BDF-26EF-4120-A7C7-7EAF326CF99C}"/>
              </a:ext>
            </a:extLst>
          </p:cNvPr>
          <p:cNvSpPr/>
          <p:nvPr/>
        </p:nvSpPr>
        <p:spPr>
          <a:xfrm>
            <a:off x="2267744" y="2638410"/>
            <a:ext cx="853406" cy="78613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18A3514-5AE6-44A0-B4F6-D3DF0DE7D6BD}"/>
              </a:ext>
            </a:extLst>
          </p:cNvPr>
          <p:cNvSpPr/>
          <p:nvPr/>
        </p:nvSpPr>
        <p:spPr>
          <a:xfrm>
            <a:off x="234000" y="1932615"/>
            <a:ext cx="2033744" cy="3584615"/>
          </a:xfrm>
          <a:prstGeom prst="rightArrow">
            <a:avLst>
              <a:gd name="adj1" fmla="val 100000"/>
              <a:gd name="adj2" fmla="val 19795"/>
            </a:avLst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UniCredit" panose="02000506040000020004" pitchFamily="2" charset="0"/>
              </a:rPr>
              <a:t>NUOVO AVVIO</a:t>
            </a:r>
          </a:p>
        </p:txBody>
      </p:sp>
      <p:pic>
        <p:nvPicPr>
          <p:cNvPr id="14" name="Immagine 30" descr="16a bianco-01.png">
            <a:extLst>
              <a:ext uri="{FF2B5EF4-FFF2-40B4-BE49-F238E27FC236}">
                <a16:creationId xmlns:a16="http://schemas.microsoft.com/office/drawing/2014/main" id="{B919487C-37E9-4F48-B2B2-3167A5E582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96" y="2420888"/>
            <a:ext cx="768897" cy="768897"/>
          </a:xfrm>
          <a:prstGeom prst="ellipse">
            <a:avLst/>
          </a:prstGeom>
          <a:solidFill>
            <a:srgbClr val="00AFD0"/>
          </a:solidFill>
        </p:spPr>
      </p:pic>
    </p:spTree>
    <p:extLst>
      <p:ext uri="{BB962C8B-B14F-4D97-AF65-F5344CB8AC3E}">
        <p14:creationId xmlns:p14="http://schemas.microsoft.com/office/powerpoint/2010/main" val="130986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B3819-E9E6-4E6B-869A-C73875931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7415D-420C-42A9-AAC2-13D93D71E0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E384A-4952-4E63-95E4-27E7FC2EF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15</a:t>
            </a:fld>
            <a:endParaRPr lang="en-GB" noProof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B85020-D6D0-49CD-A7C1-7E341D68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Nuovo Avvio: a voi la parola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526E86-80F1-4F14-948E-6FCBBC9B3D39}"/>
              </a:ext>
            </a:extLst>
          </p:cNvPr>
          <p:cNvSpPr/>
          <p:nvPr/>
        </p:nvSpPr>
        <p:spPr>
          <a:xfrm>
            <a:off x="8424000" y="280446"/>
            <a:ext cx="468000" cy="4704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E06527-1F48-4911-8533-7F4244813474}"/>
              </a:ext>
            </a:extLst>
          </p:cNvPr>
          <p:cNvSpPr txBox="1"/>
          <p:nvPr/>
        </p:nvSpPr>
        <p:spPr>
          <a:xfrm>
            <a:off x="1873150" y="2274838"/>
            <a:ext cx="69766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n-lt"/>
              </a:rPr>
              <a:t> </a:t>
            </a:r>
            <a:endParaRPr lang="en-US" dirty="0">
              <a:latin typeface="+mn-lt"/>
            </a:endParaRPr>
          </a:p>
          <a:p>
            <a:r>
              <a:rPr lang="it-IT" dirty="0">
                <a:latin typeface="+mn-lt"/>
              </a:rPr>
              <a:t>4.1 nella Survey avete risposto che il «servizio di accompagnamento può avvenire anche in modalità remota» ma parzialmente, che cosa significa per voi? qual è secondo voi la «formula migliore» per far funzionare una buona relazione di fiducia? </a:t>
            </a:r>
            <a:endParaRPr lang="en-US" dirty="0">
              <a:latin typeface="+mn-lt"/>
            </a:endParaRPr>
          </a:p>
          <a:p>
            <a:pPr lvl="0"/>
            <a:endParaRPr lang="en-US" dirty="0">
              <a:latin typeface="+mn-lt"/>
            </a:endParaRPr>
          </a:p>
          <a:p>
            <a:pPr lvl="0"/>
            <a:r>
              <a:rPr lang="it-IT" dirty="0">
                <a:latin typeface="+mn-lt"/>
              </a:rPr>
              <a:t>4.2 Sono necessarie nuove competenze per svolgere il servizio di accompagnamento in modalità remota? Quali?</a:t>
            </a:r>
          </a:p>
          <a:p>
            <a:pPr lvl="0"/>
            <a:endParaRPr lang="it-IT" dirty="0">
              <a:latin typeface="+mn-lt"/>
            </a:endParaRPr>
          </a:p>
          <a:p>
            <a:pPr lvl="0"/>
            <a:r>
              <a:rPr lang="it-IT" dirty="0">
                <a:latin typeface="+mn-lt"/>
              </a:rPr>
              <a:t>4.3 Di cosa avreste bisogno?</a:t>
            </a:r>
          </a:p>
          <a:p>
            <a:endParaRPr lang="it-IT" dirty="0"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C40522-6DED-4EBB-85C2-CD682EBCABA5}"/>
              </a:ext>
            </a:extLst>
          </p:cNvPr>
          <p:cNvSpPr/>
          <p:nvPr/>
        </p:nvSpPr>
        <p:spPr>
          <a:xfrm>
            <a:off x="179512" y="1268759"/>
            <a:ext cx="1594866" cy="39740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con angoli arrotondati in diagonale 102">
            <a:extLst>
              <a:ext uri="{FF2B5EF4-FFF2-40B4-BE49-F238E27FC236}">
                <a16:creationId xmlns:a16="http://schemas.microsoft.com/office/drawing/2014/main" id="{B92C6882-E742-4F46-9252-67E4212F5AAC}"/>
              </a:ext>
            </a:extLst>
          </p:cNvPr>
          <p:cNvSpPr/>
          <p:nvPr/>
        </p:nvSpPr>
        <p:spPr>
          <a:xfrm>
            <a:off x="1873151" y="1272884"/>
            <a:ext cx="6976646" cy="927094"/>
          </a:xfrm>
          <a:prstGeom prst="round2DiagRect">
            <a:avLst/>
          </a:prstGeom>
          <a:solidFill>
            <a:srgbClr val="C0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Considerando il contesto attuale  (particolarmente difficile per i micro imprenditori) e le nuove modalità di comunicazione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FF0F84-7AE8-4BFE-95BD-46EC6A6CC6AB}"/>
              </a:ext>
            </a:extLst>
          </p:cNvPr>
          <p:cNvSpPr/>
          <p:nvPr/>
        </p:nvSpPr>
        <p:spPr>
          <a:xfrm>
            <a:off x="514838" y="2835001"/>
            <a:ext cx="853406" cy="86663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E1F3B-BB3F-42B6-A43A-CD10AA3A1038}"/>
              </a:ext>
            </a:extLst>
          </p:cNvPr>
          <p:cNvSpPr txBox="1"/>
          <p:nvPr/>
        </p:nvSpPr>
        <p:spPr>
          <a:xfrm>
            <a:off x="179512" y="1436874"/>
            <a:ext cx="159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+mn-lt"/>
              </a:rPr>
              <a:t>Nuove modalità</a:t>
            </a:r>
          </a:p>
        </p:txBody>
      </p:sp>
      <p:pic>
        <p:nvPicPr>
          <p:cNvPr id="14" name="Immagine 30" descr="16a bianco-01.png">
            <a:extLst>
              <a:ext uri="{FF2B5EF4-FFF2-40B4-BE49-F238E27FC236}">
                <a16:creationId xmlns:a16="http://schemas.microsoft.com/office/drawing/2014/main" id="{C577A8F2-5C24-4F86-9196-2256C91FF7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96" y="2904886"/>
            <a:ext cx="768897" cy="768897"/>
          </a:xfrm>
          <a:prstGeom prst="ellipse">
            <a:avLst/>
          </a:prstGeom>
          <a:solidFill>
            <a:srgbClr val="00AFD0"/>
          </a:solidFill>
        </p:spPr>
      </p:pic>
    </p:spTree>
    <p:extLst>
      <p:ext uri="{BB962C8B-B14F-4D97-AF65-F5344CB8AC3E}">
        <p14:creationId xmlns:p14="http://schemas.microsoft.com/office/powerpoint/2010/main" val="281629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78A28-4814-4497-BC6E-6774D419B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16</a:t>
            </a:fld>
            <a:endParaRPr lang="en-GB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AD00A0-B0F8-4003-96CF-BC27F4105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"/>
            <a:ext cx="9144000" cy="6669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6A31EF-B561-4723-844E-C1A394C8F824}"/>
              </a:ext>
            </a:extLst>
          </p:cNvPr>
          <p:cNvSpPr txBox="1"/>
          <p:nvPr/>
        </p:nvSpPr>
        <p:spPr>
          <a:xfrm>
            <a:off x="5633864" y="269237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+mn-lt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5039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UniCredit S.p.A. –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2</a:t>
            </a:fld>
            <a:endParaRPr lang="en-GB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73BF3-1EF9-40ED-8B29-1E68D7F303A3}"/>
              </a:ext>
            </a:extLst>
          </p:cNvPr>
          <p:cNvSpPr txBox="1"/>
          <p:nvPr/>
        </p:nvSpPr>
        <p:spPr>
          <a:xfrm>
            <a:off x="971600" y="1874747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n-lt"/>
              </a:rPr>
              <a:t>Benvenuto e presentazione partecipanti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02A22B-7D32-48A3-BB41-EDE5D276DC99}"/>
              </a:ext>
            </a:extLst>
          </p:cNvPr>
          <p:cNvSpPr txBox="1"/>
          <p:nvPr/>
        </p:nvSpPr>
        <p:spPr>
          <a:xfrm>
            <a:off x="971600" y="2644624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n-lt"/>
              </a:rPr>
              <a:t>Finalità e obiettivi del FG  e percorso di condivisione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818199-9519-4BB3-92E1-BA89D8F59466}"/>
              </a:ext>
            </a:extLst>
          </p:cNvPr>
          <p:cNvSpPr txBox="1"/>
          <p:nvPr/>
        </p:nvSpPr>
        <p:spPr>
          <a:xfrm>
            <a:off x="971600" y="3474713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n-lt"/>
              </a:rPr>
              <a:t>Confronto su 4 aree tematiche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8F5E40-7949-422D-857D-C40B477A61BD}"/>
              </a:ext>
            </a:extLst>
          </p:cNvPr>
          <p:cNvSpPr txBox="1"/>
          <p:nvPr/>
        </p:nvSpPr>
        <p:spPr>
          <a:xfrm>
            <a:off x="971600" y="427580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n-lt"/>
              </a:rPr>
              <a:t>Chiusura lavori e sintesi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62C8E4-E24B-4FD5-B24D-5C9C945B279A}"/>
              </a:ext>
            </a:extLst>
          </p:cNvPr>
          <p:cNvSpPr/>
          <p:nvPr/>
        </p:nvSpPr>
        <p:spPr>
          <a:xfrm>
            <a:off x="395536" y="1874747"/>
            <a:ext cx="468052" cy="4001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71BDDB6-9ADC-4F68-88ED-DFA2850BA346}"/>
              </a:ext>
            </a:extLst>
          </p:cNvPr>
          <p:cNvSpPr/>
          <p:nvPr/>
        </p:nvSpPr>
        <p:spPr>
          <a:xfrm>
            <a:off x="405000" y="2644624"/>
            <a:ext cx="468052" cy="4001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402954D-86F2-4C88-8B39-6150FF745F72}"/>
              </a:ext>
            </a:extLst>
          </p:cNvPr>
          <p:cNvSpPr/>
          <p:nvPr/>
        </p:nvSpPr>
        <p:spPr>
          <a:xfrm>
            <a:off x="405000" y="3474713"/>
            <a:ext cx="468052" cy="4001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A9DFB3-05A4-4807-9257-DC079634CAA9}"/>
              </a:ext>
            </a:extLst>
          </p:cNvPr>
          <p:cNvSpPr/>
          <p:nvPr/>
        </p:nvSpPr>
        <p:spPr>
          <a:xfrm>
            <a:off x="438668" y="4316959"/>
            <a:ext cx="468052" cy="4001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3DEFC-0F7A-42D8-96B7-CBF2501A127C}"/>
              </a:ext>
            </a:extLst>
          </p:cNvPr>
          <p:cNvSpPr txBox="1"/>
          <p:nvPr/>
        </p:nvSpPr>
        <p:spPr>
          <a:xfrm>
            <a:off x="7628572" y="187474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solidFill>
                  <a:schemeClr val="tx2"/>
                </a:solidFill>
                <a:latin typeface="+mn-lt"/>
              </a:rPr>
              <a:t>10 </a:t>
            </a:r>
            <a:r>
              <a:rPr lang="it-IT" sz="1600" i="1" dirty="0" err="1">
                <a:solidFill>
                  <a:schemeClr val="tx2"/>
                </a:solidFill>
                <a:latin typeface="+mn-lt"/>
              </a:rPr>
              <a:t>min</a:t>
            </a:r>
            <a:endParaRPr lang="it-IT" sz="16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476EF1-E33F-41C8-9A02-F0210F207215}"/>
              </a:ext>
            </a:extLst>
          </p:cNvPr>
          <p:cNvSpPr txBox="1"/>
          <p:nvPr/>
        </p:nvSpPr>
        <p:spPr>
          <a:xfrm>
            <a:off x="7628572" y="264462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solidFill>
                  <a:schemeClr val="tx2"/>
                </a:solidFill>
                <a:latin typeface="+mn-lt"/>
              </a:rPr>
              <a:t>10 </a:t>
            </a:r>
            <a:r>
              <a:rPr lang="it-IT" sz="1600" i="1" dirty="0" err="1">
                <a:solidFill>
                  <a:schemeClr val="tx2"/>
                </a:solidFill>
                <a:latin typeface="+mn-lt"/>
              </a:rPr>
              <a:t>min</a:t>
            </a:r>
            <a:endParaRPr lang="it-IT" sz="16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BC90A0-915D-46F3-868F-B9B252E35145}"/>
              </a:ext>
            </a:extLst>
          </p:cNvPr>
          <p:cNvSpPr txBox="1"/>
          <p:nvPr/>
        </p:nvSpPr>
        <p:spPr>
          <a:xfrm>
            <a:off x="7628572" y="3474713"/>
            <a:ext cx="1515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solidFill>
                  <a:schemeClr val="tx2"/>
                </a:solidFill>
                <a:latin typeface="+mn-lt"/>
              </a:rPr>
              <a:t>20 </a:t>
            </a:r>
            <a:r>
              <a:rPr lang="it-IT" sz="1600" i="1" dirty="0" err="1">
                <a:solidFill>
                  <a:schemeClr val="tx2"/>
                </a:solidFill>
                <a:latin typeface="+mn-lt"/>
              </a:rPr>
              <a:t>min</a:t>
            </a:r>
            <a:r>
              <a:rPr lang="it-IT" sz="1600" i="1" dirty="0">
                <a:solidFill>
                  <a:schemeClr val="tx2"/>
                </a:solidFill>
                <a:latin typeface="+mn-lt"/>
              </a:rPr>
              <a:t> per area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57B9A6-ED3B-4314-A6DE-49175EA871E5}"/>
              </a:ext>
            </a:extLst>
          </p:cNvPr>
          <p:cNvSpPr txBox="1"/>
          <p:nvPr/>
        </p:nvSpPr>
        <p:spPr>
          <a:xfrm>
            <a:off x="7628572" y="434790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solidFill>
                  <a:schemeClr val="tx2"/>
                </a:solidFill>
                <a:latin typeface="+mn-lt"/>
              </a:rPr>
              <a:t>5 </a:t>
            </a:r>
            <a:r>
              <a:rPr lang="it-IT" sz="1600" i="1" dirty="0" err="1">
                <a:solidFill>
                  <a:schemeClr val="tx2"/>
                </a:solidFill>
                <a:latin typeface="+mn-lt"/>
              </a:rPr>
              <a:t>min</a:t>
            </a:r>
            <a:endParaRPr lang="it-IT" sz="1600" i="1" dirty="0">
              <a:solidFill>
                <a:schemeClr val="tx2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83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64B240-20E2-447E-A732-7008353CC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78A28-4814-4497-BC6E-6774D419B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3</a:t>
            </a:fld>
            <a:endParaRPr lang="en-GB" noProof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215B01-B052-4357-88DB-67541287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Partecipanti _ Focus Group 7/07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AD00A0-B0F8-4003-96CF-BC27F4105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000"/>
            <a:ext cx="9144000" cy="5298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FDDD70-5E2C-49DE-A819-C8B0EC89651A}"/>
              </a:ext>
            </a:extLst>
          </p:cNvPr>
          <p:cNvSpPr txBox="1"/>
          <p:nvPr/>
        </p:nvSpPr>
        <p:spPr>
          <a:xfrm>
            <a:off x="5868144" y="4665191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+mn-lt"/>
              </a:rPr>
              <a:t>Facilitatori: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bg1"/>
                </a:solidFill>
                <a:latin typeface="+mn-lt"/>
              </a:rPr>
              <a:t>NadiaCento</a:t>
            </a:r>
            <a:r>
              <a:rPr lang="it-IT" b="1" dirty="0">
                <a:solidFill>
                  <a:schemeClr val="bg1"/>
                </a:solidFill>
                <a:latin typeface="+mn-lt"/>
              </a:rPr>
              <a:t> (SIB)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  <a:latin typeface="+mn-lt"/>
              </a:rPr>
              <a:t>Chiara Varri (SIB)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  <a:latin typeface="+mn-lt"/>
              </a:rPr>
              <a:t>Stefano Isella (SIB)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  <a:latin typeface="+mn-lt"/>
              </a:rPr>
              <a:t>Paolo </a:t>
            </a:r>
            <a:r>
              <a:rPr lang="it-IT" b="1" dirty="0" err="1">
                <a:solidFill>
                  <a:schemeClr val="bg1"/>
                </a:solidFill>
                <a:latin typeface="+mn-lt"/>
              </a:rPr>
              <a:t>Fenini</a:t>
            </a:r>
            <a:r>
              <a:rPr lang="it-IT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it-IT" b="1" dirty="0" err="1">
                <a:solidFill>
                  <a:schemeClr val="bg1"/>
                </a:solidFill>
                <a:latin typeface="+mn-lt"/>
              </a:rPr>
              <a:t>UniGens</a:t>
            </a:r>
            <a:r>
              <a:rPr lang="it-IT" b="1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57407-48F6-4C65-BE9A-946D5E39A783}"/>
              </a:ext>
            </a:extLst>
          </p:cNvPr>
          <p:cNvSpPr txBox="1"/>
          <p:nvPr/>
        </p:nvSpPr>
        <p:spPr>
          <a:xfrm>
            <a:off x="5832000" y="1406998"/>
            <a:ext cx="3528392" cy="2637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Partecipanti Focus Group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TODARO VITO - Sicilia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DILELLA CARMINE - </a:t>
            </a:r>
            <a:r>
              <a:rPr lang="it-IT" sz="1400" b="1" dirty="0" err="1">
                <a:solidFill>
                  <a:schemeClr val="bg1"/>
                </a:solidFill>
                <a:latin typeface="+mn-lt"/>
              </a:rPr>
              <a:t>NOvest</a:t>
            </a:r>
            <a:endParaRPr lang="it-IT" sz="14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SANARICO OSVALDO - </a:t>
            </a:r>
            <a:r>
              <a:rPr lang="it-IT" sz="1400" b="1" dirty="0" err="1">
                <a:solidFill>
                  <a:schemeClr val="bg1"/>
                </a:solidFill>
                <a:latin typeface="+mn-lt"/>
              </a:rPr>
              <a:t>Novest</a:t>
            </a:r>
            <a:endParaRPr lang="it-IT" sz="14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PISASALE FRNCESCO - Centro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GARABELLO ALBERTO – </a:t>
            </a:r>
            <a:r>
              <a:rPr lang="it-IT" sz="1400" b="1" dirty="0" err="1">
                <a:solidFill>
                  <a:schemeClr val="bg1"/>
                </a:solidFill>
                <a:latin typeface="+mn-lt"/>
              </a:rPr>
              <a:t>Novest</a:t>
            </a:r>
            <a:r>
              <a:rPr lang="it-IT" sz="1400" b="1" dirty="0">
                <a:solidFill>
                  <a:schemeClr val="bg1"/>
                </a:solidFill>
                <a:latin typeface="+mn-lt"/>
              </a:rPr>
              <a:t> 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IANUALE PATRIZIA – Centro 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CONSIGLIO GIUSEPPE – Sicilia 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A60593-B337-4381-A0E9-6DC074CD2B62}"/>
              </a:ext>
            </a:extLst>
          </p:cNvPr>
          <p:cNvSpPr/>
          <p:nvPr/>
        </p:nvSpPr>
        <p:spPr>
          <a:xfrm>
            <a:off x="5508104" y="1196752"/>
            <a:ext cx="3452296" cy="3279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52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64B240-20E2-447E-A732-7008353CC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78A28-4814-4497-BC6E-6774D419B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4</a:t>
            </a:fld>
            <a:endParaRPr lang="en-GB" noProof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215B01-B052-4357-88DB-67541287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Partecipanti _ Focus Group 8/07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AD00A0-B0F8-4003-96CF-BC27F4105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000"/>
            <a:ext cx="9144000" cy="5298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FDDD70-5E2C-49DE-A819-C8B0EC89651A}"/>
              </a:ext>
            </a:extLst>
          </p:cNvPr>
          <p:cNvSpPr txBox="1"/>
          <p:nvPr/>
        </p:nvSpPr>
        <p:spPr>
          <a:xfrm>
            <a:off x="5993368" y="4733539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+mn-lt"/>
              </a:rPr>
              <a:t>Facilitatori: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bg1"/>
                </a:solidFill>
                <a:latin typeface="+mn-lt"/>
              </a:rPr>
              <a:t>NadiaCento</a:t>
            </a:r>
            <a:r>
              <a:rPr lang="it-IT" b="1" dirty="0">
                <a:solidFill>
                  <a:schemeClr val="bg1"/>
                </a:solidFill>
                <a:latin typeface="+mn-lt"/>
              </a:rPr>
              <a:t> (SIB)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  <a:latin typeface="+mn-lt"/>
              </a:rPr>
              <a:t>Chiara Varri (SIB)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  <a:latin typeface="+mn-lt"/>
              </a:rPr>
              <a:t>Stefano Isella (SIB)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  <a:latin typeface="+mn-lt"/>
              </a:rPr>
              <a:t>Paolo </a:t>
            </a:r>
            <a:r>
              <a:rPr lang="it-IT" b="1" dirty="0" err="1">
                <a:solidFill>
                  <a:schemeClr val="bg1"/>
                </a:solidFill>
                <a:latin typeface="+mn-lt"/>
              </a:rPr>
              <a:t>Fenini</a:t>
            </a:r>
            <a:r>
              <a:rPr lang="it-IT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it-IT" b="1" dirty="0" err="1">
                <a:solidFill>
                  <a:schemeClr val="bg1"/>
                </a:solidFill>
                <a:latin typeface="+mn-lt"/>
              </a:rPr>
              <a:t>UniGens</a:t>
            </a:r>
            <a:r>
              <a:rPr lang="it-IT" b="1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A60593-B337-4381-A0E9-6DC074CD2B62}"/>
              </a:ext>
            </a:extLst>
          </p:cNvPr>
          <p:cNvSpPr/>
          <p:nvPr/>
        </p:nvSpPr>
        <p:spPr>
          <a:xfrm>
            <a:off x="5508104" y="1196752"/>
            <a:ext cx="3452296" cy="3279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7E2CBBD-7CD3-684B-BC34-A88B6DEE2C0D}"/>
              </a:ext>
            </a:extLst>
          </p:cNvPr>
          <p:cNvSpPr/>
          <p:nvPr/>
        </p:nvSpPr>
        <p:spPr>
          <a:xfrm>
            <a:off x="5822476" y="1268760"/>
            <a:ext cx="3366120" cy="2637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Partecipanti Focus Group 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RUSSO UMBERTO - Centro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FALCINELLI ALBERTO - </a:t>
            </a:r>
            <a:r>
              <a:rPr lang="it-IT" sz="1400" b="1" dirty="0" err="1">
                <a:solidFill>
                  <a:schemeClr val="bg1"/>
                </a:solidFill>
                <a:latin typeface="+mn-lt"/>
              </a:rPr>
              <a:t>CNord</a:t>
            </a:r>
            <a:endParaRPr lang="it-IT" sz="14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UBERTOSI CARLO- </a:t>
            </a:r>
            <a:r>
              <a:rPr lang="it-IT" sz="1400" b="1" dirty="0" err="1">
                <a:solidFill>
                  <a:schemeClr val="bg1"/>
                </a:solidFill>
                <a:latin typeface="+mn-lt"/>
              </a:rPr>
              <a:t>CNord</a:t>
            </a:r>
            <a:endParaRPr lang="it-IT" sz="14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CAPODAGLIO GIUSEPPE - </a:t>
            </a:r>
            <a:r>
              <a:rPr lang="it-IT" sz="1400" b="1" dirty="0" err="1">
                <a:solidFill>
                  <a:schemeClr val="bg1"/>
                </a:solidFill>
                <a:latin typeface="+mn-lt"/>
              </a:rPr>
              <a:t>CNord</a:t>
            </a:r>
            <a:endParaRPr lang="it-IT" sz="14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ROMAGNA MAURIZIO - </a:t>
            </a:r>
            <a:r>
              <a:rPr lang="it-IT" sz="1400" b="1" dirty="0" err="1">
                <a:solidFill>
                  <a:schemeClr val="bg1"/>
                </a:solidFill>
                <a:latin typeface="+mn-lt"/>
              </a:rPr>
              <a:t>CNord</a:t>
            </a:r>
            <a:endParaRPr lang="it-IT" sz="14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GASPAROTTO ARISTIDE – </a:t>
            </a:r>
            <a:r>
              <a:rPr lang="it-IT" sz="1400" b="1" dirty="0" err="1">
                <a:solidFill>
                  <a:schemeClr val="bg1"/>
                </a:solidFill>
                <a:latin typeface="+mn-lt"/>
              </a:rPr>
              <a:t>Cnord</a:t>
            </a:r>
            <a:r>
              <a:rPr lang="it-IT" sz="1400" b="1" dirty="0">
                <a:solidFill>
                  <a:schemeClr val="bg1"/>
                </a:solidFill>
                <a:latin typeface="+mn-lt"/>
              </a:rPr>
              <a:t> 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GAMBERINI TERESA - </a:t>
            </a:r>
            <a:r>
              <a:rPr lang="it-IT" sz="1400" b="1" dirty="0" err="1">
                <a:solidFill>
                  <a:schemeClr val="bg1"/>
                </a:solidFill>
                <a:latin typeface="+mn-lt"/>
              </a:rPr>
              <a:t>CNord</a:t>
            </a:r>
            <a:endParaRPr lang="it-IT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451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CFF90B-551E-460E-91B3-63BF2DCDA9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5E9C1-7C49-412B-B25E-82B131587B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5</a:t>
            </a:fld>
            <a:endParaRPr lang="en-GB" noProof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153E12-7F78-48E5-AFDE-2110FBF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Focus Group – Gli obiettivi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B9F88B-F93A-486B-B824-2776CBEE4E38}"/>
              </a:ext>
            </a:extLst>
          </p:cNvPr>
          <p:cNvSpPr txBox="1"/>
          <p:nvPr/>
        </p:nvSpPr>
        <p:spPr>
          <a:xfrm>
            <a:off x="270000" y="1012856"/>
            <a:ext cx="8682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n-lt"/>
              </a:rPr>
              <a:t>Il servizio di accompagnamento quale </a:t>
            </a:r>
            <a:r>
              <a:rPr lang="it-IT" b="1" dirty="0">
                <a:latin typeface="+mn-lt"/>
              </a:rPr>
              <a:t>elemento distintivo </a:t>
            </a:r>
            <a:r>
              <a:rPr lang="it-IT" dirty="0">
                <a:latin typeface="+mn-lt"/>
              </a:rPr>
              <a:t>e </a:t>
            </a:r>
            <a:r>
              <a:rPr lang="it-IT" b="1" dirty="0">
                <a:latin typeface="+mn-lt"/>
              </a:rPr>
              <a:t>centrale</a:t>
            </a:r>
            <a:r>
              <a:rPr lang="it-IT" dirty="0">
                <a:latin typeface="+mn-lt"/>
              </a:rPr>
              <a:t> nel modello di servizio di SIB </a:t>
            </a:r>
          </a:p>
          <a:p>
            <a:pPr algn="ctr"/>
            <a:r>
              <a:rPr lang="it-IT" dirty="0">
                <a:latin typeface="+mn-lt"/>
              </a:rPr>
              <a:t>Attraverso i Focus Group vogliamo capire: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8BEB6A2C-6521-47B6-A9D6-144E0824AEFD}"/>
              </a:ext>
            </a:extLst>
          </p:cNvPr>
          <p:cNvSpPr>
            <a:spLocks noEditPoints="1"/>
          </p:cNvSpPr>
          <p:nvPr/>
        </p:nvSpPr>
        <p:spPr bwMode="auto">
          <a:xfrm>
            <a:off x="7851016" y="194291"/>
            <a:ext cx="776774" cy="607527"/>
          </a:xfrm>
          <a:custGeom>
            <a:avLst/>
            <a:gdLst>
              <a:gd name="T0" fmla="*/ 2699 w 3968"/>
              <a:gd name="T1" fmla="*/ 1253 h 3105"/>
              <a:gd name="T2" fmla="*/ 2828 w 3968"/>
              <a:gd name="T3" fmla="*/ 1563 h 3105"/>
              <a:gd name="T4" fmla="*/ 2679 w 3968"/>
              <a:gd name="T5" fmla="*/ 1870 h 3105"/>
              <a:gd name="T6" fmla="*/ 2354 w 3968"/>
              <a:gd name="T7" fmla="*/ 1960 h 3105"/>
              <a:gd name="T8" fmla="*/ 2074 w 3968"/>
              <a:gd name="T9" fmla="*/ 1783 h 3105"/>
              <a:gd name="T10" fmla="*/ 2292 w 3968"/>
              <a:gd name="T11" fmla="*/ 1632 h 3105"/>
              <a:gd name="T12" fmla="*/ 2444 w 3968"/>
              <a:gd name="T13" fmla="*/ 1592 h 3105"/>
              <a:gd name="T14" fmla="*/ 2432 w 3968"/>
              <a:gd name="T15" fmla="*/ 1436 h 3105"/>
              <a:gd name="T16" fmla="*/ 2225 w 3968"/>
              <a:gd name="T17" fmla="*/ 1187 h 3105"/>
              <a:gd name="T18" fmla="*/ 2567 w 3968"/>
              <a:gd name="T19" fmla="*/ 562 h 3105"/>
              <a:gd name="T20" fmla="*/ 3065 w 3968"/>
              <a:gd name="T21" fmla="*/ 790 h 3105"/>
              <a:gd name="T22" fmla="*/ 3365 w 3968"/>
              <a:gd name="T23" fmla="*/ 1232 h 3105"/>
              <a:gd name="T24" fmla="*/ 3390 w 3968"/>
              <a:gd name="T25" fmla="*/ 1784 h 3105"/>
              <a:gd name="T26" fmla="*/ 3125 w 3968"/>
              <a:gd name="T27" fmla="*/ 2259 h 3105"/>
              <a:gd name="T28" fmla="*/ 2662 w 3968"/>
              <a:gd name="T29" fmla="*/ 2523 h 3105"/>
              <a:gd name="T30" fmla="*/ 2105 w 3968"/>
              <a:gd name="T31" fmla="*/ 2505 h 3105"/>
              <a:gd name="T32" fmla="*/ 1657 w 3968"/>
              <a:gd name="T33" fmla="*/ 2206 h 3105"/>
              <a:gd name="T34" fmla="*/ 1428 w 3968"/>
              <a:gd name="T35" fmla="*/ 1721 h 3105"/>
              <a:gd name="T36" fmla="*/ 1790 w 3968"/>
              <a:gd name="T37" fmla="*/ 1408 h 3105"/>
              <a:gd name="T38" fmla="*/ 1811 w 3968"/>
              <a:gd name="T39" fmla="*/ 1769 h 3105"/>
              <a:gd name="T40" fmla="*/ 2079 w 3968"/>
              <a:gd name="T41" fmla="*/ 2099 h 3105"/>
              <a:gd name="T42" fmla="*/ 2512 w 3968"/>
              <a:gd name="T43" fmla="*/ 2187 h 3105"/>
              <a:gd name="T44" fmla="*/ 2888 w 3968"/>
              <a:gd name="T45" fmla="*/ 1987 h 3105"/>
              <a:gd name="T46" fmla="*/ 3057 w 3968"/>
              <a:gd name="T47" fmla="*/ 1584 h 3105"/>
              <a:gd name="T48" fmla="*/ 2933 w 3968"/>
              <a:gd name="T49" fmla="*/ 1172 h 3105"/>
              <a:gd name="T50" fmla="*/ 2577 w 3968"/>
              <a:gd name="T51" fmla="*/ 930 h 3105"/>
              <a:gd name="T52" fmla="*/ 2130 w 3968"/>
              <a:gd name="T53" fmla="*/ 978 h 3105"/>
              <a:gd name="T54" fmla="*/ 1601 w 3968"/>
              <a:gd name="T55" fmla="*/ 969 h 3105"/>
              <a:gd name="T56" fmla="*/ 2019 w 3968"/>
              <a:gd name="T57" fmla="*/ 632 h 3105"/>
              <a:gd name="T58" fmla="*/ 807 w 3968"/>
              <a:gd name="T59" fmla="*/ 443 h 3105"/>
              <a:gd name="T60" fmla="*/ 2545 w 3968"/>
              <a:gd name="T61" fmla="*/ 4 h 3105"/>
              <a:gd name="T62" fmla="*/ 3229 w 3968"/>
              <a:gd name="T63" fmla="*/ 230 h 3105"/>
              <a:gd name="T64" fmla="*/ 3722 w 3968"/>
              <a:gd name="T65" fmla="*/ 715 h 3105"/>
              <a:gd name="T66" fmla="*/ 3958 w 3968"/>
              <a:gd name="T67" fmla="*/ 1370 h 3105"/>
              <a:gd name="T68" fmla="*/ 3872 w 3968"/>
              <a:gd name="T69" fmla="*/ 2090 h 3105"/>
              <a:gd name="T70" fmla="*/ 3487 w 3968"/>
              <a:gd name="T71" fmla="*/ 2675 h 3105"/>
              <a:gd name="T72" fmla="*/ 2893 w 3968"/>
              <a:gd name="T73" fmla="*/ 3030 h 3105"/>
              <a:gd name="T74" fmla="*/ 2181 w 3968"/>
              <a:gd name="T75" fmla="*/ 3087 h 3105"/>
              <a:gd name="T76" fmla="*/ 1519 w 3968"/>
              <a:gd name="T77" fmla="*/ 2819 h 3105"/>
              <a:gd name="T78" fmla="*/ 1058 w 3968"/>
              <a:gd name="T79" fmla="*/ 2304 h 3105"/>
              <a:gd name="T80" fmla="*/ 864 w 3968"/>
              <a:gd name="T81" fmla="*/ 1631 h 3105"/>
              <a:gd name="T82" fmla="*/ 1282 w 3968"/>
              <a:gd name="T83" fmla="*/ 1180 h 3105"/>
              <a:gd name="T84" fmla="*/ 1234 w 3968"/>
              <a:gd name="T85" fmla="*/ 1720 h 3105"/>
              <a:gd name="T86" fmla="*/ 1455 w 3968"/>
              <a:gd name="T87" fmla="*/ 2259 h 3105"/>
              <a:gd name="T88" fmla="*/ 1903 w 3968"/>
              <a:gd name="T89" fmla="*/ 2630 h 3105"/>
              <a:gd name="T90" fmla="*/ 2498 w 3968"/>
              <a:gd name="T91" fmla="*/ 2743 h 3105"/>
              <a:gd name="T92" fmla="*/ 3053 w 3968"/>
              <a:gd name="T93" fmla="*/ 2561 h 3105"/>
              <a:gd name="T94" fmla="*/ 3455 w 3968"/>
              <a:gd name="T95" fmla="*/ 2140 h 3105"/>
              <a:gd name="T96" fmla="*/ 3610 w 3968"/>
              <a:gd name="T97" fmla="*/ 1556 h 3105"/>
              <a:gd name="T98" fmla="*/ 3465 w 3968"/>
              <a:gd name="T99" fmla="*/ 986 h 3105"/>
              <a:gd name="T100" fmla="*/ 3076 w 3968"/>
              <a:gd name="T101" fmla="*/ 558 h 3105"/>
              <a:gd name="T102" fmla="*/ 2503 w 3968"/>
              <a:gd name="T103" fmla="*/ 362 h 3105"/>
              <a:gd name="T104" fmla="*/ 1891 w 3968"/>
              <a:gd name="T105" fmla="*/ 481 h 3105"/>
              <a:gd name="T106" fmla="*/ 1429 w 3968"/>
              <a:gd name="T107" fmla="*/ 881 h 3105"/>
              <a:gd name="T108" fmla="*/ 1355 w 3968"/>
              <a:gd name="T109" fmla="*/ 419 h 3105"/>
              <a:gd name="T110" fmla="*/ 1945 w 3968"/>
              <a:gd name="T111" fmla="*/ 72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68" h="3105">
                <a:moveTo>
                  <a:pt x="2424" y="1140"/>
                </a:moveTo>
                <a:lnTo>
                  <a:pt x="2478" y="1145"/>
                </a:lnTo>
                <a:lnTo>
                  <a:pt x="2528" y="1156"/>
                </a:lnTo>
                <a:lnTo>
                  <a:pt x="2577" y="1173"/>
                </a:lnTo>
                <a:lnTo>
                  <a:pt x="2621" y="1195"/>
                </a:lnTo>
                <a:lnTo>
                  <a:pt x="2662" y="1221"/>
                </a:lnTo>
                <a:lnTo>
                  <a:pt x="2699" y="1253"/>
                </a:lnTo>
                <a:lnTo>
                  <a:pt x="2733" y="1289"/>
                </a:lnTo>
                <a:lnTo>
                  <a:pt x="2761" y="1328"/>
                </a:lnTo>
                <a:lnTo>
                  <a:pt x="2785" y="1370"/>
                </a:lnTo>
                <a:lnTo>
                  <a:pt x="2805" y="1415"/>
                </a:lnTo>
                <a:lnTo>
                  <a:pt x="2818" y="1463"/>
                </a:lnTo>
                <a:lnTo>
                  <a:pt x="2827" y="1512"/>
                </a:lnTo>
                <a:lnTo>
                  <a:pt x="2828" y="1563"/>
                </a:lnTo>
                <a:lnTo>
                  <a:pt x="2823" y="1614"/>
                </a:lnTo>
                <a:lnTo>
                  <a:pt x="2812" y="1665"/>
                </a:lnTo>
                <a:lnTo>
                  <a:pt x="2795" y="1713"/>
                </a:lnTo>
                <a:lnTo>
                  <a:pt x="2773" y="1757"/>
                </a:lnTo>
                <a:lnTo>
                  <a:pt x="2747" y="1798"/>
                </a:lnTo>
                <a:lnTo>
                  <a:pt x="2715" y="1836"/>
                </a:lnTo>
                <a:lnTo>
                  <a:pt x="2679" y="1870"/>
                </a:lnTo>
                <a:lnTo>
                  <a:pt x="2640" y="1898"/>
                </a:lnTo>
                <a:lnTo>
                  <a:pt x="2598" y="1922"/>
                </a:lnTo>
                <a:lnTo>
                  <a:pt x="2553" y="1941"/>
                </a:lnTo>
                <a:lnTo>
                  <a:pt x="2505" y="1955"/>
                </a:lnTo>
                <a:lnTo>
                  <a:pt x="2456" y="1963"/>
                </a:lnTo>
                <a:lnTo>
                  <a:pt x="2405" y="1964"/>
                </a:lnTo>
                <a:lnTo>
                  <a:pt x="2354" y="1960"/>
                </a:lnTo>
                <a:lnTo>
                  <a:pt x="2304" y="1949"/>
                </a:lnTo>
                <a:lnTo>
                  <a:pt x="2257" y="1933"/>
                </a:lnTo>
                <a:lnTo>
                  <a:pt x="2213" y="1911"/>
                </a:lnTo>
                <a:lnTo>
                  <a:pt x="2172" y="1886"/>
                </a:lnTo>
                <a:lnTo>
                  <a:pt x="2136" y="1855"/>
                </a:lnTo>
                <a:lnTo>
                  <a:pt x="2103" y="1820"/>
                </a:lnTo>
                <a:lnTo>
                  <a:pt x="2074" y="1783"/>
                </a:lnTo>
                <a:lnTo>
                  <a:pt x="2050" y="1741"/>
                </a:lnTo>
                <a:lnTo>
                  <a:pt x="2030" y="1698"/>
                </a:lnTo>
                <a:lnTo>
                  <a:pt x="2016" y="1652"/>
                </a:lnTo>
                <a:lnTo>
                  <a:pt x="2007" y="1604"/>
                </a:lnTo>
                <a:lnTo>
                  <a:pt x="2004" y="1555"/>
                </a:lnTo>
                <a:lnTo>
                  <a:pt x="2006" y="1505"/>
                </a:lnTo>
                <a:lnTo>
                  <a:pt x="2292" y="1632"/>
                </a:lnTo>
                <a:lnTo>
                  <a:pt x="2316" y="1641"/>
                </a:lnTo>
                <a:lnTo>
                  <a:pt x="2341" y="1643"/>
                </a:lnTo>
                <a:lnTo>
                  <a:pt x="2365" y="1642"/>
                </a:lnTo>
                <a:lnTo>
                  <a:pt x="2388" y="1635"/>
                </a:lnTo>
                <a:lnTo>
                  <a:pt x="2408" y="1625"/>
                </a:lnTo>
                <a:lnTo>
                  <a:pt x="2428" y="1610"/>
                </a:lnTo>
                <a:lnTo>
                  <a:pt x="2444" y="1592"/>
                </a:lnTo>
                <a:lnTo>
                  <a:pt x="2456" y="1570"/>
                </a:lnTo>
                <a:lnTo>
                  <a:pt x="2463" y="1546"/>
                </a:lnTo>
                <a:lnTo>
                  <a:pt x="2465" y="1523"/>
                </a:lnTo>
                <a:lnTo>
                  <a:pt x="2464" y="1499"/>
                </a:lnTo>
                <a:lnTo>
                  <a:pt x="2457" y="1476"/>
                </a:lnTo>
                <a:lnTo>
                  <a:pt x="2446" y="1455"/>
                </a:lnTo>
                <a:lnTo>
                  <a:pt x="2432" y="1436"/>
                </a:lnTo>
                <a:lnTo>
                  <a:pt x="2413" y="1420"/>
                </a:lnTo>
                <a:lnTo>
                  <a:pt x="2390" y="1408"/>
                </a:lnTo>
                <a:lnTo>
                  <a:pt x="2138" y="1295"/>
                </a:lnTo>
                <a:lnTo>
                  <a:pt x="2105" y="1281"/>
                </a:lnTo>
                <a:lnTo>
                  <a:pt x="2142" y="1244"/>
                </a:lnTo>
                <a:lnTo>
                  <a:pt x="2182" y="1213"/>
                </a:lnTo>
                <a:lnTo>
                  <a:pt x="2225" y="1187"/>
                </a:lnTo>
                <a:lnTo>
                  <a:pt x="2272" y="1166"/>
                </a:lnTo>
                <a:lnTo>
                  <a:pt x="2320" y="1151"/>
                </a:lnTo>
                <a:lnTo>
                  <a:pt x="2372" y="1143"/>
                </a:lnTo>
                <a:lnTo>
                  <a:pt x="2424" y="1140"/>
                </a:lnTo>
                <a:close/>
                <a:moveTo>
                  <a:pt x="2404" y="550"/>
                </a:moveTo>
                <a:lnTo>
                  <a:pt x="2485" y="552"/>
                </a:lnTo>
                <a:lnTo>
                  <a:pt x="2567" y="562"/>
                </a:lnTo>
                <a:lnTo>
                  <a:pt x="2647" y="578"/>
                </a:lnTo>
                <a:lnTo>
                  <a:pt x="2725" y="600"/>
                </a:lnTo>
                <a:lnTo>
                  <a:pt x="2800" y="627"/>
                </a:lnTo>
                <a:lnTo>
                  <a:pt x="2872" y="660"/>
                </a:lnTo>
                <a:lnTo>
                  <a:pt x="2941" y="699"/>
                </a:lnTo>
                <a:lnTo>
                  <a:pt x="3005" y="743"/>
                </a:lnTo>
                <a:lnTo>
                  <a:pt x="3065" y="790"/>
                </a:lnTo>
                <a:lnTo>
                  <a:pt x="3122" y="843"/>
                </a:lnTo>
                <a:lnTo>
                  <a:pt x="3175" y="899"/>
                </a:lnTo>
                <a:lnTo>
                  <a:pt x="3223" y="960"/>
                </a:lnTo>
                <a:lnTo>
                  <a:pt x="3265" y="1023"/>
                </a:lnTo>
                <a:lnTo>
                  <a:pt x="3304" y="1089"/>
                </a:lnTo>
                <a:lnTo>
                  <a:pt x="3337" y="1160"/>
                </a:lnTo>
                <a:lnTo>
                  <a:pt x="3365" y="1232"/>
                </a:lnTo>
                <a:lnTo>
                  <a:pt x="3387" y="1306"/>
                </a:lnTo>
                <a:lnTo>
                  <a:pt x="3404" y="1383"/>
                </a:lnTo>
                <a:lnTo>
                  <a:pt x="3413" y="1461"/>
                </a:lnTo>
                <a:lnTo>
                  <a:pt x="3417" y="1541"/>
                </a:lnTo>
                <a:lnTo>
                  <a:pt x="3415" y="1621"/>
                </a:lnTo>
                <a:lnTo>
                  <a:pt x="3406" y="1704"/>
                </a:lnTo>
                <a:lnTo>
                  <a:pt x="3390" y="1784"/>
                </a:lnTo>
                <a:lnTo>
                  <a:pt x="3368" y="1861"/>
                </a:lnTo>
                <a:lnTo>
                  <a:pt x="3341" y="1937"/>
                </a:lnTo>
                <a:lnTo>
                  <a:pt x="3308" y="2008"/>
                </a:lnTo>
                <a:lnTo>
                  <a:pt x="3269" y="2077"/>
                </a:lnTo>
                <a:lnTo>
                  <a:pt x="3225" y="2141"/>
                </a:lnTo>
                <a:lnTo>
                  <a:pt x="3178" y="2202"/>
                </a:lnTo>
                <a:lnTo>
                  <a:pt x="3125" y="2259"/>
                </a:lnTo>
                <a:lnTo>
                  <a:pt x="3069" y="2311"/>
                </a:lnTo>
                <a:lnTo>
                  <a:pt x="3008" y="2360"/>
                </a:lnTo>
                <a:lnTo>
                  <a:pt x="2945" y="2402"/>
                </a:lnTo>
                <a:lnTo>
                  <a:pt x="2878" y="2441"/>
                </a:lnTo>
                <a:lnTo>
                  <a:pt x="2808" y="2473"/>
                </a:lnTo>
                <a:lnTo>
                  <a:pt x="2736" y="2501"/>
                </a:lnTo>
                <a:lnTo>
                  <a:pt x="2662" y="2523"/>
                </a:lnTo>
                <a:lnTo>
                  <a:pt x="2584" y="2540"/>
                </a:lnTo>
                <a:lnTo>
                  <a:pt x="2507" y="2550"/>
                </a:lnTo>
                <a:lnTo>
                  <a:pt x="2427" y="2553"/>
                </a:lnTo>
                <a:lnTo>
                  <a:pt x="2345" y="2551"/>
                </a:lnTo>
                <a:lnTo>
                  <a:pt x="2264" y="2543"/>
                </a:lnTo>
                <a:lnTo>
                  <a:pt x="2184" y="2527"/>
                </a:lnTo>
                <a:lnTo>
                  <a:pt x="2105" y="2505"/>
                </a:lnTo>
                <a:lnTo>
                  <a:pt x="2032" y="2477"/>
                </a:lnTo>
                <a:lnTo>
                  <a:pt x="1960" y="2444"/>
                </a:lnTo>
                <a:lnTo>
                  <a:pt x="1891" y="2406"/>
                </a:lnTo>
                <a:lnTo>
                  <a:pt x="1827" y="2362"/>
                </a:lnTo>
                <a:lnTo>
                  <a:pt x="1766" y="2315"/>
                </a:lnTo>
                <a:lnTo>
                  <a:pt x="1709" y="2261"/>
                </a:lnTo>
                <a:lnTo>
                  <a:pt x="1657" y="2206"/>
                </a:lnTo>
                <a:lnTo>
                  <a:pt x="1608" y="2145"/>
                </a:lnTo>
                <a:lnTo>
                  <a:pt x="1566" y="2082"/>
                </a:lnTo>
                <a:lnTo>
                  <a:pt x="1527" y="2014"/>
                </a:lnTo>
                <a:lnTo>
                  <a:pt x="1495" y="1945"/>
                </a:lnTo>
                <a:lnTo>
                  <a:pt x="1467" y="1872"/>
                </a:lnTo>
                <a:lnTo>
                  <a:pt x="1445" y="1798"/>
                </a:lnTo>
                <a:lnTo>
                  <a:pt x="1428" y="1721"/>
                </a:lnTo>
                <a:lnTo>
                  <a:pt x="1418" y="1643"/>
                </a:lnTo>
                <a:lnTo>
                  <a:pt x="1415" y="1563"/>
                </a:lnTo>
                <a:lnTo>
                  <a:pt x="1417" y="1482"/>
                </a:lnTo>
                <a:lnTo>
                  <a:pt x="1425" y="1401"/>
                </a:lnTo>
                <a:lnTo>
                  <a:pt x="1439" y="1329"/>
                </a:lnTo>
                <a:lnTo>
                  <a:pt x="1458" y="1259"/>
                </a:lnTo>
                <a:lnTo>
                  <a:pt x="1790" y="1408"/>
                </a:lnTo>
                <a:lnTo>
                  <a:pt x="1785" y="1431"/>
                </a:lnTo>
                <a:lnTo>
                  <a:pt x="1781" y="1455"/>
                </a:lnTo>
                <a:lnTo>
                  <a:pt x="1775" y="1521"/>
                </a:lnTo>
                <a:lnTo>
                  <a:pt x="1775" y="1585"/>
                </a:lnTo>
                <a:lnTo>
                  <a:pt x="1781" y="1648"/>
                </a:lnTo>
                <a:lnTo>
                  <a:pt x="1793" y="1710"/>
                </a:lnTo>
                <a:lnTo>
                  <a:pt x="1811" y="1769"/>
                </a:lnTo>
                <a:lnTo>
                  <a:pt x="1835" y="1826"/>
                </a:lnTo>
                <a:lnTo>
                  <a:pt x="1864" y="1881"/>
                </a:lnTo>
                <a:lnTo>
                  <a:pt x="1898" y="1933"/>
                </a:lnTo>
                <a:lnTo>
                  <a:pt x="1937" y="1980"/>
                </a:lnTo>
                <a:lnTo>
                  <a:pt x="1981" y="2025"/>
                </a:lnTo>
                <a:lnTo>
                  <a:pt x="2028" y="2064"/>
                </a:lnTo>
                <a:lnTo>
                  <a:pt x="2079" y="2099"/>
                </a:lnTo>
                <a:lnTo>
                  <a:pt x="2135" y="2129"/>
                </a:lnTo>
                <a:lnTo>
                  <a:pt x="2193" y="2155"/>
                </a:lnTo>
                <a:lnTo>
                  <a:pt x="2255" y="2174"/>
                </a:lnTo>
                <a:lnTo>
                  <a:pt x="2319" y="2187"/>
                </a:lnTo>
                <a:lnTo>
                  <a:pt x="2384" y="2193"/>
                </a:lnTo>
                <a:lnTo>
                  <a:pt x="2448" y="2193"/>
                </a:lnTo>
                <a:lnTo>
                  <a:pt x="2512" y="2187"/>
                </a:lnTo>
                <a:lnTo>
                  <a:pt x="2573" y="2175"/>
                </a:lnTo>
                <a:lnTo>
                  <a:pt x="2633" y="2157"/>
                </a:lnTo>
                <a:lnTo>
                  <a:pt x="2690" y="2133"/>
                </a:lnTo>
                <a:lnTo>
                  <a:pt x="2744" y="2104"/>
                </a:lnTo>
                <a:lnTo>
                  <a:pt x="2796" y="2070"/>
                </a:lnTo>
                <a:lnTo>
                  <a:pt x="2844" y="2031"/>
                </a:lnTo>
                <a:lnTo>
                  <a:pt x="2888" y="1987"/>
                </a:lnTo>
                <a:lnTo>
                  <a:pt x="2927" y="1940"/>
                </a:lnTo>
                <a:lnTo>
                  <a:pt x="2962" y="1888"/>
                </a:lnTo>
                <a:lnTo>
                  <a:pt x="2993" y="1833"/>
                </a:lnTo>
                <a:lnTo>
                  <a:pt x="3018" y="1775"/>
                </a:lnTo>
                <a:lnTo>
                  <a:pt x="3038" y="1713"/>
                </a:lnTo>
                <a:lnTo>
                  <a:pt x="3051" y="1649"/>
                </a:lnTo>
                <a:lnTo>
                  <a:pt x="3057" y="1584"/>
                </a:lnTo>
                <a:lnTo>
                  <a:pt x="3057" y="1520"/>
                </a:lnTo>
                <a:lnTo>
                  <a:pt x="3051" y="1457"/>
                </a:lnTo>
                <a:lnTo>
                  <a:pt x="3039" y="1395"/>
                </a:lnTo>
                <a:lnTo>
                  <a:pt x="3021" y="1335"/>
                </a:lnTo>
                <a:lnTo>
                  <a:pt x="2996" y="1278"/>
                </a:lnTo>
                <a:lnTo>
                  <a:pt x="2967" y="1224"/>
                </a:lnTo>
                <a:lnTo>
                  <a:pt x="2933" y="1172"/>
                </a:lnTo>
                <a:lnTo>
                  <a:pt x="2895" y="1124"/>
                </a:lnTo>
                <a:lnTo>
                  <a:pt x="2851" y="1080"/>
                </a:lnTo>
                <a:lnTo>
                  <a:pt x="2804" y="1040"/>
                </a:lnTo>
                <a:lnTo>
                  <a:pt x="2752" y="1004"/>
                </a:lnTo>
                <a:lnTo>
                  <a:pt x="2697" y="974"/>
                </a:lnTo>
                <a:lnTo>
                  <a:pt x="2639" y="950"/>
                </a:lnTo>
                <a:lnTo>
                  <a:pt x="2577" y="930"/>
                </a:lnTo>
                <a:lnTo>
                  <a:pt x="2513" y="917"/>
                </a:lnTo>
                <a:lnTo>
                  <a:pt x="2445" y="910"/>
                </a:lnTo>
                <a:lnTo>
                  <a:pt x="2378" y="911"/>
                </a:lnTo>
                <a:lnTo>
                  <a:pt x="2314" y="918"/>
                </a:lnTo>
                <a:lnTo>
                  <a:pt x="2250" y="932"/>
                </a:lnTo>
                <a:lnTo>
                  <a:pt x="2189" y="951"/>
                </a:lnTo>
                <a:lnTo>
                  <a:pt x="2130" y="978"/>
                </a:lnTo>
                <a:lnTo>
                  <a:pt x="2074" y="1009"/>
                </a:lnTo>
                <a:lnTo>
                  <a:pt x="2022" y="1046"/>
                </a:lnTo>
                <a:lnTo>
                  <a:pt x="1975" y="1087"/>
                </a:lnTo>
                <a:lnTo>
                  <a:pt x="1930" y="1133"/>
                </a:lnTo>
                <a:lnTo>
                  <a:pt x="1890" y="1184"/>
                </a:lnTo>
                <a:lnTo>
                  <a:pt x="1558" y="1035"/>
                </a:lnTo>
                <a:lnTo>
                  <a:pt x="1601" y="969"/>
                </a:lnTo>
                <a:lnTo>
                  <a:pt x="1650" y="907"/>
                </a:lnTo>
                <a:lnTo>
                  <a:pt x="1702" y="850"/>
                </a:lnTo>
                <a:lnTo>
                  <a:pt x="1758" y="797"/>
                </a:lnTo>
                <a:lnTo>
                  <a:pt x="1818" y="749"/>
                </a:lnTo>
                <a:lnTo>
                  <a:pt x="1882" y="705"/>
                </a:lnTo>
                <a:lnTo>
                  <a:pt x="1949" y="666"/>
                </a:lnTo>
                <a:lnTo>
                  <a:pt x="2019" y="632"/>
                </a:lnTo>
                <a:lnTo>
                  <a:pt x="2092" y="604"/>
                </a:lnTo>
                <a:lnTo>
                  <a:pt x="2167" y="581"/>
                </a:lnTo>
                <a:lnTo>
                  <a:pt x="2245" y="566"/>
                </a:lnTo>
                <a:lnTo>
                  <a:pt x="2324" y="555"/>
                </a:lnTo>
                <a:lnTo>
                  <a:pt x="2404" y="550"/>
                </a:lnTo>
                <a:close/>
                <a:moveTo>
                  <a:pt x="295" y="227"/>
                </a:moveTo>
                <a:lnTo>
                  <a:pt x="807" y="443"/>
                </a:lnTo>
                <a:lnTo>
                  <a:pt x="873" y="878"/>
                </a:lnTo>
                <a:lnTo>
                  <a:pt x="524" y="1140"/>
                </a:lnTo>
                <a:lnTo>
                  <a:pt x="0" y="915"/>
                </a:lnTo>
                <a:lnTo>
                  <a:pt x="433" y="690"/>
                </a:lnTo>
                <a:lnTo>
                  <a:pt x="295" y="227"/>
                </a:lnTo>
                <a:close/>
                <a:moveTo>
                  <a:pt x="2442" y="0"/>
                </a:moveTo>
                <a:lnTo>
                  <a:pt x="2545" y="4"/>
                </a:lnTo>
                <a:lnTo>
                  <a:pt x="2650" y="18"/>
                </a:lnTo>
                <a:lnTo>
                  <a:pt x="2755" y="37"/>
                </a:lnTo>
                <a:lnTo>
                  <a:pt x="2856" y="63"/>
                </a:lnTo>
                <a:lnTo>
                  <a:pt x="2954" y="95"/>
                </a:lnTo>
                <a:lnTo>
                  <a:pt x="3050" y="134"/>
                </a:lnTo>
                <a:lnTo>
                  <a:pt x="3141" y="179"/>
                </a:lnTo>
                <a:lnTo>
                  <a:pt x="3229" y="230"/>
                </a:lnTo>
                <a:lnTo>
                  <a:pt x="3313" y="284"/>
                </a:lnTo>
                <a:lnTo>
                  <a:pt x="3393" y="345"/>
                </a:lnTo>
                <a:lnTo>
                  <a:pt x="3468" y="410"/>
                </a:lnTo>
                <a:lnTo>
                  <a:pt x="3538" y="481"/>
                </a:lnTo>
                <a:lnTo>
                  <a:pt x="3605" y="555"/>
                </a:lnTo>
                <a:lnTo>
                  <a:pt x="3667" y="633"/>
                </a:lnTo>
                <a:lnTo>
                  <a:pt x="3722" y="715"/>
                </a:lnTo>
                <a:lnTo>
                  <a:pt x="3773" y="801"/>
                </a:lnTo>
                <a:lnTo>
                  <a:pt x="3819" y="889"/>
                </a:lnTo>
                <a:lnTo>
                  <a:pt x="3859" y="980"/>
                </a:lnTo>
                <a:lnTo>
                  <a:pt x="3893" y="1075"/>
                </a:lnTo>
                <a:lnTo>
                  <a:pt x="3921" y="1172"/>
                </a:lnTo>
                <a:lnTo>
                  <a:pt x="3943" y="1270"/>
                </a:lnTo>
                <a:lnTo>
                  <a:pt x="3958" y="1370"/>
                </a:lnTo>
                <a:lnTo>
                  <a:pt x="3966" y="1473"/>
                </a:lnTo>
                <a:lnTo>
                  <a:pt x="3968" y="1577"/>
                </a:lnTo>
                <a:lnTo>
                  <a:pt x="3964" y="1681"/>
                </a:lnTo>
                <a:lnTo>
                  <a:pt x="3950" y="1786"/>
                </a:lnTo>
                <a:lnTo>
                  <a:pt x="3931" y="1892"/>
                </a:lnTo>
                <a:lnTo>
                  <a:pt x="3904" y="1992"/>
                </a:lnTo>
                <a:lnTo>
                  <a:pt x="3872" y="2090"/>
                </a:lnTo>
                <a:lnTo>
                  <a:pt x="3834" y="2186"/>
                </a:lnTo>
                <a:lnTo>
                  <a:pt x="3789" y="2277"/>
                </a:lnTo>
                <a:lnTo>
                  <a:pt x="3738" y="2366"/>
                </a:lnTo>
                <a:lnTo>
                  <a:pt x="3682" y="2449"/>
                </a:lnTo>
                <a:lnTo>
                  <a:pt x="3622" y="2529"/>
                </a:lnTo>
                <a:lnTo>
                  <a:pt x="3558" y="2604"/>
                </a:lnTo>
                <a:lnTo>
                  <a:pt x="3487" y="2675"/>
                </a:lnTo>
                <a:lnTo>
                  <a:pt x="3413" y="2741"/>
                </a:lnTo>
                <a:lnTo>
                  <a:pt x="3335" y="2803"/>
                </a:lnTo>
                <a:lnTo>
                  <a:pt x="3253" y="2859"/>
                </a:lnTo>
                <a:lnTo>
                  <a:pt x="3167" y="2910"/>
                </a:lnTo>
                <a:lnTo>
                  <a:pt x="3079" y="2956"/>
                </a:lnTo>
                <a:lnTo>
                  <a:pt x="2987" y="2996"/>
                </a:lnTo>
                <a:lnTo>
                  <a:pt x="2893" y="3030"/>
                </a:lnTo>
                <a:lnTo>
                  <a:pt x="2796" y="3058"/>
                </a:lnTo>
                <a:lnTo>
                  <a:pt x="2698" y="3080"/>
                </a:lnTo>
                <a:lnTo>
                  <a:pt x="2598" y="3094"/>
                </a:lnTo>
                <a:lnTo>
                  <a:pt x="2495" y="3103"/>
                </a:lnTo>
                <a:lnTo>
                  <a:pt x="2392" y="3105"/>
                </a:lnTo>
                <a:lnTo>
                  <a:pt x="2286" y="3099"/>
                </a:lnTo>
                <a:lnTo>
                  <a:pt x="2181" y="3087"/>
                </a:lnTo>
                <a:lnTo>
                  <a:pt x="2076" y="3067"/>
                </a:lnTo>
                <a:lnTo>
                  <a:pt x="1976" y="3041"/>
                </a:lnTo>
                <a:lnTo>
                  <a:pt x="1876" y="3008"/>
                </a:lnTo>
                <a:lnTo>
                  <a:pt x="1782" y="2969"/>
                </a:lnTo>
                <a:lnTo>
                  <a:pt x="1691" y="2926"/>
                </a:lnTo>
                <a:lnTo>
                  <a:pt x="1602" y="2875"/>
                </a:lnTo>
                <a:lnTo>
                  <a:pt x="1519" y="2819"/>
                </a:lnTo>
                <a:lnTo>
                  <a:pt x="1439" y="2758"/>
                </a:lnTo>
                <a:lnTo>
                  <a:pt x="1364" y="2694"/>
                </a:lnTo>
                <a:lnTo>
                  <a:pt x="1292" y="2624"/>
                </a:lnTo>
                <a:lnTo>
                  <a:pt x="1227" y="2550"/>
                </a:lnTo>
                <a:lnTo>
                  <a:pt x="1165" y="2471"/>
                </a:lnTo>
                <a:lnTo>
                  <a:pt x="1109" y="2390"/>
                </a:lnTo>
                <a:lnTo>
                  <a:pt x="1058" y="2304"/>
                </a:lnTo>
                <a:lnTo>
                  <a:pt x="1012" y="2215"/>
                </a:lnTo>
                <a:lnTo>
                  <a:pt x="972" y="2123"/>
                </a:lnTo>
                <a:lnTo>
                  <a:pt x="938" y="2030"/>
                </a:lnTo>
                <a:lnTo>
                  <a:pt x="910" y="1933"/>
                </a:lnTo>
                <a:lnTo>
                  <a:pt x="888" y="1835"/>
                </a:lnTo>
                <a:lnTo>
                  <a:pt x="874" y="1734"/>
                </a:lnTo>
                <a:lnTo>
                  <a:pt x="864" y="1631"/>
                </a:lnTo>
                <a:lnTo>
                  <a:pt x="863" y="1528"/>
                </a:lnTo>
                <a:lnTo>
                  <a:pt x="868" y="1423"/>
                </a:lnTo>
                <a:lnTo>
                  <a:pt x="881" y="1317"/>
                </a:lnTo>
                <a:lnTo>
                  <a:pt x="899" y="1220"/>
                </a:lnTo>
                <a:lnTo>
                  <a:pt x="924" y="1124"/>
                </a:lnTo>
                <a:lnTo>
                  <a:pt x="953" y="1032"/>
                </a:lnTo>
                <a:lnTo>
                  <a:pt x="1282" y="1180"/>
                </a:lnTo>
                <a:lnTo>
                  <a:pt x="1263" y="1242"/>
                </a:lnTo>
                <a:lnTo>
                  <a:pt x="1248" y="1306"/>
                </a:lnTo>
                <a:lnTo>
                  <a:pt x="1236" y="1372"/>
                </a:lnTo>
                <a:lnTo>
                  <a:pt x="1225" y="1460"/>
                </a:lnTo>
                <a:lnTo>
                  <a:pt x="1222" y="1547"/>
                </a:lnTo>
                <a:lnTo>
                  <a:pt x="1225" y="1635"/>
                </a:lnTo>
                <a:lnTo>
                  <a:pt x="1234" y="1720"/>
                </a:lnTo>
                <a:lnTo>
                  <a:pt x="1248" y="1803"/>
                </a:lnTo>
                <a:lnTo>
                  <a:pt x="1270" y="1886"/>
                </a:lnTo>
                <a:lnTo>
                  <a:pt x="1296" y="1966"/>
                </a:lnTo>
                <a:lnTo>
                  <a:pt x="1328" y="2043"/>
                </a:lnTo>
                <a:lnTo>
                  <a:pt x="1365" y="2118"/>
                </a:lnTo>
                <a:lnTo>
                  <a:pt x="1407" y="2190"/>
                </a:lnTo>
                <a:lnTo>
                  <a:pt x="1455" y="2259"/>
                </a:lnTo>
                <a:lnTo>
                  <a:pt x="1507" y="2324"/>
                </a:lnTo>
                <a:lnTo>
                  <a:pt x="1562" y="2386"/>
                </a:lnTo>
                <a:lnTo>
                  <a:pt x="1623" y="2443"/>
                </a:lnTo>
                <a:lnTo>
                  <a:pt x="1687" y="2497"/>
                </a:lnTo>
                <a:lnTo>
                  <a:pt x="1755" y="2546"/>
                </a:lnTo>
                <a:lnTo>
                  <a:pt x="1827" y="2591"/>
                </a:lnTo>
                <a:lnTo>
                  <a:pt x="1903" y="2630"/>
                </a:lnTo>
                <a:lnTo>
                  <a:pt x="1982" y="2664"/>
                </a:lnTo>
                <a:lnTo>
                  <a:pt x="2063" y="2693"/>
                </a:lnTo>
                <a:lnTo>
                  <a:pt x="2148" y="2715"/>
                </a:lnTo>
                <a:lnTo>
                  <a:pt x="2235" y="2732"/>
                </a:lnTo>
                <a:lnTo>
                  <a:pt x="2324" y="2743"/>
                </a:lnTo>
                <a:lnTo>
                  <a:pt x="2411" y="2746"/>
                </a:lnTo>
                <a:lnTo>
                  <a:pt x="2498" y="2743"/>
                </a:lnTo>
                <a:lnTo>
                  <a:pt x="2583" y="2734"/>
                </a:lnTo>
                <a:lnTo>
                  <a:pt x="2667" y="2718"/>
                </a:lnTo>
                <a:lnTo>
                  <a:pt x="2749" y="2698"/>
                </a:lnTo>
                <a:lnTo>
                  <a:pt x="2829" y="2671"/>
                </a:lnTo>
                <a:lnTo>
                  <a:pt x="2907" y="2640"/>
                </a:lnTo>
                <a:lnTo>
                  <a:pt x="2982" y="2602"/>
                </a:lnTo>
                <a:lnTo>
                  <a:pt x="3053" y="2561"/>
                </a:lnTo>
                <a:lnTo>
                  <a:pt x="3122" y="2513"/>
                </a:lnTo>
                <a:lnTo>
                  <a:pt x="3188" y="2461"/>
                </a:lnTo>
                <a:lnTo>
                  <a:pt x="3250" y="2406"/>
                </a:lnTo>
                <a:lnTo>
                  <a:pt x="3307" y="2345"/>
                </a:lnTo>
                <a:lnTo>
                  <a:pt x="3360" y="2281"/>
                </a:lnTo>
                <a:lnTo>
                  <a:pt x="3410" y="2213"/>
                </a:lnTo>
                <a:lnTo>
                  <a:pt x="3455" y="2140"/>
                </a:lnTo>
                <a:lnTo>
                  <a:pt x="3493" y="2065"/>
                </a:lnTo>
                <a:lnTo>
                  <a:pt x="3527" y="1986"/>
                </a:lnTo>
                <a:lnTo>
                  <a:pt x="3556" y="1905"/>
                </a:lnTo>
                <a:lnTo>
                  <a:pt x="3578" y="1820"/>
                </a:lnTo>
                <a:lnTo>
                  <a:pt x="3595" y="1733"/>
                </a:lnTo>
                <a:lnTo>
                  <a:pt x="3606" y="1644"/>
                </a:lnTo>
                <a:lnTo>
                  <a:pt x="3610" y="1556"/>
                </a:lnTo>
                <a:lnTo>
                  <a:pt x="3606" y="1470"/>
                </a:lnTo>
                <a:lnTo>
                  <a:pt x="3598" y="1385"/>
                </a:lnTo>
                <a:lnTo>
                  <a:pt x="3582" y="1300"/>
                </a:lnTo>
                <a:lnTo>
                  <a:pt x="3561" y="1219"/>
                </a:lnTo>
                <a:lnTo>
                  <a:pt x="3535" y="1139"/>
                </a:lnTo>
                <a:lnTo>
                  <a:pt x="3503" y="1061"/>
                </a:lnTo>
                <a:lnTo>
                  <a:pt x="3465" y="986"/>
                </a:lnTo>
                <a:lnTo>
                  <a:pt x="3424" y="915"/>
                </a:lnTo>
                <a:lnTo>
                  <a:pt x="3377" y="846"/>
                </a:lnTo>
                <a:lnTo>
                  <a:pt x="3325" y="780"/>
                </a:lnTo>
                <a:lnTo>
                  <a:pt x="3269" y="718"/>
                </a:lnTo>
                <a:lnTo>
                  <a:pt x="3208" y="661"/>
                </a:lnTo>
                <a:lnTo>
                  <a:pt x="3144" y="607"/>
                </a:lnTo>
                <a:lnTo>
                  <a:pt x="3076" y="558"/>
                </a:lnTo>
                <a:lnTo>
                  <a:pt x="3004" y="513"/>
                </a:lnTo>
                <a:lnTo>
                  <a:pt x="2928" y="475"/>
                </a:lnTo>
                <a:lnTo>
                  <a:pt x="2850" y="441"/>
                </a:lnTo>
                <a:lnTo>
                  <a:pt x="2768" y="412"/>
                </a:lnTo>
                <a:lnTo>
                  <a:pt x="2684" y="389"/>
                </a:lnTo>
                <a:lnTo>
                  <a:pt x="2596" y="373"/>
                </a:lnTo>
                <a:lnTo>
                  <a:pt x="2503" y="362"/>
                </a:lnTo>
                <a:lnTo>
                  <a:pt x="2410" y="358"/>
                </a:lnTo>
                <a:lnTo>
                  <a:pt x="2319" y="362"/>
                </a:lnTo>
                <a:lnTo>
                  <a:pt x="2229" y="373"/>
                </a:lnTo>
                <a:lnTo>
                  <a:pt x="2142" y="391"/>
                </a:lnTo>
                <a:lnTo>
                  <a:pt x="2056" y="414"/>
                </a:lnTo>
                <a:lnTo>
                  <a:pt x="1972" y="444"/>
                </a:lnTo>
                <a:lnTo>
                  <a:pt x="1891" y="481"/>
                </a:lnTo>
                <a:lnTo>
                  <a:pt x="1813" y="522"/>
                </a:lnTo>
                <a:lnTo>
                  <a:pt x="1739" y="569"/>
                </a:lnTo>
                <a:lnTo>
                  <a:pt x="1669" y="623"/>
                </a:lnTo>
                <a:lnTo>
                  <a:pt x="1602" y="680"/>
                </a:lnTo>
                <a:lnTo>
                  <a:pt x="1541" y="743"/>
                </a:lnTo>
                <a:lnTo>
                  <a:pt x="1482" y="809"/>
                </a:lnTo>
                <a:lnTo>
                  <a:pt x="1429" y="881"/>
                </a:lnTo>
                <a:lnTo>
                  <a:pt x="1382" y="956"/>
                </a:lnTo>
                <a:lnTo>
                  <a:pt x="1052" y="808"/>
                </a:lnTo>
                <a:lnTo>
                  <a:pt x="1103" y="722"/>
                </a:lnTo>
                <a:lnTo>
                  <a:pt x="1159" y="641"/>
                </a:lnTo>
                <a:lnTo>
                  <a:pt x="1221" y="562"/>
                </a:lnTo>
                <a:lnTo>
                  <a:pt x="1286" y="488"/>
                </a:lnTo>
                <a:lnTo>
                  <a:pt x="1355" y="419"/>
                </a:lnTo>
                <a:lnTo>
                  <a:pt x="1429" y="353"/>
                </a:lnTo>
                <a:lnTo>
                  <a:pt x="1507" y="294"/>
                </a:lnTo>
                <a:lnTo>
                  <a:pt x="1589" y="238"/>
                </a:lnTo>
                <a:lnTo>
                  <a:pt x="1674" y="189"/>
                </a:lnTo>
                <a:lnTo>
                  <a:pt x="1761" y="145"/>
                </a:lnTo>
                <a:lnTo>
                  <a:pt x="1852" y="106"/>
                </a:lnTo>
                <a:lnTo>
                  <a:pt x="1945" y="72"/>
                </a:lnTo>
                <a:lnTo>
                  <a:pt x="2041" y="46"/>
                </a:lnTo>
                <a:lnTo>
                  <a:pt x="2139" y="24"/>
                </a:lnTo>
                <a:lnTo>
                  <a:pt x="2239" y="9"/>
                </a:lnTo>
                <a:lnTo>
                  <a:pt x="2339" y="1"/>
                </a:lnTo>
                <a:lnTo>
                  <a:pt x="2442" y="0"/>
                </a:lnTo>
                <a:close/>
              </a:path>
            </a:pathLst>
          </a:custGeom>
          <a:solidFill>
            <a:srgbClr val="E200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00AB25F-B5CE-4DF8-8A59-C334C3C6B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15" y="2139098"/>
            <a:ext cx="4095094" cy="2730062"/>
          </a:xfrm>
          <a:prstGeom prst="round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18E69955-DDE7-4854-B3A2-D5F8554C3E52}"/>
              </a:ext>
            </a:extLst>
          </p:cNvPr>
          <p:cNvSpPr txBox="1"/>
          <p:nvPr/>
        </p:nvSpPr>
        <p:spPr>
          <a:xfrm>
            <a:off x="270000" y="5048016"/>
            <a:ext cx="8682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latin typeface="+mn-lt"/>
              </a:rPr>
              <a:t>I fattori di successo </a:t>
            </a:r>
            <a:r>
              <a:rPr lang="it-IT" dirty="0">
                <a:latin typeface="+mn-lt"/>
              </a:rPr>
              <a:t>(esperienza di best </a:t>
            </a:r>
            <a:r>
              <a:rPr lang="it-IT" dirty="0" err="1">
                <a:latin typeface="+mn-lt"/>
              </a:rPr>
              <a:t>practices</a:t>
            </a:r>
            <a:r>
              <a:rPr lang="it-IT" dirty="0">
                <a:latin typeface="+mn-lt"/>
              </a:rPr>
              <a:t>): quali sono stati gli elementi/"ingredienti" che hanno reso l'esperienza di successo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>
                <a:latin typeface="+mn-lt"/>
              </a:rPr>
              <a:t>Cosa non ha funzionato: quali sono gli </a:t>
            </a:r>
            <a:r>
              <a:rPr lang="it-IT" b="1" dirty="0">
                <a:latin typeface="+mn-lt"/>
              </a:rPr>
              <a:t>elementi critici </a:t>
            </a:r>
            <a:r>
              <a:rPr lang="it-IT" dirty="0">
                <a:latin typeface="+mn-lt"/>
              </a:rPr>
              <a:t>nel processo di accompagnamento.     Alla luce del nuovo contesto e di quello che abbiamo imparato in questi due anni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latin typeface="+mn-lt"/>
              </a:rPr>
              <a:t>Cosa serve per il futuro </a:t>
            </a:r>
            <a:r>
              <a:rPr lang="it-IT" dirty="0">
                <a:latin typeface="+mn-lt"/>
              </a:rPr>
              <a:t>per far funzionare al meglio il servizio</a:t>
            </a:r>
          </a:p>
        </p:txBody>
      </p:sp>
    </p:spTree>
    <p:extLst>
      <p:ext uri="{BB962C8B-B14F-4D97-AF65-F5344CB8AC3E}">
        <p14:creationId xmlns:p14="http://schemas.microsoft.com/office/powerpoint/2010/main" val="229880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3E7CD09-7C66-4405-B6E7-E6055BE4D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35" y="1689248"/>
            <a:ext cx="3295810" cy="33857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79903-D9CB-4A73-AB23-D56C1E4A0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108520" y="6318000"/>
            <a:ext cx="270000" cy="360000"/>
          </a:xfrm>
        </p:spPr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6</a:t>
            </a:fld>
            <a:endParaRPr lang="en-GB" noProof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14D825-B611-4309-8FA1-80F91EDA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Piano di lavoro</a:t>
            </a:r>
          </a:p>
        </p:txBody>
      </p:sp>
      <p:cxnSp>
        <p:nvCxnSpPr>
          <p:cNvPr id="7" name="Connettore 1 18">
            <a:extLst>
              <a:ext uri="{FF2B5EF4-FFF2-40B4-BE49-F238E27FC236}">
                <a16:creationId xmlns:a16="http://schemas.microsoft.com/office/drawing/2014/main" id="{850C5259-C959-4BA5-A1BF-5D6964AC85AB}"/>
              </a:ext>
            </a:extLst>
          </p:cNvPr>
          <p:cNvCxnSpPr>
            <a:cxnSpLocks/>
          </p:cNvCxnSpPr>
          <p:nvPr/>
        </p:nvCxnSpPr>
        <p:spPr>
          <a:xfrm>
            <a:off x="557077" y="1268760"/>
            <a:ext cx="0" cy="5286420"/>
          </a:xfrm>
          <a:prstGeom prst="line">
            <a:avLst/>
          </a:prstGeom>
          <a:ln w="12700" cap="rnd" cmpd="sng"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422">
            <a:extLst>
              <a:ext uri="{FF2B5EF4-FFF2-40B4-BE49-F238E27FC236}">
                <a16:creationId xmlns:a16="http://schemas.microsoft.com/office/drawing/2014/main" id="{33B1C09E-8580-4264-989C-9295B24685CB}"/>
              </a:ext>
            </a:extLst>
          </p:cNvPr>
          <p:cNvSpPr/>
          <p:nvPr/>
        </p:nvSpPr>
        <p:spPr>
          <a:xfrm>
            <a:off x="305048" y="1412775"/>
            <a:ext cx="564765" cy="606638"/>
          </a:xfrm>
          <a:prstGeom prst="ellipse">
            <a:avLst/>
          </a:prstGeom>
          <a:solidFill>
            <a:srgbClr val="00A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dirty="0"/>
              <a:t>1</a:t>
            </a:r>
          </a:p>
        </p:txBody>
      </p:sp>
      <p:sp>
        <p:nvSpPr>
          <p:cNvPr id="9" name="Ovale 423">
            <a:extLst>
              <a:ext uri="{FF2B5EF4-FFF2-40B4-BE49-F238E27FC236}">
                <a16:creationId xmlns:a16="http://schemas.microsoft.com/office/drawing/2014/main" id="{7F60C23F-65E5-4E7D-9D8E-B270ABEEF9F3}"/>
              </a:ext>
            </a:extLst>
          </p:cNvPr>
          <p:cNvSpPr/>
          <p:nvPr/>
        </p:nvSpPr>
        <p:spPr>
          <a:xfrm>
            <a:off x="305048" y="2557250"/>
            <a:ext cx="564765" cy="6066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dirty="0"/>
              <a:t>2</a:t>
            </a:r>
          </a:p>
        </p:txBody>
      </p:sp>
      <p:sp>
        <p:nvSpPr>
          <p:cNvPr id="10" name="Ovale 424">
            <a:extLst>
              <a:ext uri="{FF2B5EF4-FFF2-40B4-BE49-F238E27FC236}">
                <a16:creationId xmlns:a16="http://schemas.microsoft.com/office/drawing/2014/main" id="{7C619C5C-54B2-4F45-A0F3-39750997F93B}"/>
              </a:ext>
            </a:extLst>
          </p:cNvPr>
          <p:cNvSpPr/>
          <p:nvPr/>
        </p:nvSpPr>
        <p:spPr>
          <a:xfrm>
            <a:off x="305048" y="3827545"/>
            <a:ext cx="564765" cy="606638"/>
          </a:xfrm>
          <a:prstGeom prst="ellipse">
            <a:avLst/>
          </a:prstGeom>
          <a:solidFill>
            <a:srgbClr val="00A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dirty="0"/>
              <a:t>3</a:t>
            </a:r>
          </a:p>
        </p:txBody>
      </p:sp>
      <p:sp>
        <p:nvSpPr>
          <p:cNvPr id="11" name="Ovale 425">
            <a:extLst>
              <a:ext uri="{FF2B5EF4-FFF2-40B4-BE49-F238E27FC236}">
                <a16:creationId xmlns:a16="http://schemas.microsoft.com/office/drawing/2014/main" id="{27C7ACD8-B441-40CC-800F-9663B162F34C}"/>
              </a:ext>
            </a:extLst>
          </p:cNvPr>
          <p:cNvSpPr/>
          <p:nvPr/>
        </p:nvSpPr>
        <p:spPr>
          <a:xfrm>
            <a:off x="305048" y="4938716"/>
            <a:ext cx="564765" cy="606638"/>
          </a:xfrm>
          <a:prstGeom prst="ellipse">
            <a:avLst/>
          </a:prstGeom>
          <a:solidFill>
            <a:srgbClr val="00A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it-IT" dirty="0"/>
              <a:t>4</a:t>
            </a:r>
          </a:p>
        </p:txBody>
      </p:sp>
      <p:sp>
        <p:nvSpPr>
          <p:cNvPr id="12" name="CasellaDiTesto 431">
            <a:extLst>
              <a:ext uri="{FF2B5EF4-FFF2-40B4-BE49-F238E27FC236}">
                <a16:creationId xmlns:a16="http://schemas.microsoft.com/office/drawing/2014/main" id="{B5A11132-7CE3-4813-A23F-91DA9D9CFAB0}"/>
              </a:ext>
            </a:extLst>
          </p:cNvPr>
          <p:cNvSpPr txBox="1"/>
          <p:nvPr/>
        </p:nvSpPr>
        <p:spPr>
          <a:xfrm>
            <a:off x="897661" y="1484784"/>
            <a:ext cx="4739067" cy="81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kern="0" dirty="0">
                <a:solidFill>
                  <a:srgbClr val="000000"/>
                </a:solidFill>
                <a:latin typeface="UniCredit" pitchFamily="50" charset="0"/>
              </a:rPr>
              <a:t>Survey</a:t>
            </a:r>
          </a:p>
          <a:p>
            <a:pPr>
              <a:lnSpc>
                <a:spcPct val="110000"/>
              </a:lnSpc>
            </a:pPr>
            <a:r>
              <a:rPr lang="en-US" sz="1600" kern="0" dirty="0" err="1">
                <a:solidFill>
                  <a:srgbClr val="000000"/>
                </a:solidFill>
                <a:latin typeface="UniCredit" pitchFamily="50" charset="0"/>
              </a:rPr>
              <a:t>Indagine</a:t>
            </a:r>
            <a:r>
              <a:rPr lang="en-US" sz="1600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UniCredit" pitchFamily="50" charset="0"/>
              </a:rPr>
              <a:t>su</a:t>
            </a:r>
            <a:r>
              <a:rPr lang="en-US" sz="1600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UniCredit" pitchFamily="50" charset="0"/>
              </a:rPr>
              <a:t>alcuni</a:t>
            </a:r>
            <a:r>
              <a:rPr lang="en-US" sz="1600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UniCredit" pitchFamily="50" charset="0"/>
              </a:rPr>
              <a:t>elementi</a:t>
            </a:r>
            <a:r>
              <a:rPr lang="en-US" sz="1600" kern="0" dirty="0">
                <a:solidFill>
                  <a:srgbClr val="000000"/>
                </a:solidFill>
                <a:latin typeface="UniCredit" pitchFamily="50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UniCredit" pitchFamily="50" charset="0"/>
              </a:rPr>
              <a:t>chiave</a:t>
            </a:r>
            <a:r>
              <a:rPr lang="en-US" sz="1600" kern="0" dirty="0">
                <a:solidFill>
                  <a:srgbClr val="000000"/>
                </a:solidFill>
                <a:latin typeface="UniCredit" pitchFamily="50" charset="0"/>
              </a:rPr>
              <a:t> del </a:t>
            </a:r>
            <a:r>
              <a:rPr lang="en-US" sz="1600" kern="0" dirty="0" err="1">
                <a:solidFill>
                  <a:srgbClr val="000000"/>
                </a:solidFill>
                <a:latin typeface="UniCredit" pitchFamily="50" charset="0"/>
              </a:rPr>
              <a:t>servizio</a:t>
            </a:r>
            <a:r>
              <a:rPr lang="en-US" sz="1600" kern="0" dirty="0">
                <a:solidFill>
                  <a:srgbClr val="000000"/>
                </a:solidFill>
                <a:latin typeface="UniCredit" pitchFamily="50" charset="0"/>
              </a:rPr>
              <a:t> di </a:t>
            </a:r>
            <a:r>
              <a:rPr lang="en-US" sz="1600" kern="0" dirty="0" err="1">
                <a:solidFill>
                  <a:srgbClr val="000000"/>
                </a:solidFill>
                <a:latin typeface="UniCredit" pitchFamily="50" charset="0"/>
              </a:rPr>
              <a:t>accompagnamento</a:t>
            </a:r>
            <a:r>
              <a:rPr lang="en-US" sz="1600" kern="0" dirty="0">
                <a:solidFill>
                  <a:srgbClr val="000000"/>
                </a:solidFill>
                <a:latin typeface="UniCredit" pitchFamily="50" charset="0"/>
              </a:rPr>
              <a:t>.</a:t>
            </a:r>
            <a:endParaRPr lang="it-IT" sz="1600" dirty="0"/>
          </a:p>
        </p:txBody>
      </p:sp>
      <p:sp>
        <p:nvSpPr>
          <p:cNvPr id="13" name="CasellaDiTesto 432">
            <a:extLst>
              <a:ext uri="{FF2B5EF4-FFF2-40B4-BE49-F238E27FC236}">
                <a16:creationId xmlns:a16="http://schemas.microsoft.com/office/drawing/2014/main" id="{5F3721A7-F13C-4B0C-AE50-704B59D626D0}"/>
              </a:ext>
            </a:extLst>
          </p:cNvPr>
          <p:cNvSpPr txBox="1"/>
          <p:nvPr/>
        </p:nvSpPr>
        <p:spPr>
          <a:xfrm>
            <a:off x="897662" y="2620767"/>
            <a:ext cx="4527613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lnSpc>
                <a:spcPct val="80000"/>
              </a:lnSpc>
              <a:defRPr sz="1600" b="1" kern="0">
                <a:solidFill>
                  <a:srgbClr val="000000"/>
                </a:solidFill>
                <a:latin typeface="UniCredit" pitchFamily="50" charset="0"/>
              </a:defRPr>
            </a:lvl1pPr>
          </a:lstStyle>
          <a:p>
            <a:r>
              <a:rPr lang="en-US" dirty="0"/>
              <a:t>Focus Group</a:t>
            </a:r>
          </a:p>
          <a:p>
            <a:r>
              <a:rPr lang="en-US" b="0" dirty="0"/>
              <a:t>2 </a:t>
            </a:r>
            <a:r>
              <a:rPr lang="en-US" b="0" dirty="0" err="1"/>
              <a:t>incontri</a:t>
            </a:r>
            <a:r>
              <a:rPr lang="en-US" b="0" dirty="0"/>
              <a:t> di </a:t>
            </a:r>
            <a:r>
              <a:rPr lang="en-US" b="0" dirty="0" err="1"/>
              <a:t>ascolto</a:t>
            </a:r>
            <a:r>
              <a:rPr lang="en-US" b="0" dirty="0"/>
              <a:t> con I Volontari e </a:t>
            </a:r>
            <a:r>
              <a:rPr lang="en-US" b="0" dirty="0" err="1"/>
              <a:t>Referenti</a:t>
            </a:r>
            <a:r>
              <a:rPr lang="en-US" b="0" dirty="0"/>
              <a:t> di </a:t>
            </a:r>
            <a:r>
              <a:rPr lang="en-US" b="0" dirty="0" err="1"/>
              <a:t>Territorio</a:t>
            </a:r>
            <a:r>
              <a:rPr lang="en-US" b="0" dirty="0"/>
              <a:t> </a:t>
            </a:r>
            <a:r>
              <a:rPr lang="en-US" b="0" dirty="0" err="1"/>
              <a:t>che</a:t>
            </a:r>
            <a:r>
              <a:rPr lang="en-US" b="0" dirty="0"/>
              <a:t> </a:t>
            </a:r>
            <a:r>
              <a:rPr lang="en-US" b="0" dirty="0" err="1"/>
              <a:t>hanno</a:t>
            </a:r>
            <a:r>
              <a:rPr lang="en-US" b="0" dirty="0"/>
              <a:t> </a:t>
            </a:r>
            <a:r>
              <a:rPr lang="en-US" b="0" dirty="0" err="1"/>
              <a:t>svolto</a:t>
            </a:r>
            <a:r>
              <a:rPr lang="en-US" b="0" dirty="0"/>
              <a:t>/</a:t>
            </a:r>
            <a:r>
              <a:rPr lang="en-US" b="0" dirty="0" err="1"/>
              <a:t>gestito</a:t>
            </a:r>
            <a:r>
              <a:rPr lang="en-US" b="0" dirty="0"/>
              <a:t>  </a:t>
            </a:r>
            <a:r>
              <a:rPr lang="en-US" b="0" dirty="0" err="1"/>
              <a:t>attività</a:t>
            </a:r>
            <a:r>
              <a:rPr lang="en-US" b="0" dirty="0"/>
              <a:t> di </a:t>
            </a:r>
            <a:r>
              <a:rPr lang="en-US" b="0" dirty="0" err="1"/>
              <a:t>accompagnamento</a:t>
            </a:r>
            <a:r>
              <a:rPr lang="en-US" b="0" dirty="0"/>
              <a:t> </a:t>
            </a:r>
            <a:endParaRPr lang="it-IT" b="0" dirty="0"/>
          </a:p>
        </p:txBody>
      </p:sp>
      <p:sp>
        <p:nvSpPr>
          <p:cNvPr id="14" name="CasellaDiTesto 433">
            <a:extLst>
              <a:ext uri="{FF2B5EF4-FFF2-40B4-BE49-F238E27FC236}">
                <a16:creationId xmlns:a16="http://schemas.microsoft.com/office/drawing/2014/main" id="{69F670A1-BBBA-4DC6-8CB6-5F709B123ABC}"/>
              </a:ext>
            </a:extLst>
          </p:cNvPr>
          <p:cNvSpPr txBox="1"/>
          <p:nvPr/>
        </p:nvSpPr>
        <p:spPr>
          <a:xfrm>
            <a:off x="897661" y="3897864"/>
            <a:ext cx="452761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lnSpc>
                <a:spcPct val="80000"/>
              </a:lnSpc>
              <a:defRPr sz="1600" b="1" kern="0">
                <a:solidFill>
                  <a:srgbClr val="000000"/>
                </a:solidFill>
                <a:latin typeface="UniCredit" pitchFamily="50" charset="0"/>
              </a:defRPr>
            </a:lvl1pPr>
          </a:lstStyle>
          <a:p>
            <a:r>
              <a:rPr lang="en-US" dirty="0" err="1"/>
              <a:t>Analisi</a:t>
            </a:r>
            <a:r>
              <a:rPr lang="en-US" dirty="0"/>
              <a:t> e </a:t>
            </a:r>
            <a:r>
              <a:rPr lang="en-US" dirty="0" err="1"/>
              <a:t>proposta</a:t>
            </a:r>
            <a:r>
              <a:rPr lang="en-US" dirty="0"/>
              <a:t> Action Plan </a:t>
            </a:r>
          </a:p>
          <a:p>
            <a:r>
              <a:rPr lang="en-US" b="0" dirty="0" err="1"/>
              <a:t>Elaborazione</a:t>
            </a:r>
            <a:r>
              <a:rPr lang="en-US" b="0" dirty="0"/>
              <a:t> </a:t>
            </a:r>
            <a:r>
              <a:rPr lang="en-US" b="0" dirty="0" err="1"/>
              <a:t>dei</a:t>
            </a:r>
            <a:r>
              <a:rPr lang="en-US" b="0" dirty="0"/>
              <a:t> </a:t>
            </a:r>
            <a:r>
              <a:rPr lang="en-US" b="0" dirty="0" err="1"/>
              <a:t>dati</a:t>
            </a:r>
            <a:r>
              <a:rPr lang="en-US" b="0" dirty="0"/>
              <a:t> </a:t>
            </a:r>
            <a:r>
              <a:rPr lang="en-US" b="0" dirty="0" err="1"/>
              <a:t>della</a:t>
            </a:r>
            <a:r>
              <a:rPr lang="en-US" b="0" dirty="0"/>
              <a:t> Survey e FG per </a:t>
            </a:r>
            <a:r>
              <a:rPr lang="en-US" b="0" dirty="0" err="1"/>
              <a:t>definire</a:t>
            </a:r>
            <a:r>
              <a:rPr lang="en-US" b="0" dirty="0"/>
              <a:t> </a:t>
            </a:r>
            <a:r>
              <a:rPr lang="en-US" b="0" dirty="0" err="1"/>
              <a:t>il</a:t>
            </a:r>
            <a:r>
              <a:rPr lang="en-US" b="0" dirty="0"/>
              <a:t> piano </a:t>
            </a:r>
            <a:r>
              <a:rPr lang="en-US" b="0" dirty="0" err="1"/>
              <a:t>d’azione</a:t>
            </a:r>
            <a:endParaRPr lang="it-IT" b="0" dirty="0"/>
          </a:p>
        </p:txBody>
      </p:sp>
      <p:sp>
        <p:nvSpPr>
          <p:cNvPr id="15" name="CasellaDiTesto 434">
            <a:extLst>
              <a:ext uri="{FF2B5EF4-FFF2-40B4-BE49-F238E27FC236}">
                <a16:creationId xmlns:a16="http://schemas.microsoft.com/office/drawing/2014/main" id="{EA855A6F-C0E5-4F45-98FD-16F48B4C6171}"/>
              </a:ext>
            </a:extLst>
          </p:cNvPr>
          <p:cNvSpPr txBox="1"/>
          <p:nvPr/>
        </p:nvSpPr>
        <p:spPr>
          <a:xfrm>
            <a:off x="897662" y="5016078"/>
            <a:ext cx="4527618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lnSpc>
                <a:spcPct val="80000"/>
              </a:lnSpc>
              <a:defRPr sz="1600" b="1" kern="0">
                <a:solidFill>
                  <a:srgbClr val="000000"/>
                </a:solidFill>
                <a:latin typeface="UniCredit" pitchFamily="50" charset="0"/>
              </a:defRPr>
            </a:lvl1pPr>
          </a:lstStyle>
          <a:p>
            <a:r>
              <a:rPr lang="en-US" dirty="0" err="1"/>
              <a:t>Condividione</a:t>
            </a:r>
            <a:r>
              <a:rPr lang="en-US" dirty="0"/>
              <a:t> Action Plan e overview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modello</a:t>
            </a:r>
            <a:r>
              <a:rPr lang="en-US" dirty="0"/>
              <a:t> di </a:t>
            </a:r>
            <a:r>
              <a:rPr lang="en-US" dirty="0" err="1"/>
              <a:t>servizio</a:t>
            </a:r>
            <a:endParaRPr lang="en-US" dirty="0"/>
          </a:p>
          <a:p>
            <a:r>
              <a:rPr lang="en-US" b="0" dirty="0" err="1"/>
              <a:t>Momento</a:t>
            </a:r>
            <a:r>
              <a:rPr lang="en-US" b="0" dirty="0"/>
              <a:t> di </a:t>
            </a:r>
            <a:r>
              <a:rPr lang="en-US" b="0" dirty="0" err="1"/>
              <a:t>condivisione</a:t>
            </a:r>
            <a:r>
              <a:rPr lang="en-US" b="0" dirty="0"/>
              <a:t> </a:t>
            </a:r>
            <a:r>
              <a:rPr lang="en-US" b="0" dirty="0" err="1"/>
              <a:t>dei</a:t>
            </a:r>
            <a:r>
              <a:rPr lang="en-US" b="0" dirty="0"/>
              <a:t> </a:t>
            </a:r>
            <a:r>
              <a:rPr lang="en-US" b="0" dirty="0" err="1"/>
              <a:t>risultati</a:t>
            </a:r>
            <a:r>
              <a:rPr lang="en-US" b="0" dirty="0"/>
              <a:t> e </a:t>
            </a:r>
            <a:r>
              <a:rPr lang="en-US" b="0" dirty="0" err="1"/>
              <a:t>della</a:t>
            </a:r>
            <a:r>
              <a:rPr lang="en-US" b="0" dirty="0"/>
              <a:t> </a:t>
            </a:r>
            <a:r>
              <a:rPr lang="en-US" b="0" dirty="0" err="1"/>
              <a:t>proposta</a:t>
            </a:r>
            <a:r>
              <a:rPr lang="en-US" b="0" dirty="0"/>
              <a:t> di piano </a:t>
            </a:r>
            <a:r>
              <a:rPr lang="en-US" b="0" dirty="0" err="1"/>
              <a:t>d’azione</a:t>
            </a:r>
            <a:r>
              <a:rPr lang="en-US" b="0" dirty="0"/>
              <a:t> con I Volontari e </a:t>
            </a:r>
            <a:r>
              <a:rPr lang="en-US" b="0" dirty="0" err="1"/>
              <a:t>referenti</a:t>
            </a:r>
            <a:r>
              <a:rPr lang="en-US" b="0" dirty="0"/>
              <a:t> di </a:t>
            </a:r>
            <a:r>
              <a:rPr lang="en-US" b="0" dirty="0" err="1"/>
              <a:t>territorio</a:t>
            </a:r>
            <a:endParaRPr lang="it-IT" b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C01BE8-5387-4A34-AA1B-2D9E5BDD26E7}"/>
              </a:ext>
            </a:extLst>
          </p:cNvPr>
          <p:cNvSpPr/>
          <p:nvPr/>
        </p:nvSpPr>
        <p:spPr>
          <a:xfrm>
            <a:off x="161480" y="1124744"/>
            <a:ext cx="8982520" cy="57246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77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466F2E-4034-4108-9E33-D97F8A14CA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EFE839-157C-4D7C-8690-55A4E8AF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aree di confronto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F36D27-1DA5-46B6-9D86-1481BF101EAA}"/>
              </a:ext>
            </a:extLst>
          </p:cNvPr>
          <p:cNvSpPr/>
          <p:nvPr/>
        </p:nvSpPr>
        <p:spPr>
          <a:xfrm>
            <a:off x="3426290" y="1635582"/>
            <a:ext cx="5250166" cy="108000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Le aspettative rispetto all’ingaggio e le attività necessarie per iniziare al meglio l’attività di accompagnamento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AE3F3BBE-64E3-4C79-B9C8-C98E9CEFFA1F}"/>
              </a:ext>
            </a:extLst>
          </p:cNvPr>
          <p:cNvSpPr/>
          <p:nvPr/>
        </p:nvSpPr>
        <p:spPr>
          <a:xfrm>
            <a:off x="3419874" y="2818345"/>
            <a:ext cx="5184121" cy="108000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I bisogni e richieste dell’imprenditore</a:t>
            </a:r>
          </a:p>
          <a:p>
            <a:r>
              <a:rPr lang="it-IT" dirty="0">
                <a:solidFill>
                  <a:schemeClr val="tx1"/>
                </a:solidFill>
              </a:rPr>
              <a:t>Le vostre best </a:t>
            </a:r>
            <a:r>
              <a:rPr lang="it-IT" dirty="0" err="1">
                <a:solidFill>
                  <a:schemeClr val="tx1"/>
                </a:solidFill>
              </a:rPr>
              <a:t>practices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  <a:p>
            <a:r>
              <a:rPr lang="it-IT" dirty="0">
                <a:solidFill>
                  <a:schemeClr val="tx1"/>
                </a:solidFill>
              </a:rPr>
              <a:t>I contenuti dell’accompagnamento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83A6ED-FDD9-48F3-ABF2-D78A69C4B273}"/>
              </a:ext>
            </a:extLst>
          </p:cNvPr>
          <p:cNvCxnSpPr/>
          <p:nvPr/>
        </p:nvCxnSpPr>
        <p:spPr>
          <a:xfrm>
            <a:off x="3157401" y="1628800"/>
            <a:ext cx="0" cy="4607249"/>
          </a:xfrm>
          <a:prstGeom prst="straightConnector1">
            <a:avLst/>
          </a:prstGeom>
          <a:ln w="19050">
            <a:solidFill>
              <a:srgbClr val="00AFD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B4E1E08-6F58-4530-8246-D7B23CB9EA6F}"/>
              </a:ext>
            </a:extLst>
          </p:cNvPr>
          <p:cNvSpPr/>
          <p:nvPr/>
        </p:nvSpPr>
        <p:spPr>
          <a:xfrm>
            <a:off x="2988233" y="2014428"/>
            <a:ext cx="338336" cy="3383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F922B2-43EF-4DBB-9DB4-08FD5BBA38B3}"/>
              </a:ext>
            </a:extLst>
          </p:cNvPr>
          <p:cNvSpPr/>
          <p:nvPr/>
        </p:nvSpPr>
        <p:spPr>
          <a:xfrm>
            <a:off x="2988233" y="3160664"/>
            <a:ext cx="338336" cy="3383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FED0E72-1E3F-4ADE-B3D0-B9B2CFF87270}"/>
              </a:ext>
            </a:extLst>
          </p:cNvPr>
          <p:cNvSpPr/>
          <p:nvPr/>
        </p:nvSpPr>
        <p:spPr>
          <a:xfrm>
            <a:off x="3000017" y="4386808"/>
            <a:ext cx="338336" cy="3383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1112F130-7A88-4FBC-B87E-A22ABD1F3B89}"/>
              </a:ext>
            </a:extLst>
          </p:cNvPr>
          <p:cNvSpPr/>
          <p:nvPr/>
        </p:nvSpPr>
        <p:spPr>
          <a:xfrm>
            <a:off x="3419873" y="4005063"/>
            <a:ext cx="5184119" cy="111600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Fattori di successo e punti critici del processo di accompagnamento e valutazione complessiva </a:t>
            </a:r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5B50B0C7-9C56-443A-BE3F-F35C44C98D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70000" y="6318000"/>
            <a:ext cx="270000" cy="360000"/>
          </a:xfrm>
        </p:spPr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7</a:t>
            </a:fld>
            <a:endParaRPr lang="en-GB" noProof="1"/>
          </a:p>
        </p:txBody>
      </p:sp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91543A82-07C0-425D-8B70-BDCFB6289D98}"/>
              </a:ext>
            </a:extLst>
          </p:cNvPr>
          <p:cNvSpPr/>
          <p:nvPr/>
        </p:nvSpPr>
        <p:spPr>
          <a:xfrm>
            <a:off x="405000" y="1812963"/>
            <a:ext cx="2277621" cy="823949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Pre</a:t>
            </a:r>
            <a:r>
              <a:rPr lang="it-IT" dirty="0"/>
              <a:t> incontro con il cliente</a:t>
            </a:r>
          </a:p>
        </p:txBody>
      </p:sp>
      <p:sp>
        <p:nvSpPr>
          <p:cNvPr id="21" name="Rectangle: Single Corner Snipped 20">
            <a:extLst>
              <a:ext uri="{FF2B5EF4-FFF2-40B4-BE49-F238E27FC236}">
                <a16:creationId xmlns:a16="http://schemas.microsoft.com/office/drawing/2014/main" id="{EA434AF6-6625-44BD-9A04-33D6CE1DF29B}"/>
              </a:ext>
            </a:extLst>
          </p:cNvPr>
          <p:cNvSpPr/>
          <p:nvPr/>
        </p:nvSpPr>
        <p:spPr>
          <a:xfrm>
            <a:off x="459925" y="2937945"/>
            <a:ext cx="2277621" cy="823949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Incontro con il cliente</a:t>
            </a:r>
          </a:p>
        </p:txBody>
      </p:sp>
      <p:sp>
        <p:nvSpPr>
          <p:cNvPr id="22" name="Rectangle: Single Corner Snipped 21">
            <a:extLst>
              <a:ext uri="{FF2B5EF4-FFF2-40B4-BE49-F238E27FC236}">
                <a16:creationId xmlns:a16="http://schemas.microsoft.com/office/drawing/2014/main" id="{B1348E4F-0608-4207-8D04-070799BB6DB2}"/>
              </a:ext>
            </a:extLst>
          </p:cNvPr>
          <p:cNvSpPr/>
          <p:nvPr/>
        </p:nvSpPr>
        <p:spPr>
          <a:xfrm>
            <a:off x="459924" y="4045211"/>
            <a:ext cx="2277621" cy="823949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Conclusione servizio di accompagnamento</a:t>
            </a:r>
          </a:p>
        </p:txBody>
      </p:sp>
      <p:sp>
        <p:nvSpPr>
          <p:cNvPr id="23" name="Rectangle: Single Corner Snipped 22">
            <a:extLst>
              <a:ext uri="{FF2B5EF4-FFF2-40B4-BE49-F238E27FC236}">
                <a16:creationId xmlns:a16="http://schemas.microsoft.com/office/drawing/2014/main" id="{12F8E18F-2335-4BD5-B152-7D554ABACB74}"/>
              </a:ext>
            </a:extLst>
          </p:cNvPr>
          <p:cNvSpPr/>
          <p:nvPr/>
        </p:nvSpPr>
        <p:spPr>
          <a:xfrm>
            <a:off x="481632" y="5269347"/>
            <a:ext cx="2277621" cy="823949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Nuovo avvio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E5324C0-FE48-4F26-A381-1D3891485416}"/>
              </a:ext>
            </a:extLst>
          </p:cNvPr>
          <p:cNvSpPr/>
          <p:nvPr/>
        </p:nvSpPr>
        <p:spPr>
          <a:xfrm>
            <a:off x="3009528" y="5610944"/>
            <a:ext cx="338336" cy="3383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ctangle: Diagonal Corners Rounded 38">
            <a:extLst>
              <a:ext uri="{FF2B5EF4-FFF2-40B4-BE49-F238E27FC236}">
                <a16:creationId xmlns:a16="http://schemas.microsoft.com/office/drawing/2014/main" id="{DF24F9BD-DE8A-4CBD-B404-C93320A55E43}"/>
              </a:ext>
            </a:extLst>
          </p:cNvPr>
          <p:cNvSpPr/>
          <p:nvPr/>
        </p:nvSpPr>
        <p:spPr>
          <a:xfrm>
            <a:off x="3419873" y="5196291"/>
            <a:ext cx="5184119" cy="111600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Nuove modalità e ripartenza delle attività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295EFA9-6246-4C65-AABC-FA75770E4C3B}"/>
              </a:ext>
            </a:extLst>
          </p:cNvPr>
          <p:cNvSpPr/>
          <p:nvPr/>
        </p:nvSpPr>
        <p:spPr>
          <a:xfrm>
            <a:off x="224049" y="1734173"/>
            <a:ext cx="468000" cy="4704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97C92CF-BF58-44E5-ACAC-E945E1A08A4F}"/>
              </a:ext>
            </a:extLst>
          </p:cNvPr>
          <p:cNvSpPr/>
          <p:nvPr/>
        </p:nvSpPr>
        <p:spPr>
          <a:xfrm>
            <a:off x="191332" y="2790611"/>
            <a:ext cx="468000" cy="4704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23FE97A-217C-417E-AD19-F5AF562F4AF8}"/>
              </a:ext>
            </a:extLst>
          </p:cNvPr>
          <p:cNvSpPr/>
          <p:nvPr/>
        </p:nvSpPr>
        <p:spPr>
          <a:xfrm>
            <a:off x="224045" y="3841219"/>
            <a:ext cx="468000" cy="4704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B90A936-4720-4217-B778-1F12A56F63C1}"/>
              </a:ext>
            </a:extLst>
          </p:cNvPr>
          <p:cNvSpPr/>
          <p:nvPr/>
        </p:nvSpPr>
        <p:spPr>
          <a:xfrm>
            <a:off x="200955" y="5092847"/>
            <a:ext cx="468000" cy="4704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3C13AE-6738-4B5D-8A7A-B9A084EFF29B}"/>
              </a:ext>
            </a:extLst>
          </p:cNvPr>
          <p:cNvCxnSpPr>
            <a:cxnSpLocks/>
          </p:cNvCxnSpPr>
          <p:nvPr/>
        </p:nvCxnSpPr>
        <p:spPr>
          <a:xfrm flipV="1">
            <a:off x="270000" y="1410985"/>
            <a:ext cx="3042000" cy="20074"/>
          </a:xfrm>
          <a:prstGeom prst="line">
            <a:avLst/>
          </a:prstGeom>
          <a:ln>
            <a:solidFill>
              <a:srgbClr val="00A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13C394-39CA-4AA7-A1C3-18800FAFA9E4}"/>
              </a:ext>
            </a:extLst>
          </p:cNvPr>
          <p:cNvSpPr txBox="1"/>
          <p:nvPr/>
        </p:nvSpPr>
        <p:spPr>
          <a:xfrm>
            <a:off x="196650" y="1041653"/>
            <a:ext cx="415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+mn-lt"/>
              </a:rPr>
              <a:t>Ci confronteremo su 4 macro fasi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7387F7-D5E8-454B-98AD-41309E6C80D6}"/>
              </a:ext>
            </a:extLst>
          </p:cNvPr>
          <p:cNvSpPr txBox="1"/>
          <p:nvPr/>
        </p:nvSpPr>
        <p:spPr>
          <a:xfrm>
            <a:off x="3753077" y="1022585"/>
            <a:ext cx="415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+mn-lt"/>
              </a:rPr>
              <a:t>Per condividere….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2E14C4C-CF5D-41B3-A435-CA97FF488F37}"/>
              </a:ext>
            </a:extLst>
          </p:cNvPr>
          <p:cNvCxnSpPr>
            <a:cxnSpLocks/>
          </p:cNvCxnSpPr>
          <p:nvPr/>
        </p:nvCxnSpPr>
        <p:spPr>
          <a:xfrm flipV="1">
            <a:off x="3826427" y="1396306"/>
            <a:ext cx="3042000" cy="20074"/>
          </a:xfrm>
          <a:prstGeom prst="line">
            <a:avLst/>
          </a:prstGeom>
          <a:ln>
            <a:solidFill>
              <a:srgbClr val="00A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87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37">
            <a:extLst>
              <a:ext uri="{FF2B5EF4-FFF2-40B4-BE49-F238E27FC236}">
                <a16:creationId xmlns:a16="http://schemas.microsoft.com/office/drawing/2014/main" id="{B28DC493-643C-46A0-85BC-6DB25C7D6A65}"/>
              </a:ext>
            </a:extLst>
          </p:cNvPr>
          <p:cNvSpPr/>
          <p:nvPr/>
        </p:nvSpPr>
        <p:spPr>
          <a:xfrm>
            <a:off x="2987824" y="1853993"/>
            <a:ext cx="5308598" cy="31590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prstClr val="black"/>
                </a:solidFill>
                <a:latin typeface="UniCredit" panose="02000506040000020004" pitchFamily="2" charset="0"/>
              </a:rPr>
              <a:t>I contenuti formativi (Vademecum e Start up </a:t>
            </a:r>
            <a:r>
              <a:rPr lang="it-IT" dirty="0" err="1">
                <a:solidFill>
                  <a:prstClr val="black"/>
                </a:solidFill>
                <a:latin typeface="UniCredit" panose="02000506040000020004" pitchFamily="2" charset="0"/>
              </a:rPr>
              <a:t>your</a:t>
            </a:r>
            <a:r>
              <a:rPr lang="it-IT" dirty="0">
                <a:solidFill>
                  <a:prstClr val="black"/>
                </a:solidFill>
                <a:latin typeface="UniCredit" panose="02000506040000020004" pitchFamily="2" charset="0"/>
              </a:rPr>
              <a:t> business) messi a disposizione sono stati consultati dalla maggioranza e sono esaustivi </a:t>
            </a:r>
          </a:p>
          <a:p>
            <a:endParaRPr lang="it-IT" dirty="0">
              <a:solidFill>
                <a:prstClr val="black"/>
              </a:solidFill>
              <a:latin typeface="UniCredit" panose="0200050604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prstClr val="black"/>
                </a:solidFill>
                <a:latin typeface="UniCredit" panose="02000506040000020004" pitchFamily="2" charset="0"/>
              </a:rPr>
              <a:t>Emerge la necessità di alcuni approfondimenti formativi (es. processi start up/ quadro economico post </a:t>
            </a:r>
            <a:r>
              <a:rPr lang="it-IT" dirty="0" err="1">
                <a:solidFill>
                  <a:prstClr val="black"/>
                </a:solidFill>
                <a:latin typeface="UniCredit" panose="02000506040000020004" pitchFamily="2" charset="0"/>
              </a:rPr>
              <a:t>covid</a:t>
            </a:r>
            <a:r>
              <a:rPr lang="it-IT" dirty="0">
                <a:solidFill>
                  <a:prstClr val="black"/>
                </a:solidFill>
                <a:latin typeface="UniCredit" panose="02000506040000020004" pitchFamily="2" charset="0"/>
              </a:rPr>
              <a:t>)</a:t>
            </a:r>
          </a:p>
          <a:p>
            <a:endParaRPr lang="it-IT" dirty="0">
              <a:solidFill>
                <a:prstClr val="black"/>
              </a:solidFill>
              <a:latin typeface="UniCredit" panose="0200050604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prstClr val="black"/>
                </a:solidFill>
                <a:latin typeface="UniCredit" panose="02000506040000020004" pitchFamily="2" charset="0"/>
              </a:rPr>
              <a:t>Il momento della presentazione del servizio di accompagnamento all’imprenditore è fondamentale, suggerendoci di fornire materiale al cliente e di coinvolgere maggiormente il gestore</a:t>
            </a:r>
          </a:p>
        </p:txBody>
      </p:sp>
      <p:graphicFrame>
        <p:nvGraphicFramePr>
          <p:cNvPr id="4" name="Ogget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it-IT" sz="2200" b="1" dirty="0">
              <a:latin typeface="UniCredit"/>
              <a:ea typeface="+mj-ea"/>
              <a:cs typeface="Arial"/>
              <a:sym typeface="UniCredi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Prime indicazioni sulla Survey: Che cosa ci avete detto</a:t>
            </a:r>
            <a:endParaRPr lang="it-IT" sz="2400" dirty="0">
              <a:latin typeface="UniCredit" panose="02000506040000020004" pitchFamily="2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C70D1C0-2BFB-4313-ABAD-37357089F602}"/>
              </a:ext>
            </a:extLst>
          </p:cNvPr>
          <p:cNvCxnSpPr/>
          <p:nvPr/>
        </p:nvCxnSpPr>
        <p:spPr>
          <a:xfrm>
            <a:off x="234000" y="1556792"/>
            <a:ext cx="1889728" cy="0"/>
          </a:xfrm>
          <a:prstGeom prst="line">
            <a:avLst/>
          </a:prstGeom>
          <a:ln>
            <a:solidFill>
              <a:srgbClr val="00A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DC84C1A-1438-4833-A96B-299020AD4B93}"/>
              </a:ext>
            </a:extLst>
          </p:cNvPr>
          <p:cNvCxnSpPr/>
          <p:nvPr/>
        </p:nvCxnSpPr>
        <p:spPr>
          <a:xfrm>
            <a:off x="3604488" y="1556792"/>
            <a:ext cx="1889728" cy="0"/>
          </a:xfrm>
          <a:prstGeom prst="line">
            <a:avLst/>
          </a:prstGeom>
          <a:ln>
            <a:solidFill>
              <a:srgbClr val="00A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8ECB037-3811-45EB-8274-C064E8829343}"/>
              </a:ext>
            </a:extLst>
          </p:cNvPr>
          <p:cNvSpPr txBox="1"/>
          <p:nvPr/>
        </p:nvSpPr>
        <p:spPr>
          <a:xfrm>
            <a:off x="234000" y="119675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latin typeface="UniCredit" panose="02000506040000020004" pitchFamily="2" charset="0"/>
              </a:rPr>
              <a:t>ITEM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6552E58-E1DD-4DE9-AB5B-77EA9F9061D3}"/>
              </a:ext>
            </a:extLst>
          </p:cNvPr>
          <p:cNvSpPr txBox="1"/>
          <p:nvPr/>
        </p:nvSpPr>
        <p:spPr>
          <a:xfrm>
            <a:off x="3604488" y="119675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latin typeface="UniCredit" panose="02000506040000020004" pitchFamily="2" charset="0"/>
              </a:rPr>
              <a:t>DESCRIZIONE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AB750C84-66EE-4073-B4C6-BF73F06E88FF}"/>
              </a:ext>
            </a:extLst>
          </p:cNvPr>
          <p:cNvSpPr/>
          <p:nvPr/>
        </p:nvSpPr>
        <p:spPr>
          <a:xfrm>
            <a:off x="202160" y="1677004"/>
            <a:ext cx="2065583" cy="4160674"/>
          </a:xfrm>
          <a:prstGeom prst="rightArrow">
            <a:avLst>
              <a:gd name="adj1" fmla="val 100000"/>
              <a:gd name="adj2" fmla="val 19795"/>
            </a:avLst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UniCredit" panose="02000506040000020004" pitchFamily="2" charset="0"/>
              </a:rPr>
              <a:t>PRE INCONTRO CON IL CLIENTE</a:t>
            </a:r>
          </a:p>
        </p:txBody>
      </p:sp>
      <p:pic>
        <p:nvPicPr>
          <p:cNvPr id="41" name="Immagine 178" descr="29a-01.png">
            <a:extLst>
              <a:ext uri="{FF2B5EF4-FFF2-40B4-BE49-F238E27FC236}">
                <a16:creationId xmlns:a16="http://schemas.microsoft.com/office/drawing/2014/main" id="{5B794D91-DB4A-4168-B8DA-4A0FEE6E82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73" y="2129648"/>
            <a:ext cx="776773" cy="776773"/>
          </a:xfrm>
          <a:prstGeom prst="ellipse">
            <a:avLst/>
          </a:prstGeom>
          <a:solidFill>
            <a:srgbClr val="00AFD0"/>
          </a:solidFill>
        </p:spPr>
      </p:pic>
    </p:spTree>
    <p:extLst>
      <p:ext uri="{BB962C8B-B14F-4D97-AF65-F5344CB8AC3E}">
        <p14:creationId xmlns:p14="http://schemas.microsoft.com/office/powerpoint/2010/main" val="291375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769C2D-8895-4161-8AD0-465F0CF5F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93B6-7A22-404A-8775-CD0C07377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9</a:t>
            </a:fld>
            <a:endParaRPr lang="en-GB" noProof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7690BB-60B2-4817-8EDC-7E978A65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Pre</a:t>
            </a:r>
            <a:r>
              <a:rPr lang="it-IT" dirty="0"/>
              <a:t> incontro con il Cliente: a voi la parola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712EE0-859C-4FAE-9F33-8721472FE89F}"/>
              </a:ext>
            </a:extLst>
          </p:cNvPr>
          <p:cNvSpPr/>
          <p:nvPr/>
        </p:nvSpPr>
        <p:spPr>
          <a:xfrm>
            <a:off x="8190000" y="268779"/>
            <a:ext cx="468000" cy="4704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79C94D-96BC-4D42-AC61-DE0AA8475EF2}"/>
              </a:ext>
            </a:extLst>
          </p:cNvPr>
          <p:cNvSpPr/>
          <p:nvPr/>
        </p:nvSpPr>
        <p:spPr>
          <a:xfrm>
            <a:off x="1774379" y="1772816"/>
            <a:ext cx="71860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it-IT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1.1 Quali sono le </a:t>
            </a:r>
            <a:r>
              <a:rPr lang="it-IT" b="1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competenze</a:t>
            </a:r>
            <a:r>
              <a:rPr lang="it-IT" b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chiave </a:t>
            </a:r>
            <a:r>
              <a:rPr lang="it-IT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che un volontario deve avere per l’attività di accompagnamento</a:t>
            </a:r>
          </a:p>
          <a:p>
            <a:pPr lvl="0">
              <a:spcAft>
                <a:spcPts val="0"/>
              </a:spcAft>
            </a:pPr>
            <a:endParaRPr lang="it-IT" dirty="0"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it-IT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1.2 Ci sono </a:t>
            </a:r>
            <a:r>
              <a:rPr lang="it-IT" b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criticità /preoccupazioni </a:t>
            </a:r>
            <a:r>
              <a:rPr lang="it-IT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 questa fase iniziale  (</a:t>
            </a:r>
            <a:r>
              <a:rPr lang="it-IT" dirty="0" err="1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incontro con il cliente) ?quali?</a:t>
            </a:r>
          </a:p>
          <a:p>
            <a:pPr lvl="0">
              <a:spcAft>
                <a:spcPts val="0"/>
              </a:spcAft>
            </a:pPr>
            <a:endParaRPr lang="it-IT" dirty="0"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it-IT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1.3 Nella Survey avete indicato che la «</a:t>
            </a:r>
            <a:r>
              <a:rPr lang="it-IT" b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presentazione» del servizio </a:t>
            </a:r>
            <a:r>
              <a:rPr lang="it-IT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di accompagnamento e di voi volontari all’imprenditore è un momento fondamentale, come secondo voi andrebbe fatta? In che modalità secondo te devi essere «presentato» al cliente?</a:t>
            </a:r>
          </a:p>
          <a:p>
            <a:pPr lvl="0">
              <a:spcAft>
                <a:spcPts val="0"/>
              </a:spcAft>
            </a:pPr>
            <a:endParaRPr lang="it-IT" dirty="0"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it-IT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1.4 Che cosa ti serve per iniziare l’attività di accompagnamento</a:t>
            </a:r>
          </a:p>
          <a:p>
            <a:pPr lvl="0">
              <a:spcAft>
                <a:spcPts val="0"/>
              </a:spcAft>
            </a:pPr>
            <a:endParaRPr lang="en-US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AC3995-A1B4-48C7-9160-AC1D82D0211E}"/>
              </a:ext>
            </a:extLst>
          </p:cNvPr>
          <p:cNvSpPr/>
          <p:nvPr/>
        </p:nvSpPr>
        <p:spPr>
          <a:xfrm>
            <a:off x="176874" y="1305638"/>
            <a:ext cx="1594866" cy="50123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con angoli arrotondati in diagonale 102">
            <a:extLst>
              <a:ext uri="{FF2B5EF4-FFF2-40B4-BE49-F238E27FC236}">
                <a16:creationId xmlns:a16="http://schemas.microsoft.com/office/drawing/2014/main" id="{4ACAE363-F015-4537-87EE-9D17CCF393D0}"/>
              </a:ext>
            </a:extLst>
          </p:cNvPr>
          <p:cNvSpPr/>
          <p:nvPr/>
        </p:nvSpPr>
        <p:spPr>
          <a:xfrm>
            <a:off x="1843826" y="1488908"/>
            <a:ext cx="6976646" cy="571940"/>
          </a:xfrm>
          <a:prstGeom prst="round2DiagRect">
            <a:avLst/>
          </a:prstGeom>
          <a:solidFill>
            <a:srgbClr val="C0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it-IT" sz="16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Una volta che, come volontario hai scelto l’accompagnamento per supportare i micro imprenditori:</a:t>
            </a:r>
            <a:endParaRPr lang="en-US" sz="1600" dirty="0">
              <a:solidFill>
                <a:schemeClr val="tx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4B38D-B114-45A3-ADA3-22298734BC84}"/>
              </a:ext>
            </a:extLst>
          </p:cNvPr>
          <p:cNvSpPr txBox="1"/>
          <p:nvPr/>
        </p:nvSpPr>
        <p:spPr>
          <a:xfrm>
            <a:off x="214237" y="1414517"/>
            <a:ext cx="156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Preparazione all’attività di accompagnamento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63A09A-D97D-45ED-862A-5086F0FF9270}"/>
              </a:ext>
            </a:extLst>
          </p:cNvPr>
          <p:cNvGrpSpPr/>
          <p:nvPr/>
        </p:nvGrpSpPr>
        <p:grpSpPr>
          <a:xfrm>
            <a:off x="535945" y="3212976"/>
            <a:ext cx="853406" cy="866631"/>
            <a:chOff x="535945" y="3212976"/>
            <a:chExt cx="853406" cy="866631"/>
          </a:xfrm>
        </p:grpSpPr>
        <p:pic>
          <p:nvPicPr>
            <p:cNvPr id="17" name="Immagine 178" descr="29a-01.png">
              <a:extLst>
                <a:ext uri="{FF2B5EF4-FFF2-40B4-BE49-F238E27FC236}">
                  <a16:creationId xmlns:a16="http://schemas.microsoft.com/office/drawing/2014/main" id="{F3F226E7-4BDE-4B12-9C2C-4FAB87D41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269" y="3221446"/>
              <a:ext cx="776773" cy="776773"/>
            </a:xfrm>
            <a:prstGeom prst="ellipse">
              <a:avLst/>
            </a:prstGeom>
            <a:solidFill>
              <a:srgbClr val="00AFD0"/>
            </a:solidFill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20B6A08-ADB7-4CAD-BE8A-89A69DCA0058}"/>
                </a:ext>
              </a:extLst>
            </p:cNvPr>
            <p:cNvSpPr/>
            <p:nvPr/>
          </p:nvSpPr>
          <p:spPr>
            <a:xfrm>
              <a:off x="535945" y="3212976"/>
              <a:ext cx="853406" cy="86663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561907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UniPower"/>
  <p:tag name="BRANDKEY" val="BK0015"/>
  <p:tag name="FONT" val="UniCredit"/>
  <p:tag name="FORMAT" val="Standard"/>
  <p:tag name="VARIATION" val="Italian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W3sYdc9pwGjVQydPE3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PTERTITLE" val="UniCredit Color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W3sYdc9pwGjVQydPE3r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W3sYdc9pwGjVQydPE3r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W3sYdc9pwGjVQydPE3rQ"/>
</p:tagLst>
</file>

<file path=ppt/theme/theme1.xml><?xml version="1.0" encoding="utf-8"?>
<a:theme xmlns:a="http://schemas.openxmlformats.org/drawingml/2006/main" name="Blank">
  <a:themeElements>
    <a:clrScheme name="UCG">
      <a:dk1>
        <a:sysClr val="windowText" lastClr="000000"/>
      </a:dk1>
      <a:lt1>
        <a:sysClr val="window" lastClr="FFFFFF"/>
      </a:lt1>
      <a:dk2>
        <a:srgbClr val="999999"/>
      </a:dk2>
      <a:lt2>
        <a:srgbClr val="CCCCCC"/>
      </a:lt2>
      <a:accent1>
        <a:srgbClr val="00AFD0"/>
      </a:accent1>
      <a:accent2>
        <a:srgbClr val="C0E4ED"/>
      </a:accent2>
      <a:accent3>
        <a:srgbClr val="3B8BCA"/>
      </a:accent3>
      <a:accent4>
        <a:srgbClr val="005095"/>
      </a:accent4>
      <a:accent5>
        <a:srgbClr val="9FCA7A"/>
      </a:accent5>
      <a:accent6>
        <a:srgbClr val="9E3A8B"/>
      </a:accent6>
      <a:hlink>
        <a:srgbClr val="3B8BCA"/>
      </a:hlink>
      <a:folHlink>
        <a:srgbClr val="000000"/>
      </a:folHlink>
    </a:clrScheme>
    <a:fontScheme name="UniCredit">
      <a:majorFont>
        <a:latin typeface="UniCredit"/>
        <a:ea typeface=""/>
        <a:cs typeface=""/>
      </a:majorFont>
      <a:minorFont>
        <a:latin typeface="UniCredi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AFD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iCredit_4_3.potx" id="{E29609D1-12D9-410D-A70F-79A543EB17BB}" vid="{CAED9462-43F0-4140-A7B9-6AF87C5E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5E8F0F819E9C4D85D5F1628AE93040" ma:contentTypeVersion="1" ma:contentTypeDescription="Creare un nuovo documento." ma:contentTypeScope="" ma:versionID="ce7ce1b33e50ce76bb7f4fb34e57a5a7">
  <xsd:schema xmlns:xsd="http://www.w3.org/2001/XMLSchema" xmlns:xs="http://www.w3.org/2001/XMLSchema" xmlns:p="http://schemas.microsoft.com/office/2006/metadata/properties" xmlns:ns1="http://schemas.microsoft.com/sharepoint/v3" xmlns:ns2="4e24e728-5bfa-43d7-acd1-051eeba30cbd" targetNamespace="http://schemas.microsoft.com/office/2006/metadata/properties" ma:root="true" ma:fieldsID="35f3bcb4ce5426ed152650f10ac80a5c" ns1:_="" ns2:_="">
    <xsd:import namespace="http://schemas.microsoft.com/sharepoint/v3"/>
    <xsd:import namespace="4e24e728-5bfa-43d7-acd1-051eeba30c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4e728-5bfa-43d7-acd1-051eeba30c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9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_dlc_DocId xmlns="4e24e728-5bfa-43d7-acd1-051eeba30cbd">E64MPHZQ7VXM-779-189</_dlc_DocId>
    <_dlc_DocIdUrl xmlns="4e24e728-5bfa-43d7-acd1-051eeba30cbd">
      <Url>http://author.intranet.unicredit.eu/tools_and_utilities/forms_and_templates/_layouts/DocIdRedir.aspx?ID=E64MPHZQ7VXM-779-189</Url>
      <Description>E64MPHZQ7VXM-779-189</Description>
    </_dlc_DocIdUrl>
  </documentManagement>
</p:properties>
</file>

<file path=customXml/itemProps1.xml><?xml version="1.0" encoding="utf-8"?>
<ds:datastoreItem xmlns:ds="http://schemas.openxmlformats.org/officeDocument/2006/customXml" ds:itemID="{4122E9C8-A072-4FC1-A826-012C7C19DA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B65973-D5AD-4FF9-84CE-78DB2D4462C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8E07A51-DE21-4593-8E16-B5E2894D1B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24e728-5bfa-43d7-acd1-051eeba30c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2FEE3C4-D64A-4CD9-867D-24483193A8EA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e24e728-5bfa-43d7-acd1-051eeba30cb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11495</TotalTime>
  <Words>1303</Words>
  <Application>Microsoft Macintosh PowerPoint</Application>
  <PresentationFormat>Presentazione su schermo (4:3)</PresentationFormat>
  <Paragraphs>183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UniCredit</vt:lpstr>
      <vt:lpstr>Wingdings</vt:lpstr>
      <vt:lpstr>Blank</vt:lpstr>
      <vt:lpstr>Diapositiva think-cell</vt:lpstr>
      <vt:lpstr>Focus Group SIB/UniGens </vt:lpstr>
      <vt:lpstr>Agenda</vt:lpstr>
      <vt:lpstr>Partecipanti _ Focus Group 7/07</vt:lpstr>
      <vt:lpstr>Partecipanti _ Focus Group 8/07</vt:lpstr>
      <vt:lpstr>Focus Group – Gli obiettivi</vt:lpstr>
      <vt:lpstr>Piano di lavoro</vt:lpstr>
      <vt:lpstr>Le aree di confronto</vt:lpstr>
      <vt:lpstr>Prime indicazioni sulla Survey: Che cosa ci avete detto</vt:lpstr>
      <vt:lpstr>Pre incontro con il Cliente: a voi la parola</vt:lpstr>
      <vt:lpstr>Prime indicazioni sulla Survey: Che cosa ci avete detto</vt:lpstr>
      <vt:lpstr>Incontro con il cliente: a voi la parola</vt:lpstr>
      <vt:lpstr>Prime indicazioni sulla Survey: Che cosa ci avete detto</vt:lpstr>
      <vt:lpstr>Conclusione del servizio di accompagnamento: a voi la parola</vt:lpstr>
      <vt:lpstr>Prime indicazioni sulla Survey: Che cosa ci avete detto</vt:lpstr>
      <vt:lpstr>Nuovo Avvio: a voi la parola</vt:lpstr>
      <vt:lpstr>Presentazione standard di PowerPoint</vt:lpstr>
    </vt:vector>
  </TitlesOfParts>
  <Company>UGIS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m530009</dc:creator>
  <cp:lastModifiedBy>Paolo Fenini</cp:lastModifiedBy>
  <cp:revision>1310</cp:revision>
  <cp:lastPrinted>2020-07-06T19:33:34Z</cp:lastPrinted>
  <dcterms:created xsi:type="dcterms:W3CDTF">2018-06-18T11:37:56Z</dcterms:created>
  <dcterms:modified xsi:type="dcterms:W3CDTF">2020-07-06T19:34:16Z</dcterms:modified>
  <cp:version>3.10.2.7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0x010100105E8F0F819E9C4D85D5F1628AE93040</vt:lpwstr>
  </property>
  <property fmtid="{D5CDD505-2E9C-101B-9397-08002B2CF9AE}" pid="3" name="_dlc_DocIdItemGuid">
    <vt:lpwstr>8eee8255-f4ac-4c01-83e2-0dd4e13bf951</vt:lpwstr>
  </property>
  <property fmtid="{D5CDD505-2E9C-101B-9397-08002B2CF9AE}" pid="4" name="MSIP_Label_390254f4-34d0-49c5-b888-af4abf762ef7_Enabled">
    <vt:lpwstr>True</vt:lpwstr>
  </property>
  <property fmtid="{D5CDD505-2E9C-101B-9397-08002B2CF9AE}" pid="5" name="MSIP_Label_390254f4-34d0-49c5-b888-af4abf762ef7_SiteId">
    <vt:lpwstr>2cc49ce9-66a1-41ac-a96b-bdc54247696a</vt:lpwstr>
  </property>
  <property fmtid="{D5CDD505-2E9C-101B-9397-08002B2CF9AE}" pid="6" name="MSIP_Label_390254f4-34d0-49c5-b888-af4abf762ef7_Owner">
    <vt:lpwstr>Marco.Rodigari@unicredit.eu</vt:lpwstr>
  </property>
  <property fmtid="{D5CDD505-2E9C-101B-9397-08002B2CF9AE}" pid="7" name="MSIP_Label_390254f4-34d0-49c5-b888-af4abf762ef7_SetDate">
    <vt:lpwstr>2019-10-02T10:35:40.5621135Z</vt:lpwstr>
  </property>
  <property fmtid="{D5CDD505-2E9C-101B-9397-08002B2CF9AE}" pid="8" name="MSIP_Label_390254f4-34d0-49c5-b888-af4abf762ef7_Name">
    <vt:lpwstr>Internal Use Only</vt:lpwstr>
  </property>
  <property fmtid="{D5CDD505-2E9C-101B-9397-08002B2CF9AE}" pid="9" name="MSIP_Label_390254f4-34d0-49c5-b888-af4abf762ef7_Application">
    <vt:lpwstr>Microsoft Azure Information Protection</vt:lpwstr>
  </property>
  <property fmtid="{D5CDD505-2E9C-101B-9397-08002B2CF9AE}" pid="10" name="MSIP_Label_390254f4-34d0-49c5-b888-af4abf762ef7_ActionId">
    <vt:lpwstr>59f48655-c642-4d36-a9ee-50f32eeb8477</vt:lpwstr>
  </property>
  <property fmtid="{D5CDD505-2E9C-101B-9397-08002B2CF9AE}" pid="11" name="MSIP_Label_390254f4-34d0-49c5-b888-af4abf762ef7_Extended_MSFT_Method">
    <vt:lpwstr>Automatic</vt:lpwstr>
  </property>
  <property fmtid="{D5CDD505-2E9C-101B-9397-08002B2CF9AE}" pid="12" name="MSIP_Label_cb373cdd-f50f-47ce-92ea-b8bd41a42dc4_Enabled">
    <vt:lpwstr>True</vt:lpwstr>
  </property>
  <property fmtid="{D5CDD505-2E9C-101B-9397-08002B2CF9AE}" pid="13" name="MSIP_Label_cb373cdd-f50f-47ce-92ea-b8bd41a42dc4_SiteId">
    <vt:lpwstr>2cc49ce9-66a1-41ac-a96b-bdc54247696a</vt:lpwstr>
  </property>
  <property fmtid="{D5CDD505-2E9C-101B-9397-08002B2CF9AE}" pid="14" name="MSIP_Label_cb373cdd-f50f-47ce-92ea-b8bd41a42dc4_SetDate">
    <vt:lpwstr>2019-10-02T10:35:40.5621135Z</vt:lpwstr>
  </property>
  <property fmtid="{D5CDD505-2E9C-101B-9397-08002B2CF9AE}" pid="15" name="MSIP_Label_cb373cdd-f50f-47ce-92ea-b8bd41a42dc4_Name">
    <vt:lpwstr>UniCredit Group</vt:lpwstr>
  </property>
  <property fmtid="{D5CDD505-2E9C-101B-9397-08002B2CF9AE}" pid="16" name="MSIP_Label_cb373cdd-f50f-47ce-92ea-b8bd41a42dc4_ActionId">
    <vt:lpwstr>59f48655-c642-4d36-a9ee-50f32eeb8477</vt:lpwstr>
  </property>
  <property fmtid="{D5CDD505-2E9C-101B-9397-08002B2CF9AE}" pid="17" name="MSIP_Label_cb373cdd-f50f-47ce-92ea-b8bd41a42dc4_Extended_MSFT_Method">
    <vt:lpwstr>Automatic</vt:lpwstr>
  </property>
  <property fmtid="{D5CDD505-2E9C-101B-9397-08002B2CF9AE}" pid="18" name="Sensitivity">
    <vt:lpwstr>Internal Use Only UniCredit Group</vt:lpwstr>
  </property>
</Properties>
</file>